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56" r:id="rId3"/>
    <p:sldId id="262" r:id="rId4"/>
    <p:sldId id="264" r:id="rId5"/>
    <p:sldId id="271" r:id="rId6"/>
    <p:sldId id="265" r:id="rId7"/>
    <p:sldId id="268" r:id="rId8"/>
    <p:sldId id="269" r:id="rId9"/>
    <p:sldId id="266" r:id="rId10"/>
    <p:sldId id="267" r:id="rId11"/>
    <p:sldId id="270" r:id="rId12"/>
    <p:sldId id="278" r:id="rId13"/>
    <p:sldId id="277" r:id="rId14"/>
    <p:sldId id="272" r:id="rId15"/>
    <p:sldId id="273" r:id="rId16"/>
    <p:sldId id="275" r:id="rId17"/>
    <p:sldId id="279" r:id="rId18"/>
    <p:sldId id="276" r:id="rId19"/>
    <p:sldId id="280" r:id="rId20"/>
    <p:sldId id="281" r:id="rId21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BE00"/>
    <a:srgbClr val="F6E83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044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4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1044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44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3C585F8-E722-4141-A7E7-2A805AA523D1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A11758-D772-485E-B7B4-929F575EADEF}" type="slidenum">
              <a:rPr lang="nl-NL"/>
              <a:pPr/>
              <a:t>1</a:t>
            </a:fld>
            <a:endParaRPr lang="nl-NL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956114-A418-4E7A-B14C-2F0C30FD483E}" type="slidenum">
              <a:rPr lang="nl-NL"/>
              <a:pPr/>
              <a:t>2</a:t>
            </a:fld>
            <a:endParaRPr lang="nl-NL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956114-A418-4E7A-B14C-2F0C30FD483E}" type="slidenum">
              <a:rPr lang="nl-NL"/>
              <a:pPr/>
              <a:t>9</a:t>
            </a:fld>
            <a:endParaRPr lang="nl-NL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956114-A418-4E7A-B14C-2F0C30FD483E}" type="slidenum">
              <a:rPr lang="nl-NL"/>
              <a:pPr/>
              <a:t>13</a:t>
            </a:fld>
            <a:endParaRPr lang="nl-NL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956114-A418-4E7A-B14C-2F0C30FD483E}" type="slidenum">
              <a:rPr lang="nl-NL"/>
              <a:pPr/>
              <a:t>19</a:t>
            </a:fld>
            <a:endParaRPr lang="nl-NL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956114-A418-4E7A-B14C-2F0C30FD483E}" type="slidenum">
              <a:rPr lang="nl-NL"/>
              <a:pPr/>
              <a:t>20</a:t>
            </a:fld>
            <a:endParaRPr lang="nl-NL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7" name="Picture 9" descr="5674_ppt_templa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68538" y="1484313"/>
            <a:ext cx="6551612" cy="2119312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8538" y="3789363"/>
            <a:ext cx="6551612" cy="2087562"/>
          </a:xfrm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nl-NL"/>
              <a:t>Click to edit Master subtitle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2293938" y="6245225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r>
              <a:rPr lang="nl-NL"/>
              <a:t>Datum XX/X/XXXX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8580D28D-4EE0-4838-B2B0-FA858BC08A2E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7272338" y="260350"/>
            <a:ext cx="1692275" cy="583247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2195513" y="260350"/>
            <a:ext cx="4924425" cy="583247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3C2FC6B4-5F4C-4BCA-8475-B2C82737B78B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4E95B2EA-6F95-4397-A020-A09C700183E7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17C0B367-A99B-4671-897B-5633ABFB363B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2195513" y="1412875"/>
            <a:ext cx="330835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656263" y="1412875"/>
            <a:ext cx="3308350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5693BB07-3F34-41B1-9A8A-FCA12E1C02A9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FB872914-73F7-4AB8-B805-C13735C916ED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A4FC6FCF-5D33-4283-888A-8D3E60DFBA43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D8D752E3-81EA-4C73-84D8-038FE0846FE1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29B6832C-0887-46A2-943C-B8AEA834AB6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DIA </a:t>
            </a:r>
            <a:fld id="{61CC1594-FF26-421E-8498-A63DA1A4017D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 descr="5674_ppt_template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9050" y="-14288"/>
            <a:ext cx="9182100" cy="6886576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95513" y="260350"/>
            <a:ext cx="67691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95513" y="1412875"/>
            <a:ext cx="676910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51725" y="6265863"/>
            <a:ext cx="14414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r>
              <a:rPr lang="nl-NL"/>
              <a:t>Datum XX/X/XXXX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9113" y="6265863"/>
            <a:ext cx="42497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195513" y="6265863"/>
            <a:ext cx="7921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r>
              <a:rPr lang="nl-NL"/>
              <a:t>DIA </a:t>
            </a:r>
            <a:fld id="{CE80905A-F15C-4B88-9C92-53382BA2E193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Franklin Gothic Heavy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F6E830"/>
        </a:buClr>
        <a:buChar char="•"/>
        <a:defRPr sz="26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F6E830"/>
        </a:buClr>
        <a:buChar char="•"/>
        <a:defRPr sz="26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BBBE00"/>
        </a:buClr>
        <a:buChar char="•"/>
        <a:defRPr sz="2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DIA </a:t>
            </a:r>
            <a:fld id="{315613C5-AC34-49D8-954E-4105D394CE33}" type="slidenum">
              <a:rPr lang="nl-NL"/>
              <a:pPr/>
              <a:t>1</a:t>
            </a:fld>
            <a:endParaRPr lang="nl-NL"/>
          </a:p>
        </p:txBody>
      </p:sp>
      <p:pic>
        <p:nvPicPr>
          <p:cNvPr id="4" name="Picture 5" descr="5674_ppt_templat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195736" y="260648"/>
            <a:ext cx="6769100" cy="1728490"/>
          </a:xfrm>
        </p:spPr>
        <p:txBody>
          <a:bodyPr/>
          <a:lstStyle/>
          <a:p>
            <a:r>
              <a:rPr lang="en-GB" sz="3200" dirty="0" smtClean="0"/>
              <a:t>Equal opportunities in higher education and VLOR I</a:t>
            </a:r>
            <a:r>
              <a:rPr lang="nl-BE" sz="3200" dirty="0" smtClean="0"/>
              <a:t/>
            </a:r>
            <a:br>
              <a:rPr lang="nl-BE" sz="3200" dirty="0" smtClean="0"/>
            </a:br>
            <a:endParaRPr lang="nl-BE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2195513" y="1700809"/>
            <a:ext cx="6769100" cy="3528391"/>
          </a:xfrm>
        </p:spPr>
        <p:txBody>
          <a:bodyPr/>
          <a:lstStyle/>
          <a:p>
            <a:r>
              <a:rPr lang="en-US" dirty="0" smtClean="0"/>
              <a:t>Diversity as a surplus value in higher education: the act of commitment (2005)</a:t>
            </a:r>
          </a:p>
          <a:p>
            <a:pPr lvl="1"/>
            <a:r>
              <a:rPr lang="en-US" dirty="0" smtClean="0"/>
              <a:t>Commitments of each of the partners of the Council;</a:t>
            </a:r>
          </a:p>
          <a:p>
            <a:pPr lvl="1"/>
            <a:r>
              <a:rPr lang="en-US" dirty="0" smtClean="0"/>
              <a:t>VLOR: exchange of good practices on a regular basis (annually)</a:t>
            </a:r>
          </a:p>
          <a:p>
            <a:r>
              <a:rPr lang="en-US" dirty="0" smtClean="0"/>
              <a:t>Diversity in higher education as a major policy theme (2006)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nl-BE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D8D752E3-81EA-4C73-84D8-038FE0846FE1}" type="slidenum">
              <a:rPr lang="nl-NL" smtClean="0"/>
              <a:pPr/>
              <a:t>10</a:t>
            </a:fld>
            <a:endParaRPr lang="nl-NL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932040" y="5661248"/>
            <a:ext cx="3960440" cy="764953"/>
          </a:xfrm>
          <a:prstGeom prst="rect">
            <a:avLst/>
          </a:prstGeom>
          <a:solidFill>
            <a:srgbClr val="F6E83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4976625" y="5804342"/>
            <a:ext cx="423250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nl-NL" sz="2400" b="1" dirty="0" smtClean="0">
                <a:latin typeface="Franklin Gothic Heavy" pitchFamily="34" charset="0"/>
              </a:rPr>
              <a:t>CHANGE IN MENTALITY </a:t>
            </a:r>
            <a:endParaRPr lang="nl-NL" sz="2400" b="1" dirty="0">
              <a:latin typeface="Franklin Gothic Heavy" pitchFamily="34" charset="0"/>
            </a:endParaRPr>
          </a:p>
        </p:txBody>
      </p:sp>
      <p:sp>
        <p:nvSpPr>
          <p:cNvPr id="11" name="PIJL-RECHTS 10"/>
          <p:cNvSpPr/>
          <p:nvPr/>
        </p:nvSpPr>
        <p:spPr>
          <a:xfrm rot="5400000">
            <a:off x="5405232" y="4972032"/>
            <a:ext cx="834392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2" name="PIJL-RECHTS 11"/>
          <p:cNvSpPr/>
          <p:nvPr/>
        </p:nvSpPr>
        <p:spPr>
          <a:xfrm rot="4014717">
            <a:off x="1949026" y="3809502"/>
            <a:ext cx="834392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195512" y="260350"/>
            <a:ext cx="6948487" cy="1008063"/>
          </a:xfrm>
        </p:spPr>
        <p:txBody>
          <a:bodyPr/>
          <a:lstStyle/>
          <a:p>
            <a:r>
              <a:rPr lang="nl-BE" sz="3200" dirty="0" err="1" smtClean="0"/>
              <a:t>Equal</a:t>
            </a:r>
            <a:r>
              <a:rPr lang="nl-BE" sz="3200" dirty="0" smtClean="0"/>
              <a:t> </a:t>
            </a:r>
            <a:r>
              <a:rPr lang="nl-BE" sz="3200" dirty="0" err="1" smtClean="0"/>
              <a:t>opportunities</a:t>
            </a:r>
            <a:r>
              <a:rPr lang="nl-BE" sz="3200" dirty="0" smtClean="0"/>
              <a:t> in </a:t>
            </a:r>
            <a:r>
              <a:rPr lang="nl-BE" sz="3200" dirty="0" err="1" smtClean="0"/>
              <a:t>higher</a:t>
            </a:r>
            <a:r>
              <a:rPr lang="nl-BE" sz="3200" dirty="0" smtClean="0"/>
              <a:t> education and VLOR II</a:t>
            </a:r>
            <a:endParaRPr lang="nl-BE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2195513" y="1412874"/>
            <a:ext cx="6769100" cy="4824437"/>
          </a:xfrm>
        </p:spPr>
        <p:txBody>
          <a:bodyPr/>
          <a:lstStyle/>
          <a:p>
            <a:r>
              <a:rPr lang="en-US" dirty="0" smtClean="0"/>
              <a:t>Diversity in higher education as a major policy theme for the Council</a:t>
            </a:r>
          </a:p>
          <a:p>
            <a:r>
              <a:rPr lang="en-US" dirty="0" smtClean="0"/>
              <a:t>Commission of students with a disability</a:t>
            </a:r>
          </a:p>
          <a:p>
            <a:r>
              <a:rPr lang="en-US" dirty="0" smtClean="0"/>
              <a:t>ADVICE ON:</a:t>
            </a:r>
          </a:p>
          <a:p>
            <a:pPr lvl="1"/>
            <a:r>
              <a:rPr lang="en-US" dirty="0" smtClean="0"/>
              <a:t>Inclusive higher education;</a:t>
            </a:r>
          </a:p>
          <a:p>
            <a:pPr lvl="1"/>
            <a:r>
              <a:rPr lang="en-US" dirty="0" smtClean="0"/>
              <a:t>Registration of students with a disability;</a:t>
            </a:r>
          </a:p>
          <a:p>
            <a:pPr lvl="1"/>
            <a:r>
              <a:rPr lang="en-US" dirty="0" smtClean="0"/>
              <a:t>Funding of students with disabilities;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/>
              <a:t>implementation of the VN-convention for persons with disabilities. 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D8D752E3-81EA-4C73-84D8-038FE0846FE1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195512" y="260350"/>
            <a:ext cx="6948487" cy="1008063"/>
          </a:xfrm>
        </p:spPr>
        <p:txBody>
          <a:bodyPr/>
          <a:lstStyle/>
          <a:p>
            <a:r>
              <a:rPr lang="nl-BE" sz="3200" dirty="0" err="1" smtClean="0"/>
              <a:t>Equal</a:t>
            </a:r>
            <a:r>
              <a:rPr lang="nl-BE" sz="3200" dirty="0" smtClean="0"/>
              <a:t> </a:t>
            </a:r>
            <a:r>
              <a:rPr lang="nl-BE" sz="3200" dirty="0" err="1" smtClean="0"/>
              <a:t>opportunities</a:t>
            </a:r>
            <a:r>
              <a:rPr lang="nl-BE" sz="3200" dirty="0" smtClean="0"/>
              <a:t> in </a:t>
            </a:r>
            <a:r>
              <a:rPr lang="nl-BE" sz="3200" dirty="0" err="1" smtClean="0"/>
              <a:t>higher</a:t>
            </a:r>
            <a:r>
              <a:rPr lang="nl-BE" sz="3200" dirty="0" smtClean="0"/>
              <a:t> education and VLOR </a:t>
            </a:r>
            <a:r>
              <a:rPr lang="nl-BE" sz="3200" dirty="0" smtClean="0"/>
              <a:t>III</a:t>
            </a:r>
            <a:endParaRPr lang="nl-BE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2195513" y="1412874"/>
            <a:ext cx="6769100" cy="4824437"/>
          </a:xfrm>
        </p:spPr>
        <p:txBody>
          <a:bodyPr/>
          <a:lstStyle/>
          <a:p>
            <a:r>
              <a:rPr lang="en-US" dirty="0" smtClean="0"/>
              <a:t>Diversity in higher education: </a:t>
            </a:r>
          </a:p>
          <a:p>
            <a:pPr lvl="1"/>
            <a:r>
              <a:rPr lang="en-US" dirty="0" smtClean="0"/>
              <a:t>Registration of under represented groups;</a:t>
            </a:r>
          </a:p>
          <a:p>
            <a:pPr lvl="1"/>
            <a:r>
              <a:rPr lang="en-US" dirty="0" smtClean="0"/>
              <a:t>Funding of under represented groups. 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D8D752E3-81EA-4C73-84D8-038FE0846FE1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/>
            </a:r>
            <a:br>
              <a:rPr lang="nl-BE" dirty="0" smtClean="0"/>
            </a:br>
            <a:endParaRPr lang="nl-NL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736" y="3356992"/>
            <a:ext cx="6551612" cy="1440160"/>
          </a:xfrm>
        </p:spPr>
        <p:txBody>
          <a:bodyPr/>
          <a:lstStyle/>
          <a:p>
            <a:r>
              <a:rPr lang="nl-BE" sz="2800" dirty="0" smtClean="0">
                <a:latin typeface="+mj-lt"/>
                <a:cs typeface="Arial" pitchFamily="34" charset="0"/>
              </a:rPr>
              <a:t>CHANGE TROUGH </a:t>
            </a:r>
            <a:br>
              <a:rPr lang="nl-BE" sz="2800" dirty="0" smtClean="0">
                <a:latin typeface="+mj-lt"/>
                <a:cs typeface="Arial" pitchFamily="34" charset="0"/>
              </a:rPr>
            </a:br>
            <a:r>
              <a:rPr lang="nl-BE" sz="2800" dirty="0" smtClean="0">
                <a:latin typeface="+mj-lt"/>
                <a:cs typeface="Arial" pitchFamily="34" charset="0"/>
              </a:rPr>
              <a:t>CONSULTATION AND DEBATE</a:t>
            </a:r>
            <a:endParaRPr lang="nl-BE" sz="2800" dirty="0" smtClean="0">
              <a:latin typeface="+mj-lt"/>
              <a:cs typeface="Arial" pitchFamily="34" charset="0"/>
            </a:endParaRPr>
          </a:p>
          <a:p>
            <a:endParaRPr lang="nl-NL" dirty="0"/>
          </a:p>
        </p:txBody>
      </p:sp>
      <p:sp>
        <p:nvSpPr>
          <p:cNvPr id="4" name="PIJL-RECHTS 3"/>
          <p:cNvSpPr/>
          <p:nvPr/>
        </p:nvSpPr>
        <p:spPr>
          <a:xfrm rot="5400000">
            <a:off x="3100976" y="2019704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195512" y="260350"/>
            <a:ext cx="6948487" cy="1008063"/>
          </a:xfrm>
        </p:spPr>
        <p:txBody>
          <a:bodyPr/>
          <a:lstStyle/>
          <a:p>
            <a:r>
              <a:rPr lang="nl-BE" sz="3200" dirty="0" err="1" smtClean="0"/>
              <a:t>Inclusive</a:t>
            </a:r>
            <a:r>
              <a:rPr lang="nl-BE" sz="3200" dirty="0" smtClean="0"/>
              <a:t> </a:t>
            </a:r>
            <a:r>
              <a:rPr lang="nl-BE" sz="3200" dirty="0" err="1" smtClean="0"/>
              <a:t>higher</a:t>
            </a:r>
            <a:r>
              <a:rPr lang="nl-BE" sz="3200" dirty="0" smtClean="0"/>
              <a:t> education</a:t>
            </a:r>
            <a:endParaRPr lang="nl-BE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2195513" y="1412875"/>
            <a:ext cx="6769100" cy="2304158"/>
          </a:xfrm>
        </p:spPr>
        <p:txBody>
          <a:bodyPr/>
          <a:lstStyle/>
          <a:p>
            <a:r>
              <a:rPr lang="en-GB" dirty="0" smtClean="0"/>
              <a:t>Responsibilities of  </a:t>
            </a:r>
          </a:p>
          <a:p>
            <a:pPr lvl="1"/>
            <a:r>
              <a:rPr lang="en-GB" dirty="0" smtClean="0"/>
              <a:t>Government </a:t>
            </a:r>
          </a:p>
          <a:p>
            <a:pPr lvl="1"/>
            <a:r>
              <a:rPr lang="en-GB" dirty="0" smtClean="0"/>
              <a:t>Institutions of higher education</a:t>
            </a:r>
          </a:p>
          <a:p>
            <a:pPr lvl="1"/>
            <a:r>
              <a:rPr lang="en-US" dirty="0" smtClean="0"/>
              <a:t>Students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D8D752E3-81EA-4C73-84D8-038FE0846FE1}" type="slidenum">
              <a:rPr lang="nl-NL" smtClean="0"/>
              <a:pPr/>
              <a:t>14</a:t>
            </a:fld>
            <a:endParaRPr lang="nl-NL"/>
          </a:p>
        </p:txBody>
      </p:sp>
      <p:sp>
        <p:nvSpPr>
          <p:cNvPr id="8" name="PIJL-RECHTS 7"/>
          <p:cNvSpPr/>
          <p:nvPr/>
        </p:nvSpPr>
        <p:spPr>
          <a:xfrm rot="5400000">
            <a:off x="3389008" y="3747896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Tijdelijke aanduiding voor inhoud 5"/>
          <p:cNvSpPr txBox="1">
            <a:spLocks/>
          </p:cNvSpPr>
          <p:nvPr/>
        </p:nvSpPr>
        <p:spPr bwMode="auto">
          <a:xfrm>
            <a:off x="2411760" y="4725144"/>
            <a:ext cx="5149428" cy="936104"/>
          </a:xfrm>
          <a:prstGeom prst="rect">
            <a:avLst/>
          </a:prstGeom>
          <a:solidFill>
            <a:srgbClr val="F6E830"/>
          </a:solidFill>
          <a:ln w="9525">
            <a:solidFill>
              <a:srgbClr val="F6E83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tabLst/>
              <a:defRPr/>
            </a:pPr>
            <a:r>
              <a:rPr lang="en-GB" sz="2600" kern="0" dirty="0" smtClean="0">
                <a:latin typeface="+mn-lt"/>
                <a:cs typeface="+mn-cs"/>
              </a:rPr>
              <a:t>w</a:t>
            </a:r>
            <a:r>
              <a:rPr kumimoji="0" lang="en-GB" sz="2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ill of the government</a:t>
            </a:r>
            <a:r>
              <a:rPr kumimoji="0" lang="en-GB" sz="2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to </a:t>
            </a:r>
            <a:r>
              <a:rPr kumimoji="0" lang="en-GB" sz="2600" b="0" i="0" u="none" strike="noStrike" kern="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legalize</a:t>
            </a:r>
            <a:r>
              <a:rPr lang="en-GB" sz="2600" kern="0" dirty="0" smtClean="0">
                <a:latin typeface="+mn-lt"/>
                <a:cs typeface="+mn-cs"/>
              </a:rPr>
              <a:t> inclusive higher education</a:t>
            </a:r>
            <a:endParaRPr kumimoji="0" lang="en-GB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buFontTx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buFontTx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195512" y="260350"/>
            <a:ext cx="6948487" cy="1008063"/>
          </a:xfrm>
        </p:spPr>
        <p:txBody>
          <a:bodyPr/>
          <a:lstStyle/>
          <a:p>
            <a:r>
              <a:rPr lang="en-GB" sz="3200" dirty="0" smtClean="0"/>
              <a:t>Registration of students with disabilities in higher education</a:t>
            </a:r>
            <a:endParaRPr lang="en-GB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2195513" y="1412875"/>
            <a:ext cx="6769100" cy="2304158"/>
          </a:xfrm>
        </p:spPr>
        <p:txBody>
          <a:bodyPr/>
          <a:lstStyle/>
          <a:p>
            <a:r>
              <a:rPr lang="en-GB" dirty="0" smtClean="0"/>
              <a:t>Proposition of </a:t>
            </a:r>
          </a:p>
          <a:p>
            <a:pPr lvl="1"/>
            <a:r>
              <a:rPr lang="en-GB" dirty="0" smtClean="0"/>
              <a:t>p</a:t>
            </a:r>
            <a:r>
              <a:rPr lang="en-GB" dirty="0" smtClean="0"/>
              <a:t>rocedure</a:t>
            </a:r>
          </a:p>
          <a:p>
            <a:pPr lvl="1"/>
            <a:r>
              <a:rPr lang="en-GB" dirty="0" smtClean="0"/>
              <a:t>documents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D8D752E3-81EA-4C73-84D8-038FE0846FE1}" type="slidenum">
              <a:rPr lang="nl-NL" smtClean="0"/>
              <a:pPr/>
              <a:t>15</a:t>
            </a:fld>
            <a:endParaRPr lang="nl-NL"/>
          </a:p>
        </p:txBody>
      </p:sp>
      <p:sp>
        <p:nvSpPr>
          <p:cNvPr id="8" name="PIJL-RECHTS 7"/>
          <p:cNvSpPr/>
          <p:nvPr/>
        </p:nvSpPr>
        <p:spPr>
          <a:xfrm rot="5400000">
            <a:off x="3389008" y="3387856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Tijdelijke aanduiding voor inhoud 5"/>
          <p:cNvSpPr txBox="1">
            <a:spLocks/>
          </p:cNvSpPr>
          <p:nvPr/>
        </p:nvSpPr>
        <p:spPr bwMode="auto">
          <a:xfrm>
            <a:off x="2411760" y="4725144"/>
            <a:ext cx="5149428" cy="936104"/>
          </a:xfrm>
          <a:prstGeom prst="rect">
            <a:avLst/>
          </a:prstGeom>
          <a:solidFill>
            <a:srgbClr val="F6E830"/>
          </a:solidFill>
          <a:ln w="9525">
            <a:solidFill>
              <a:srgbClr val="F6E83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tabLst/>
              <a:defRPr/>
            </a:pPr>
            <a:r>
              <a:rPr lang="en-GB" sz="2600" kern="0" dirty="0" smtClean="0">
                <a:latin typeface="+mn-lt"/>
                <a:cs typeface="+mn-cs"/>
              </a:rPr>
              <a:t>used in ¾ of the Flemish higher education institutions</a:t>
            </a:r>
            <a:endParaRPr kumimoji="0" lang="en-GB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buFontTx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buFontTx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oelichting met afgeronde rechthoek 9"/>
          <p:cNvSpPr/>
          <p:nvPr/>
        </p:nvSpPr>
        <p:spPr>
          <a:xfrm>
            <a:off x="6948264" y="2996952"/>
            <a:ext cx="1800200" cy="1404736"/>
          </a:xfrm>
          <a:prstGeom prst="wedgeRoundRectCallout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Constant plea for legalization by stakeholders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195512" y="260350"/>
            <a:ext cx="6948487" cy="1008063"/>
          </a:xfrm>
        </p:spPr>
        <p:txBody>
          <a:bodyPr/>
          <a:lstStyle/>
          <a:p>
            <a:r>
              <a:rPr lang="en-GB" sz="3200" dirty="0" smtClean="0"/>
              <a:t>Funding of students with disabilities in higher education</a:t>
            </a:r>
            <a:endParaRPr lang="en-GB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2195513" y="1412875"/>
            <a:ext cx="6769100" cy="1296045"/>
          </a:xfrm>
        </p:spPr>
        <p:txBody>
          <a:bodyPr/>
          <a:lstStyle/>
          <a:p>
            <a:r>
              <a:rPr lang="en-GB" dirty="0" smtClean="0"/>
              <a:t>Demonstration of the need of extra funding for students with disabilities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D8D752E3-81EA-4C73-84D8-038FE0846FE1}" type="slidenum">
              <a:rPr lang="nl-NL" smtClean="0"/>
              <a:pPr/>
              <a:t>16</a:t>
            </a:fld>
            <a:endParaRPr lang="nl-NL"/>
          </a:p>
        </p:txBody>
      </p:sp>
      <p:sp>
        <p:nvSpPr>
          <p:cNvPr id="8" name="PIJL-RECHTS 7"/>
          <p:cNvSpPr/>
          <p:nvPr/>
        </p:nvSpPr>
        <p:spPr>
          <a:xfrm rot="5400000">
            <a:off x="3317000" y="2955808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Tijdelijke aanduiding voor inhoud 5"/>
          <p:cNvSpPr txBox="1">
            <a:spLocks/>
          </p:cNvSpPr>
          <p:nvPr/>
        </p:nvSpPr>
        <p:spPr bwMode="auto">
          <a:xfrm>
            <a:off x="2123728" y="4149080"/>
            <a:ext cx="5149428" cy="1296144"/>
          </a:xfrm>
          <a:prstGeom prst="rect">
            <a:avLst/>
          </a:prstGeom>
          <a:solidFill>
            <a:srgbClr val="F6E830"/>
          </a:solidFill>
          <a:ln w="9525">
            <a:solidFill>
              <a:srgbClr val="F6E83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tabLst/>
              <a:defRPr/>
            </a:pPr>
            <a:r>
              <a:rPr lang="en-GB" sz="2600" kern="0" dirty="0" smtClean="0">
                <a:latin typeface="+mn-lt"/>
                <a:cs typeface="+mn-cs"/>
              </a:rPr>
              <a:t>e</a:t>
            </a:r>
            <a:r>
              <a:rPr lang="en-GB" sz="2600" kern="0" dirty="0" smtClean="0">
                <a:latin typeface="+mn-lt"/>
                <a:cs typeface="+mn-cs"/>
              </a:rPr>
              <a:t>xtra funding for students with disabilities through 1.5-weighing of achieved study points</a:t>
            </a:r>
            <a:endParaRPr kumimoji="0" lang="en-GB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buFontTx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buFontTx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oelichting met afgeronde rechthoek 9"/>
          <p:cNvSpPr/>
          <p:nvPr/>
        </p:nvSpPr>
        <p:spPr>
          <a:xfrm>
            <a:off x="6516216" y="2420888"/>
            <a:ext cx="2232248" cy="1404736"/>
          </a:xfrm>
          <a:prstGeom prst="wedgeRoundRectCallout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DEBATE on: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definition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 recognised groups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principle of ceiling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195512" y="260350"/>
            <a:ext cx="6948487" cy="1008063"/>
          </a:xfrm>
        </p:spPr>
        <p:txBody>
          <a:bodyPr/>
          <a:lstStyle/>
          <a:p>
            <a:r>
              <a:rPr lang="en-GB" sz="3200" dirty="0" smtClean="0"/>
              <a:t>Implementation of the UN-convention</a:t>
            </a:r>
            <a:endParaRPr lang="en-GB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2195513" y="1412875"/>
            <a:ext cx="6769100" cy="1296045"/>
          </a:xfrm>
        </p:spPr>
        <p:txBody>
          <a:bodyPr/>
          <a:lstStyle/>
          <a:p>
            <a:r>
              <a:rPr lang="en-GB" dirty="0" smtClean="0"/>
              <a:t>Demonstration of the need of implementation and flaws in legislation for students with disabilities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D8D752E3-81EA-4C73-84D8-038FE0846FE1}" type="slidenum">
              <a:rPr lang="nl-NL" smtClean="0"/>
              <a:pPr/>
              <a:t>17</a:t>
            </a:fld>
            <a:endParaRPr lang="nl-NL"/>
          </a:p>
        </p:txBody>
      </p:sp>
      <p:sp>
        <p:nvSpPr>
          <p:cNvPr id="8" name="PIJL-RECHTS 7"/>
          <p:cNvSpPr/>
          <p:nvPr/>
        </p:nvSpPr>
        <p:spPr>
          <a:xfrm rot="5400000">
            <a:off x="3317000" y="3171832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Tijdelijke aanduiding voor inhoud 5"/>
          <p:cNvSpPr txBox="1">
            <a:spLocks/>
          </p:cNvSpPr>
          <p:nvPr/>
        </p:nvSpPr>
        <p:spPr bwMode="auto">
          <a:xfrm>
            <a:off x="2123728" y="4437112"/>
            <a:ext cx="5149428" cy="576064"/>
          </a:xfrm>
          <a:prstGeom prst="rect">
            <a:avLst/>
          </a:prstGeom>
          <a:solidFill>
            <a:srgbClr val="F6E830"/>
          </a:solidFill>
          <a:ln w="9525">
            <a:solidFill>
              <a:srgbClr val="F6E83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tabLst/>
              <a:defRPr/>
            </a:pPr>
            <a:r>
              <a:rPr lang="en-GB" sz="2600" kern="0" dirty="0" smtClean="0">
                <a:latin typeface="+mn-lt"/>
                <a:cs typeface="+mn-cs"/>
              </a:rPr>
              <a:t>o</a:t>
            </a:r>
            <a:r>
              <a:rPr lang="en-GB" sz="2600" kern="0" dirty="0" smtClean="0">
                <a:latin typeface="+mn-lt"/>
                <a:cs typeface="+mn-cs"/>
              </a:rPr>
              <a:t>ngoing debate</a:t>
            </a:r>
            <a:endParaRPr kumimoji="0" lang="en-GB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buFontTx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buFontTx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195513" y="116632"/>
            <a:ext cx="6948487" cy="1008063"/>
          </a:xfrm>
        </p:spPr>
        <p:txBody>
          <a:bodyPr/>
          <a:lstStyle/>
          <a:p>
            <a:r>
              <a:rPr lang="en-GB" sz="3200" dirty="0" smtClean="0"/>
              <a:t>Diversity in higher education</a:t>
            </a:r>
            <a:endParaRPr lang="en-GB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2195513" y="1412875"/>
            <a:ext cx="6769100" cy="3096246"/>
          </a:xfrm>
        </p:spPr>
        <p:txBody>
          <a:bodyPr/>
          <a:lstStyle/>
          <a:p>
            <a:r>
              <a:rPr lang="en-GB" dirty="0" smtClean="0"/>
              <a:t>Proposition of definition of under represented groups</a:t>
            </a:r>
          </a:p>
          <a:p>
            <a:r>
              <a:rPr lang="en-GB" dirty="0" smtClean="0"/>
              <a:t>Proposition of registration of under represented groups</a:t>
            </a:r>
          </a:p>
          <a:p>
            <a:r>
              <a:rPr lang="en-GB" dirty="0" smtClean="0"/>
              <a:t>Demonstration of the need of extra funding</a:t>
            </a:r>
          </a:p>
          <a:p>
            <a:r>
              <a:rPr lang="en-GB" dirty="0" smtClean="0"/>
              <a:t>Responsibilities of government, institutions and students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D8D752E3-81EA-4C73-84D8-038FE0846FE1}" type="slidenum">
              <a:rPr lang="nl-NL" smtClean="0"/>
              <a:pPr/>
              <a:t>18</a:t>
            </a:fld>
            <a:endParaRPr lang="nl-NL"/>
          </a:p>
        </p:txBody>
      </p:sp>
      <p:sp>
        <p:nvSpPr>
          <p:cNvPr id="8" name="PIJL-RECHTS 7"/>
          <p:cNvSpPr/>
          <p:nvPr/>
        </p:nvSpPr>
        <p:spPr>
          <a:xfrm rot="5400000">
            <a:off x="3533024" y="4900024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9" name="Tijdelijke aanduiding voor inhoud 5"/>
          <p:cNvSpPr txBox="1">
            <a:spLocks/>
          </p:cNvSpPr>
          <p:nvPr/>
        </p:nvSpPr>
        <p:spPr bwMode="auto">
          <a:xfrm>
            <a:off x="1691680" y="5733256"/>
            <a:ext cx="5149428" cy="936104"/>
          </a:xfrm>
          <a:prstGeom prst="rect">
            <a:avLst/>
          </a:prstGeom>
          <a:solidFill>
            <a:srgbClr val="F6E830"/>
          </a:solidFill>
          <a:ln w="9525">
            <a:solidFill>
              <a:srgbClr val="F6E83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tabLst/>
              <a:defRPr/>
            </a:pPr>
            <a:r>
              <a:rPr lang="en-GB" sz="2600" kern="0" dirty="0" smtClean="0">
                <a:latin typeface="+mn-lt"/>
                <a:cs typeface="+mn-cs"/>
              </a:rPr>
              <a:t>Extra funding for under represented groups</a:t>
            </a:r>
            <a:endParaRPr kumimoji="0" lang="en-GB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buFontTx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buFontTx/>
              <a:buChar char="•"/>
              <a:tabLst/>
              <a:defRPr/>
            </a:pPr>
            <a:endParaRPr kumimoji="0" lang="en-US" sz="2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Toelichting met afgeronde rechthoek 10"/>
          <p:cNvSpPr/>
          <p:nvPr/>
        </p:nvSpPr>
        <p:spPr>
          <a:xfrm>
            <a:off x="5436096" y="4077072"/>
            <a:ext cx="3096344" cy="1584176"/>
          </a:xfrm>
          <a:prstGeom prst="wedgeRoundRectCallout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dirty="0" smtClean="0">
                <a:solidFill>
                  <a:schemeClr val="tx1"/>
                </a:solidFill>
              </a:rPr>
              <a:t>DEBATE on: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definition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 recognised groups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registration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dirty="0" smtClean="0">
                <a:solidFill>
                  <a:schemeClr val="tx1"/>
                </a:solidFill>
              </a:rPr>
              <a:t>need of structural funding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/>
            </a:r>
            <a:br>
              <a:rPr lang="nl-BE" dirty="0" smtClean="0"/>
            </a:br>
            <a:endParaRPr lang="nl-NL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736" y="3356992"/>
            <a:ext cx="6551612" cy="1440160"/>
          </a:xfrm>
        </p:spPr>
        <p:txBody>
          <a:bodyPr/>
          <a:lstStyle/>
          <a:p>
            <a:r>
              <a:rPr lang="nl-BE" sz="2800" dirty="0" smtClean="0">
                <a:latin typeface="+mj-lt"/>
                <a:cs typeface="Arial" pitchFamily="34" charset="0"/>
              </a:rPr>
              <a:t>CHANGE TROUGH </a:t>
            </a:r>
            <a:br>
              <a:rPr lang="nl-BE" sz="2800" dirty="0" smtClean="0">
                <a:latin typeface="+mj-lt"/>
                <a:cs typeface="Arial" pitchFamily="34" charset="0"/>
              </a:rPr>
            </a:br>
            <a:r>
              <a:rPr lang="nl-BE" sz="2800" dirty="0" smtClean="0">
                <a:latin typeface="+mj-lt"/>
                <a:cs typeface="Arial" pitchFamily="34" charset="0"/>
              </a:rPr>
              <a:t>CONSULTATION AND DEBATE</a:t>
            </a:r>
            <a:endParaRPr lang="nl-BE" sz="2800" dirty="0" smtClean="0">
              <a:latin typeface="+mj-lt"/>
              <a:cs typeface="Arial" pitchFamily="34" charset="0"/>
            </a:endParaRPr>
          </a:p>
          <a:p>
            <a:endParaRPr lang="nl-NL" dirty="0"/>
          </a:p>
        </p:txBody>
      </p:sp>
      <p:sp>
        <p:nvSpPr>
          <p:cNvPr id="4" name="PIJL-RECHTS 3"/>
          <p:cNvSpPr/>
          <p:nvPr/>
        </p:nvSpPr>
        <p:spPr>
          <a:xfrm rot="5400000">
            <a:off x="3100976" y="2019704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/>
            </a:r>
            <a:br>
              <a:rPr lang="nl-BE" dirty="0" smtClean="0"/>
            </a:br>
            <a:endParaRPr lang="nl-NL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68538" y="1772817"/>
            <a:ext cx="6551612" cy="2952328"/>
          </a:xfrm>
          <a:solidFill>
            <a:srgbClr val="F6E830"/>
          </a:solidFill>
        </p:spPr>
        <p:txBody>
          <a:bodyPr/>
          <a:lstStyle/>
          <a:p>
            <a:r>
              <a:rPr lang="en-US" sz="2800" dirty="0" smtClean="0">
                <a:latin typeface="+mj-lt"/>
                <a:cs typeface="Arial" pitchFamily="34" charset="0"/>
              </a:rPr>
              <a:t>Balancing expertise, societal input and political control in the production of policy advice: the Flemish Education Council as an actor of change in the policy on students with disabilities in higher education</a:t>
            </a:r>
            <a:endParaRPr lang="nl-BE" sz="2800" dirty="0" smtClean="0">
              <a:latin typeface="+mj-lt"/>
              <a:cs typeface="Arial" pitchFamily="34" charset="0"/>
            </a:endParaRPr>
          </a:p>
          <a:p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3419872" y="5085184"/>
            <a:ext cx="5472608" cy="892552"/>
          </a:xfrm>
          <a:prstGeom prst="rect">
            <a:avLst/>
          </a:prstGeom>
          <a:solidFill>
            <a:srgbClr val="BBBE00"/>
          </a:solidFill>
        </p:spPr>
        <p:txBody>
          <a:bodyPr wrap="square" rtlCol="0">
            <a:spAutoFit/>
          </a:bodyPr>
          <a:lstStyle/>
          <a:p>
            <a:r>
              <a:rPr lang="nl-BE" sz="2800" dirty="0" smtClean="0">
                <a:latin typeface="+mj-lt"/>
                <a:cs typeface="Arial" pitchFamily="34" charset="0"/>
              </a:rPr>
              <a:t>Isabelle De </a:t>
            </a:r>
            <a:r>
              <a:rPr lang="nl-BE" sz="2800" dirty="0" smtClean="0">
                <a:latin typeface="+mj-lt"/>
                <a:cs typeface="Arial" pitchFamily="34" charset="0"/>
              </a:rPr>
              <a:t>Ridder</a:t>
            </a:r>
          </a:p>
          <a:p>
            <a:r>
              <a:rPr lang="nl-BE" sz="2400" dirty="0" err="1" smtClean="0">
                <a:latin typeface="+mj-lt"/>
                <a:cs typeface="Arial" pitchFamily="34" charset="0"/>
              </a:rPr>
              <a:t>Flemish</a:t>
            </a:r>
            <a:r>
              <a:rPr lang="nl-BE" sz="2400" dirty="0" smtClean="0">
                <a:latin typeface="+mj-lt"/>
                <a:cs typeface="Arial" pitchFamily="34" charset="0"/>
              </a:rPr>
              <a:t> Education </a:t>
            </a:r>
            <a:r>
              <a:rPr lang="nl-BE" sz="2400" dirty="0" err="1" smtClean="0">
                <a:latin typeface="+mj-lt"/>
                <a:cs typeface="Arial" pitchFamily="34" charset="0"/>
              </a:rPr>
              <a:t>Council</a:t>
            </a:r>
            <a:endParaRPr lang="nl-BE" sz="2400" dirty="0" smtClean="0"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/>
            </a:r>
            <a:br>
              <a:rPr lang="nl-BE" dirty="0" smtClean="0"/>
            </a:br>
            <a:endParaRPr lang="nl-NL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736" y="3356992"/>
            <a:ext cx="6551612" cy="1152128"/>
          </a:xfrm>
        </p:spPr>
        <p:txBody>
          <a:bodyPr/>
          <a:lstStyle/>
          <a:p>
            <a:r>
              <a:rPr lang="nl-BE" sz="2800" dirty="0" err="1" smtClean="0">
                <a:latin typeface="+mj-lt"/>
                <a:cs typeface="Arial" pitchFamily="34" charset="0"/>
              </a:rPr>
              <a:t>Thank</a:t>
            </a:r>
            <a:r>
              <a:rPr lang="nl-BE" sz="2800" dirty="0" smtClean="0">
                <a:latin typeface="+mj-lt"/>
                <a:cs typeface="Arial" pitchFamily="34" charset="0"/>
              </a:rPr>
              <a:t> </a:t>
            </a:r>
            <a:r>
              <a:rPr lang="nl-BE" sz="2800" dirty="0" err="1" smtClean="0">
                <a:latin typeface="+mj-lt"/>
                <a:cs typeface="Arial" pitchFamily="34" charset="0"/>
              </a:rPr>
              <a:t>you</a:t>
            </a:r>
            <a:r>
              <a:rPr lang="nl-BE" sz="2800" dirty="0" smtClean="0">
                <a:latin typeface="+mj-lt"/>
                <a:cs typeface="Arial" pitchFamily="34" charset="0"/>
              </a:rPr>
              <a:t> </a:t>
            </a:r>
            <a:r>
              <a:rPr lang="nl-BE" sz="2800" dirty="0" err="1" smtClean="0">
                <a:latin typeface="+mj-lt"/>
                <a:cs typeface="Arial" pitchFamily="34" charset="0"/>
              </a:rPr>
              <a:t>for</a:t>
            </a:r>
            <a:r>
              <a:rPr lang="nl-BE" sz="2800" dirty="0" smtClean="0">
                <a:latin typeface="+mj-lt"/>
                <a:cs typeface="Arial" pitchFamily="34" charset="0"/>
              </a:rPr>
              <a:t> </a:t>
            </a:r>
            <a:r>
              <a:rPr lang="nl-BE" sz="2800" dirty="0" err="1" smtClean="0">
                <a:latin typeface="+mj-lt"/>
                <a:cs typeface="Arial" pitchFamily="34" charset="0"/>
              </a:rPr>
              <a:t>your</a:t>
            </a:r>
            <a:r>
              <a:rPr lang="nl-BE" sz="2800" dirty="0" smtClean="0">
                <a:latin typeface="+mj-lt"/>
                <a:cs typeface="Arial" pitchFamily="34" charset="0"/>
              </a:rPr>
              <a:t> </a:t>
            </a:r>
            <a:r>
              <a:rPr lang="nl-BE" sz="2800" dirty="0" err="1" smtClean="0">
                <a:latin typeface="+mj-lt"/>
                <a:cs typeface="Arial" pitchFamily="34" charset="0"/>
              </a:rPr>
              <a:t>attention</a:t>
            </a:r>
            <a:r>
              <a:rPr lang="nl-BE" sz="2800" dirty="0" smtClean="0">
                <a:latin typeface="+mj-lt"/>
                <a:cs typeface="Arial" pitchFamily="34" charset="0"/>
              </a:rPr>
              <a:t>!</a:t>
            </a:r>
          </a:p>
          <a:p>
            <a:r>
              <a:rPr lang="nl-BE" sz="2800" dirty="0" err="1" smtClean="0">
                <a:latin typeface="+mj-lt"/>
                <a:cs typeface="Arial" pitchFamily="34" charset="0"/>
              </a:rPr>
              <a:t>Questions</a:t>
            </a:r>
            <a:r>
              <a:rPr lang="nl-BE" sz="2800" dirty="0" smtClean="0">
                <a:latin typeface="+mj-lt"/>
                <a:cs typeface="Arial" pitchFamily="34" charset="0"/>
              </a:rPr>
              <a:t>?</a:t>
            </a:r>
            <a:endParaRPr lang="nl-BE" sz="2800" dirty="0" smtClean="0">
              <a:latin typeface="+mj-lt"/>
              <a:cs typeface="Arial" pitchFamily="34" charset="0"/>
            </a:endParaRPr>
          </a:p>
          <a:p>
            <a:endParaRPr lang="nl-NL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339752" y="4869160"/>
            <a:ext cx="655161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BBBE00"/>
              </a:buClr>
              <a:buSzTx/>
              <a:buFontTx/>
              <a:buNone/>
              <a:tabLst/>
              <a:defRPr/>
            </a:pPr>
            <a:r>
              <a:rPr lang="nl-BE" sz="2800" kern="0" dirty="0" smtClean="0">
                <a:latin typeface="+mj-lt"/>
                <a:cs typeface="Arial" pitchFamily="34" charset="0"/>
              </a:rPr>
              <a:t>i</a:t>
            </a:r>
            <a:r>
              <a:rPr kumimoji="0" lang="nl-BE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sabelle.deridder@vlor.be</a:t>
            </a:r>
            <a:endParaRPr kumimoji="0" lang="nl-NL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2195513" y="1412874"/>
            <a:ext cx="6769100" cy="4824437"/>
          </a:xfrm>
        </p:spPr>
        <p:txBody>
          <a:bodyPr/>
          <a:lstStyle/>
          <a:p>
            <a:r>
              <a:rPr lang="en-US" sz="2800" dirty="0" smtClean="0"/>
              <a:t>= the </a:t>
            </a:r>
            <a:r>
              <a:rPr lang="en-US" sz="2800" b="1" u="sng" dirty="0" smtClean="0"/>
              <a:t>strategic </a:t>
            </a:r>
            <a:r>
              <a:rPr lang="en-US" sz="2800" dirty="0" smtClean="0"/>
              <a:t>advisory council </a:t>
            </a:r>
            <a:r>
              <a:rPr lang="en-US" sz="2800" dirty="0" smtClean="0"/>
              <a:t>for the Education and Training policy of the Flemish </a:t>
            </a:r>
            <a:r>
              <a:rPr lang="en-US" sz="2800" dirty="0" smtClean="0"/>
              <a:t>Community;</a:t>
            </a:r>
          </a:p>
          <a:p>
            <a:r>
              <a:rPr lang="en-US" sz="2800" dirty="0" smtClean="0"/>
              <a:t>plays </a:t>
            </a:r>
            <a:r>
              <a:rPr lang="en-US" sz="2800" dirty="0" smtClean="0"/>
              <a:t>an important </a:t>
            </a:r>
            <a:r>
              <a:rPr lang="en-US" sz="2800" dirty="0" smtClean="0"/>
              <a:t>role in the Flemish </a:t>
            </a:r>
            <a:r>
              <a:rPr lang="en-US" sz="2800" b="1" u="sng" dirty="0" smtClean="0"/>
              <a:t>policymaking</a:t>
            </a:r>
            <a:r>
              <a:rPr lang="en-US" sz="2800" dirty="0" smtClean="0"/>
              <a:t> </a:t>
            </a:r>
            <a:r>
              <a:rPr lang="en-US" sz="2800" dirty="0" smtClean="0"/>
              <a:t>process;</a:t>
            </a:r>
          </a:p>
          <a:p>
            <a:r>
              <a:rPr lang="en-US" sz="2800" dirty="0" smtClean="0"/>
              <a:t>an </a:t>
            </a:r>
            <a:r>
              <a:rPr lang="en-US" sz="2800" b="1" u="sng" dirty="0" smtClean="0"/>
              <a:t>advisory body</a:t>
            </a:r>
            <a:r>
              <a:rPr lang="en-US" sz="2800" dirty="0" smtClean="0"/>
              <a:t>:</a:t>
            </a:r>
          </a:p>
          <a:p>
            <a:pPr lvl="1"/>
            <a:r>
              <a:rPr lang="en-US" sz="2800" dirty="0" smtClean="0"/>
              <a:t>gives advice on request of the Flemish Minister of Education and </a:t>
            </a:r>
            <a:r>
              <a:rPr lang="en-US" sz="2800" dirty="0" smtClean="0"/>
              <a:t>Training; </a:t>
            </a:r>
          </a:p>
          <a:p>
            <a:pPr lvl="1"/>
            <a:r>
              <a:rPr lang="en-US" sz="2800" dirty="0" smtClean="0"/>
              <a:t>gives advice on </a:t>
            </a:r>
            <a:r>
              <a:rPr lang="en-US" sz="2800" dirty="0" smtClean="0"/>
              <a:t>its own </a:t>
            </a:r>
            <a:r>
              <a:rPr lang="en-US" sz="2800" dirty="0" smtClean="0"/>
              <a:t>initiative</a:t>
            </a:r>
            <a:r>
              <a:rPr lang="en-US" sz="2800" dirty="0" smtClean="0"/>
              <a:t>;</a:t>
            </a:r>
            <a:endParaRPr lang="en-US" sz="2800" dirty="0" smtClean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D8D752E3-81EA-4C73-84D8-038FE0846FE1}" type="slidenum">
              <a:rPr lang="nl-NL" smtClean="0"/>
              <a:pPr/>
              <a:t>3</a:t>
            </a:fld>
            <a:endParaRPr lang="nl-NL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Flemish</a:t>
            </a:r>
            <a:r>
              <a:rPr lang="nl-BE" dirty="0" smtClean="0"/>
              <a:t> Education </a:t>
            </a:r>
            <a:r>
              <a:rPr lang="nl-BE" dirty="0" err="1" smtClean="0"/>
              <a:t>Council</a:t>
            </a:r>
            <a:r>
              <a:rPr lang="nl-BE" dirty="0" smtClean="0"/>
              <a:t> (VLOR) I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inhoud 5"/>
          <p:cNvSpPr>
            <a:spLocks noGrp="1"/>
          </p:cNvSpPr>
          <p:nvPr>
            <p:ph idx="1"/>
          </p:nvPr>
        </p:nvSpPr>
        <p:spPr>
          <a:xfrm>
            <a:off x="2195513" y="1412874"/>
            <a:ext cx="6769100" cy="4824437"/>
          </a:xfrm>
        </p:spPr>
        <p:txBody>
          <a:bodyPr/>
          <a:lstStyle/>
          <a:p>
            <a:r>
              <a:rPr lang="en-US" sz="2800" dirty="0" smtClean="0"/>
              <a:t>stands for advice, consultation, study and </a:t>
            </a:r>
            <a:r>
              <a:rPr lang="en-US" sz="2800" dirty="0" smtClean="0"/>
              <a:t>services;</a:t>
            </a:r>
            <a:endParaRPr lang="en-US" sz="2800" dirty="0" smtClean="0"/>
          </a:p>
          <a:p>
            <a:r>
              <a:rPr lang="en-US" sz="2800" dirty="0" smtClean="0"/>
              <a:t>translates </a:t>
            </a:r>
            <a:r>
              <a:rPr lang="en-US" sz="2800" dirty="0" smtClean="0"/>
              <a:t>the expectations and suggestions of society and the educational field into recommendations for the </a:t>
            </a:r>
            <a:r>
              <a:rPr lang="en-US" sz="2800" dirty="0" smtClean="0"/>
              <a:t>government;</a:t>
            </a:r>
          </a:p>
          <a:p>
            <a:r>
              <a:rPr lang="en-US" sz="2800" dirty="0" smtClean="0"/>
              <a:t>evaluates the propositions of the </a:t>
            </a:r>
            <a:r>
              <a:rPr lang="en-US" sz="2800" dirty="0" smtClean="0"/>
              <a:t>minister;</a:t>
            </a:r>
          </a:p>
          <a:p>
            <a:pPr>
              <a:buNone/>
            </a:pPr>
            <a:endParaRPr lang="nl-BE" dirty="0"/>
          </a:p>
        </p:txBody>
      </p:sp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D8D752E3-81EA-4C73-84D8-038FE0846FE1}" type="slidenum">
              <a:rPr lang="nl-NL" smtClean="0"/>
              <a:pPr/>
              <a:t>4</a:t>
            </a:fld>
            <a:endParaRPr lang="nl-NL"/>
          </a:p>
        </p:txBody>
      </p:sp>
      <p:sp>
        <p:nvSpPr>
          <p:cNvPr id="8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Flemish</a:t>
            </a:r>
            <a:r>
              <a:rPr lang="nl-BE" dirty="0" smtClean="0"/>
              <a:t> Education </a:t>
            </a:r>
            <a:r>
              <a:rPr lang="nl-BE" dirty="0" err="1" smtClean="0"/>
              <a:t>Council</a:t>
            </a:r>
            <a:r>
              <a:rPr lang="nl-BE" dirty="0" smtClean="0"/>
              <a:t> (VLOR) II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195512" y="260350"/>
            <a:ext cx="6948487" cy="1008063"/>
          </a:xfrm>
        </p:spPr>
        <p:txBody>
          <a:bodyPr/>
          <a:lstStyle/>
          <a:p>
            <a:r>
              <a:rPr lang="nl-BE" dirty="0" err="1" smtClean="0"/>
              <a:t>Flemish</a:t>
            </a:r>
            <a:r>
              <a:rPr lang="nl-BE" dirty="0" smtClean="0"/>
              <a:t> Education </a:t>
            </a:r>
            <a:r>
              <a:rPr lang="nl-BE" dirty="0" err="1" smtClean="0"/>
              <a:t>Council</a:t>
            </a:r>
            <a:r>
              <a:rPr lang="nl-BE" dirty="0" smtClean="0"/>
              <a:t> (VLOR) III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reflects on the outlines of certain educational policies; </a:t>
            </a:r>
          </a:p>
          <a:p>
            <a:r>
              <a:rPr lang="en-US" sz="2800" dirty="0" smtClean="0"/>
              <a:t>draws </a:t>
            </a:r>
            <a:r>
              <a:rPr lang="en-US" sz="2800" dirty="0" smtClean="0"/>
              <a:t>attention to themes that might become important in the near future;</a:t>
            </a:r>
          </a:p>
          <a:p>
            <a:r>
              <a:rPr lang="en-US" sz="2800" dirty="0" smtClean="0"/>
              <a:t>is </a:t>
            </a:r>
            <a:r>
              <a:rPr lang="en-US" sz="2800" dirty="0" err="1" smtClean="0"/>
              <a:t>organised</a:t>
            </a:r>
            <a:r>
              <a:rPr lang="en-US" sz="2800" dirty="0" smtClean="0"/>
              <a:t> by level of education: council for higher education.</a:t>
            </a:r>
            <a:endParaRPr lang="nl-BE" sz="2800" dirty="0" smtClean="0"/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4E95B2EA-6F95-4397-A020-A09C700183E7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DIA </a:t>
            </a:r>
            <a:fld id="{D8D752E3-81EA-4C73-84D8-038FE0846FE1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8" name="Tijdelijke aanduiding voor inhoud 9" descr="4646-350x26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51720" y="1340768"/>
            <a:ext cx="6490512" cy="4821523"/>
          </a:xfrm>
        </p:spPr>
      </p:pic>
      <p:sp>
        <p:nvSpPr>
          <p:cNvPr id="9" name="Tekstvak 8"/>
          <p:cNvSpPr txBox="1"/>
          <p:nvPr/>
        </p:nvSpPr>
        <p:spPr>
          <a:xfrm>
            <a:off x="2915816" y="3501008"/>
            <a:ext cx="7920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staff</a:t>
            </a:r>
            <a:endParaRPr lang="en-GB" sz="1600" dirty="0"/>
          </a:p>
        </p:txBody>
      </p:sp>
      <p:sp>
        <p:nvSpPr>
          <p:cNvPr id="10" name="Tekstvak 9"/>
          <p:cNvSpPr txBox="1"/>
          <p:nvPr/>
        </p:nvSpPr>
        <p:spPr>
          <a:xfrm>
            <a:off x="4067944" y="4437112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students</a:t>
            </a:r>
            <a:endParaRPr lang="en-GB" sz="1600" dirty="0"/>
          </a:p>
        </p:txBody>
      </p:sp>
      <p:sp>
        <p:nvSpPr>
          <p:cNvPr id="11" name="Tekstvak 10"/>
          <p:cNvSpPr txBox="1"/>
          <p:nvPr/>
        </p:nvSpPr>
        <p:spPr>
          <a:xfrm>
            <a:off x="6300192" y="4149080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smtClean="0"/>
              <a:t>i</a:t>
            </a:r>
            <a:r>
              <a:rPr lang="en-GB" sz="1600" smtClean="0"/>
              <a:t>nstitutions</a:t>
            </a:r>
            <a:r>
              <a:rPr lang="en-GB" sz="1600" smtClean="0">
                <a:solidFill>
                  <a:schemeClr val="bg1"/>
                </a:solidFill>
              </a:rPr>
              <a:t> </a:t>
            </a:r>
            <a:r>
              <a:rPr lang="en-GB" sz="1600" smtClean="0"/>
              <a:t>of higher </a:t>
            </a:r>
            <a:r>
              <a:rPr lang="en-GB" sz="1600" smtClean="0"/>
              <a:t>education</a:t>
            </a:r>
            <a:endParaRPr lang="en-GB" sz="1600"/>
          </a:p>
        </p:txBody>
      </p:sp>
      <p:sp>
        <p:nvSpPr>
          <p:cNvPr id="12" name="Tekstvak 11"/>
          <p:cNvSpPr txBox="1"/>
          <p:nvPr/>
        </p:nvSpPr>
        <p:spPr>
          <a:xfrm rot="19848663">
            <a:off x="5301485" y="2104270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experts</a:t>
            </a:r>
            <a:endParaRPr lang="en-GB" sz="1600" dirty="0"/>
          </a:p>
        </p:txBody>
      </p:sp>
      <p:sp>
        <p:nvSpPr>
          <p:cNvPr id="13" name="Tekstvak 12"/>
          <p:cNvSpPr txBox="1"/>
          <p:nvPr/>
        </p:nvSpPr>
        <p:spPr>
          <a:xfrm rot="19787538">
            <a:off x="5684074" y="2062896"/>
            <a:ext cx="36890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s</a:t>
            </a:r>
            <a:r>
              <a:rPr lang="en-GB" sz="1600" dirty="0" smtClean="0"/>
              <a:t>ocio cultural and economic partners</a:t>
            </a:r>
            <a:endParaRPr lang="en-GB" sz="1600" dirty="0"/>
          </a:p>
        </p:txBody>
      </p:sp>
      <p:sp>
        <p:nvSpPr>
          <p:cNvPr id="14" name="Tekstvak 13"/>
          <p:cNvSpPr txBox="1"/>
          <p:nvPr/>
        </p:nvSpPr>
        <p:spPr>
          <a:xfrm rot="2305648">
            <a:off x="3429937" y="2173265"/>
            <a:ext cx="1804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government</a:t>
            </a:r>
            <a:endParaRPr lang="en-GB" sz="1600" dirty="0"/>
          </a:p>
        </p:txBody>
      </p:sp>
      <p:grpSp>
        <p:nvGrpSpPr>
          <p:cNvPr id="15" name="Group 4"/>
          <p:cNvGrpSpPr>
            <a:grpSpLocks/>
          </p:cNvGrpSpPr>
          <p:nvPr/>
        </p:nvGrpSpPr>
        <p:grpSpPr bwMode="auto">
          <a:xfrm>
            <a:off x="5796136" y="5661248"/>
            <a:ext cx="3024310" cy="764953"/>
            <a:chOff x="4150" y="3748"/>
            <a:chExt cx="1769" cy="572"/>
          </a:xfrm>
        </p:grpSpPr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4195" y="3748"/>
              <a:ext cx="1565" cy="572"/>
            </a:xfrm>
            <a:prstGeom prst="rect">
              <a:avLst/>
            </a:prstGeom>
            <a:solidFill>
              <a:srgbClr val="F6E83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nl-BE" dirty="0"/>
            </a:p>
          </p:txBody>
        </p:sp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4150" y="3855"/>
              <a:ext cx="1769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nl-NL" sz="2400" b="1" dirty="0" smtClean="0">
                  <a:latin typeface="Franklin Gothic Heavy" pitchFamily="34" charset="0"/>
                </a:rPr>
                <a:t>COMPROMISE </a:t>
              </a:r>
              <a:endParaRPr lang="nl-NL" sz="2400" b="1" dirty="0">
                <a:latin typeface="Franklin Gothic Heavy" pitchFamily="34" charset="0"/>
              </a:endParaRPr>
            </a:p>
          </p:txBody>
        </p:sp>
      </p:grpSp>
      <p:sp>
        <p:nvSpPr>
          <p:cNvPr id="19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Flemish</a:t>
            </a:r>
            <a:r>
              <a:rPr lang="nl-BE" dirty="0" smtClean="0"/>
              <a:t> Education </a:t>
            </a:r>
            <a:r>
              <a:rPr lang="nl-BE" dirty="0" err="1" smtClean="0"/>
              <a:t>Council</a:t>
            </a:r>
            <a:r>
              <a:rPr lang="nl-BE" dirty="0" smtClean="0"/>
              <a:t> (VLOR) IV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smtClean="0"/>
              <a:t>DIA </a:t>
            </a:r>
            <a:fld id="{D8D752E3-81EA-4C73-84D8-038FE0846FE1}" type="slidenum">
              <a:rPr lang="nl-NL" smtClean="0"/>
              <a:pPr/>
              <a:t>7</a:t>
            </a:fld>
            <a:endParaRPr lang="nl-NL"/>
          </a:p>
        </p:txBody>
      </p:sp>
      <p:sp>
        <p:nvSpPr>
          <p:cNvPr id="9" name="Tekstvak 8"/>
          <p:cNvSpPr txBox="1"/>
          <p:nvPr/>
        </p:nvSpPr>
        <p:spPr>
          <a:xfrm>
            <a:off x="1115616" y="548680"/>
            <a:ext cx="7704856" cy="646331"/>
          </a:xfrm>
          <a:prstGeom prst="rect">
            <a:avLst/>
          </a:prstGeom>
          <a:solidFill>
            <a:srgbClr val="BBBE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BE" sz="3600" dirty="0" smtClean="0"/>
              <a:t>Minister of Education and Training</a:t>
            </a:r>
            <a:endParaRPr lang="nl-BE" sz="3600" dirty="0"/>
          </a:p>
        </p:txBody>
      </p:sp>
      <p:sp>
        <p:nvSpPr>
          <p:cNvPr id="11" name="Tekstvak 10"/>
          <p:cNvSpPr txBox="1"/>
          <p:nvPr/>
        </p:nvSpPr>
        <p:spPr>
          <a:xfrm>
            <a:off x="539552" y="2996952"/>
            <a:ext cx="7920880" cy="523220"/>
          </a:xfrm>
          <a:prstGeom prst="rect">
            <a:avLst/>
          </a:prstGeom>
          <a:solidFill>
            <a:srgbClr val="BBBE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BE" sz="2800" dirty="0" smtClean="0"/>
              <a:t>FLEMISH EDUCATION COUNCIL (VLOR)</a:t>
            </a:r>
            <a:endParaRPr lang="nl-BE" sz="2800" dirty="0"/>
          </a:p>
        </p:txBody>
      </p:sp>
      <p:sp>
        <p:nvSpPr>
          <p:cNvPr id="13" name="Tekstvak 12"/>
          <p:cNvSpPr txBox="1"/>
          <p:nvPr/>
        </p:nvSpPr>
        <p:spPr>
          <a:xfrm>
            <a:off x="4860032" y="5013176"/>
            <a:ext cx="4067944" cy="523220"/>
          </a:xfrm>
          <a:prstGeom prst="rect">
            <a:avLst/>
          </a:prstGeom>
          <a:solidFill>
            <a:srgbClr val="BBBE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BE" sz="2800" dirty="0" smtClean="0"/>
              <a:t>EDUCATIONAL FIELD</a:t>
            </a:r>
            <a:endParaRPr lang="nl-BE" sz="2800" dirty="0"/>
          </a:p>
        </p:txBody>
      </p:sp>
      <p:grpSp>
        <p:nvGrpSpPr>
          <p:cNvPr id="35" name="Groep 34"/>
          <p:cNvGrpSpPr/>
          <p:nvPr/>
        </p:nvGrpSpPr>
        <p:grpSpPr>
          <a:xfrm>
            <a:off x="395536" y="5013176"/>
            <a:ext cx="8208912" cy="1656184"/>
            <a:chOff x="323528" y="4653136"/>
            <a:chExt cx="8208912" cy="1656184"/>
          </a:xfrm>
        </p:grpSpPr>
        <p:sp>
          <p:nvSpPr>
            <p:cNvPr id="12" name="Tekstvak 11"/>
            <p:cNvSpPr txBox="1"/>
            <p:nvPr/>
          </p:nvSpPr>
          <p:spPr>
            <a:xfrm>
              <a:off x="323528" y="4653136"/>
              <a:ext cx="2880320" cy="523220"/>
            </a:xfrm>
            <a:prstGeom prst="rect">
              <a:avLst/>
            </a:prstGeom>
            <a:solidFill>
              <a:srgbClr val="BBBE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nl-BE" sz="2800" dirty="0" smtClean="0"/>
                <a:t>SOCIETY</a:t>
              </a:r>
              <a:endParaRPr lang="nl-BE" sz="2800" dirty="0"/>
            </a:p>
          </p:txBody>
        </p:sp>
        <p:sp>
          <p:nvSpPr>
            <p:cNvPr id="14" name="PIJL-LINKS en -RECHTS 13"/>
            <p:cNvSpPr/>
            <p:nvPr/>
          </p:nvSpPr>
          <p:spPr>
            <a:xfrm>
              <a:off x="3275856" y="4653136"/>
              <a:ext cx="1216152" cy="484632"/>
            </a:xfrm>
            <a:prstGeom prst="leftRightArrow">
              <a:avLst/>
            </a:prstGeom>
            <a:solidFill>
              <a:srgbClr val="BBBE00"/>
            </a:solidFill>
            <a:ln>
              <a:solidFill>
                <a:srgbClr val="BBBE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22" name="Lijntoelichting 1 21"/>
            <p:cNvSpPr/>
            <p:nvPr/>
          </p:nvSpPr>
          <p:spPr>
            <a:xfrm>
              <a:off x="4355976" y="5517232"/>
              <a:ext cx="4176464" cy="792088"/>
            </a:xfrm>
            <a:prstGeom prst="borderCallout1">
              <a:avLst>
                <a:gd name="adj1" fmla="val -43439"/>
                <a:gd name="adj2" fmla="val -14131"/>
                <a:gd name="adj3" fmla="val 44980"/>
                <a:gd name="adj4" fmla="val 51"/>
              </a:avLst>
            </a:prstGeom>
            <a:solidFill>
              <a:srgbClr val="F6E830"/>
            </a:solidFill>
            <a:ln>
              <a:solidFill>
                <a:srgbClr val="F6E8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BE" sz="2800" dirty="0" err="1" smtClean="0">
                  <a:solidFill>
                    <a:schemeClr val="tx1"/>
                  </a:solidFill>
                  <a:latin typeface="Arial" charset="0"/>
                  <a:cs typeface="Arial" charset="0"/>
                </a:rPr>
                <a:t>Expectations</a:t>
              </a:r>
              <a:r>
                <a:rPr lang="nl-BE" sz="2800" dirty="0" smtClean="0">
                  <a:solidFill>
                    <a:schemeClr val="tx1"/>
                  </a:solidFill>
                  <a:latin typeface="Arial" charset="0"/>
                  <a:cs typeface="Arial" charset="0"/>
                </a:rPr>
                <a:t> and </a:t>
              </a:r>
              <a:r>
                <a:rPr lang="nl-BE" sz="2800" dirty="0" err="1" smtClean="0">
                  <a:solidFill>
                    <a:schemeClr val="tx1"/>
                  </a:solidFill>
                  <a:latin typeface="Arial" charset="0"/>
                  <a:cs typeface="Arial" charset="0"/>
                </a:rPr>
                <a:t>proposals</a:t>
              </a:r>
              <a:endParaRPr lang="nl-BE" sz="2800" dirty="0" smtClean="0">
                <a:solidFill>
                  <a:schemeClr val="tx1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23" name="PIJL-RECHTS 22"/>
          <p:cNvSpPr/>
          <p:nvPr/>
        </p:nvSpPr>
        <p:spPr>
          <a:xfrm rot="16200000">
            <a:off x="1588808" y="4035928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4" name="PIJL-RECHTS 23"/>
          <p:cNvSpPr/>
          <p:nvPr/>
        </p:nvSpPr>
        <p:spPr>
          <a:xfrm rot="16200000">
            <a:off x="5477240" y="1947696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6" name="Tekstvak 25"/>
          <p:cNvSpPr txBox="1"/>
          <p:nvPr/>
        </p:nvSpPr>
        <p:spPr>
          <a:xfrm>
            <a:off x="3635896" y="1700808"/>
            <a:ext cx="1440160" cy="369332"/>
          </a:xfrm>
          <a:prstGeom prst="rect">
            <a:avLst/>
          </a:prstGeom>
          <a:solidFill>
            <a:srgbClr val="F6E830"/>
          </a:solidFill>
          <a:ln>
            <a:solidFill>
              <a:srgbClr val="F6E830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 err="1" smtClean="0"/>
              <a:t>Policy</a:t>
            </a:r>
            <a:r>
              <a:rPr lang="nl-BE" dirty="0" smtClean="0"/>
              <a:t> plans</a:t>
            </a:r>
            <a:endParaRPr lang="nl-BE" dirty="0"/>
          </a:p>
        </p:txBody>
      </p:sp>
      <p:sp>
        <p:nvSpPr>
          <p:cNvPr id="29" name="Tekstvak 28"/>
          <p:cNvSpPr txBox="1"/>
          <p:nvPr/>
        </p:nvSpPr>
        <p:spPr>
          <a:xfrm>
            <a:off x="3347864" y="2348880"/>
            <a:ext cx="2160240" cy="369332"/>
          </a:xfrm>
          <a:prstGeom prst="rect">
            <a:avLst/>
          </a:prstGeom>
          <a:solidFill>
            <a:srgbClr val="F6E830"/>
          </a:solidFill>
          <a:ln>
            <a:solidFill>
              <a:srgbClr val="F6E830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 err="1" smtClean="0"/>
              <a:t>Recommendations</a:t>
            </a:r>
            <a:endParaRPr lang="nl-BE" dirty="0"/>
          </a:p>
        </p:txBody>
      </p:sp>
      <p:sp>
        <p:nvSpPr>
          <p:cNvPr id="30" name="Tekstvak 29"/>
          <p:cNvSpPr txBox="1"/>
          <p:nvPr/>
        </p:nvSpPr>
        <p:spPr>
          <a:xfrm>
            <a:off x="6191672" y="2348880"/>
            <a:ext cx="2664296" cy="369332"/>
          </a:xfrm>
          <a:prstGeom prst="rect">
            <a:avLst/>
          </a:prstGeom>
          <a:solidFill>
            <a:srgbClr val="F6E830"/>
          </a:solidFill>
          <a:ln>
            <a:solidFill>
              <a:srgbClr val="F6E830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 err="1" smtClean="0"/>
              <a:t>Advice</a:t>
            </a:r>
            <a:r>
              <a:rPr lang="nl-BE" dirty="0" smtClean="0"/>
              <a:t> </a:t>
            </a:r>
            <a:r>
              <a:rPr lang="nl-BE" dirty="0" err="1" smtClean="0"/>
              <a:t>on</a:t>
            </a:r>
            <a:r>
              <a:rPr lang="nl-BE" dirty="0" smtClean="0"/>
              <a:t> </a:t>
            </a:r>
            <a:r>
              <a:rPr lang="nl-BE" dirty="0" err="1" smtClean="0"/>
              <a:t>own</a:t>
            </a:r>
            <a:r>
              <a:rPr lang="nl-BE" dirty="0" smtClean="0"/>
              <a:t> </a:t>
            </a:r>
            <a:r>
              <a:rPr lang="nl-BE" dirty="0" err="1" smtClean="0"/>
              <a:t>initiative</a:t>
            </a:r>
            <a:endParaRPr lang="nl-BE" dirty="0"/>
          </a:p>
        </p:txBody>
      </p:sp>
      <p:sp>
        <p:nvSpPr>
          <p:cNvPr id="31" name="PIJL-RECHTS 30"/>
          <p:cNvSpPr/>
          <p:nvPr/>
        </p:nvSpPr>
        <p:spPr>
          <a:xfrm rot="16200000">
            <a:off x="5981296" y="3963920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2" name="PIJL-LINKS en -RECHTS 31"/>
          <p:cNvSpPr/>
          <p:nvPr/>
        </p:nvSpPr>
        <p:spPr>
          <a:xfrm rot="16200000">
            <a:off x="1829976" y="1994560"/>
            <a:ext cx="1216152" cy="484632"/>
          </a:xfrm>
          <a:prstGeom prst="left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 dirty="0" smtClean="0"/>
              <a:t>DIA </a:t>
            </a:r>
            <a:fld id="{D8D752E3-81EA-4C73-84D8-038FE0846FE1}" type="slidenum">
              <a:rPr lang="nl-NL" smtClean="0"/>
              <a:pPr/>
              <a:t>8</a:t>
            </a:fld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827584" y="1124744"/>
            <a:ext cx="2808312" cy="830997"/>
          </a:xfrm>
          <a:prstGeom prst="rect">
            <a:avLst/>
          </a:prstGeom>
          <a:solidFill>
            <a:srgbClr val="BBBE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BE" sz="2400" dirty="0" err="1" smtClean="0"/>
              <a:t>Administration</a:t>
            </a:r>
            <a:r>
              <a:rPr lang="nl-BE" sz="2400" dirty="0" smtClean="0"/>
              <a:t> / Minister</a:t>
            </a:r>
            <a:endParaRPr lang="nl-BE" sz="2400" dirty="0"/>
          </a:p>
        </p:txBody>
      </p:sp>
      <p:sp>
        <p:nvSpPr>
          <p:cNvPr id="11" name="Tekstvak 10"/>
          <p:cNvSpPr txBox="1"/>
          <p:nvPr/>
        </p:nvSpPr>
        <p:spPr>
          <a:xfrm>
            <a:off x="827584" y="3645024"/>
            <a:ext cx="7920880" cy="523220"/>
          </a:xfrm>
          <a:prstGeom prst="rect">
            <a:avLst/>
          </a:prstGeom>
          <a:solidFill>
            <a:srgbClr val="BBBE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BE" sz="2800" dirty="0" smtClean="0"/>
              <a:t>FLEMISH EDUCATION COUNCIL (VLOR)</a:t>
            </a:r>
            <a:endParaRPr lang="nl-BE" sz="2800" dirty="0"/>
          </a:p>
        </p:txBody>
      </p:sp>
      <p:sp>
        <p:nvSpPr>
          <p:cNvPr id="13" name="Tekstvak 12"/>
          <p:cNvSpPr txBox="1"/>
          <p:nvPr/>
        </p:nvSpPr>
        <p:spPr>
          <a:xfrm>
            <a:off x="467544" y="4653136"/>
            <a:ext cx="2232248" cy="523220"/>
          </a:xfrm>
          <a:prstGeom prst="rect">
            <a:avLst/>
          </a:prstGeom>
          <a:solidFill>
            <a:srgbClr val="BBBE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BE" sz="2800" dirty="0" err="1" smtClean="0"/>
              <a:t>parliament</a:t>
            </a:r>
            <a:endParaRPr lang="nl-BE" sz="2800" dirty="0"/>
          </a:p>
        </p:txBody>
      </p:sp>
      <p:sp>
        <p:nvSpPr>
          <p:cNvPr id="24" name="PIJL-RECHTS 23"/>
          <p:cNvSpPr/>
          <p:nvPr/>
        </p:nvSpPr>
        <p:spPr>
          <a:xfrm rot="5400000">
            <a:off x="5765272" y="2595768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6" name="Tekstvak 25"/>
          <p:cNvSpPr txBox="1"/>
          <p:nvPr/>
        </p:nvSpPr>
        <p:spPr>
          <a:xfrm>
            <a:off x="2267744" y="2060848"/>
            <a:ext cx="1440160" cy="369332"/>
          </a:xfrm>
          <a:prstGeom prst="rect">
            <a:avLst/>
          </a:prstGeom>
          <a:solidFill>
            <a:srgbClr val="F6E830"/>
          </a:solidFill>
          <a:ln>
            <a:solidFill>
              <a:srgbClr val="F6E830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 err="1" smtClean="0"/>
              <a:t>preparation</a:t>
            </a:r>
            <a:endParaRPr lang="nl-BE" dirty="0"/>
          </a:p>
        </p:txBody>
      </p:sp>
      <p:sp>
        <p:nvSpPr>
          <p:cNvPr id="29" name="Tekstvak 28"/>
          <p:cNvSpPr txBox="1"/>
          <p:nvPr/>
        </p:nvSpPr>
        <p:spPr>
          <a:xfrm>
            <a:off x="4788024" y="3068960"/>
            <a:ext cx="1080120" cy="369332"/>
          </a:xfrm>
          <a:prstGeom prst="rect">
            <a:avLst/>
          </a:prstGeom>
          <a:solidFill>
            <a:srgbClr val="F6E830"/>
          </a:solidFill>
          <a:ln>
            <a:solidFill>
              <a:srgbClr val="F6E830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 err="1" smtClean="0"/>
              <a:t>a</a:t>
            </a:r>
            <a:r>
              <a:rPr lang="nl-BE" dirty="0" err="1" smtClean="0"/>
              <a:t>dvice</a:t>
            </a:r>
            <a:endParaRPr lang="nl-BE" dirty="0"/>
          </a:p>
        </p:txBody>
      </p:sp>
      <p:sp>
        <p:nvSpPr>
          <p:cNvPr id="31" name="PIJL-RECHTS 30"/>
          <p:cNvSpPr/>
          <p:nvPr/>
        </p:nvSpPr>
        <p:spPr>
          <a:xfrm rot="5400000">
            <a:off x="6146464" y="4158792"/>
            <a:ext cx="360040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16" name="Titel 4"/>
          <p:cNvSpPr>
            <a:spLocks noGrp="1"/>
          </p:cNvSpPr>
          <p:nvPr>
            <p:ph type="title"/>
          </p:nvPr>
        </p:nvSpPr>
        <p:spPr>
          <a:xfrm>
            <a:off x="2195512" y="260350"/>
            <a:ext cx="6948487" cy="1008063"/>
          </a:xfrm>
        </p:spPr>
        <p:txBody>
          <a:bodyPr/>
          <a:lstStyle/>
          <a:p>
            <a:r>
              <a:rPr lang="en-GB" sz="3200" dirty="0" smtClean="0"/>
              <a:t>Cycle of Flemish policy making</a:t>
            </a:r>
            <a:br>
              <a:rPr lang="en-GB" sz="3200" dirty="0" smtClean="0"/>
            </a:br>
            <a:endParaRPr lang="en-GB" dirty="0"/>
          </a:p>
        </p:txBody>
      </p:sp>
      <p:sp>
        <p:nvSpPr>
          <p:cNvPr id="17" name="PIJL-RECHTS 16"/>
          <p:cNvSpPr/>
          <p:nvPr/>
        </p:nvSpPr>
        <p:spPr>
          <a:xfrm>
            <a:off x="3960504" y="1283641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0" name="Tekstvak 19"/>
          <p:cNvSpPr txBox="1"/>
          <p:nvPr/>
        </p:nvSpPr>
        <p:spPr>
          <a:xfrm>
            <a:off x="5148064" y="1196752"/>
            <a:ext cx="2232248" cy="461665"/>
          </a:xfrm>
          <a:prstGeom prst="rect">
            <a:avLst/>
          </a:prstGeom>
          <a:solidFill>
            <a:srgbClr val="BBBE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BE" sz="2400" dirty="0" err="1" smtClean="0"/>
              <a:t>Government</a:t>
            </a:r>
            <a:r>
              <a:rPr lang="nl-BE" sz="2400" dirty="0" smtClean="0"/>
              <a:t> </a:t>
            </a:r>
            <a:endParaRPr lang="nl-BE" sz="2400" dirty="0"/>
          </a:p>
        </p:txBody>
      </p:sp>
      <p:sp>
        <p:nvSpPr>
          <p:cNvPr id="21" name="Tekstvak 20"/>
          <p:cNvSpPr txBox="1"/>
          <p:nvPr/>
        </p:nvSpPr>
        <p:spPr>
          <a:xfrm>
            <a:off x="6156176" y="1700808"/>
            <a:ext cx="1080120" cy="369332"/>
          </a:xfrm>
          <a:prstGeom prst="rect">
            <a:avLst/>
          </a:prstGeom>
          <a:solidFill>
            <a:srgbClr val="F6E830"/>
          </a:solidFill>
          <a:ln>
            <a:solidFill>
              <a:srgbClr val="F6E830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 err="1" smtClean="0"/>
              <a:t>decision</a:t>
            </a:r>
            <a:endParaRPr lang="nl-BE" dirty="0"/>
          </a:p>
        </p:txBody>
      </p:sp>
      <p:sp>
        <p:nvSpPr>
          <p:cNvPr id="25" name="Tekstvak 24"/>
          <p:cNvSpPr txBox="1"/>
          <p:nvPr/>
        </p:nvSpPr>
        <p:spPr>
          <a:xfrm>
            <a:off x="4211960" y="2564904"/>
            <a:ext cx="1656184" cy="369332"/>
          </a:xfrm>
          <a:prstGeom prst="rect">
            <a:avLst/>
          </a:prstGeom>
          <a:solidFill>
            <a:srgbClr val="F6E830"/>
          </a:solidFill>
          <a:ln>
            <a:solidFill>
              <a:srgbClr val="F6E830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 err="1" smtClean="0"/>
              <a:t>c</a:t>
            </a:r>
            <a:r>
              <a:rPr lang="nl-BE" dirty="0" err="1" smtClean="0"/>
              <a:t>onsultation</a:t>
            </a:r>
            <a:endParaRPr lang="nl-BE" dirty="0"/>
          </a:p>
        </p:txBody>
      </p:sp>
      <p:sp>
        <p:nvSpPr>
          <p:cNvPr id="28" name="Tekstvak 27"/>
          <p:cNvSpPr txBox="1"/>
          <p:nvPr/>
        </p:nvSpPr>
        <p:spPr>
          <a:xfrm>
            <a:off x="4572000" y="5949280"/>
            <a:ext cx="4067944" cy="523220"/>
          </a:xfrm>
          <a:prstGeom prst="rect">
            <a:avLst/>
          </a:prstGeom>
          <a:solidFill>
            <a:srgbClr val="BBBE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BE" sz="2800" dirty="0" err="1" smtClean="0"/>
              <a:t>Juridical</a:t>
            </a:r>
            <a:r>
              <a:rPr lang="nl-BE" sz="2800" dirty="0" smtClean="0"/>
              <a:t> </a:t>
            </a:r>
            <a:r>
              <a:rPr lang="nl-BE" sz="2800" dirty="0" err="1" smtClean="0"/>
              <a:t>advice</a:t>
            </a:r>
            <a:endParaRPr lang="nl-BE" sz="2800" dirty="0"/>
          </a:p>
        </p:txBody>
      </p:sp>
      <p:sp>
        <p:nvSpPr>
          <p:cNvPr id="33" name="PIJL-LINKS en -RECHTS 32"/>
          <p:cNvSpPr/>
          <p:nvPr/>
        </p:nvSpPr>
        <p:spPr>
          <a:xfrm rot="16200000">
            <a:off x="5750420" y="5346924"/>
            <a:ext cx="576064" cy="484632"/>
          </a:xfrm>
          <a:prstGeom prst="left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35" name="Tekstvak 34"/>
          <p:cNvSpPr txBox="1"/>
          <p:nvPr/>
        </p:nvSpPr>
        <p:spPr>
          <a:xfrm>
            <a:off x="4716016" y="4725144"/>
            <a:ext cx="4067944" cy="523220"/>
          </a:xfrm>
          <a:prstGeom prst="rect">
            <a:avLst/>
          </a:prstGeom>
          <a:solidFill>
            <a:srgbClr val="BBBE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BE" sz="2800" dirty="0" err="1" smtClean="0"/>
              <a:t>Government</a:t>
            </a:r>
            <a:endParaRPr lang="nl-BE" sz="2800" dirty="0"/>
          </a:p>
        </p:txBody>
      </p:sp>
      <p:sp>
        <p:nvSpPr>
          <p:cNvPr id="36" name="Tekstvak 35"/>
          <p:cNvSpPr txBox="1"/>
          <p:nvPr/>
        </p:nvSpPr>
        <p:spPr>
          <a:xfrm>
            <a:off x="1763688" y="6309320"/>
            <a:ext cx="1944216" cy="369332"/>
          </a:xfrm>
          <a:prstGeom prst="rect">
            <a:avLst/>
          </a:prstGeom>
          <a:solidFill>
            <a:srgbClr val="F6E830"/>
          </a:solidFill>
          <a:ln>
            <a:solidFill>
              <a:srgbClr val="F6E830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 err="1" smtClean="0"/>
              <a:t>implementation</a:t>
            </a:r>
            <a:endParaRPr lang="nl-BE" dirty="0"/>
          </a:p>
        </p:txBody>
      </p:sp>
      <p:cxnSp>
        <p:nvCxnSpPr>
          <p:cNvPr id="38" name="Rechte verbindingslijn met pijl 37"/>
          <p:cNvCxnSpPr/>
          <p:nvPr/>
        </p:nvCxnSpPr>
        <p:spPr>
          <a:xfrm rot="5400000">
            <a:off x="2122934" y="2996952"/>
            <a:ext cx="864890" cy="79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PIJL-LINKS en -RECHTS 47"/>
          <p:cNvSpPr/>
          <p:nvPr/>
        </p:nvSpPr>
        <p:spPr>
          <a:xfrm>
            <a:off x="2928626" y="4623373"/>
            <a:ext cx="1471568" cy="484632"/>
          </a:xfrm>
          <a:prstGeom prst="left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9" name="Tekstvak 48"/>
          <p:cNvSpPr txBox="1"/>
          <p:nvPr/>
        </p:nvSpPr>
        <p:spPr>
          <a:xfrm>
            <a:off x="683568" y="5733256"/>
            <a:ext cx="2232248" cy="523220"/>
          </a:xfrm>
          <a:prstGeom prst="rect">
            <a:avLst/>
          </a:prstGeom>
          <a:solidFill>
            <a:srgbClr val="BBBE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nl-BE" sz="2800" dirty="0" smtClean="0"/>
              <a:t>society</a:t>
            </a:r>
            <a:endParaRPr lang="nl-BE" sz="2800" dirty="0"/>
          </a:p>
        </p:txBody>
      </p:sp>
      <p:sp>
        <p:nvSpPr>
          <p:cNvPr id="50" name="PIJL-RECHTS 49"/>
          <p:cNvSpPr/>
          <p:nvPr/>
        </p:nvSpPr>
        <p:spPr>
          <a:xfrm rot="8791248">
            <a:off x="3137046" y="5387061"/>
            <a:ext cx="132029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5" name="Tekstvak 54"/>
          <p:cNvSpPr txBox="1"/>
          <p:nvPr/>
        </p:nvSpPr>
        <p:spPr>
          <a:xfrm>
            <a:off x="323528" y="5301208"/>
            <a:ext cx="2915816" cy="369332"/>
          </a:xfrm>
          <a:prstGeom prst="rect">
            <a:avLst/>
          </a:prstGeom>
          <a:solidFill>
            <a:srgbClr val="F6E830"/>
          </a:solidFill>
          <a:ln>
            <a:solidFill>
              <a:srgbClr val="F6E830"/>
            </a:solidFill>
          </a:ln>
        </p:spPr>
        <p:txBody>
          <a:bodyPr wrap="square" rtlCol="0">
            <a:spAutoFit/>
          </a:bodyPr>
          <a:lstStyle/>
          <a:p>
            <a:r>
              <a:rPr lang="nl-BE" dirty="0" err="1" smtClean="0"/>
              <a:t>Amendements</a:t>
            </a:r>
            <a:r>
              <a:rPr lang="nl-BE" dirty="0" smtClean="0"/>
              <a:t> and </a:t>
            </a:r>
            <a:r>
              <a:rPr lang="nl-BE" dirty="0" err="1" smtClean="0"/>
              <a:t>voting</a:t>
            </a:r>
            <a:endParaRPr lang="nl-BE" dirty="0"/>
          </a:p>
        </p:txBody>
      </p:sp>
      <p:cxnSp>
        <p:nvCxnSpPr>
          <p:cNvPr id="56" name="Rechte verbindingslijn met pijl 55"/>
          <p:cNvCxnSpPr/>
          <p:nvPr/>
        </p:nvCxnSpPr>
        <p:spPr>
          <a:xfrm rot="5400000">
            <a:off x="1764482" y="4436318"/>
            <a:ext cx="287238" cy="79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nl-BE" dirty="0" smtClean="0"/>
              <a:t/>
            </a:r>
            <a:br>
              <a:rPr lang="nl-BE" dirty="0" smtClean="0"/>
            </a:br>
            <a:endParaRPr lang="nl-NL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736" y="3356992"/>
            <a:ext cx="6551612" cy="1440160"/>
          </a:xfrm>
        </p:spPr>
        <p:txBody>
          <a:bodyPr/>
          <a:lstStyle/>
          <a:p>
            <a:r>
              <a:rPr lang="nl-BE" sz="2800" dirty="0" smtClean="0">
                <a:latin typeface="+mj-lt"/>
                <a:cs typeface="Arial" pitchFamily="34" charset="0"/>
              </a:rPr>
              <a:t>CHANGE TROUGH </a:t>
            </a:r>
            <a:br>
              <a:rPr lang="nl-BE" sz="2800" dirty="0" smtClean="0">
                <a:latin typeface="+mj-lt"/>
                <a:cs typeface="Arial" pitchFamily="34" charset="0"/>
              </a:rPr>
            </a:br>
            <a:r>
              <a:rPr lang="nl-BE" sz="2800" dirty="0" smtClean="0">
                <a:latin typeface="+mj-lt"/>
                <a:cs typeface="Arial" pitchFamily="34" charset="0"/>
              </a:rPr>
              <a:t>CONSULTATION AND DEBATE</a:t>
            </a:r>
            <a:endParaRPr lang="nl-BE" sz="2800" dirty="0" smtClean="0">
              <a:latin typeface="+mj-lt"/>
              <a:cs typeface="Arial" pitchFamily="34" charset="0"/>
            </a:endParaRPr>
          </a:p>
          <a:p>
            <a:endParaRPr lang="nl-NL" dirty="0"/>
          </a:p>
        </p:txBody>
      </p:sp>
      <p:sp>
        <p:nvSpPr>
          <p:cNvPr id="4" name="PIJL-RECHTS 3"/>
          <p:cNvSpPr/>
          <p:nvPr/>
        </p:nvSpPr>
        <p:spPr>
          <a:xfrm rot="5400000">
            <a:off x="3100976" y="2019704"/>
            <a:ext cx="978408" cy="484632"/>
          </a:xfrm>
          <a:prstGeom prst="rightArrow">
            <a:avLst/>
          </a:prstGeom>
          <a:solidFill>
            <a:srgbClr val="BBBE00"/>
          </a:solidFill>
          <a:ln>
            <a:solidFill>
              <a:srgbClr val="BBBE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Franklin Gothic Heavy"/>
        <a:ea typeface=""/>
        <a:cs typeface="Arial"/>
      </a:majorFont>
      <a:minorFont>
        <a:latin typeface="Franklin Gothic Book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277</TotalTime>
  <Words>609</Words>
  <Application>Microsoft Office PowerPoint</Application>
  <PresentationFormat>Diavoorstelling (4:3)</PresentationFormat>
  <Paragraphs>133</Paragraphs>
  <Slides>20</Slides>
  <Notes>6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Blank Presentation</vt:lpstr>
      <vt:lpstr>Dia 1</vt:lpstr>
      <vt:lpstr> </vt:lpstr>
      <vt:lpstr>Flemish Education Council (VLOR) I</vt:lpstr>
      <vt:lpstr>Flemish Education Council (VLOR) II</vt:lpstr>
      <vt:lpstr>Flemish Education Council (VLOR) III</vt:lpstr>
      <vt:lpstr>Flemish Education Council (VLOR) IV</vt:lpstr>
      <vt:lpstr>Dia 7</vt:lpstr>
      <vt:lpstr>Cycle of Flemish policy making </vt:lpstr>
      <vt:lpstr> </vt:lpstr>
      <vt:lpstr>Equal opportunities in higher education and VLOR I </vt:lpstr>
      <vt:lpstr>Equal opportunities in higher education and VLOR II</vt:lpstr>
      <vt:lpstr>Equal opportunities in higher education and VLOR III</vt:lpstr>
      <vt:lpstr> </vt:lpstr>
      <vt:lpstr>Inclusive higher education</vt:lpstr>
      <vt:lpstr>Registration of students with disabilities in higher education</vt:lpstr>
      <vt:lpstr>Funding of students with disabilities in higher education</vt:lpstr>
      <vt:lpstr>Implementation of the UN-convention</vt:lpstr>
      <vt:lpstr>Diversity in higher education</vt:lpstr>
      <vt:lpstr> </vt:lpstr>
      <vt:lpstr> </vt:lpstr>
    </vt:vector>
  </TitlesOfParts>
  <Company>LUDO-MOBIL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solutions</dc:creator>
  <cp:lastModifiedBy>Isabelle De Ridder</cp:lastModifiedBy>
  <cp:revision>39</cp:revision>
  <dcterms:created xsi:type="dcterms:W3CDTF">2010-07-13T09:07:35Z</dcterms:created>
  <dcterms:modified xsi:type="dcterms:W3CDTF">2011-06-10T14:58:06Z</dcterms:modified>
</cp:coreProperties>
</file>