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4" r:id="rId5"/>
    <p:sldId id="265" r:id="rId6"/>
    <p:sldId id="257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175" y="3171825"/>
            <a:ext cx="8277225" cy="2479675"/>
          </a:xfrm>
          <a:prstGeom prst="rect">
            <a:avLst/>
          </a:prstGeom>
          <a:solidFill>
            <a:schemeClr val="bg1">
              <a:alpha val="78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61150" y="6324600"/>
            <a:ext cx="5715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pic>
        <p:nvPicPr>
          <p:cNvPr id="6" name="Picture 14" descr="papercl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238" y="-31750"/>
            <a:ext cx="187166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kleurbal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96063"/>
            <a:ext cx="6659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kleurbalk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3088" y="6596063"/>
            <a:ext cx="22209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6767513" y="6596063"/>
            <a:ext cx="100012" cy="26193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797675" y="6237288"/>
            <a:ext cx="173513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500" b="1" dirty="0" err="1">
                <a:solidFill>
                  <a:schemeClr val="bg1"/>
                </a:solidFill>
              </a:rPr>
              <a:t>www.plantijn.be</a:t>
            </a:r>
            <a:endParaRPr lang="nl-NL" sz="1500" b="1" dirty="0">
              <a:solidFill>
                <a:schemeClr val="bg1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1700" y="3559175"/>
            <a:ext cx="6870700" cy="1143000"/>
          </a:xfrm>
        </p:spPr>
        <p:txBody>
          <a:bodyPr/>
          <a:lstStyle>
            <a:lvl1pPr>
              <a:lnSpc>
                <a:spcPts val="4300"/>
              </a:lnSpc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3288" y="4841875"/>
            <a:ext cx="6869112" cy="6858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B005F-06D7-44B6-9CF9-6B32199CCB61}" type="datetimeFigureOut">
              <a:rPr lang="nl-BE" smtClean="0"/>
              <a:pPr/>
              <a:t>10/06/2011</a:t>
            </a:fld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88125" y="298450"/>
            <a:ext cx="1870075" cy="57213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7900" y="298450"/>
            <a:ext cx="5457825" cy="57213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B005F-06D7-44B6-9CF9-6B32199CCB61}" type="datetimeFigureOut">
              <a:rPr lang="nl-BE" smtClean="0"/>
              <a:pPr/>
              <a:t>10/06/2011</a:t>
            </a:fld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B005F-06D7-44B6-9CF9-6B32199CCB61}" type="datetimeFigureOut">
              <a:rPr lang="nl-BE" smtClean="0"/>
              <a:pPr/>
              <a:t>10/06/2011</a:t>
            </a:fld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B005F-06D7-44B6-9CF9-6B32199CCB61}" type="datetimeFigureOut">
              <a:rPr lang="nl-BE" smtClean="0"/>
              <a:pPr/>
              <a:t>10/06/2011</a:t>
            </a:fld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7900" y="1974850"/>
            <a:ext cx="3636963" cy="404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7263" y="1974850"/>
            <a:ext cx="3638550" cy="404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B005F-06D7-44B6-9CF9-6B32199CCB61}" type="datetimeFigureOut">
              <a:rPr lang="nl-BE" smtClean="0"/>
              <a:pPr/>
              <a:t>10/06/2011</a:t>
            </a:fld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B005F-06D7-44B6-9CF9-6B32199CCB61}" type="datetimeFigureOut">
              <a:rPr lang="nl-BE" smtClean="0"/>
              <a:pPr/>
              <a:t>10/06/2011</a:t>
            </a:fld>
            <a:endParaRPr lang="nl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B005F-06D7-44B6-9CF9-6B32199CCB61}" type="datetimeFigureOut">
              <a:rPr lang="nl-BE" smtClean="0"/>
              <a:pPr/>
              <a:t>10/06/2011</a:t>
            </a:fld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B005F-06D7-44B6-9CF9-6B32199CCB61}" type="datetimeFigureOut">
              <a:rPr lang="nl-BE" smtClean="0"/>
              <a:pPr/>
              <a:t>10/06/2011</a:t>
            </a:fld>
            <a:endParaRPr lang="nl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B005F-06D7-44B6-9CF9-6B32199CCB61}" type="datetimeFigureOut">
              <a:rPr lang="nl-BE" smtClean="0"/>
              <a:pPr/>
              <a:t>10/06/2011</a:t>
            </a:fld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B005F-06D7-44B6-9CF9-6B32199CCB61}" type="datetimeFigureOut">
              <a:rPr lang="nl-BE" smtClean="0"/>
              <a:pPr/>
              <a:t>10/06/2011</a:t>
            </a:fld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298450"/>
            <a:ext cx="742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1974850"/>
            <a:ext cx="7427913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325" y="6530975"/>
            <a:ext cx="1184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63428"/>
                </a:solidFill>
              </a:defRPr>
            </a:lvl1pPr>
          </a:lstStyle>
          <a:p>
            <a:fld id="{A4CB005F-06D7-44B6-9CF9-6B32199CCB61}" type="datetimeFigureOut">
              <a:rPr lang="nl-BE" smtClean="0"/>
              <a:pPr/>
              <a:t>10/06/2011</a:t>
            </a:fld>
            <a:endParaRPr lang="nl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84363" y="6530975"/>
            <a:ext cx="62245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463428"/>
                </a:solidFill>
              </a:defRPr>
            </a:lvl1pPr>
          </a:lstStyle>
          <a:p>
            <a:endParaRPr lang="nl-B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95325" y="0"/>
            <a:ext cx="65088" cy="1343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pic>
        <p:nvPicPr>
          <p:cNvPr id="1031" name="Picture 11" descr="logo_sl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24825" y="6356350"/>
            <a:ext cx="6508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lnSpc>
          <a:spcPts val="2600"/>
        </a:lnSpc>
        <a:spcBef>
          <a:spcPct val="0"/>
        </a:spcBef>
        <a:spcAft>
          <a:spcPts val="30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00025" algn="l" rtl="0" eaLnBrk="1" fontAlgn="base" hangingPunct="1">
        <a:lnSpc>
          <a:spcPts val="2400"/>
        </a:lnSpc>
        <a:spcBef>
          <a:spcPts val="200"/>
        </a:spcBef>
        <a:spcAft>
          <a:spcPct val="0"/>
        </a:spcAft>
        <a:buClr>
          <a:schemeClr val="hlink"/>
        </a:buClr>
        <a:buChar char="&gt;"/>
        <a:defRPr sz="2000">
          <a:solidFill>
            <a:schemeClr val="tx1"/>
          </a:solidFill>
          <a:latin typeface="+mn-lt"/>
        </a:defRPr>
      </a:lvl2pPr>
      <a:lvl3pPr marL="714375" indent="-149225" algn="l" rtl="0" eaLnBrk="1" fontAlgn="base" hangingPunct="1">
        <a:lnSpc>
          <a:spcPts val="2300"/>
        </a:lnSpc>
        <a:spcBef>
          <a:spcPts val="200"/>
        </a:spcBef>
        <a:spcAft>
          <a:spcPct val="0"/>
        </a:spcAft>
        <a:buClr>
          <a:schemeClr val="accent1"/>
        </a:buClr>
        <a:buChar char="-"/>
        <a:defRPr i="1">
          <a:solidFill>
            <a:schemeClr val="tx1"/>
          </a:solidFill>
          <a:latin typeface="+mn-lt"/>
        </a:defRPr>
      </a:lvl3pPr>
      <a:lvl4pPr marL="16954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145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717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89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61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43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Deconstructing the </a:t>
            </a:r>
            <a:r>
              <a:rPr lang="en-US" dirty="0" smtClean="0"/>
              <a:t>curriculum.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stepping stone towards inclusion in higher education</a:t>
            </a:r>
          </a:p>
          <a:p>
            <a:r>
              <a:rPr lang="en-US" dirty="0" smtClean="0"/>
              <a:t>beno.schraepen@plantijn.be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Deconstruction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7901" y="1974850"/>
            <a:ext cx="7410524" cy="40464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What </a:t>
            </a:r>
            <a:r>
              <a:rPr lang="en-GB" dirty="0" smtClean="0"/>
              <a:t>deconstruction is not? </a:t>
            </a:r>
          </a:p>
          <a:p>
            <a:pPr algn="ctr">
              <a:buNone/>
            </a:pPr>
            <a:r>
              <a:rPr lang="en-GB" dirty="0" smtClean="0"/>
              <a:t>Everything of course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What </a:t>
            </a:r>
            <a:r>
              <a:rPr lang="en-GB" dirty="0" smtClean="0"/>
              <a:t>is deconstruction?</a:t>
            </a:r>
          </a:p>
          <a:p>
            <a:pPr algn="ctr">
              <a:buNone/>
            </a:pPr>
            <a:r>
              <a:rPr lang="en-GB" dirty="0" smtClean="0"/>
              <a:t>Nothing of course?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(Derrida 1991b p275)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Deconstruction 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67944" y="1844824"/>
            <a:ext cx="4337869" cy="4174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It’s about justice, it’s a philosophy of hesitation because decidability and closure create injustice</a:t>
            </a:r>
          </a:p>
          <a:p>
            <a:pPr>
              <a:buNone/>
            </a:pPr>
            <a:endParaRPr lang="en-GB" dirty="0" smtClean="0"/>
          </a:p>
          <a:p>
            <a:pPr lvl="1"/>
            <a:r>
              <a:rPr lang="en-GB" dirty="0" smtClean="0"/>
              <a:t>It’s a </a:t>
            </a:r>
            <a:r>
              <a:rPr lang="en-GB" dirty="0" err="1" smtClean="0"/>
              <a:t>responsability</a:t>
            </a:r>
            <a:r>
              <a:rPr lang="en-GB" dirty="0" smtClean="0"/>
              <a:t> towards thinking  the impossible, the most inconceivable</a:t>
            </a:r>
          </a:p>
          <a:p>
            <a:pPr lvl="1"/>
            <a:r>
              <a:rPr lang="en-GB" dirty="0" smtClean="0"/>
              <a:t>It’s inventive and creative</a:t>
            </a:r>
          </a:p>
          <a:p>
            <a:pPr lvl="1"/>
            <a:r>
              <a:rPr lang="en-GB" dirty="0" smtClean="0"/>
              <a:t>It gives the commonplace and taken for granted an new bent or twist</a:t>
            </a:r>
          </a:p>
          <a:p>
            <a:endParaRPr lang="en-GB" dirty="0"/>
          </a:p>
        </p:txBody>
      </p:sp>
      <p:pic>
        <p:nvPicPr>
          <p:cNvPr id="4" name="il_fi" descr="http://www.offthemarkcartoons.com/cartoons/2006-04-08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28803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Deconstruction</a:t>
            </a:r>
            <a:r>
              <a:rPr lang="en-GB" smtClean="0"/>
              <a:t> and </a:t>
            </a:r>
            <a:r>
              <a:rPr lang="en-GB" smtClean="0"/>
              <a:t>inclusion?</a:t>
            </a:r>
            <a:endParaRPr lang="en-GB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77901" y="1974850"/>
            <a:ext cx="3738115" cy="4044950"/>
          </a:xfrm>
        </p:spPr>
        <p:txBody>
          <a:bodyPr/>
          <a:lstStyle/>
          <a:p>
            <a:pPr marL="257175" lvl="1" indent="-257175">
              <a:lnSpc>
                <a:spcPts val="26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GB" sz="2200" dirty="0" smtClean="0">
                <a:ea typeface="+mn-ea"/>
                <a:cs typeface="+mn-cs"/>
              </a:rPr>
              <a:t>Education </a:t>
            </a:r>
            <a:endParaRPr lang="en-GB" sz="2200" dirty="0" smtClean="0">
              <a:ea typeface="+mn-ea"/>
              <a:cs typeface="+mn-cs"/>
            </a:endParaRPr>
          </a:p>
          <a:p>
            <a:pPr lvl="1">
              <a:buFontTx/>
              <a:buChar char="&gt;"/>
            </a:pPr>
            <a:r>
              <a:rPr lang="en-GB" dirty="0" smtClean="0"/>
              <a:t>is full of closures, certainties and pronouncements that create exclusion (ex</a:t>
            </a:r>
            <a:r>
              <a:rPr lang="en-GB" dirty="0" smtClean="0"/>
              <a:t>?)</a:t>
            </a:r>
          </a:p>
          <a:p>
            <a:pPr lvl="1">
              <a:buFontTx/>
              <a:buChar char="&gt;"/>
            </a:pPr>
            <a:endParaRPr lang="en-GB" dirty="0" smtClean="0"/>
          </a:p>
          <a:p>
            <a:pPr marL="257175" lvl="1" indent="-257175">
              <a:lnSpc>
                <a:spcPts val="26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GB" sz="2200" dirty="0" smtClean="0">
                <a:ea typeface="+mn-ea"/>
                <a:cs typeface="+mn-cs"/>
              </a:rPr>
              <a:t>Inclusive </a:t>
            </a:r>
            <a:r>
              <a:rPr lang="en-GB" sz="2200" dirty="0" smtClean="0">
                <a:ea typeface="+mn-ea"/>
                <a:cs typeface="+mn-cs"/>
              </a:rPr>
              <a:t>education</a:t>
            </a:r>
          </a:p>
          <a:p>
            <a:pPr lvl="1"/>
            <a:r>
              <a:rPr lang="en-GB" dirty="0" smtClean="0"/>
              <a:t>Eliminating barriers that create exclusion </a:t>
            </a:r>
          </a:p>
          <a:p>
            <a:pPr lvl="1"/>
            <a:r>
              <a:rPr lang="en-GB" dirty="0" smtClean="0"/>
              <a:t>Questioning power relationships</a:t>
            </a:r>
          </a:p>
        </p:txBody>
      </p:sp>
      <p:pic>
        <p:nvPicPr>
          <p:cNvPr id="6" name="Afbeelding 10" descr="http://www.solidarity.com/hkcartoons/teachertoons/images/miketest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988" y="2875602"/>
            <a:ext cx="4169468" cy="307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Higher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7901" y="2924944"/>
            <a:ext cx="3450084" cy="309485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(Higher) education has been put in an economical space  (</a:t>
            </a:r>
            <a:r>
              <a:rPr lang="en-GB" dirty="0" err="1" smtClean="0"/>
              <a:t>Masschelein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682"/>
            <a:ext cx="4053159" cy="345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curriculum </a:t>
            </a:r>
            <a:r>
              <a:rPr lang="en-GB" smtClean="0"/>
              <a:t>in higher </a:t>
            </a:r>
            <a:r>
              <a:rPr lang="en-GB" smtClean="0"/>
              <a:t>education?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7901" y="1974850"/>
            <a:ext cx="3954139" cy="4044950"/>
          </a:xfrm>
        </p:spPr>
        <p:txBody>
          <a:bodyPr/>
          <a:lstStyle/>
          <a:p>
            <a:r>
              <a:rPr lang="en-GB" dirty="0" smtClean="0"/>
              <a:t>Looking for certainties  ...</a:t>
            </a:r>
          </a:p>
          <a:p>
            <a:endParaRPr lang="en-GB" dirty="0" smtClean="0"/>
          </a:p>
          <a:p>
            <a:r>
              <a:rPr lang="en-GB" dirty="0" smtClean="0"/>
              <a:t>Questioning what‘s taken for granted ... </a:t>
            </a:r>
          </a:p>
          <a:p>
            <a:endParaRPr lang="en-GB" dirty="0" smtClean="0"/>
          </a:p>
          <a:p>
            <a:r>
              <a:rPr lang="en-GB" dirty="0" smtClean="0"/>
              <a:t>Opening the closures ...</a:t>
            </a:r>
          </a:p>
          <a:p>
            <a:endParaRPr lang="en-GB" dirty="0" smtClean="0"/>
          </a:p>
          <a:p>
            <a:r>
              <a:rPr lang="en-GB" dirty="0" smtClean="0"/>
              <a:t>What do we want ...</a:t>
            </a:r>
            <a:endParaRPr lang="en-GB" dirty="0"/>
          </a:p>
        </p:txBody>
      </p:sp>
      <p:pic>
        <p:nvPicPr>
          <p:cNvPr id="4" name="Picture 4" descr="citizen+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339" y="1844824"/>
            <a:ext cx="376838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curriculum as a steppingstone towards inclusion ...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7901" y="1974850"/>
            <a:ext cx="3954139" cy="4044950"/>
          </a:xfrm>
        </p:spPr>
        <p:txBody>
          <a:bodyPr/>
          <a:lstStyle/>
          <a:p>
            <a:r>
              <a:rPr lang="en-GB" dirty="0" smtClean="0"/>
              <a:t>Based on values that reflect diversity and inclusion ...</a:t>
            </a:r>
          </a:p>
          <a:p>
            <a:r>
              <a:rPr lang="en-GB" dirty="0" smtClean="0"/>
              <a:t>Questioning the power of social structures ...</a:t>
            </a:r>
          </a:p>
          <a:p>
            <a:r>
              <a:rPr lang="en-US" dirty="0" smtClean="0"/>
              <a:t>Free the overcrowded curriculum from too many </a:t>
            </a:r>
            <a:r>
              <a:rPr lang="en-US" dirty="0" smtClean="0"/>
              <a:t>obligations </a:t>
            </a:r>
            <a:endParaRPr lang="en-US" dirty="0" smtClean="0"/>
          </a:p>
          <a:p>
            <a:r>
              <a:rPr lang="en-US" dirty="0" smtClean="0"/>
              <a:t>Attack </a:t>
            </a:r>
            <a:r>
              <a:rPr lang="en-US" dirty="0" smtClean="0"/>
              <a:t>the rigid spaces of schooling so it can lead to new ways of thinking and </a:t>
            </a:r>
            <a:r>
              <a:rPr lang="en-US" dirty="0" smtClean="0"/>
              <a:t>acting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5" name="il_fi" descr="http://www.austhink.org/critical/images/critical-thinking-carto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9022" y="2564904"/>
            <a:ext cx="3749402" cy="277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curriculum as a steppingstone towards inclusion ...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7901" y="1844824"/>
            <a:ext cx="7698555" cy="4118446"/>
          </a:xfrm>
        </p:spPr>
        <p:txBody>
          <a:bodyPr/>
          <a:lstStyle/>
          <a:p>
            <a:r>
              <a:rPr lang="en-US" dirty="0" smtClean="0"/>
              <a:t>Are escape </a:t>
            </a:r>
            <a:r>
              <a:rPr lang="en-US" dirty="0" smtClean="0"/>
              <a:t>ways </a:t>
            </a:r>
            <a:r>
              <a:rPr lang="en-US" dirty="0" smtClean="0"/>
              <a:t>created is the curriculum in </a:t>
            </a:r>
            <a:r>
              <a:rPr lang="en-US" dirty="0" smtClean="0"/>
              <a:t>control of everything </a:t>
            </a:r>
          </a:p>
          <a:p>
            <a:r>
              <a:rPr lang="en-US" dirty="0" smtClean="0"/>
              <a:t>What about rescuing </a:t>
            </a:r>
            <a:r>
              <a:rPr lang="en-US" dirty="0" smtClean="0"/>
              <a:t>education from the ‘tyranny of the technical’ which has locked teachers in impossibility and </a:t>
            </a:r>
            <a:r>
              <a:rPr lang="en-US" dirty="0" smtClean="0"/>
              <a:t>exclusion? </a:t>
            </a:r>
          </a:p>
          <a:p>
            <a:r>
              <a:rPr lang="en-GB" dirty="0" smtClean="0"/>
              <a:t>How </a:t>
            </a:r>
            <a:r>
              <a:rPr lang="en-GB" dirty="0" smtClean="0"/>
              <a:t>does is make inequality in society visible? </a:t>
            </a:r>
          </a:p>
          <a:p>
            <a:r>
              <a:rPr lang="en-GB" dirty="0" smtClean="0"/>
              <a:t>How does the student learn about social relations thru the curriculum?</a:t>
            </a:r>
          </a:p>
          <a:p>
            <a:r>
              <a:rPr lang="en-GB" dirty="0" smtClean="0"/>
              <a:t>Is it open and based on human values or are economical values prevailing?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curriculum as a steppingstone towards inclusion ...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7901" y="1844824"/>
            <a:ext cx="7698555" cy="4118446"/>
          </a:xfrm>
        </p:spPr>
        <p:txBody>
          <a:bodyPr/>
          <a:lstStyle/>
          <a:p>
            <a:r>
              <a:rPr lang="en-GB" dirty="0" smtClean="0"/>
              <a:t>Focus on becoming through knowing?</a:t>
            </a:r>
          </a:p>
          <a:p>
            <a:r>
              <a:rPr lang="en-GB" dirty="0" smtClean="0"/>
              <a:t>How does is make inequality in society visible? </a:t>
            </a:r>
          </a:p>
          <a:p>
            <a:r>
              <a:rPr lang="en-GB" dirty="0" smtClean="0"/>
              <a:t>How does the student learn about social relations thru the curriculum?</a:t>
            </a:r>
          </a:p>
          <a:p>
            <a:r>
              <a:rPr lang="en-GB" dirty="0" smtClean="0"/>
              <a:t>Is it open and based on human values or are economical values prevailing?</a:t>
            </a:r>
            <a:endParaRPr lang="en-GB" dirty="0" smtClean="0"/>
          </a:p>
          <a:p>
            <a:r>
              <a:rPr lang="en-GB" dirty="0" smtClean="0"/>
              <a:t>Does the curriculum makes changes possible?</a:t>
            </a:r>
          </a:p>
          <a:p>
            <a:r>
              <a:rPr lang="en-GB" dirty="0" smtClean="0"/>
              <a:t>Is it sufficiently demanding? </a:t>
            </a:r>
          </a:p>
          <a:p>
            <a:r>
              <a:rPr lang="en-GB" dirty="0" smtClean="0"/>
              <a:t>Does it offer contrasting insights and perspectives?</a:t>
            </a:r>
          </a:p>
          <a:p>
            <a:r>
              <a:rPr lang="en-GB" dirty="0" smtClean="0"/>
              <a:t>Does it require presence and commitment?</a:t>
            </a:r>
          </a:p>
          <a:p>
            <a:r>
              <a:rPr lang="en-GB" smtClean="0"/>
              <a:t>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eld">
  <a:themeElements>
    <a:clrScheme name="">
      <a:dk1>
        <a:srgbClr val="000000"/>
      </a:dk1>
      <a:lt1>
        <a:srgbClr val="FFFFFF"/>
      </a:lt1>
      <a:dk2>
        <a:srgbClr val="E33101"/>
      </a:dk2>
      <a:lt2>
        <a:srgbClr val="BCAEA5"/>
      </a:lt2>
      <a:accent1>
        <a:srgbClr val="463428"/>
      </a:accent1>
      <a:accent2>
        <a:srgbClr val="F00681"/>
      </a:accent2>
      <a:accent3>
        <a:srgbClr val="FFFFFF"/>
      </a:accent3>
      <a:accent4>
        <a:srgbClr val="000000"/>
      </a:accent4>
      <a:accent5>
        <a:srgbClr val="B0AEAC"/>
      </a:accent5>
      <a:accent6>
        <a:srgbClr val="D90574"/>
      </a:accent6>
      <a:hlink>
        <a:srgbClr val="FF6306"/>
      </a:hlink>
      <a:folHlink>
        <a:srgbClr val="A8011F"/>
      </a:folHlink>
    </a:clrScheme>
    <a:fontScheme name="20070703Plantijn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905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905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70703Plantijn_powerpoint 1">
        <a:dk1>
          <a:srgbClr val="000000"/>
        </a:dk1>
        <a:lt1>
          <a:srgbClr val="FFFFFF"/>
        </a:lt1>
        <a:dk2>
          <a:srgbClr val="E3310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beeld</Template>
  <TotalTime>0</TotalTime>
  <Words>352</Words>
  <Application>Microsoft Office PowerPoint</Application>
  <PresentationFormat>Diavoorstelling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beeld</vt:lpstr>
      <vt:lpstr>Deconstructing the curriculum. </vt:lpstr>
      <vt:lpstr>Deconstruction?</vt:lpstr>
      <vt:lpstr>Deconstruction ?</vt:lpstr>
      <vt:lpstr>Deconstruction and inclusion?</vt:lpstr>
      <vt:lpstr>Higher education</vt:lpstr>
      <vt:lpstr>The curriculum in higher education?</vt:lpstr>
      <vt:lpstr>The curriculum as a steppingstone towards inclusion ...</vt:lpstr>
      <vt:lpstr>The curriculum as a steppingstone towards inclusion ...</vt:lpstr>
      <vt:lpstr>The curriculum as a steppingstone towards inclusion ...</vt:lpstr>
    </vt:vector>
  </TitlesOfParts>
  <Company>Plantijn Hogeschool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Beno Schraepen</dc:creator>
  <cp:lastModifiedBy>Beno Schraepen</cp:lastModifiedBy>
  <cp:revision>17</cp:revision>
  <dcterms:created xsi:type="dcterms:W3CDTF">2011-06-10T11:43:13Z</dcterms:created>
  <dcterms:modified xsi:type="dcterms:W3CDTF">2011-06-10T20:32:39Z</dcterms:modified>
</cp:coreProperties>
</file>