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9" r:id="rId9"/>
    <p:sldId id="264" r:id="rId10"/>
    <p:sldId id="270" r:id="rId11"/>
    <p:sldId id="271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59228" autoAdjust="0"/>
  </p:normalViewPr>
  <p:slideViewPr>
    <p:cSldViewPr>
      <p:cViewPr varScale="1">
        <p:scale>
          <a:sx n="45" d="100"/>
          <a:sy n="45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D8AAB-4084-46C2-A96F-10462D184CCD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F969-8482-4EA7-BDE8-1BBE620FF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Promote</a:t>
            </a:r>
            <a:r>
              <a:rPr lang="en-US" baseline="0" dirty="0" smtClean="0"/>
              <a:t> full access to and </a:t>
            </a:r>
            <a:r>
              <a:rPr lang="en-US" baseline="0" dirty="0" err="1" smtClean="0"/>
              <a:t>partiipation</a:t>
            </a:r>
            <a:r>
              <a:rPr lang="en-US" baseline="0" dirty="0" smtClean="0"/>
              <a:t> in higher education and employment for students &amp; graduates with </a:t>
            </a:r>
            <a:r>
              <a:rPr lang="en-US" baseline="0" dirty="0" err="1" smtClean="0"/>
              <a:t>dsiabilities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1BA3-1EF5-524B-B0F0-428B1E1225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200" dirty="0" smtClean="0">
                <a:ea typeface="Arial" pitchFamily="-109" charset="0"/>
                <a:cs typeface="Arial" pitchFamily="-109" charset="0"/>
              </a:rPr>
              <a:t>Over 20 years in existence we’ve seen numbers</a:t>
            </a:r>
            <a:r>
              <a:rPr lang="en-GB" sz="1200" baseline="0" dirty="0" smtClean="0">
                <a:ea typeface="Arial" pitchFamily="-109" charset="0"/>
                <a:cs typeface="Arial" pitchFamily="-109" charset="0"/>
              </a:rPr>
              <a:t> increase. </a:t>
            </a:r>
            <a:r>
              <a:rPr lang="en-GB" sz="1200" dirty="0" smtClean="0">
                <a:ea typeface="Arial" pitchFamily="-109" charset="0"/>
                <a:cs typeface="Arial" pitchFamily="-109" charset="0"/>
              </a:rPr>
              <a:t>Reasonable Accommodations required in Leaving Cert examinations;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200" dirty="0" smtClean="0">
                <a:ea typeface="Arial" pitchFamily="-109" charset="0"/>
                <a:cs typeface="Arial" pitchFamily="-109" charset="0"/>
              </a:rPr>
              <a:t>		</a:t>
            </a:r>
            <a:r>
              <a:rPr lang="en-GB" sz="1200" b="1" dirty="0" smtClean="0">
                <a:ea typeface="Arial" pitchFamily="-109" charset="0"/>
                <a:cs typeface="Arial" pitchFamily="-109" charset="0"/>
              </a:rPr>
              <a:t>- 2009: 7,798		- 2008: 6,486		- 2007: 5,870</a:t>
            </a:r>
          </a:p>
          <a:p>
            <a:pPr eaLnBrk="1" hangingPunct="1">
              <a:lnSpc>
                <a:spcPct val="80000"/>
              </a:lnSpc>
            </a:pPr>
            <a:endParaRPr lang="en-GB" sz="1200" b="1" dirty="0" smtClean="0">
              <a:ea typeface="Arial" pitchFamily="-109" charset="0"/>
              <a:cs typeface="Arial" pitchFamily="-10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200" dirty="0" smtClean="0">
                <a:ea typeface="Arial" pitchFamily="-109" charset="0"/>
                <a:cs typeface="Arial" pitchFamily="-109" charset="0"/>
              </a:rPr>
              <a:t>2006 Census identified </a:t>
            </a:r>
            <a:r>
              <a:rPr lang="en-GB" sz="1200" b="1" dirty="0" smtClean="0">
                <a:ea typeface="Arial" pitchFamily="-109" charset="0"/>
                <a:cs typeface="Arial" pitchFamily="-109" charset="0"/>
              </a:rPr>
              <a:t>50,857</a:t>
            </a:r>
            <a:r>
              <a:rPr lang="en-GB" sz="1200" dirty="0" smtClean="0">
                <a:ea typeface="Arial" pitchFamily="-109" charset="0"/>
                <a:cs typeface="Arial" pitchFamily="-109" charset="0"/>
              </a:rPr>
              <a:t> aged 15 and over with a </a:t>
            </a:r>
            <a:r>
              <a:rPr lang="en-GB" sz="1200" b="1" dirty="0" smtClean="0">
                <a:ea typeface="Arial" pitchFamily="-109" charset="0"/>
                <a:cs typeface="Arial" pitchFamily="-109" charset="0"/>
              </a:rPr>
              <a:t>third level qualification and a disability </a:t>
            </a:r>
            <a:r>
              <a:rPr lang="en-GB" sz="1200" dirty="0" smtClean="0">
                <a:ea typeface="ＭＳ Ｐゴシック" pitchFamily="-109" charset="-128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1BA3-1EF5-524B-B0F0-428B1E12258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2/3 more likely to be unemployed. Even during</a:t>
            </a:r>
            <a:r>
              <a:rPr lang="en-US" baseline="0" dirty="0" smtClean="0"/>
              <a:t> boom years, PWD couldn’t get jobs.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1BA3-1EF5-524B-B0F0-428B1E1225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200" dirty="0" smtClean="0">
                <a:ea typeface="ＭＳ Ｐゴシック" pitchFamily="-109" charset="-128"/>
              </a:rPr>
              <a:t>Transition:</a:t>
            </a:r>
            <a:r>
              <a:rPr lang="en-GB" sz="1200" baseline="0" dirty="0" smtClean="0">
                <a:ea typeface="ＭＳ Ｐゴシック" pitchFamily="-109" charset="-128"/>
              </a:rPr>
              <a:t> </a:t>
            </a:r>
            <a:r>
              <a:rPr lang="en-GB" sz="1200" dirty="0" smtClean="0">
                <a:ea typeface="ＭＳ Ｐゴシック" pitchFamily="-109" charset="-128"/>
              </a:rPr>
              <a:t>a </a:t>
            </a:r>
            <a:r>
              <a:rPr lang="en-GB" sz="1200" b="1" dirty="0" smtClean="0">
                <a:ea typeface="ＭＳ Ｐゴシック" pitchFamily="-109" charset="-128"/>
              </a:rPr>
              <a:t>space or forum</a:t>
            </a:r>
            <a:r>
              <a:rPr lang="en-GB" sz="1200" dirty="0" smtClean="0">
                <a:ea typeface="ＭＳ Ｐゴシック" pitchFamily="-109" charset="-128"/>
              </a:rPr>
              <a:t> for Graduates with Disabilities where they can share and discuss their experiences of the move from education to employment. a directory of valuable information. a </a:t>
            </a:r>
            <a:r>
              <a:rPr lang="en-GB" sz="1200" b="1" dirty="0" smtClean="0">
                <a:ea typeface="ＭＳ Ｐゴシック" pitchFamily="-109" charset="-128"/>
              </a:rPr>
              <a:t>tailored training program 'Get Ready for Work</a:t>
            </a:r>
            <a:r>
              <a:rPr lang="en-GB" sz="1200" dirty="0" smtClean="0">
                <a:ea typeface="ＭＳ Ｐゴシック" pitchFamily="-109" charset="-128"/>
              </a:rPr>
              <a:t>’ and </a:t>
            </a:r>
            <a:r>
              <a:rPr lang="en-GB" sz="1200" b="1" dirty="0" smtClean="0">
                <a:ea typeface="ＭＳ Ｐゴシック" pitchFamily="-109" charset="-128"/>
              </a:rPr>
              <a:t>lobbying</a:t>
            </a:r>
            <a:r>
              <a:rPr lang="en-GB" sz="1200" dirty="0" smtClean="0">
                <a:ea typeface="ＭＳ Ｐゴシック" pitchFamily="-109" charset="-128"/>
              </a:rPr>
              <a:t> for change where needed to improve the experiences of graduates with </a:t>
            </a:r>
            <a:r>
              <a:rPr lang="en-GB" sz="1200" dirty="0" err="1" smtClean="0">
                <a:ea typeface="ＭＳ Ｐゴシック" pitchFamily="-109" charset="-128"/>
              </a:rPr>
              <a:t>disabilities.Funded</a:t>
            </a:r>
            <a:r>
              <a:rPr lang="en-GB" sz="1200" dirty="0" smtClean="0">
                <a:ea typeface="ＭＳ Ｐゴシック" pitchFamily="-109" charset="-128"/>
              </a:rPr>
              <a:t> by FAS</a:t>
            </a:r>
            <a:endParaRPr lang="en-US" sz="1200" dirty="0" smtClean="0">
              <a:ea typeface="ＭＳ Ｐゴシック" pitchFamily="-109" charset="-128"/>
            </a:endParaRPr>
          </a:p>
          <a:p>
            <a:endParaRPr lang="en-US" dirty="0" smtClean="0"/>
          </a:p>
          <a:p>
            <a:pPr marL="371475" indent="-371475" eaLnBrk="1" hangingPunct="1">
              <a:lnSpc>
                <a:spcPct val="80000"/>
              </a:lnSpc>
            </a:pPr>
            <a:r>
              <a:rPr lang="en-GB" sz="2400" b="1" dirty="0" smtClean="0">
                <a:ea typeface="ＭＳ Ｐゴシック" pitchFamily="-109" charset="-128"/>
              </a:rPr>
              <a:t>WAM:</a:t>
            </a:r>
            <a:r>
              <a:rPr lang="en-GB" sz="2400" b="1" baseline="0" dirty="0" smtClean="0">
                <a:ea typeface="ＭＳ Ｐゴシック" pitchFamily="-109" charset="-128"/>
              </a:rPr>
              <a:t> </a:t>
            </a:r>
            <a:r>
              <a:rPr lang="en-GB" sz="2400" dirty="0" smtClean="0">
                <a:ea typeface="ＭＳ Ｐゴシック" pitchFamily="-109" charset="-128"/>
              </a:rPr>
              <a:t>Widen access to the mainstream labour market for graduates with disabilities through:</a:t>
            </a:r>
            <a:r>
              <a:rPr lang="en-GB" sz="2400" baseline="0" dirty="0" smtClean="0">
                <a:ea typeface="ＭＳ Ｐゴシック" pitchFamily="-109" charset="-128"/>
              </a:rPr>
              <a:t> </a:t>
            </a:r>
            <a:r>
              <a:rPr lang="en-GB" sz="2400" dirty="0" smtClean="0">
                <a:ea typeface="ＭＳ Ｐゴシック" pitchFamily="-109" charset="-128"/>
              </a:rPr>
              <a:t>Mentored Work Placement Programme (placements usually 6 months duration).</a:t>
            </a:r>
            <a:r>
              <a:rPr lang="en-GB" sz="2400" baseline="0" dirty="0" smtClean="0">
                <a:ea typeface="ＭＳ Ｐゴシック" pitchFamily="-109" charset="-128"/>
              </a:rPr>
              <a:t> </a:t>
            </a:r>
            <a:r>
              <a:rPr lang="en-GB" sz="2400" dirty="0" smtClean="0">
                <a:ea typeface="ＭＳ Ｐゴシック" pitchFamily="-109" charset="-128"/>
              </a:rPr>
              <a:t>Learning/Recommendations/Guidelines that arise from the placement experience</a:t>
            </a:r>
            <a:r>
              <a:rPr lang="en-GB" sz="2400" baseline="0" dirty="0" smtClean="0">
                <a:ea typeface="ＭＳ Ｐゴシック" pitchFamily="-109" charset="-128"/>
              </a:rPr>
              <a:t>. </a:t>
            </a:r>
            <a:r>
              <a:rPr lang="en-IE" sz="2400" dirty="0" smtClean="0">
                <a:ea typeface="ＭＳ Ｐゴシック" pitchFamily="-109" charset="-128"/>
              </a:rPr>
              <a:t>Foster attitudinal change.</a:t>
            </a:r>
            <a:r>
              <a:rPr lang="en-IE" sz="2400" baseline="0" dirty="0" smtClean="0">
                <a:ea typeface="ＭＳ Ｐゴシック" pitchFamily="-109" charset="-128"/>
              </a:rPr>
              <a:t> </a:t>
            </a:r>
            <a:r>
              <a:rPr lang="en-IE" sz="2400" dirty="0" smtClean="0">
                <a:ea typeface="ＭＳ Ｐゴシック" pitchFamily="-109" charset="-128"/>
              </a:rPr>
              <a:t>Create a deeper understanding of the barriers faced in 	the labour market by graduates with disabilities.</a:t>
            </a:r>
            <a:r>
              <a:rPr lang="en-IE" sz="2400" baseline="0" dirty="0" smtClean="0">
                <a:ea typeface="ＭＳ Ｐゴシック" pitchFamily="-109" charset="-128"/>
              </a:rPr>
              <a:t> </a:t>
            </a:r>
            <a:r>
              <a:rPr lang="en-IE" sz="2400" dirty="0" smtClean="0">
                <a:ea typeface="ＭＳ Ｐゴシック" pitchFamily="-109" charset="-128"/>
              </a:rPr>
              <a:t>Create mainstream inclusive practices and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1BA3-1EF5-524B-B0F0-428B1E12258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1BA3-1EF5-524B-B0F0-428B1E12258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I shouldn’t I/ </a:t>
            </a:r>
          </a:p>
          <a:p>
            <a:r>
              <a:rPr lang="en-US" dirty="0" smtClean="0"/>
              <a:t>Self awareness</a:t>
            </a:r>
          </a:p>
          <a:p>
            <a:r>
              <a:rPr lang="en-US" dirty="0" smtClean="0"/>
              <a:t>Law</a:t>
            </a:r>
          </a:p>
          <a:p>
            <a:r>
              <a:rPr lang="en-US" dirty="0" smtClean="0"/>
              <a:t>Confidence </a:t>
            </a:r>
          </a:p>
          <a:p>
            <a:r>
              <a:rPr lang="en-US" dirty="0" smtClean="0"/>
              <a:t>Preparation</a:t>
            </a:r>
          </a:p>
          <a:p>
            <a:r>
              <a:rPr lang="en-US" dirty="0" smtClean="0"/>
              <a:t>What if something goes wrong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exactly should I say?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1BA3-1EF5-524B-B0F0-428B1E12258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IE" sz="1200" dirty="0" smtClean="0">
                <a:ea typeface="ＭＳ Ｐゴシック" pitchFamily="-111" charset="-128"/>
              </a:rPr>
              <a:t>Complex term. </a:t>
            </a:r>
          </a:p>
          <a:p>
            <a:pPr algn="ctr" eaLnBrk="1" hangingPunct="1"/>
            <a:r>
              <a:rPr lang="en-IE" sz="1200" dirty="0" smtClean="0">
                <a:ea typeface="ＭＳ Ｐゴシック" pitchFamily="-111" charset="-128"/>
              </a:rPr>
              <a:t>Personal.</a:t>
            </a:r>
          </a:p>
          <a:p>
            <a:pPr algn="ctr" eaLnBrk="1" hangingPunct="1"/>
            <a:r>
              <a:rPr lang="en-IE" sz="1200" dirty="0" smtClean="0">
                <a:ea typeface="ＭＳ Ｐゴシック" pitchFamily="-111" charset="-128"/>
              </a:rPr>
              <a:t>Choice.</a:t>
            </a:r>
          </a:p>
          <a:p>
            <a:pPr algn="ctr" eaLnBrk="1" hangingPunct="1"/>
            <a:r>
              <a:rPr lang="en-IE" sz="1200" dirty="0" smtClean="0">
                <a:ea typeface="ＭＳ Ｐゴシック" pitchFamily="-111" charset="-128"/>
              </a:rPr>
              <a:t>Requires thought.</a:t>
            </a:r>
          </a:p>
          <a:p>
            <a:pPr algn="ctr" eaLnBrk="1" hangingPunct="1"/>
            <a:r>
              <a:rPr lang="en-IE" sz="1200" dirty="0" smtClean="0">
                <a:ea typeface="ＭＳ Ｐゴシック" pitchFamily="-111" charset="-128"/>
              </a:rPr>
              <a:t>Contextual.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DF969-8482-4EA7-BDE8-1BBE620FF1E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C3156-5981-F545-BF45-8FA551959F43}" type="slidenum">
              <a:rPr lang="en-US"/>
              <a:pPr/>
              <a:t>9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-109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‘I prefer to disclose so there’s no surprises further down the line.’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‘No definitely not…I think it would affect my chances of getting the job to be honest’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‘Maybe it’s slightly easier for that person where it is visible. It’s an extra obstacle for the person whose disability isn’t visible…’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‘…the reality of it is, with the best will in the world and legislation and government and politicians and local politicians and people saying this that and the other - employers feel burdened… you shouldn’t disclose. But once you’re in there, depending on your disability you have to disclose.’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‘I just choose not to…because a lot of people see my disability as a disadvantage…I don’t know if I had a choice of taking on a person with bipolar or someone who didn’t, I probably would choose not to take them on…’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‘I would [disclose] but I kind of feel that my case mightn’t be as well heard as someone else…’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*taken from various surveys/ research done by AHEAD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DF969-8482-4EA7-BDE8-1BBE620FF1E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4F4-7142-4C83-AFE4-253984A5C3C4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E92D-326A-4021-891F-689457C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4F4-7142-4C83-AFE4-253984A5C3C4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E92D-326A-4021-891F-689457C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4F4-7142-4C83-AFE4-253984A5C3C4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E92D-326A-4021-891F-689457C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4F4-7142-4C83-AFE4-253984A5C3C4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E92D-326A-4021-891F-689457C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4F4-7142-4C83-AFE4-253984A5C3C4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E92D-326A-4021-891F-689457C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4F4-7142-4C83-AFE4-253984A5C3C4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E92D-326A-4021-891F-689457C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4F4-7142-4C83-AFE4-253984A5C3C4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E92D-326A-4021-891F-689457C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4F4-7142-4C83-AFE4-253984A5C3C4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E92D-326A-4021-891F-689457C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4F4-7142-4C83-AFE4-253984A5C3C4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E92D-326A-4021-891F-689457C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4F4-7142-4C83-AFE4-253984A5C3C4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E92D-326A-4021-891F-689457C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4F4-7142-4C83-AFE4-253984A5C3C4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E92D-326A-4021-891F-689457C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04F4-7142-4C83-AFE4-253984A5C3C4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E92D-326A-4021-891F-689457C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mailto:getahead@ahead.ie" TargetMode="External"/><Relationship Id="rId7" Type="http://schemas.openxmlformats.org/officeDocument/2006/relationships/hyperlink" Target="http://www.twitter.com/get_ahead" TargetMode="External"/><Relationship Id="rId2" Type="http://schemas.openxmlformats.org/officeDocument/2006/relationships/hyperlink" Target="mailto:wam@ahead.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getaheadforum" TargetMode="External"/><Relationship Id="rId5" Type="http://schemas.openxmlformats.org/officeDocument/2006/relationships/hyperlink" Target="http://www.getaheadblog.wordpress.com" TargetMode="External"/><Relationship Id="rId4" Type="http://schemas.openxmlformats.org/officeDocument/2006/relationships/hyperlink" Target="http://www.ahead.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2132856"/>
            <a:ext cx="4424536" cy="2880320"/>
          </a:xfrm>
        </p:spPr>
        <p:txBody>
          <a:bodyPr>
            <a:normAutofit/>
          </a:bodyPr>
          <a:lstStyle/>
          <a:p>
            <a:r>
              <a:rPr lang="en-IE" sz="4800" b="1" dirty="0" smtClean="0"/>
              <a:t>Disclosure</a:t>
            </a:r>
          </a:p>
          <a:p>
            <a:r>
              <a:rPr lang="en-IE" sz="3500" dirty="0" smtClean="0"/>
              <a:t>LINK Conference, Antwerp July 2011</a:t>
            </a:r>
          </a:p>
          <a:p>
            <a:r>
              <a:rPr lang="en-IE" dirty="0" smtClean="0"/>
              <a:t>Niamh Hayes </a:t>
            </a:r>
          </a:p>
          <a:p>
            <a:endParaRPr lang="en-US" dirty="0"/>
          </a:p>
        </p:txBody>
      </p:sp>
      <p:pic>
        <p:nvPicPr>
          <p:cNvPr id="4" name="Picture 3" descr="AHEAD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657088"/>
            <a:ext cx="3721608" cy="1200912"/>
          </a:xfrm>
          <a:prstGeom prst="rect">
            <a:avLst/>
          </a:prstGeom>
        </p:spPr>
      </p:pic>
      <p:pic>
        <p:nvPicPr>
          <p:cNvPr id="5" name="Picture 4" descr="pinkeleph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417646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79512" y="1340768"/>
            <a:ext cx="2880320" cy="2160240"/>
          </a:xfrm>
          <a:prstGeom prst="wedgeRoundRectCallout">
            <a:avLst/>
          </a:prstGeom>
          <a:noFill/>
          <a:ln w="698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en-GB" sz="1700" dirty="0" smtClean="0">
                <a:solidFill>
                  <a:schemeClr val="tx1"/>
                </a:solidFill>
              </a:rPr>
              <a:t>‘If they say do you need special requirements then I would say yes. In an interview I might do it, I might say it at the end. Sometimes I wouldn’t be sure when to say it…’</a:t>
            </a:r>
            <a:endParaRPr lang="en-US" sz="17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767736" y="908720"/>
            <a:ext cx="2376264" cy="2016224"/>
          </a:xfrm>
          <a:prstGeom prst="wedgeRoundRectCallou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 don’t think I’ll ever do that again… because of my last place I don’t know if I’ll ever be as open ever again to be honest.’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179512" y="4005064"/>
            <a:ext cx="2483768" cy="2232248"/>
          </a:xfrm>
          <a:prstGeom prst="wedgeEllipseCallou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en-GB" dirty="0" smtClean="0">
                <a:solidFill>
                  <a:schemeClr val="tx1"/>
                </a:solidFill>
              </a:rPr>
              <a:t>‘It’s a scary thing because you never know the right way to go about it.’ 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5940152" y="3356992"/>
            <a:ext cx="2736304" cy="2520280"/>
          </a:xfrm>
          <a:prstGeom prst="wedgeEllipseCallou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en-GB" dirty="0" smtClean="0">
                <a:solidFill>
                  <a:schemeClr val="tx1"/>
                </a:solidFill>
              </a:rPr>
              <a:t>‘I think I would have to. Ideally you would love to say that everywhere is wheelchair friendly but they’re not.’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915816" y="4005064"/>
            <a:ext cx="2520280" cy="2232248"/>
          </a:xfrm>
          <a:prstGeom prst="wedgeRoundRectCallou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>
                <a:solidFill>
                  <a:schemeClr val="tx1"/>
                </a:solidFill>
              </a:rPr>
              <a:t>‘It’s better that they know because it gets rid of any frictions or anything that can happen… [gives the employer] a better understanding of me.’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3491880" y="1052736"/>
            <a:ext cx="2627784" cy="2376264"/>
          </a:xfrm>
          <a:prstGeom prst="wedgeEllipseCallou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700" dirty="0" smtClean="0">
              <a:solidFill>
                <a:schemeClr val="tx1"/>
              </a:solidFill>
            </a:endParaRPr>
          </a:p>
          <a:p>
            <a:pPr algn="ctr"/>
            <a:r>
              <a:rPr lang="en-GB" sz="1700" dirty="0" smtClean="0">
                <a:solidFill>
                  <a:schemeClr val="tx1"/>
                </a:solidFill>
              </a:rPr>
              <a:t>I never put it on my CV but I probably hint at it where with my mobile number I ask them to text only because I don’t hear</a:t>
            </a:r>
            <a:r>
              <a:rPr lang="en-GB" sz="1700" dirty="0" smtClean="0"/>
              <a:t>…’</a:t>
            </a:r>
            <a:endParaRPr lang="en-US" sz="1700" dirty="0" smtClean="0"/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83768" y="980728"/>
            <a:ext cx="4572000" cy="923330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260648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Student’s experiences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131840" y="1700808"/>
            <a:ext cx="2592288" cy="2232248"/>
          </a:xfrm>
          <a:prstGeom prst="wedgeRectCallou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‘If I had been aware of that [the disability] at the beginning… it would have served in what I came to realise as time went on; that there are limitations… I would have approached it in a more measured way.’ </a:t>
            </a:r>
          </a:p>
          <a:p>
            <a:pPr algn="ctr"/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6300192" y="404664"/>
            <a:ext cx="2592288" cy="2880320"/>
          </a:xfrm>
          <a:prstGeom prst="wedgeRectCallou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solidFill>
                  <a:schemeClr val="tx1"/>
                </a:solidFill>
              </a:rPr>
              <a:t>“I didn’t know anything beforehand and that would have been nice to know, to have a little bit of beforehand knowledge so to speak… just so you know a little about what the condition is and you’re not completely in the dark about it…”</a:t>
            </a:r>
          </a:p>
          <a:p>
            <a:pPr algn="ctr"/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251520" y="3933056"/>
            <a:ext cx="2592288" cy="2016224"/>
          </a:xfrm>
          <a:prstGeom prst="wedgeRectCallou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biggest barrier is perception</a:t>
            </a:r>
            <a:r>
              <a:rPr lang="en-US" dirty="0" smtClean="0"/>
              <a:t>.”</a:t>
            </a:r>
          </a:p>
          <a:p>
            <a:pPr algn="ctr"/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6228184" y="4005064"/>
            <a:ext cx="2592288" cy="2016224"/>
          </a:xfrm>
          <a:prstGeom prst="wedgeRectCallou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“…it is still rare to work with a person with a disability and there is no reason why graduates with disabilities shouldn’t be in the workforce…”</a:t>
            </a:r>
          </a:p>
          <a:p>
            <a:pPr algn="ctr"/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275856" y="4509120"/>
            <a:ext cx="2592288" cy="2016224"/>
          </a:xfrm>
          <a:prstGeom prst="wedgeRectCallou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“If a company is flexible it can remove irrational obstacles that prevent a person from actually carrying out a job.”</a:t>
            </a:r>
          </a:p>
          <a:p>
            <a:pPr algn="ctr"/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251520" y="548680"/>
            <a:ext cx="2592288" cy="2664296"/>
          </a:xfrm>
          <a:prstGeom prst="wedgeRectCallou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“I relearned there should be no concern because a person is in a wheelchair. Concerns should be about individuals, not how they manage to get around. If you’ve to deal with a difficult person, then you’ve a difficult person to deal with’ – the wheelchair is irrelevant.” 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188640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rgbClr val="00B050"/>
                </a:solidFill>
              </a:rPr>
              <a:t>Employer Experiences 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1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642350" cy="4535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en-GB" sz="2400" dirty="0">
                <a:ea typeface="ＭＳ Ｐゴシック" pitchFamily="-109" charset="-128"/>
              </a:rPr>
              <a:t>Employer Toolkit: Tips, Tools &amp; Guidelines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en-GB" sz="2400" dirty="0">
                <a:ea typeface="ＭＳ Ｐゴシック" pitchFamily="-109" charset="-128"/>
              </a:rPr>
              <a:t>WAM Evaluation Report and Recommendations (2005-2007)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en-GB" sz="2400" dirty="0">
                <a:ea typeface="ＭＳ Ｐゴシック" pitchFamily="-109" charset="-128"/>
              </a:rPr>
              <a:t>The WAM Story DVD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en-GB" sz="2400" dirty="0">
                <a:ea typeface="ＭＳ Ｐゴシック" pitchFamily="-109" charset="-128"/>
              </a:rPr>
              <a:t>Challenging Assumptions: Recruitment &amp; Selection DVD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en-GB" sz="2400" dirty="0">
                <a:ea typeface="ＭＳ Ｐゴシック" pitchFamily="-109" charset="-128"/>
              </a:rPr>
              <a:t>Positive Action Planning Guide (for graduates)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en-GB" sz="2400" dirty="0">
                <a:ea typeface="ＭＳ Ｐゴシック" pitchFamily="-109" charset="-128"/>
              </a:rPr>
              <a:t>Demystifying Disability in the Workplace (2009) - offers practical advice and suggestions for managers/supervisors on the recruitment and management of graduates with disabilities	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en-GB" sz="2400" dirty="0">
                <a:ea typeface="ＭＳ Ｐゴシック" pitchFamily="-109" charset="-128"/>
              </a:rPr>
              <a:t>Good Practice Guidelines for the Providers of Supports and Services for Students with Disabilities in Higher </a:t>
            </a:r>
            <a:r>
              <a:rPr lang="en-GB" sz="2400" dirty="0" smtClean="0">
                <a:ea typeface="ＭＳ Ｐゴシック" pitchFamily="-109" charset="-128"/>
              </a:rPr>
              <a:t>Education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en-GB" sz="2400" dirty="0" smtClean="0">
                <a:ea typeface="ＭＳ Ｐゴシック" pitchFamily="-109" charset="-128"/>
              </a:rPr>
              <a:t>Disclosure: A Guide for Students &amp; Graduates with </a:t>
            </a:r>
            <a:r>
              <a:rPr lang="en-GB" sz="2400" dirty="0" err="1" smtClean="0">
                <a:ea typeface="ＭＳ Ｐゴシック" pitchFamily="-109" charset="-128"/>
              </a:rPr>
              <a:t>disabilties</a:t>
            </a:r>
            <a:endParaRPr lang="en-US" sz="2400" dirty="0">
              <a:ea typeface="ＭＳ Ｐゴシック" pitchFamily="-109" charset="-128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4897437" cy="557213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Products &amp; Publications</a:t>
            </a:r>
            <a:endParaRPr lang="en-US" sz="2800" b="1"/>
          </a:p>
        </p:txBody>
      </p:sp>
      <p:pic>
        <p:nvPicPr>
          <p:cNvPr id="14340" name="Picture 6" descr="AHEAD logo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88913"/>
            <a:ext cx="4321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393950"/>
            <a:ext cx="8229600" cy="44640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3600" b="1" dirty="0">
                <a:ea typeface="ＭＳ Ｐゴシック" pitchFamily="-109" charset="-128"/>
              </a:rPr>
              <a:t>Ph</a:t>
            </a:r>
            <a:r>
              <a:rPr lang="en-GB" sz="3500">
                <a:ea typeface="ＭＳ Ｐゴシック" pitchFamily="-109" charset="-128"/>
              </a:rPr>
              <a:t>: </a:t>
            </a:r>
            <a:r>
              <a:rPr lang="en-GB" sz="3500" b="1" smtClean="0">
                <a:ea typeface="ＭＳ Ｐゴシック" pitchFamily="-109" charset="-128"/>
              </a:rPr>
              <a:t>00353 1 </a:t>
            </a:r>
            <a:r>
              <a:rPr lang="en-GB" sz="3500" b="1" dirty="0">
                <a:ea typeface="ＭＳ Ｐゴシック" pitchFamily="-109" charset="-128"/>
              </a:rPr>
              <a:t>2789325</a:t>
            </a:r>
          </a:p>
          <a:p>
            <a:pPr eaLnBrk="1" hangingPunct="1">
              <a:buFontTx/>
              <a:buNone/>
            </a:pPr>
            <a:r>
              <a:rPr lang="en-GB" sz="3600" b="1" dirty="0">
                <a:ea typeface="ＭＳ Ｐゴシック" pitchFamily="-109" charset="-128"/>
              </a:rPr>
              <a:t>E</a:t>
            </a:r>
            <a:r>
              <a:rPr lang="en-GB" sz="3500" dirty="0">
                <a:ea typeface="ＭＳ Ｐゴシック" pitchFamily="-109" charset="-128"/>
              </a:rPr>
              <a:t>: </a:t>
            </a:r>
            <a:r>
              <a:rPr lang="en-GB" sz="3500" dirty="0">
                <a:ea typeface="ＭＳ Ｐゴシック" pitchFamily="-109" charset="-128"/>
                <a:hlinkClick r:id="rId2"/>
              </a:rPr>
              <a:t>wam@ahead.ie</a:t>
            </a:r>
            <a:r>
              <a:rPr lang="en-GB" sz="3500" dirty="0">
                <a:ea typeface="ＭＳ Ｐゴシック" pitchFamily="-109" charset="-128"/>
              </a:rPr>
              <a:t>; </a:t>
            </a:r>
            <a:r>
              <a:rPr lang="en-GB" sz="3500" dirty="0">
                <a:ea typeface="ＭＳ Ｐゴシック" pitchFamily="-109" charset="-128"/>
                <a:hlinkClick r:id="rId3"/>
              </a:rPr>
              <a:t>getahead@ahead.ie</a:t>
            </a:r>
            <a:endParaRPr lang="en-GB" sz="3500" dirty="0" smtClean="0">
              <a:ea typeface="ＭＳ Ｐゴシック" pitchFamily="-109" charset="-128"/>
            </a:endParaRPr>
          </a:p>
          <a:p>
            <a:pPr eaLnBrk="1" hangingPunct="1">
              <a:buFontTx/>
              <a:buNone/>
            </a:pPr>
            <a:r>
              <a:rPr lang="en-GB" sz="3600" b="1" dirty="0" smtClean="0">
                <a:ea typeface="ＭＳ Ｐゴシック" pitchFamily="-109" charset="-128"/>
              </a:rPr>
              <a:t>W</a:t>
            </a:r>
            <a:r>
              <a:rPr lang="en-GB" sz="3500" dirty="0" smtClean="0">
                <a:ea typeface="ＭＳ Ｐゴシック" pitchFamily="-109" charset="-128"/>
              </a:rPr>
              <a:t>: </a:t>
            </a:r>
            <a:r>
              <a:rPr lang="en-GB" sz="3500" dirty="0">
                <a:ea typeface="ＭＳ Ｐゴシック" pitchFamily="-109" charset="-128"/>
                <a:hlinkClick r:id="rId4"/>
              </a:rPr>
              <a:t>www.ahead.</a:t>
            </a:r>
            <a:r>
              <a:rPr lang="en-GB" sz="3500" dirty="0" smtClean="0">
                <a:ea typeface="ＭＳ Ｐゴシック" pitchFamily="-109" charset="-128"/>
                <a:hlinkClick r:id="rId4"/>
              </a:rPr>
              <a:t>ie</a:t>
            </a:r>
            <a:endParaRPr lang="en-GB" sz="3500" dirty="0" smtClean="0">
              <a:ea typeface="ＭＳ Ｐゴシック" pitchFamily="-109" charset="-128"/>
            </a:endParaRPr>
          </a:p>
          <a:p>
            <a:pPr eaLnBrk="1" hangingPunct="1">
              <a:buFontTx/>
              <a:buNone/>
            </a:pPr>
            <a:endParaRPr lang="en-GB" sz="3500" dirty="0" smtClean="0">
              <a:ea typeface="ＭＳ Ｐゴシック" pitchFamily="-109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-109" charset="-128"/>
                <a:hlinkClick r:id="rId5"/>
              </a:rPr>
              <a:t>getaheadblog.wordpress.com</a:t>
            </a:r>
            <a:endParaRPr lang="en-US" dirty="0" smtClean="0">
              <a:ea typeface="ＭＳ Ｐゴシック" pitchFamily="-109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-109" charset="-128"/>
                <a:hlinkClick r:id="rId6"/>
              </a:rPr>
              <a:t>facebook</a:t>
            </a:r>
            <a:r>
              <a:rPr lang="en-US" dirty="0">
                <a:ea typeface="ＭＳ Ｐゴシック" pitchFamily="-109" charset="-128"/>
                <a:hlinkClick r:id="rId6"/>
              </a:rPr>
              <a:t>.com/</a:t>
            </a:r>
            <a:r>
              <a:rPr lang="en-US" dirty="0" smtClean="0">
                <a:ea typeface="ＭＳ Ｐゴシック" pitchFamily="-109" charset="-128"/>
                <a:hlinkClick r:id="rId6"/>
              </a:rPr>
              <a:t>getaheadforum</a:t>
            </a:r>
            <a:endParaRPr lang="en-US" dirty="0" smtClean="0">
              <a:ea typeface="ＭＳ Ｐゴシック" pitchFamily="-109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-109" charset="-128"/>
                <a:hlinkClick r:id="rId7"/>
              </a:rPr>
              <a:t>twitter.com/get_ahead</a:t>
            </a:r>
            <a:endParaRPr lang="en-US" dirty="0" smtClean="0">
              <a:ea typeface="ＭＳ Ｐゴシック" pitchFamily="-109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-109" charset="-128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4319587" cy="617537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Contact Details</a:t>
            </a:r>
            <a:endParaRPr lang="en-US" sz="3200" b="1"/>
          </a:p>
        </p:txBody>
      </p:sp>
      <p:pic>
        <p:nvPicPr>
          <p:cNvPr id="15364" name="Picture 4" descr="AHEAD logo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188913"/>
            <a:ext cx="4321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HEAD logo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02" y="2435737"/>
            <a:ext cx="8122961" cy="215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ticipation rates grap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7134" r="-17134"/>
          <a:stretch>
            <a:fillRect/>
          </a:stretch>
        </p:blipFill>
        <p:spPr>
          <a:xfrm>
            <a:off x="-941293" y="494551"/>
            <a:ext cx="10966822" cy="5945095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882"/>
            <a:ext cx="8229600" cy="587188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Second Level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Third Level </a:t>
            </a:r>
          </a:p>
          <a:p>
            <a:pPr algn="ctr">
              <a:buNone/>
            </a:pPr>
            <a:r>
              <a:rPr lang="en-US" sz="1600" dirty="0" smtClean="0"/>
              <a:t>(Further &amp; Higher Education)</a:t>
            </a:r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Employment   </a:t>
            </a:r>
            <a:r>
              <a:rPr lang="en-US" sz="4000" b="1" dirty="0" smtClean="0"/>
              <a:t>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996167" y="1187225"/>
            <a:ext cx="822960" cy="111371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Down Arrow 6"/>
          <p:cNvSpPr/>
          <p:nvPr/>
        </p:nvSpPr>
        <p:spPr>
          <a:xfrm>
            <a:off x="3996167" y="3859753"/>
            <a:ext cx="822960" cy="121531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837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ea typeface="ＭＳ Ｐゴシック" pitchFamily="-109" charset="-128"/>
              </a:rPr>
              <a:t>Third Level 				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ea typeface="ＭＳ Ｐゴシック" pitchFamily="-109" charset="-128"/>
              </a:rPr>
              <a:t>Employment 								</a:t>
            </a:r>
            <a:endParaRPr lang="en-US" sz="2800" dirty="0">
              <a:ea typeface="ＭＳ Ｐゴシック" pitchFamily="-109" charset="-128"/>
            </a:endParaRPr>
          </a:p>
        </p:txBody>
      </p:sp>
      <p:pic>
        <p:nvPicPr>
          <p:cNvPr id="5124" name="Picture 3" descr="AHEAD logo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40449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1054309" y="281581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950283" y="4309651"/>
            <a:ext cx="2315883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ight Arrow 10"/>
          <p:cNvSpPr/>
          <p:nvPr/>
        </p:nvSpPr>
        <p:spPr>
          <a:xfrm>
            <a:off x="2950284" y="1300163"/>
            <a:ext cx="2315883" cy="8217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A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5527" y="1300163"/>
            <a:ext cx="1164240" cy="1164240"/>
          </a:xfrm>
          <a:prstGeom prst="rect">
            <a:avLst/>
          </a:prstGeom>
        </p:spPr>
      </p:pic>
      <p:pic>
        <p:nvPicPr>
          <p:cNvPr id="13" name="Picture 12" descr="WAM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6711" y="3794222"/>
            <a:ext cx="2426007" cy="142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>
                <a:ea typeface="ＭＳ Ｐゴシック" pitchFamily="-109" charset="-128"/>
              </a:rPr>
              <a:t> 					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b="1" dirty="0">
                <a:solidFill>
                  <a:srgbClr val="A50021"/>
                </a:solidFill>
                <a:ea typeface="ＭＳ Ｐゴシック" pitchFamily="-109" charset="-128"/>
              </a:rPr>
              <a:t>Qualification Level</a:t>
            </a:r>
            <a:r>
              <a:rPr lang="en-GB" sz="2000" dirty="0">
                <a:ea typeface="ＭＳ Ｐゴシック" pitchFamily="-109" charset="-128"/>
              </a:rPr>
              <a:t>: 	Degree:    	</a:t>
            </a:r>
            <a:r>
              <a:rPr lang="en-GB" sz="2000" dirty="0" smtClean="0">
                <a:ea typeface="ＭＳ Ｐゴシック" pitchFamily="-109" charset="-128"/>
              </a:rPr>
              <a:t>62%</a:t>
            </a:r>
            <a:endParaRPr lang="en-GB" sz="2000" dirty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>
                <a:ea typeface="ＭＳ Ｐゴシック" pitchFamily="-109" charset="-128"/>
              </a:rPr>
              <a:t>				Post Grad:	</a:t>
            </a:r>
            <a:r>
              <a:rPr lang="en-GB" sz="2000" dirty="0" smtClean="0">
                <a:ea typeface="ＭＳ Ｐゴシック" pitchFamily="-109" charset="-128"/>
              </a:rPr>
              <a:t>19%</a:t>
            </a:r>
            <a:endParaRPr lang="en-GB" sz="2000" dirty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>
                <a:ea typeface="ＭＳ Ｐゴシック" pitchFamily="-109" charset="-128"/>
              </a:rPr>
              <a:t>				Cert/FETAC</a:t>
            </a:r>
            <a:r>
              <a:rPr lang="en-GB" sz="2000" dirty="0" smtClean="0">
                <a:ea typeface="ＭＳ Ｐゴシック" pitchFamily="-109" charset="-128"/>
              </a:rPr>
              <a:t>:	19%</a:t>
            </a:r>
            <a:endParaRPr lang="en-GB" sz="2000" dirty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b="1" dirty="0">
                <a:solidFill>
                  <a:srgbClr val="FF6600"/>
                </a:solidFill>
                <a:ea typeface="ＭＳ Ｐゴシック" pitchFamily="-109" charset="-128"/>
              </a:rPr>
              <a:t>Age</a:t>
            </a:r>
            <a:r>
              <a:rPr lang="en-GB" sz="2000" dirty="0">
                <a:ea typeface="ＭＳ Ｐゴシック" pitchFamily="-109" charset="-128"/>
              </a:rPr>
              <a:t>: 	</a:t>
            </a:r>
            <a:r>
              <a:rPr lang="en-GB" sz="2000" dirty="0" smtClean="0">
                <a:ea typeface="ＭＳ Ｐゴシック" pitchFamily="-109" charset="-128"/>
              </a:rPr>
              <a:t>	18-25</a:t>
            </a:r>
            <a:r>
              <a:rPr lang="en-GB" sz="2000" dirty="0">
                <a:ea typeface="ＭＳ Ｐゴシック" pitchFamily="-109" charset="-128"/>
              </a:rPr>
              <a:t>:  		</a:t>
            </a:r>
            <a:r>
              <a:rPr lang="en-GB" sz="2000" dirty="0" smtClean="0">
                <a:ea typeface="ＭＳ Ｐゴシック" pitchFamily="-109" charset="-128"/>
              </a:rPr>
              <a:t>25%</a:t>
            </a:r>
            <a:endParaRPr lang="en-GB" sz="2000" dirty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>
                <a:ea typeface="ＭＳ Ｐゴシック" pitchFamily="-109" charset="-128"/>
              </a:rPr>
              <a:t>		 	26-34:  		</a:t>
            </a:r>
            <a:r>
              <a:rPr lang="en-GB" sz="2000" dirty="0" smtClean="0">
                <a:ea typeface="ＭＳ Ｐゴシック" pitchFamily="-109" charset="-128"/>
              </a:rPr>
              <a:t>27%</a:t>
            </a:r>
            <a:endParaRPr lang="en-GB" sz="2000" dirty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>
                <a:ea typeface="ＭＳ Ｐゴシック" pitchFamily="-109" charset="-128"/>
              </a:rPr>
              <a:t>		 	35+:     	                </a:t>
            </a:r>
            <a:r>
              <a:rPr lang="en-GB" sz="2000" dirty="0" smtClean="0">
                <a:ea typeface="ＭＳ Ｐゴシック" pitchFamily="-109" charset="-128"/>
              </a:rPr>
              <a:t>23%     </a:t>
            </a:r>
            <a:endParaRPr lang="en-GB" sz="2000" dirty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b="1" dirty="0">
                <a:solidFill>
                  <a:srgbClr val="009900"/>
                </a:solidFill>
                <a:ea typeface="ＭＳ Ｐゴシック" pitchFamily="-109" charset="-128"/>
              </a:rPr>
              <a:t>Disability</a:t>
            </a:r>
            <a:r>
              <a:rPr lang="en-GB" sz="2000" dirty="0">
                <a:solidFill>
                  <a:srgbClr val="009900"/>
                </a:solidFill>
                <a:ea typeface="ＭＳ Ｐゴシック" pitchFamily="-109" charset="-128"/>
              </a:rPr>
              <a:t>: 	</a:t>
            </a:r>
            <a:r>
              <a:rPr lang="en-GB" sz="2000" dirty="0">
                <a:ea typeface="ＭＳ Ｐゴシック" pitchFamily="-109" charset="-128"/>
              </a:rPr>
              <a:t>Physical </a:t>
            </a:r>
            <a:r>
              <a:rPr lang="en-GB" sz="2000" dirty="0" smtClean="0">
                <a:ea typeface="ＭＳ Ｐゴシック" pitchFamily="-109" charset="-128"/>
              </a:rPr>
              <a:t>Impairment:	25% </a:t>
            </a:r>
            <a:r>
              <a:rPr lang="en-GB" sz="2000" dirty="0">
                <a:ea typeface="ＭＳ Ｐゴシック" pitchFamily="-109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>
                <a:solidFill>
                  <a:srgbClr val="009900"/>
                </a:solidFill>
                <a:ea typeface="ＭＳ Ｐゴシック" pitchFamily="-109" charset="-128"/>
              </a:rPr>
              <a:t>			</a:t>
            </a:r>
            <a:r>
              <a:rPr lang="en-GB" sz="2000" dirty="0">
                <a:ea typeface="ＭＳ Ｐゴシック" pitchFamily="-109" charset="-128"/>
              </a:rPr>
              <a:t>Mental Health: 		</a:t>
            </a:r>
            <a:r>
              <a:rPr lang="en-GB" sz="2000" dirty="0" smtClean="0">
                <a:ea typeface="ＭＳ Ｐゴシック" pitchFamily="-109" charset="-128"/>
              </a:rPr>
              <a:t>16%</a:t>
            </a:r>
            <a:endParaRPr lang="en-GB" sz="2000" dirty="0">
              <a:solidFill>
                <a:srgbClr val="009900"/>
              </a:solidFill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>
                <a:ea typeface="ＭＳ Ｐゴシック" pitchFamily="-109" charset="-128"/>
              </a:rPr>
              <a:t>			Specific Learning Diff.	</a:t>
            </a:r>
            <a:r>
              <a:rPr lang="en-GB" sz="2000" dirty="0" smtClean="0">
                <a:ea typeface="ＭＳ Ｐゴシック" pitchFamily="-109" charset="-128"/>
              </a:rPr>
              <a:t>15%	</a:t>
            </a:r>
            <a:r>
              <a:rPr lang="en-GB" sz="2000" dirty="0">
                <a:ea typeface="ＭＳ Ｐゴシック" pitchFamily="-109" charset="-128"/>
              </a:rPr>
              <a:t>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>
                <a:ea typeface="ＭＳ Ｐゴシック" pitchFamily="-109" charset="-128"/>
              </a:rPr>
              <a:t>			Visual Impairment: 	</a:t>
            </a:r>
            <a:r>
              <a:rPr lang="en-GB" sz="2000" dirty="0" smtClean="0">
                <a:ea typeface="ＭＳ Ｐゴシック" pitchFamily="-109" charset="-128"/>
              </a:rPr>
              <a:t>12%</a:t>
            </a:r>
            <a:endParaRPr lang="en-GB" sz="2000" dirty="0">
              <a:ea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>
                <a:ea typeface="ＭＳ Ｐゴシック" pitchFamily="-109" charset="-128"/>
              </a:rPr>
              <a:t>			Hearing Impairment: 	</a:t>
            </a:r>
            <a:r>
              <a:rPr lang="en-GB" sz="2000" dirty="0" smtClean="0">
                <a:ea typeface="ＭＳ Ｐゴシック" pitchFamily="-109" charset="-128"/>
              </a:rPr>
              <a:t>11%</a:t>
            </a:r>
            <a:endParaRPr lang="en-US" sz="2000" b="1" dirty="0">
              <a:ea typeface="ＭＳ Ｐゴシック" pitchFamily="-109" charset="-128"/>
            </a:endParaRPr>
          </a:p>
        </p:txBody>
      </p:sp>
      <p:pic>
        <p:nvPicPr>
          <p:cNvPr id="7171" name="Picture 3" descr="AHEAD logo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40449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8435975" cy="523220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/>
              <a:t>Participant </a:t>
            </a:r>
            <a:r>
              <a:rPr lang="en-GB" sz="2800" b="1" dirty="0" smtClean="0"/>
              <a:t>Profile (169) </a:t>
            </a:r>
            <a:endParaRPr lang="en-US" sz="2800" b="1" dirty="0"/>
          </a:p>
        </p:txBody>
      </p:sp>
      <p:pic>
        <p:nvPicPr>
          <p:cNvPr id="7173" name="Picture 5" descr="get ahea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8891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bble 4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702" y="174814"/>
            <a:ext cx="4755384" cy="5951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7692" y="2819609"/>
            <a:ext cx="24713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/>
              <a:t>?</a:t>
            </a:r>
            <a:endParaRPr lang="en-US" sz="1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Questions &amp;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E" sz="4800" dirty="0" smtClean="0"/>
              <a:t>1 + 1 = 2</a:t>
            </a:r>
          </a:p>
          <a:p>
            <a:pPr algn="ctr">
              <a:buNone/>
            </a:pPr>
            <a:endParaRPr lang="en-IE" sz="4800" dirty="0" smtClean="0"/>
          </a:p>
          <a:p>
            <a:pPr algn="ctr">
              <a:buNone/>
            </a:pPr>
            <a:endParaRPr lang="en-US" sz="4800" dirty="0"/>
          </a:p>
        </p:txBody>
      </p:sp>
      <p:sp>
        <p:nvSpPr>
          <p:cNvPr id="4" name="Multiply 3"/>
          <p:cNvSpPr/>
          <p:nvPr/>
        </p:nvSpPr>
        <p:spPr>
          <a:xfrm>
            <a:off x="3491880" y="1124744"/>
            <a:ext cx="2088232" cy="19442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06702909020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843185"/>
            <a:ext cx="6912768" cy="3288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276475"/>
            <a:ext cx="8507412" cy="4248869"/>
          </a:xfrm>
        </p:spPr>
        <p:txBody>
          <a:bodyPr>
            <a:normAutofit/>
          </a:bodyPr>
          <a:lstStyle/>
          <a:p>
            <a:r>
              <a:rPr lang="en-IE" b="1" dirty="0"/>
              <a:t>Why would you disclose? </a:t>
            </a:r>
            <a:endParaRPr lang="en-US" b="1" dirty="0"/>
          </a:p>
          <a:p>
            <a:r>
              <a:rPr lang="en-IE" b="1" dirty="0" smtClean="0"/>
              <a:t>What </a:t>
            </a:r>
            <a:r>
              <a:rPr lang="en-IE" b="1" dirty="0"/>
              <a:t>will you disclose?</a:t>
            </a:r>
            <a:endParaRPr lang="en-US" b="1" dirty="0"/>
          </a:p>
          <a:p>
            <a:r>
              <a:rPr lang="en-IE" b="1" dirty="0" smtClean="0"/>
              <a:t>When</a:t>
            </a:r>
            <a:endParaRPr lang="en-US" b="1" dirty="0"/>
          </a:p>
          <a:p>
            <a:r>
              <a:rPr lang="en-IE" b="1" dirty="0" smtClean="0"/>
              <a:t>To </a:t>
            </a:r>
            <a:r>
              <a:rPr lang="en-IE" b="1" dirty="0"/>
              <a:t>whom</a:t>
            </a:r>
            <a:endParaRPr lang="en-US" b="1" dirty="0"/>
          </a:p>
          <a:p>
            <a:r>
              <a:rPr lang="en-IE" b="1" dirty="0" smtClean="0"/>
              <a:t>How </a:t>
            </a:r>
            <a:endParaRPr lang="en-US" b="1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7848600" cy="584775"/>
          </a:xfrm>
          <a:prstGeom prst="rect">
            <a:avLst/>
          </a:prstGeom>
          <a:noFill/>
          <a:ln w="38100" cmpd="dbl">
            <a:solidFill>
              <a:srgbClr val="99CC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b="1" dirty="0" smtClean="0"/>
              <a:t>A systematic approach</a:t>
            </a:r>
            <a:endParaRPr lang="en-US" sz="3200" b="1" dirty="0"/>
          </a:p>
        </p:txBody>
      </p:sp>
      <p:pic>
        <p:nvPicPr>
          <p:cNvPr id="13316" name="Picture 6" descr="AHEAD logo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88913"/>
            <a:ext cx="47529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903</Words>
  <Application>Microsoft Office PowerPoint</Application>
  <PresentationFormat>On-screen Show (4:3)</PresentationFormat>
  <Paragraphs>117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Questions &amp; Answers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Disclosure</dc:title>
  <dc:creator> </dc:creator>
  <cp:lastModifiedBy> </cp:lastModifiedBy>
  <cp:revision>15</cp:revision>
  <dcterms:created xsi:type="dcterms:W3CDTF">2011-06-17T15:52:07Z</dcterms:created>
  <dcterms:modified xsi:type="dcterms:W3CDTF">2011-06-20T15:18:15Z</dcterms:modified>
</cp:coreProperties>
</file>