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71" r:id="rId5"/>
    <p:sldId id="265" r:id="rId6"/>
    <p:sldId id="266" r:id="rId7"/>
    <p:sldId id="273" r:id="rId8"/>
    <p:sldId id="259" r:id="rId9"/>
    <p:sldId id="272" r:id="rId10"/>
    <p:sldId id="274" r:id="rId11"/>
    <p:sldId id="258" r:id="rId12"/>
    <p:sldId id="260" r:id="rId13"/>
    <p:sldId id="262" r:id="rId14"/>
    <p:sldId id="264" r:id="rId15"/>
    <p:sldId id="263" r:id="rId16"/>
    <p:sldId id="267" r:id="rId17"/>
    <p:sldId id="268" r:id="rId18"/>
    <p:sldId id="269" r:id="rId19"/>
    <p:sldId id="275" r:id="rId20"/>
    <p:sldId id="276" r:id="rId21"/>
    <p:sldId id="277" r:id="rId22"/>
    <p:sldId id="270" r:id="rId23"/>
    <p:sldId id="279" r:id="rId24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842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84663" y="115888"/>
            <a:ext cx="4697412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52BEB-BF67-48EA-B7FB-1BCD65E86388}" type="datetimeFigureOut">
              <a:rPr lang="sl-SI"/>
              <a:pPr>
                <a:defRPr/>
              </a:pPr>
              <a:t>10.6.2011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1BDCC-965B-4937-BBD1-2CDB1E37D72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A19DC-C9C6-4B54-9321-0FC477065F4F}" type="datetimeFigureOut">
              <a:rPr lang="sl-SI"/>
              <a:pPr>
                <a:defRPr/>
              </a:pPr>
              <a:t>10.6.2011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5E4CB-287A-405B-BE18-1E8C3D0DB6C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C4376-7086-4791-92C6-5A29C9A495C3}" type="datetimeFigureOut">
              <a:rPr lang="sl-SI"/>
              <a:pPr>
                <a:defRPr/>
              </a:pPr>
              <a:t>10.6.2011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BC535-54EA-4C3E-8ADB-8BADE222925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557963" y="5953125"/>
            <a:ext cx="25669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42DCC-886D-48A1-BFB6-811DB61FA9A0}" type="datetimeFigureOut">
              <a:rPr lang="sl-SI"/>
              <a:pPr>
                <a:defRPr/>
              </a:pPr>
              <a:t>10.6.2011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119E2-6321-4BBA-8A6B-0B956A0749C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4152E-AAA9-4300-8B88-EEF7FF775E4B}" type="datetimeFigureOut">
              <a:rPr lang="sl-SI"/>
              <a:pPr>
                <a:defRPr/>
              </a:pPr>
              <a:t>10.6.2011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D9E58-F5D6-42C1-8400-3C30F0FA572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9FFE8-8BAD-4A1A-8087-99146DBA5390}" type="datetimeFigureOut">
              <a:rPr lang="sl-SI"/>
              <a:pPr>
                <a:defRPr/>
              </a:pPr>
              <a:t>10.6.2011</a:t>
            </a:fld>
            <a:endParaRPr lang="sl-S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E41BB-AC3A-4696-933A-06AC1D77A0A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9E619-D0E2-4F68-88FB-3F4A9ADC5095}" type="datetimeFigureOut">
              <a:rPr lang="sl-SI"/>
              <a:pPr>
                <a:defRPr/>
              </a:pPr>
              <a:t>10.6.2011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E6F44-9E78-4E5D-A69D-5FBB3E7CBA2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DA6D5-073B-41A9-9009-41DB2AB70E00}" type="datetimeFigureOut">
              <a:rPr lang="sl-SI"/>
              <a:pPr>
                <a:defRPr/>
              </a:pPr>
              <a:t>10.6.2011</a:t>
            </a:fld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5D0EC-BF39-4B7A-8713-D9DEE6D1500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3A534-BF3C-4D84-8EFE-C41E9062FA3F}" type="datetimeFigureOut">
              <a:rPr lang="sl-SI"/>
              <a:pPr>
                <a:defRPr/>
              </a:pPr>
              <a:t>10.6.2011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55945-CF11-49B7-9ED2-152F47F19D6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E9490-A86B-4197-BB75-4AFF4FAB5A19}" type="datetimeFigureOut">
              <a:rPr lang="sl-SI"/>
              <a:pPr>
                <a:defRPr/>
              </a:pPr>
              <a:t>10.6.2011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D5EC9-D00D-4CA5-8D23-3D534E26708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10000"/>
            <a:lum/>
          </a:blip>
          <a:srcRect/>
          <a:stretch>
            <a:fillRect t="3000" b="-7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ACB4684-7380-4908-9BC8-A4DBA72C4C4F}" type="datetimeFigureOut">
              <a:rPr lang="sl-SI"/>
              <a:pPr>
                <a:defRPr/>
              </a:pPr>
              <a:t>10.6.2011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9F4E80-DE26-4CA5-ABE5-16BAB8AE301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313" name="Title 1"/>
          <p:cNvSpPr>
            <a:spLocks noGrp="1"/>
          </p:cNvSpPr>
          <p:nvPr>
            <p:ph type="ctrTitle"/>
          </p:nvPr>
        </p:nvSpPr>
        <p:spPr>
          <a:ln w="25400" cap="sq">
            <a:solidFill>
              <a:srgbClr val="FFC000"/>
            </a:solidFill>
          </a:ln>
        </p:spPr>
        <p:txBody>
          <a:bodyPr/>
          <a:lstStyle/>
          <a:p>
            <a:r>
              <a:rPr lang="sl-SI" b="1" smtClean="0">
                <a:solidFill>
                  <a:srgbClr val="C00000"/>
                </a:solidFill>
              </a:rPr>
              <a:t>If you don‘t stand up for your self who will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ln>
            <a:solidFill>
              <a:srgbClr val="FFC000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Ana Lipicar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Natasa Mauko</a:t>
            </a:r>
            <a:endParaRPr lang="sl-SI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770" name="Rectangle 2"/>
          <p:cNvSpPr>
            <a:spLocks noGrp="1"/>
          </p:cNvSpPr>
          <p:nvPr>
            <p:ph type="title"/>
          </p:nvPr>
        </p:nvSpPr>
        <p:spPr>
          <a:ln w="25400">
            <a:solidFill>
              <a:srgbClr val="FFC000"/>
            </a:solidFill>
          </a:ln>
        </p:spPr>
        <p:txBody>
          <a:bodyPr/>
          <a:lstStyle/>
          <a:p>
            <a:r>
              <a:rPr lang="sl-SI" sz="5400" b="1" dirty="0" smtClean="0">
                <a:solidFill>
                  <a:srgbClr val="C00000"/>
                </a:solidFill>
              </a:rPr>
              <a:t>Remember ...</a:t>
            </a:r>
            <a:endParaRPr lang="en-US" sz="5400" b="1" dirty="0" smtClean="0">
              <a:solidFill>
                <a:srgbClr val="C00000"/>
              </a:solidFill>
            </a:endParaRPr>
          </a:p>
        </p:txBody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205064"/>
          </a:xfrm>
          <a:ln>
            <a:solidFill>
              <a:srgbClr val="FFC000"/>
            </a:solidFill>
          </a:ln>
        </p:spPr>
        <p:txBody>
          <a:bodyPr/>
          <a:lstStyle/>
          <a:p>
            <a:r>
              <a:rPr lang="sl-SI" sz="48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</a:rPr>
              <a:t>he internet is a powerful tool for self-advocacy</a:t>
            </a:r>
            <a:r>
              <a:rPr lang="sl-SI" sz="4800" b="1" dirty="0" smtClean="0">
                <a:solidFill>
                  <a:schemeClr val="accent6">
                    <a:lumMod val="75000"/>
                  </a:schemeClr>
                </a:solidFill>
              </a:rPr>
              <a:t> and also it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</a:rPr>
              <a:t> is able to promote self-advocacy</a:t>
            </a:r>
            <a:r>
              <a:rPr lang="sl-SI" sz="48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en-US" sz="48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7963" y="5953125"/>
            <a:ext cx="25669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 t="3000" b="-7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386" name="Title 1"/>
          <p:cNvSpPr>
            <a:spLocks noGrp="1"/>
          </p:cNvSpPr>
          <p:nvPr>
            <p:ph type="title"/>
          </p:nvPr>
        </p:nvSpPr>
        <p:spPr>
          <a:ln w="25400">
            <a:solidFill>
              <a:srgbClr val="FFC000"/>
            </a:solidFill>
          </a:ln>
        </p:spPr>
        <p:txBody>
          <a:bodyPr/>
          <a:lstStyle/>
          <a:p>
            <a:r>
              <a:rPr lang="sl-SI" sz="8000" b="1" dirty="0" smtClean="0">
                <a:solidFill>
                  <a:srgbClr val="C00000"/>
                </a:solidFill>
              </a:rPr>
              <a:t>Influences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9750"/>
          </a:xfrm>
          <a:ln>
            <a:solidFill>
              <a:srgbClr val="FFC000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5400" b="1" dirty="0" smtClean="0">
                <a:solidFill>
                  <a:schemeClr val="accent6">
                    <a:lumMod val="75000"/>
                  </a:schemeClr>
                </a:solidFill>
              </a:rPr>
              <a:t>Society as a whole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l-SI" sz="4400" b="1" dirty="0" smtClean="0">
                <a:solidFill>
                  <a:schemeClr val="accent6">
                    <a:lumMod val="75000"/>
                  </a:schemeClr>
                </a:solidFill>
              </a:rPr>
              <a:t>Inaccessible environment</a:t>
            </a:r>
          </a:p>
          <a:p>
            <a:pPr lvl="2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l-SI" sz="4200" b="1" dirty="0" smtClean="0">
                <a:solidFill>
                  <a:schemeClr val="accent6">
                    <a:lumMod val="75000"/>
                  </a:schemeClr>
                </a:solidFill>
              </a:rPr>
              <a:t>Not </a:t>
            </a:r>
            <a:r>
              <a:rPr lang="en-GB" sz="4200" b="1" dirty="0" smtClean="0">
                <a:solidFill>
                  <a:schemeClr val="accent6">
                    <a:lumMod val="75000"/>
                  </a:schemeClr>
                </a:solidFill>
              </a:rPr>
              <a:t>only </a:t>
            </a:r>
            <a:r>
              <a:rPr lang="en-GB" sz="4200" b="1" dirty="0">
                <a:solidFill>
                  <a:schemeClr val="accent6">
                    <a:lumMod val="75000"/>
                  </a:schemeClr>
                </a:solidFill>
              </a:rPr>
              <a:t>physical barriers but also communicational </a:t>
            </a:r>
            <a:r>
              <a:rPr lang="en-GB" sz="4200" b="1" dirty="0" smtClean="0">
                <a:solidFill>
                  <a:schemeClr val="accent6">
                    <a:lumMod val="75000"/>
                  </a:schemeClr>
                </a:solidFill>
              </a:rPr>
              <a:t>barriers</a:t>
            </a:r>
            <a:endParaRPr lang="sl-SI" sz="4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2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l-SI" sz="4200" b="1" dirty="0" smtClean="0">
                <a:solidFill>
                  <a:schemeClr val="accent6">
                    <a:lumMod val="75000"/>
                  </a:schemeClr>
                </a:solidFill>
              </a:rPr>
              <a:t>Dependent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C000"/>
            </a:solidFill>
          </a:ln>
        </p:spPr>
        <p:txBody>
          <a:bodyPr rtlCol="0">
            <a:normAutofit/>
          </a:bodyPr>
          <a:lstStyle/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4400" b="1" dirty="0">
                <a:solidFill>
                  <a:schemeClr val="accent6">
                    <a:lumMod val="75000"/>
                  </a:schemeClr>
                </a:solidFill>
              </a:rPr>
              <a:t>Attitude towards disabled people</a:t>
            </a:r>
            <a:endParaRPr lang="sl-SI" sz="4400" b="1" dirty="0">
              <a:solidFill>
                <a:schemeClr val="accent6">
                  <a:lumMod val="75000"/>
                </a:schemeClr>
              </a:solidFill>
            </a:endParaRP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4200" b="1" dirty="0">
                <a:solidFill>
                  <a:schemeClr val="accent6">
                    <a:lumMod val="75000"/>
                  </a:schemeClr>
                </a:solidFill>
              </a:rPr>
              <a:t>Is a mirror of </a:t>
            </a:r>
            <a:r>
              <a:rPr lang="en-GB" sz="4200" b="1" dirty="0" smtClean="0">
                <a:solidFill>
                  <a:schemeClr val="accent6">
                    <a:lumMod val="75000"/>
                  </a:schemeClr>
                </a:solidFill>
              </a:rPr>
              <a:t>society</a:t>
            </a:r>
            <a:endParaRPr lang="sl-SI" sz="4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4200" b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GB" sz="4200" b="1" dirty="0" err="1" smtClean="0">
                <a:solidFill>
                  <a:schemeClr val="accent6">
                    <a:lumMod val="75000"/>
                  </a:schemeClr>
                </a:solidFill>
              </a:rPr>
              <a:t>rejudices</a:t>
            </a:r>
            <a:r>
              <a:rPr lang="sl-SI" sz="4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l-SI" sz="4200" b="1" dirty="0" smtClean="0">
                <a:solidFill>
                  <a:schemeClr val="accent6">
                    <a:lumMod val="75000"/>
                  </a:schemeClr>
                </a:solidFill>
              </a:rPr>
              <a:t>– lack of confidence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4200" b="1" dirty="0" smtClean="0">
                <a:solidFill>
                  <a:schemeClr val="accent6">
                    <a:lumMod val="75000"/>
                  </a:schemeClr>
                </a:solidFill>
              </a:rPr>
              <a:t>Attitude of disabled people</a:t>
            </a:r>
            <a:endParaRPr lang="sl-SI" sz="42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535487"/>
          </a:xfrm>
          <a:ln>
            <a:solidFill>
              <a:srgbClr val="FFC000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4400" b="1" dirty="0">
                <a:solidFill>
                  <a:schemeClr val="accent6">
                    <a:lumMod val="75000"/>
                  </a:schemeClr>
                </a:solidFill>
              </a:rPr>
              <a:t>Educational institutions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l-SI" sz="4200" b="1" dirty="0" smtClean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en-GB" sz="4200" b="1" dirty="0" err="1" smtClean="0">
                <a:solidFill>
                  <a:schemeClr val="accent6">
                    <a:lumMod val="75000"/>
                  </a:schemeClr>
                </a:solidFill>
              </a:rPr>
              <a:t>ig</a:t>
            </a:r>
            <a:r>
              <a:rPr lang="en-GB" sz="4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4200" b="1" dirty="0">
                <a:solidFill>
                  <a:schemeClr val="accent6">
                    <a:lumMod val="75000"/>
                  </a:schemeClr>
                </a:solidFill>
              </a:rPr>
              <a:t>influence on our personality and </a:t>
            </a:r>
            <a:r>
              <a:rPr lang="en-GB" sz="4200" b="1" dirty="0" smtClean="0">
                <a:solidFill>
                  <a:schemeClr val="accent6">
                    <a:lumMod val="75000"/>
                  </a:schemeClr>
                </a:solidFill>
              </a:rPr>
              <a:t>values</a:t>
            </a:r>
            <a:endParaRPr lang="sl-SI" sz="4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l-SI" sz="4200" b="1" dirty="0" smtClean="0">
                <a:solidFill>
                  <a:schemeClr val="accent6">
                    <a:lumMod val="75000"/>
                  </a:schemeClr>
                </a:solidFill>
              </a:rPr>
              <a:t>Regular school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l-SI" sz="4200" b="1" dirty="0" smtClean="0">
                <a:solidFill>
                  <a:schemeClr val="accent6">
                    <a:lumMod val="75000"/>
                  </a:schemeClr>
                </a:solidFill>
              </a:rPr>
              <a:t>Faculty – to demanding or to little</a:t>
            </a:r>
            <a:endParaRPr lang="sl-SI" sz="42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537075"/>
          </a:xfrm>
          <a:ln>
            <a:solidFill>
              <a:srgbClr val="FFC000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4400" b="1" dirty="0">
                <a:solidFill>
                  <a:schemeClr val="accent6">
                    <a:lumMod val="75000"/>
                  </a:schemeClr>
                </a:solidFill>
              </a:rPr>
              <a:t>What can be done?</a:t>
            </a:r>
            <a:endParaRPr lang="sl-SI" sz="4400" b="1" dirty="0">
              <a:solidFill>
                <a:schemeClr val="accent6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l-SI" sz="4200" b="1" dirty="0" smtClean="0">
                <a:solidFill>
                  <a:schemeClr val="accent6">
                    <a:lumMod val="75000"/>
                  </a:schemeClr>
                </a:solidFill>
              </a:rPr>
              <a:t>W</a:t>
            </a:r>
            <a:r>
              <a:rPr lang="en-GB" sz="4200" b="1" dirty="0" err="1" smtClean="0">
                <a:solidFill>
                  <a:schemeClr val="accent6">
                    <a:lumMod val="75000"/>
                  </a:schemeClr>
                </a:solidFill>
              </a:rPr>
              <a:t>ebsite</a:t>
            </a:r>
            <a:r>
              <a:rPr lang="en-GB" sz="4200" b="1" dirty="0" smtClean="0">
                <a:solidFill>
                  <a:schemeClr val="accent6">
                    <a:lumMod val="75000"/>
                  </a:schemeClr>
                </a:solidFill>
              </a:rPr>
              <a:t> information</a:t>
            </a:r>
            <a:endParaRPr lang="sl-SI" sz="4200" b="1" dirty="0">
              <a:solidFill>
                <a:schemeClr val="accent6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l-SI" sz="4200" b="1" dirty="0" smtClean="0">
                <a:solidFill>
                  <a:schemeClr val="accent6">
                    <a:lumMod val="75000"/>
                  </a:schemeClr>
                </a:solidFill>
              </a:rPr>
              <a:t>O</a:t>
            </a:r>
            <a:r>
              <a:rPr lang="en-GB" sz="4200" b="1" dirty="0" smtClean="0">
                <a:solidFill>
                  <a:schemeClr val="accent6">
                    <a:lumMod val="75000"/>
                  </a:schemeClr>
                </a:solidFill>
              </a:rPr>
              <a:t>pen </a:t>
            </a:r>
            <a:r>
              <a:rPr lang="en-GB" sz="4200" b="1" dirty="0">
                <a:solidFill>
                  <a:schemeClr val="accent6">
                    <a:lumMod val="75000"/>
                  </a:schemeClr>
                </a:solidFill>
              </a:rPr>
              <a:t>to suggestions </a:t>
            </a:r>
            <a:endParaRPr lang="sl-SI" sz="4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l-SI" sz="4200" b="1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GB" sz="4200" b="1" dirty="0" err="1" smtClean="0">
                <a:solidFill>
                  <a:schemeClr val="accent6">
                    <a:lumMod val="75000"/>
                  </a:schemeClr>
                </a:solidFill>
              </a:rPr>
              <a:t>nformed</a:t>
            </a:r>
            <a:r>
              <a:rPr lang="en-GB" sz="4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sl-SI" sz="4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l-SI" sz="4200" b="1" dirty="0" smtClean="0">
                <a:solidFill>
                  <a:schemeClr val="accent6">
                    <a:lumMod val="75000"/>
                  </a:schemeClr>
                </a:solidFill>
              </a:rPr>
              <a:t>Communicate</a:t>
            </a:r>
            <a:endParaRPr lang="sl-SI" sz="42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184775"/>
          </a:xfrm>
          <a:ln>
            <a:solidFill>
              <a:srgbClr val="FFC000"/>
            </a:solidFill>
          </a:ln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4400" b="1" dirty="0">
                <a:solidFill>
                  <a:schemeClr val="accent6">
                    <a:lumMod val="75000"/>
                  </a:schemeClr>
                </a:solidFill>
              </a:rPr>
              <a:t>Home </a:t>
            </a:r>
            <a:r>
              <a:rPr lang="sl-SI" sz="4400" b="1" dirty="0" smtClean="0">
                <a:solidFill>
                  <a:schemeClr val="accent6">
                    <a:lumMod val="75000"/>
                  </a:schemeClr>
                </a:solidFill>
              </a:rPr>
              <a:t>environment – what can parents do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l-SI" sz="4200" b="1" dirty="0" smtClean="0">
                <a:solidFill>
                  <a:schemeClr val="accent6">
                    <a:lumMod val="75000"/>
                  </a:schemeClr>
                </a:solidFill>
              </a:rPr>
              <a:t>Advice and support for parents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l-SI" sz="4200" b="1" dirty="0" smtClean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en-GB" sz="4200" b="1" dirty="0" err="1" smtClean="0">
                <a:solidFill>
                  <a:schemeClr val="accent6">
                    <a:lumMod val="75000"/>
                  </a:schemeClr>
                </a:solidFill>
              </a:rPr>
              <a:t>ncourage</a:t>
            </a:r>
            <a:r>
              <a:rPr lang="en-GB" sz="42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4200" b="1" dirty="0">
                <a:solidFill>
                  <a:schemeClr val="accent6">
                    <a:lumMod val="75000"/>
                  </a:schemeClr>
                </a:solidFill>
              </a:rPr>
              <a:t>their children to stand up for themselves </a:t>
            </a:r>
            <a:endParaRPr lang="sl-SI" sz="4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l-SI" sz="4200" b="1" dirty="0" smtClean="0">
                <a:solidFill>
                  <a:schemeClr val="accent6">
                    <a:lumMod val="75000"/>
                  </a:schemeClr>
                </a:solidFill>
              </a:rPr>
              <a:t>Set of choices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l-SI" sz="4200" b="1" dirty="0" smtClean="0">
                <a:solidFill>
                  <a:schemeClr val="accent6">
                    <a:lumMod val="75000"/>
                  </a:schemeClr>
                </a:solidFill>
              </a:rPr>
              <a:t>Child </a:t>
            </a:r>
            <a:r>
              <a:rPr lang="en-GB" sz="4200" b="1" dirty="0" smtClean="0">
                <a:solidFill>
                  <a:schemeClr val="accent6">
                    <a:lumMod val="75000"/>
                  </a:schemeClr>
                </a:solidFill>
              </a:rPr>
              <a:t>speaks </a:t>
            </a:r>
            <a:r>
              <a:rPr lang="en-GB" sz="4200" b="1" dirty="0">
                <a:solidFill>
                  <a:schemeClr val="accent6">
                    <a:lumMod val="75000"/>
                  </a:schemeClr>
                </a:solidFill>
              </a:rPr>
              <a:t>to others about matters regarding him </a:t>
            </a:r>
            <a:endParaRPr lang="sl-SI" sz="4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sl-SI" b="1" dirty="0">
              <a:solidFill>
                <a:schemeClr val="accent6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55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  <a:ln w="25400">
            <a:solidFill>
              <a:srgbClr val="FFC000"/>
            </a:solidFill>
          </a:ln>
        </p:spPr>
        <p:txBody>
          <a:bodyPr/>
          <a:lstStyle/>
          <a:p>
            <a:r>
              <a:rPr lang="en-GB" sz="7200" b="1" dirty="0" smtClean="0">
                <a:solidFill>
                  <a:srgbClr val="C00000"/>
                </a:solidFill>
              </a:rPr>
              <a:t>Where can self-advocacy lead</a:t>
            </a:r>
            <a:r>
              <a:rPr lang="sl-SI" sz="7200" b="1" dirty="0" smtClean="0">
                <a:solidFill>
                  <a:srgbClr val="C00000"/>
                </a:solidFill>
              </a:rPr>
              <a:t/>
            </a:r>
            <a:br>
              <a:rPr lang="sl-SI" sz="7200" b="1" dirty="0" smtClean="0">
                <a:solidFill>
                  <a:srgbClr val="C00000"/>
                </a:solidFill>
              </a:rPr>
            </a:br>
            <a:r>
              <a:rPr lang="en-GB" sz="7200" dirty="0" smtClean="0">
                <a:solidFill>
                  <a:srgbClr val="C00000"/>
                </a:solidFill>
              </a:rPr>
              <a:t>Example from Slovenia</a:t>
            </a:r>
            <a:r>
              <a:rPr lang="sl-SI" dirty="0" smtClean="0">
                <a:solidFill>
                  <a:srgbClr val="C00000"/>
                </a:solidFill>
              </a:rPr>
              <a:t/>
            </a:r>
            <a:br>
              <a:rPr lang="sl-SI" dirty="0" smtClean="0">
                <a:solidFill>
                  <a:srgbClr val="C00000"/>
                </a:solidFill>
              </a:rPr>
            </a:br>
            <a:endParaRPr lang="sl-SI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Title 2"/>
          <p:cNvSpPr>
            <a:spLocks noGrp="1"/>
          </p:cNvSpPr>
          <p:nvPr>
            <p:ph type="title"/>
          </p:nvPr>
        </p:nvSpPr>
        <p:spPr>
          <a:ln w="25400">
            <a:solidFill>
              <a:srgbClr val="FFC000"/>
            </a:solidFill>
          </a:ln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dirty="0" smtClean="0"/>
              <a:t/>
            </a:r>
            <a:br>
              <a:rPr lang="sl-SI" dirty="0" smtClean="0"/>
            </a:br>
            <a:r>
              <a:rPr lang="en-GB" b="1" dirty="0" smtClean="0">
                <a:solidFill>
                  <a:srgbClr val="C00000"/>
                </a:solidFill>
              </a:rPr>
              <a:t>Our </a:t>
            </a:r>
            <a:r>
              <a:rPr lang="en-GB" b="1" dirty="0">
                <a:solidFill>
                  <a:srgbClr val="C00000"/>
                </a:solidFill>
              </a:rPr>
              <a:t>organisation, The Slovenian Association of Disabled Student</a:t>
            </a:r>
            <a:r>
              <a:rPr lang="sl-SI" b="1" dirty="0">
                <a:solidFill>
                  <a:srgbClr val="C00000"/>
                </a:solidFill>
              </a:rPr>
              <a:t/>
            </a:r>
            <a:br>
              <a:rPr lang="sl-SI" b="1" dirty="0">
                <a:solidFill>
                  <a:srgbClr val="C00000"/>
                </a:solidFill>
              </a:rPr>
            </a:br>
            <a:endParaRPr lang="sl-SI" b="1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ln>
            <a:solidFill>
              <a:srgbClr val="FFC000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1995 - </a:t>
            </a: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left on their own, without support and 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adjustments</a:t>
            </a:r>
            <a:endParaRPr lang="sl-SI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1996 – Club of disabled students (24 members)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providing adopted transportation and daily care free of 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charge </a:t>
            </a:r>
            <a:endParaRPr lang="sl-SI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collecting </a:t>
            </a: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information regarding disabled students and informing faculties and society about their special needs</a:t>
            </a:r>
            <a:endParaRPr lang="sl-SI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601" name="Title 1"/>
          <p:cNvSpPr>
            <a:spLocks noGrp="1"/>
          </p:cNvSpPr>
          <p:nvPr>
            <p:ph type="title"/>
          </p:nvPr>
        </p:nvSpPr>
        <p:spPr>
          <a:ln w="25400">
            <a:solidFill>
              <a:srgbClr val="FFC000"/>
            </a:solidFill>
          </a:ln>
        </p:spPr>
        <p:txBody>
          <a:bodyPr/>
          <a:lstStyle/>
          <a:p>
            <a:r>
              <a:rPr lang="sl-SI" sz="7200" b="1" dirty="0" smtClean="0">
                <a:solidFill>
                  <a:srgbClr val="C00000"/>
                </a:solidFill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9750"/>
          </a:xfrm>
          <a:ln>
            <a:solidFill>
              <a:srgbClr val="FFC000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4800" b="1" dirty="0" smtClean="0">
                <a:solidFill>
                  <a:schemeClr val="accent6">
                    <a:lumMod val="75000"/>
                  </a:schemeClr>
                </a:solidFill>
              </a:rPr>
              <a:t>Association of 210 members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4800" b="1" dirty="0" smtClean="0">
                <a:solidFill>
                  <a:schemeClr val="accent6">
                    <a:lumMod val="75000"/>
                  </a:schemeClr>
                </a:solidFill>
              </a:rPr>
              <a:t>Support free of charge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4800" b="1" smtClean="0">
                <a:solidFill>
                  <a:schemeClr val="accent6">
                    <a:lumMod val="75000"/>
                  </a:schemeClr>
                </a:solidFill>
              </a:rPr>
              <a:t>Strong voice for students</a:t>
            </a:r>
            <a:endParaRPr lang="sl-SI" sz="4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4800" b="1" dirty="0" smtClean="0">
                <a:solidFill>
                  <a:schemeClr val="accent6">
                    <a:lumMod val="75000"/>
                  </a:schemeClr>
                </a:solidFill>
              </a:rPr>
              <a:t>International active</a:t>
            </a:r>
            <a:endParaRPr lang="sl-SI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le 1"/>
          <p:cNvSpPr>
            <a:spLocks noGrp="1"/>
          </p:cNvSpPr>
          <p:nvPr>
            <p:ph type="title"/>
          </p:nvPr>
        </p:nvSpPr>
        <p:spPr>
          <a:ln w="25400">
            <a:solidFill>
              <a:srgbClr val="FFC000"/>
            </a:solidFill>
          </a:ln>
        </p:spPr>
        <p:txBody>
          <a:bodyPr/>
          <a:lstStyle/>
          <a:p>
            <a:r>
              <a:rPr lang="sl-SI" sz="5800" b="1" dirty="0" smtClean="0">
                <a:solidFill>
                  <a:srgbClr val="C00000"/>
                </a:solidFill>
              </a:rPr>
              <a:t>Self-advocacy isn‘t</a:t>
            </a:r>
            <a:endParaRPr lang="sl-SI" sz="5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C000"/>
            </a:solidFill>
          </a:ln>
        </p:spPr>
        <p:txBody>
          <a:bodyPr/>
          <a:lstStyle/>
          <a:p>
            <a:pPr lvl="0"/>
            <a:r>
              <a:rPr lang="sl-SI" sz="3600" b="1" dirty="0">
                <a:solidFill>
                  <a:schemeClr val="accent6">
                    <a:lumMod val="75000"/>
                  </a:schemeClr>
                </a:solidFill>
              </a:rPr>
              <a:t>just about rights; it's about responsibilities </a:t>
            </a:r>
            <a:r>
              <a:rPr lang="sl-SI" sz="3600" b="1" dirty="0" smtClean="0">
                <a:solidFill>
                  <a:schemeClr val="accent6">
                    <a:lumMod val="75000"/>
                  </a:schemeClr>
                </a:solidFill>
              </a:rPr>
              <a:t>too,</a:t>
            </a:r>
            <a:endParaRPr lang="sl-SI" sz="3600" b="1" dirty="0">
              <a:solidFill>
                <a:schemeClr val="accent6">
                  <a:lumMod val="75000"/>
                </a:schemeClr>
              </a:solidFill>
            </a:endParaRPr>
          </a:p>
          <a:p>
            <a:pPr lvl="0"/>
            <a:r>
              <a:rPr lang="sl-SI" sz="3600" b="1" dirty="0">
                <a:solidFill>
                  <a:schemeClr val="accent6">
                    <a:lumMod val="75000"/>
                  </a:schemeClr>
                </a:solidFill>
              </a:rPr>
              <a:t>just for the most able; people with severe learning difficulties have a voice </a:t>
            </a:r>
            <a:r>
              <a:rPr lang="sl-SI" sz="3600" b="1" dirty="0" smtClean="0">
                <a:solidFill>
                  <a:schemeClr val="accent6">
                    <a:lumMod val="75000"/>
                  </a:schemeClr>
                </a:solidFill>
              </a:rPr>
              <a:t>too,</a:t>
            </a:r>
            <a:endParaRPr lang="sl-SI" sz="3600" b="1" dirty="0">
              <a:solidFill>
                <a:schemeClr val="accent6">
                  <a:lumMod val="75000"/>
                </a:schemeClr>
              </a:solidFill>
            </a:endParaRPr>
          </a:p>
          <a:p>
            <a:pPr lvl="0"/>
            <a:r>
              <a:rPr lang="sl-SI" sz="3600" b="1" dirty="0" smtClean="0">
                <a:solidFill>
                  <a:schemeClr val="accent6">
                    <a:lumMod val="75000"/>
                  </a:schemeClr>
                </a:solidFill>
              </a:rPr>
              <a:t>something </a:t>
            </a:r>
            <a:r>
              <a:rPr lang="sl-SI" sz="3600" b="1" dirty="0">
                <a:solidFill>
                  <a:schemeClr val="accent6">
                    <a:lumMod val="75000"/>
                  </a:schemeClr>
                </a:solidFill>
              </a:rPr>
              <a:t>you do in a group, it's a way of </a:t>
            </a:r>
            <a:r>
              <a:rPr lang="sl-SI" sz="3600" b="1" dirty="0" smtClean="0">
                <a:solidFill>
                  <a:schemeClr val="accent6">
                    <a:lumMod val="75000"/>
                  </a:schemeClr>
                </a:solidFill>
              </a:rPr>
              <a:t>life,</a:t>
            </a:r>
            <a:endParaRPr lang="sl-SI" sz="36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9030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le 1"/>
          <p:cNvSpPr>
            <a:spLocks noGrp="1"/>
          </p:cNvSpPr>
          <p:nvPr>
            <p:ph type="title"/>
          </p:nvPr>
        </p:nvSpPr>
        <p:spPr>
          <a:ln w="25400">
            <a:solidFill>
              <a:srgbClr val="FFC000"/>
            </a:solidFill>
          </a:ln>
        </p:spPr>
        <p:txBody>
          <a:bodyPr/>
          <a:lstStyle/>
          <a:p>
            <a:r>
              <a:rPr lang="sl-SI" sz="6000" b="1" dirty="0">
                <a:solidFill>
                  <a:srgbClr val="C00000"/>
                </a:solidFill>
              </a:rPr>
              <a:t>What is self advocacy?</a:t>
            </a:r>
            <a:endParaRPr lang="sl-SI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79"/>
          </a:xfrm>
          <a:ln>
            <a:solidFill>
              <a:srgbClr val="FFC000"/>
            </a:solidFill>
          </a:ln>
        </p:spPr>
        <p:txBody>
          <a:bodyPr/>
          <a:lstStyle/>
          <a:p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No definition</a:t>
            </a:r>
          </a:p>
          <a:p>
            <a:r>
              <a:rPr lang="sl-SI" b="1" dirty="0">
                <a:solidFill>
                  <a:schemeClr val="accent6">
                    <a:lumMod val="75000"/>
                  </a:schemeClr>
                </a:solidFill>
              </a:rPr>
              <a:t>The process of people speaking out for themselves, thereby gaining or regaining control over their 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lives </a:t>
            </a:r>
          </a:p>
          <a:p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It </a:t>
            </a: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means that you arm yourself with the tools and skills necessary to feel comfortable about asserting yourself and communicating clearly about your needs</a:t>
            </a:r>
            <a:endParaRPr lang="sl-SI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7831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  <a:ln>
            <a:solidFill>
              <a:srgbClr val="FFC000"/>
            </a:solidFill>
          </a:ln>
        </p:spPr>
        <p:txBody>
          <a:bodyPr/>
          <a:lstStyle/>
          <a:p>
            <a:pPr lvl="0"/>
            <a:r>
              <a:rPr lang="sl-SI" sz="4000" b="1" dirty="0">
                <a:solidFill>
                  <a:schemeClr val="accent6">
                    <a:lumMod val="75000"/>
                  </a:schemeClr>
                </a:solidFill>
              </a:rPr>
              <a:t>isn't a current fad; it's about personal and civil </a:t>
            </a:r>
            <a:r>
              <a:rPr lang="sl-SI" sz="4000" b="1" dirty="0" smtClean="0">
                <a:solidFill>
                  <a:schemeClr val="accent6">
                    <a:lumMod val="75000"/>
                  </a:schemeClr>
                </a:solidFill>
              </a:rPr>
              <a:t>rights</a:t>
            </a:r>
            <a:r>
              <a:rPr lang="sl-SI" sz="4000" b="1" dirty="0">
                <a:solidFill>
                  <a:schemeClr val="accent6">
                    <a:lumMod val="75000"/>
                  </a:schemeClr>
                </a:solidFill>
              </a:rPr>
              <a:t>,</a:t>
            </a:r>
          </a:p>
          <a:p>
            <a:pPr lvl="0"/>
            <a:r>
              <a:rPr lang="sl-SI" sz="4000" b="1" dirty="0">
                <a:solidFill>
                  <a:schemeClr val="accent6">
                    <a:lumMod val="75000"/>
                  </a:schemeClr>
                </a:solidFill>
              </a:rPr>
              <a:t>isn't a solution to all problems; society will have to change for people to get their </a:t>
            </a:r>
            <a:r>
              <a:rPr lang="sl-SI" sz="4000" b="1" dirty="0" smtClean="0">
                <a:solidFill>
                  <a:schemeClr val="accent6">
                    <a:lumMod val="75000"/>
                  </a:schemeClr>
                </a:solidFill>
              </a:rPr>
              <a:t>rights, </a:t>
            </a:r>
            <a:endParaRPr lang="sl-SI" sz="4000" b="1" dirty="0">
              <a:solidFill>
                <a:schemeClr val="accent6">
                  <a:lumMod val="75000"/>
                </a:schemeClr>
              </a:solidFill>
            </a:endParaRPr>
          </a:p>
          <a:p>
            <a:pPr lvl="0"/>
            <a:r>
              <a:rPr lang="sl-SI" sz="4000" b="1" dirty="0">
                <a:solidFill>
                  <a:schemeClr val="accent6">
                    <a:lumMod val="75000"/>
                  </a:schemeClr>
                </a:solidFill>
              </a:rPr>
              <a:t>isn't about being bolshy and </a:t>
            </a:r>
            <a:r>
              <a:rPr lang="sl-SI" sz="4000" b="1" dirty="0" smtClean="0">
                <a:solidFill>
                  <a:schemeClr val="accent6">
                    <a:lumMod val="75000"/>
                  </a:schemeClr>
                </a:solidFill>
              </a:rPr>
              <a:t>aggressive</a:t>
            </a:r>
            <a:r>
              <a:rPr lang="sl-SI" sz="4000" b="1" dirty="0">
                <a:solidFill>
                  <a:schemeClr val="accent6">
                    <a:lumMod val="75000"/>
                  </a:schemeClr>
                </a:solidFill>
              </a:rPr>
              <a:t>,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8235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  <a:ln>
            <a:solidFill>
              <a:srgbClr val="FFC000"/>
            </a:solidFill>
          </a:ln>
        </p:spPr>
        <p:txBody>
          <a:bodyPr/>
          <a:lstStyle/>
          <a:p>
            <a:pPr lvl="0"/>
            <a:r>
              <a:rPr lang="sl-SI" sz="3600" b="1" dirty="0">
                <a:solidFill>
                  <a:schemeClr val="accent6">
                    <a:lumMod val="75000"/>
                  </a:schemeClr>
                </a:solidFill>
              </a:rPr>
              <a:t>isn't about getting everythin you want; it's about being part of the real world like everyone </a:t>
            </a:r>
            <a:r>
              <a:rPr lang="sl-SI" sz="3600" b="1" dirty="0" smtClean="0">
                <a:solidFill>
                  <a:schemeClr val="accent6">
                    <a:lumMod val="75000"/>
                  </a:schemeClr>
                </a:solidFill>
              </a:rPr>
              <a:t>else</a:t>
            </a:r>
            <a:r>
              <a:rPr lang="sl-SI" sz="3600" b="1" dirty="0">
                <a:solidFill>
                  <a:schemeClr val="accent6">
                    <a:lumMod val="75000"/>
                  </a:schemeClr>
                </a:solidFill>
              </a:rPr>
              <a:t>,</a:t>
            </a:r>
          </a:p>
          <a:p>
            <a:r>
              <a:rPr lang="sl-SI" sz="3600" b="1" dirty="0">
                <a:solidFill>
                  <a:schemeClr val="accent6">
                    <a:lumMod val="75000"/>
                  </a:schemeClr>
                </a:solidFill>
              </a:rPr>
              <a:t>isn't just about consultation with services; people decide what they want to speak up about not the services or staff</a:t>
            </a:r>
            <a:r>
              <a:rPr lang="sl-SI" sz="36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sl-SI" sz="36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sl-SI" sz="3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sl-SI" sz="2000" dirty="0" smtClean="0"/>
              <a:t>One </a:t>
            </a:r>
            <a:r>
              <a:rPr lang="sl-SI" sz="2000" dirty="0"/>
              <a:t>for us, http://www.oneforus.com/Self_Advoca.31.0.html</a:t>
            </a:r>
          </a:p>
          <a:p>
            <a:pPr lvl="0"/>
            <a:endParaRPr lang="sl-SI" b="1" dirty="0" smtClean="0"/>
          </a:p>
          <a:p>
            <a:pPr marL="0" lv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666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836613"/>
            <a:ext cx="8229600" cy="4929187"/>
          </a:xfrm>
          <a:ln w="50800">
            <a:solidFill>
              <a:srgbClr val="FFC000"/>
            </a:solidFill>
          </a:ln>
        </p:spPr>
        <p:txBody>
          <a:bodyPr rtlCol="0">
            <a:no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6600" b="1" dirty="0">
                <a:solidFill>
                  <a:schemeClr val="accent6">
                    <a:lumMod val="75000"/>
                  </a:schemeClr>
                </a:solidFill>
              </a:rPr>
              <a:t>It’s something students need to learn because they’ll be doing this the rest of their lives</a:t>
            </a:r>
            <a:endParaRPr lang="sl-SI" sz="66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112568"/>
          </a:xfrm>
          <a:ln w="25400">
            <a:solidFill>
              <a:srgbClr val="FFC000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sl-SI" sz="6600" dirty="0" smtClean="0">
                <a:solidFill>
                  <a:schemeClr val="accent6">
                    <a:lumMod val="75000"/>
                  </a:schemeClr>
                </a:solidFill>
              </a:rPr>
              <a:t>The Slovenian Association of Disabled Students</a:t>
            </a:r>
          </a:p>
          <a:p>
            <a:pPr marL="0" indent="0" algn="ctr">
              <a:buNone/>
            </a:pPr>
            <a:r>
              <a:rPr lang="sl-SI" sz="6600" b="1" dirty="0" smtClean="0">
                <a:solidFill>
                  <a:schemeClr val="accent6">
                    <a:lumMod val="75000"/>
                  </a:schemeClr>
                </a:solidFill>
              </a:rPr>
              <a:t>info@dsis-drustvo.si</a:t>
            </a:r>
            <a:endParaRPr lang="sl-SI" sz="66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5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337" name="Title 1"/>
          <p:cNvSpPr>
            <a:spLocks noGrp="1"/>
          </p:cNvSpPr>
          <p:nvPr>
            <p:ph type="title"/>
          </p:nvPr>
        </p:nvSpPr>
        <p:spPr>
          <a:ln w="25400" cap="sq">
            <a:solidFill>
              <a:srgbClr val="FFC000"/>
            </a:solidFill>
          </a:ln>
        </p:spPr>
        <p:txBody>
          <a:bodyPr/>
          <a:lstStyle/>
          <a:p>
            <a:r>
              <a:rPr lang="sl-SI" sz="6000" b="1" dirty="0" smtClean="0">
                <a:solidFill>
                  <a:srgbClr val="C00000"/>
                </a:solidFill>
              </a:rPr>
              <a:t>What is self advocacy - 2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484313"/>
            <a:ext cx="8229600" cy="4381500"/>
          </a:xfrm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Fighting for your rights</a:t>
            </a:r>
          </a:p>
          <a:p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Standing on your own two feet </a:t>
            </a:r>
          </a:p>
          <a:p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Doing your own thing</a:t>
            </a:r>
          </a:p>
          <a:p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Telling people what you want </a:t>
            </a:r>
          </a:p>
          <a:p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Sharing problems</a:t>
            </a:r>
          </a:p>
          <a:p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</a:rPr>
              <a:t>Making choices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698" name="Rectangle 2"/>
          <p:cNvSpPr>
            <a:spLocks noGrp="1"/>
          </p:cNvSpPr>
          <p:nvPr>
            <p:ph type="title" idx="4294967295"/>
          </p:nvPr>
        </p:nvSpPr>
        <p:spPr>
          <a:ln w="25400">
            <a:solidFill>
              <a:srgbClr val="FFC000"/>
            </a:solidFill>
          </a:ln>
        </p:spPr>
        <p:txBody>
          <a:bodyPr/>
          <a:lstStyle/>
          <a:p>
            <a:r>
              <a:rPr lang="sl-SI" sz="6000" b="1" dirty="0" smtClean="0">
                <a:solidFill>
                  <a:srgbClr val="C00000"/>
                </a:solidFill>
              </a:rPr>
              <a:t>What is self-advocacy - 3</a:t>
            </a:r>
            <a:endParaRPr lang="en-US" sz="6000" b="1" dirty="0" smtClean="0">
              <a:solidFill>
                <a:srgbClr val="C00000"/>
              </a:solidFill>
            </a:endParaRPr>
          </a:p>
        </p:txBody>
      </p:sp>
      <p:sp>
        <p:nvSpPr>
          <p:cNvPr id="29699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600201"/>
            <a:ext cx="8229600" cy="4277072"/>
          </a:xfrm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Taking responsibility for your own life. </a:t>
            </a: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Enjoying the same rights as everyone else. </a:t>
            </a: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Getting rid of words like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'spaz, 'cripple' and 'handicapped'. </a:t>
            </a: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Being part of a support group. </a:t>
            </a: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Not letting parents and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carers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run our lives. </a:t>
            </a:r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Coming and going when we like.</a:t>
            </a:r>
            <a:r>
              <a:rPr lang="sl-SI" dirty="0"/>
              <a:t> </a:t>
            </a:r>
            <a:endParaRPr lang="sl-SI" dirty="0" smtClean="0"/>
          </a:p>
          <a:p>
            <a:pPr marL="0" indent="0">
              <a:buNone/>
            </a:pPr>
            <a:r>
              <a:rPr lang="sl-SI" sz="2000" dirty="0" smtClean="0"/>
              <a:t>One </a:t>
            </a:r>
            <a:r>
              <a:rPr lang="sl-SI" sz="2000" dirty="0"/>
              <a:t>for us, http://www.oneforus.com/Self_Advoca.31.0.html</a:t>
            </a:r>
          </a:p>
          <a:p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505" name="Title 1"/>
          <p:cNvSpPr>
            <a:spLocks noGrp="1"/>
          </p:cNvSpPr>
          <p:nvPr>
            <p:ph type="title"/>
          </p:nvPr>
        </p:nvSpPr>
        <p:spPr>
          <a:ln w="25400">
            <a:solidFill>
              <a:srgbClr val="FFC000"/>
            </a:solidFill>
          </a:ln>
        </p:spPr>
        <p:txBody>
          <a:bodyPr/>
          <a:lstStyle/>
          <a:p>
            <a:r>
              <a:rPr lang="en-GB" sz="4800" b="1" dirty="0" smtClean="0">
                <a:solidFill>
                  <a:srgbClr val="C00000"/>
                </a:solidFill>
              </a:rPr>
              <a:t>Why is self-advocacy important?</a:t>
            </a:r>
            <a:endParaRPr lang="sl-SI" sz="4800" b="1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76725"/>
          </a:xfrm>
          <a:ln>
            <a:solidFill>
              <a:srgbClr val="FFC000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4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4200" b="1" dirty="0" smtClean="0">
                <a:solidFill>
                  <a:schemeClr val="accent6">
                    <a:lumMod val="75000"/>
                  </a:schemeClr>
                </a:solidFill>
              </a:rPr>
              <a:t>Gives a </a:t>
            </a:r>
            <a:r>
              <a:rPr lang="en-GB" sz="4200" b="1" dirty="0">
                <a:solidFill>
                  <a:schemeClr val="accent6">
                    <a:lumMod val="75000"/>
                  </a:schemeClr>
                </a:solidFill>
              </a:rPr>
              <a:t>feeling of having a control over your life</a:t>
            </a:r>
            <a:endParaRPr lang="sl-SI" sz="4200" b="1" dirty="0">
              <a:solidFill>
                <a:schemeClr val="accent6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4200" b="1" dirty="0">
                <a:solidFill>
                  <a:schemeClr val="accent6">
                    <a:lumMod val="75000"/>
                  </a:schemeClr>
                </a:solidFill>
              </a:rPr>
              <a:t>Is a way of reaching out to </a:t>
            </a:r>
            <a:r>
              <a:rPr lang="en-GB" sz="4200" b="1" dirty="0" smtClean="0">
                <a:solidFill>
                  <a:schemeClr val="accent6">
                    <a:lumMod val="75000"/>
                  </a:schemeClr>
                </a:solidFill>
              </a:rPr>
              <a:t>others</a:t>
            </a:r>
            <a:endParaRPr lang="sl-SI" sz="4200" b="1" dirty="0">
              <a:solidFill>
                <a:schemeClr val="accent6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4200" b="1" dirty="0">
                <a:solidFill>
                  <a:schemeClr val="accent6">
                    <a:lumMod val="75000"/>
                  </a:schemeClr>
                </a:solidFill>
              </a:rPr>
              <a:t>It can improve quality of </a:t>
            </a:r>
            <a:r>
              <a:rPr lang="en-GB" sz="4200" b="1" dirty="0" smtClean="0">
                <a:solidFill>
                  <a:schemeClr val="accent6">
                    <a:lumMod val="75000"/>
                  </a:schemeClr>
                </a:solidFill>
              </a:rPr>
              <a:t>life</a:t>
            </a:r>
            <a:endParaRPr lang="sl-SI" sz="42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040312"/>
          </a:xfrm>
          <a:ln>
            <a:solidFill>
              <a:srgbClr val="FFC000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Self-advocacy groups – important 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people with intellectual disabilities </a:t>
            </a:r>
            <a:endParaRPr lang="sl-SI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mall </a:t>
            </a: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groups usually lead by professionals </a:t>
            </a:r>
            <a:endParaRPr lang="sl-SI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The </a:t>
            </a: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aim 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- 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to </a:t>
            </a: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create a 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save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environment </a:t>
            </a: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where people can talk about their problems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sl-SI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GB" b="1" dirty="0" err="1" smtClean="0">
                <a:solidFill>
                  <a:schemeClr val="accent6">
                    <a:lumMod val="75000"/>
                  </a:schemeClr>
                </a:solidFill>
              </a:rPr>
              <a:t>ifferent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topics which are discussed and sometimes they make different 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initiative</a:t>
            </a:r>
            <a:r>
              <a:rPr lang="sl-SI" b="1" smtClean="0">
                <a:solidFill>
                  <a:schemeClr val="accent6">
                    <a:lumMod val="75000"/>
                  </a:schemeClr>
                </a:solidFill>
              </a:rPr>
              <a:t>s</a:t>
            </a:r>
            <a:endParaRPr lang="sl-SI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The 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European </a:t>
            </a: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Platform of Self-Advocates (EPSA</a:t>
            </a: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sl-SI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746" name="Rectangle 2"/>
          <p:cNvSpPr>
            <a:spLocks noGrp="1"/>
          </p:cNvSpPr>
          <p:nvPr>
            <p:ph type="title"/>
          </p:nvPr>
        </p:nvSpPr>
        <p:spPr>
          <a:ln w="25400">
            <a:solidFill>
              <a:srgbClr val="FFC000"/>
            </a:solidFill>
          </a:ln>
        </p:spPr>
        <p:txBody>
          <a:bodyPr/>
          <a:lstStyle/>
          <a:p>
            <a:r>
              <a:rPr lang="sl-SI" sz="4800" b="1" dirty="0" smtClean="0">
                <a:solidFill>
                  <a:srgbClr val="C00000"/>
                </a:solidFill>
              </a:rPr>
              <a:t>Where can you Self-Advocate?</a:t>
            </a:r>
            <a:endParaRPr lang="en-US" sz="4800" dirty="0" smtClean="0">
              <a:solidFill>
                <a:srgbClr val="C00000"/>
              </a:solidFill>
            </a:endParaRPr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81128"/>
          </a:xfrm>
          <a:ln>
            <a:solidFill>
              <a:srgbClr val="FFC000"/>
            </a:solidFill>
          </a:ln>
        </p:spPr>
        <p:txBody>
          <a:bodyPr/>
          <a:lstStyle/>
          <a:p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There are many places that you might want to speak-up for yourself or ask for what you want such as:</a:t>
            </a:r>
            <a:b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• At home</a:t>
            </a:r>
            <a:b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• At work</a:t>
            </a:r>
            <a:b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• At school</a:t>
            </a:r>
            <a:b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• At the hospital</a:t>
            </a:r>
            <a:b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• At the doctor</a:t>
            </a:r>
            <a:b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• At the shops</a:t>
            </a:r>
            <a:b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• On the bus</a:t>
            </a:r>
            <a:endParaRPr lang="en-US" sz="28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152" y="5301208"/>
            <a:ext cx="25669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087"/>
          </a:xfrm>
          <a:ln w="25400">
            <a:solidFill>
              <a:srgbClr val="FFC000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sz="8000" b="1" dirty="0" smtClean="0">
                <a:solidFill>
                  <a:schemeClr val="accent6">
                    <a:lumMod val="75000"/>
                  </a:schemeClr>
                </a:solidFill>
              </a:rPr>
              <a:t>How to become your own best advocate?</a:t>
            </a:r>
            <a:endParaRPr lang="sl-SI" sz="8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22" name="Rectangle 2"/>
          <p:cNvSpPr>
            <a:spLocks noGrp="1"/>
          </p:cNvSpPr>
          <p:nvPr>
            <p:ph type="title"/>
          </p:nvPr>
        </p:nvSpPr>
        <p:spPr>
          <a:ln w="25400">
            <a:solidFill>
              <a:srgbClr val="FFC000"/>
            </a:solidFill>
          </a:ln>
        </p:spPr>
        <p:txBody>
          <a:bodyPr/>
          <a:lstStyle/>
          <a:p>
            <a:r>
              <a:rPr lang="sl-SI" sz="4000" b="1" dirty="0" smtClean="0">
                <a:solidFill>
                  <a:srgbClr val="C00000"/>
                </a:solidFill>
              </a:rPr>
              <a:t>How to become your own best self-advocate</a:t>
            </a:r>
            <a:endParaRPr lang="en-US" sz="4000" b="1" dirty="0" smtClean="0">
              <a:solidFill>
                <a:srgbClr val="C00000"/>
              </a:solidFill>
            </a:endParaRPr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205064"/>
          </a:xfrm>
          <a:ln>
            <a:solidFill>
              <a:srgbClr val="FFC000"/>
            </a:solidFill>
          </a:ln>
        </p:spPr>
        <p:txBody>
          <a:bodyPr/>
          <a:lstStyle/>
          <a:p>
            <a:pPr>
              <a:buFont typeface="Arial" charset="0"/>
              <a:buNone/>
            </a:pPr>
            <a:r>
              <a:rPr lang="sl-SI" dirty="0" smtClean="0"/>
              <a:t>	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• 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ay what 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you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think and feel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•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spea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k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-up for things 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you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believe in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• understands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 and know about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your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rights and responsibilities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• take responsibility for 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your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own life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b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• make decisions that affect 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your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life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• help to improve 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your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life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b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•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tr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y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to change the way things are done</a:t>
            </a:r>
            <a:r>
              <a:rPr lang="sl-SI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7963" y="5953125"/>
            <a:ext cx="25669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608</Words>
  <Application>Microsoft Office PowerPoint</Application>
  <PresentationFormat>On-screen Show (4:3)</PresentationFormat>
  <Paragraphs>87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If you don‘t stand up for your self who will</vt:lpstr>
      <vt:lpstr>What is self advocacy?</vt:lpstr>
      <vt:lpstr>What is self advocacy - 2</vt:lpstr>
      <vt:lpstr>What is self-advocacy - 3</vt:lpstr>
      <vt:lpstr>Why is self-advocacy important?</vt:lpstr>
      <vt:lpstr>PowerPoint Presentation</vt:lpstr>
      <vt:lpstr>Where can you Self-Advocate?</vt:lpstr>
      <vt:lpstr>How to become your own best advocate?</vt:lpstr>
      <vt:lpstr>How to become your own best self-advocate</vt:lpstr>
      <vt:lpstr>Remember ...</vt:lpstr>
      <vt:lpstr>Influences </vt:lpstr>
      <vt:lpstr>PowerPoint Presentation</vt:lpstr>
      <vt:lpstr>PowerPoint Presentation</vt:lpstr>
      <vt:lpstr>PowerPoint Presentation</vt:lpstr>
      <vt:lpstr>PowerPoint Presentation</vt:lpstr>
      <vt:lpstr>Where can self-advocacy lead Example from Slovenia </vt:lpstr>
      <vt:lpstr> Our organisation, The Slovenian Association of Disabled Student </vt:lpstr>
      <vt:lpstr>Today</vt:lpstr>
      <vt:lpstr>Self-advocacy isn‘t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Natasa</dc:creator>
  <cp:lastModifiedBy>Danilo</cp:lastModifiedBy>
  <cp:revision>27</cp:revision>
  <dcterms:created xsi:type="dcterms:W3CDTF">2011-06-01T08:25:49Z</dcterms:created>
  <dcterms:modified xsi:type="dcterms:W3CDTF">2011-06-10T09:56:14Z</dcterms:modified>
</cp:coreProperties>
</file>