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6"/>
  </p:notesMasterIdLst>
  <p:sldIdLst>
    <p:sldId id="256" r:id="rId6"/>
    <p:sldId id="285" r:id="rId7"/>
    <p:sldId id="286" r:id="rId8"/>
    <p:sldId id="284" r:id="rId9"/>
    <p:sldId id="287" r:id="rId10"/>
    <p:sldId id="288" r:id="rId11"/>
    <p:sldId id="301" r:id="rId12"/>
    <p:sldId id="298" r:id="rId13"/>
    <p:sldId id="289" r:id="rId14"/>
    <p:sldId id="293" r:id="rId15"/>
    <p:sldId id="303" r:id="rId16"/>
    <p:sldId id="304" r:id="rId17"/>
    <p:sldId id="296" r:id="rId18"/>
    <p:sldId id="302" r:id="rId19"/>
    <p:sldId id="300" r:id="rId20"/>
    <p:sldId id="290" r:id="rId21"/>
    <p:sldId id="299" r:id="rId22"/>
    <p:sldId id="291" r:id="rId23"/>
    <p:sldId id="292" r:id="rId24"/>
    <p:sldId id="305" r:id="rId25"/>
  </p:sldIdLst>
  <p:sldSz cx="9144000" cy="6858000" type="screen4x3"/>
  <p:notesSz cx="6858000" cy="9144000"/>
  <p:defaultTextStyle>
    <a:defPPr>
      <a:defRPr lang="nl-N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1756" autoAdjust="0"/>
  </p:normalViewPr>
  <p:slideViewPr>
    <p:cSldViewPr>
      <p:cViewPr>
        <p:scale>
          <a:sx n="66" d="100"/>
          <a:sy n="66" d="100"/>
        </p:scale>
        <p:origin x="-636" y="-144"/>
      </p:cViewPr>
      <p:guideLst>
        <p:guide orient="horz" pos="4110"/>
        <p:guide pos="1338"/>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B694E81-6793-45BD-B35D-30BD46FABE44}" type="datetimeFigureOut">
              <a:rPr lang="nl-BE"/>
              <a:pPr>
                <a:defRPr/>
              </a:pPr>
              <a:t>9/06/2011</a:t>
            </a:fld>
            <a:endParaRPr lang="nl-BE"/>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nl-BE" noProof="0" smtClean="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noProof="0" smtClean="0"/>
              <a:t>Klik om de modelstijlen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endParaRPr lang="nl-BE" noProof="0" smtClean="0"/>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2163ACD-FDD3-40F6-9E82-43942CD844C6}" type="slidenum">
              <a:rPr lang="nl-BE"/>
              <a:pPr>
                <a:defRPr/>
              </a:pPr>
              <a:t>‹#›</a:t>
            </a:fld>
            <a:endParaRPr lang="nl-B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6147" name="Tijdelijke aanduiding voor notiti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nl-BE" dirty="0" smtClean="0"/>
          </a:p>
        </p:txBody>
      </p:sp>
      <p:sp>
        <p:nvSpPr>
          <p:cNvPr id="6148" name="Tijdelijke aanduiding voor dia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27FE15C-588A-498A-A272-D3CCE77EAA5B}" type="slidenum">
              <a:rPr lang="nl-BE" smtClean="0"/>
              <a:pPr/>
              <a:t>1</a:t>
            </a:fld>
            <a:endParaRPr lang="nl-B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en-US" dirty="0"/>
          </a:p>
        </p:txBody>
      </p:sp>
      <p:sp>
        <p:nvSpPr>
          <p:cNvPr id="4" name="Tijdelijke aanduiding voor dianummer 3"/>
          <p:cNvSpPr>
            <a:spLocks noGrp="1"/>
          </p:cNvSpPr>
          <p:nvPr>
            <p:ph type="sldNum" sz="quarter" idx="10"/>
          </p:nvPr>
        </p:nvSpPr>
        <p:spPr/>
        <p:txBody>
          <a:bodyPr/>
          <a:lstStyle/>
          <a:p>
            <a:pPr>
              <a:defRPr/>
            </a:pPr>
            <a:fld id="{E2163ACD-FDD3-40F6-9E82-43942CD844C6}" type="slidenum">
              <a:rPr lang="nl-BE" smtClean="0"/>
              <a:pPr>
                <a:defRPr/>
              </a:pPr>
              <a:t>4</a:t>
            </a:fld>
            <a:endParaRPr lang="nl-B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en-US" dirty="0"/>
          </a:p>
        </p:txBody>
      </p:sp>
      <p:sp>
        <p:nvSpPr>
          <p:cNvPr id="4" name="Tijdelijke aanduiding voor dianummer 3"/>
          <p:cNvSpPr>
            <a:spLocks noGrp="1"/>
          </p:cNvSpPr>
          <p:nvPr>
            <p:ph type="sldNum" sz="quarter" idx="10"/>
          </p:nvPr>
        </p:nvSpPr>
        <p:spPr/>
        <p:txBody>
          <a:bodyPr/>
          <a:lstStyle/>
          <a:p>
            <a:pPr>
              <a:defRPr/>
            </a:pPr>
            <a:fld id="{E2163ACD-FDD3-40F6-9E82-43942CD844C6}" type="slidenum">
              <a:rPr lang="nl-BE" smtClean="0"/>
              <a:pPr>
                <a:defRPr/>
              </a:pPr>
              <a:t>6</a:t>
            </a:fld>
            <a:endParaRPr lang="nl-B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en-US" dirty="0" smtClean="0"/>
          </a:p>
          <a:p>
            <a:endParaRPr lang="en-US" dirty="0"/>
          </a:p>
        </p:txBody>
      </p:sp>
      <p:sp>
        <p:nvSpPr>
          <p:cNvPr id="4" name="Tijdelijke aanduiding voor dianummer 3"/>
          <p:cNvSpPr>
            <a:spLocks noGrp="1"/>
          </p:cNvSpPr>
          <p:nvPr>
            <p:ph type="sldNum" sz="quarter" idx="10"/>
          </p:nvPr>
        </p:nvSpPr>
        <p:spPr/>
        <p:txBody>
          <a:bodyPr/>
          <a:lstStyle/>
          <a:p>
            <a:pPr>
              <a:defRPr/>
            </a:pPr>
            <a:fld id="{E2163ACD-FDD3-40F6-9E82-43942CD844C6}" type="slidenum">
              <a:rPr lang="nl-BE" smtClean="0"/>
              <a:pPr>
                <a:defRPr/>
              </a:pPr>
              <a:t>7</a:t>
            </a:fld>
            <a:endParaRPr lang="nl-B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2400" dirty="0" smtClean="0"/>
          </a:p>
        </p:txBody>
      </p:sp>
      <p:sp>
        <p:nvSpPr>
          <p:cNvPr id="4" name="Tijdelijke aanduiding voor dianummer 3"/>
          <p:cNvSpPr>
            <a:spLocks noGrp="1"/>
          </p:cNvSpPr>
          <p:nvPr>
            <p:ph type="sldNum" sz="quarter" idx="10"/>
          </p:nvPr>
        </p:nvSpPr>
        <p:spPr/>
        <p:txBody>
          <a:bodyPr/>
          <a:lstStyle/>
          <a:p>
            <a:pPr>
              <a:defRPr/>
            </a:pPr>
            <a:fld id="{E2163ACD-FDD3-40F6-9E82-43942CD844C6}" type="slidenum">
              <a:rPr lang="nl-BE" smtClean="0"/>
              <a:pPr>
                <a:defRPr/>
              </a:pPr>
              <a:t>9</a:t>
            </a:fld>
            <a:endParaRPr lang="nl-B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en-US" baseline="0" dirty="0" smtClean="0"/>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nl-BE" sz="1200" kern="1200" dirty="0" smtClean="0">
                <a:solidFill>
                  <a:schemeClr val="tx1"/>
                </a:solidFill>
                <a:latin typeface="+mn-lt"/>
                <a:ea typeface="+mn-ea"/>
                <a:cs typeface="+mn-cs"/>
              </a:rPr>
              <a:t>Een groot aantal docenten geeft aan dat ze door hun ervaringen met studenten met een beperking in de les veel bewuster met hun leerstof bezig zijn en vooral meer stilstaan bij hoe ze deze overbrengen. </a:t>
            </a:r>
          </a:p>
          <a:p>
            <a:endParaRPr lang="en-US" dirty="0"/>
          </a:p>
        </p:txBody>
      </p:sp>
      <p:sp>
        <p:nvSpPr>
          <p:cNvPr id="4" name="Tijdelijke aanduiding voor dianummer 3"/>
          <p:cNvSpPr>
            <a:spLocks noGrp="1"/>
          </p:cNvSpPr>
          <p:nvPr>
            <p:ph type="sldNum" sz="quarter" idx="10"/>
          </p:nvPr>
        </p:nvSpPr>
        <p:spPr/>
        <p:txBody>
          <a:bodyPr/>
          <a:lstStyle/>
          <a:p>
            <a:pPr>
              <a:defRPr/>
            </a:pPr>
            <a:fld id="{E2163ACD-FDD3-40F6-9E82-43942CD844C6}" type="slidenum">
              <a:rPr lang="nl-BE" smtClean="0"/>
              <a:pPr>
                <a:defRPr/>
              </a:pPr>
              <a:t>16</a:t>
            </a:fld>
            <a:endParaRPr lang="nl-B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92500" lnSpcReduction="10000"/>
          </a:bodyPr>
          <a:lstStyle/>
          <a:p>
            <a:endParaRPr lang="en-US" dirty="0"/>
          </a:p>
        </p:txBody>
      </p:sp>
      <p:sp>
        <p:nvSpPr>
          <p:cNvPr id="4" name="Tijdelijke aanduiding voor dianummer 3"/>
          <p:cNvSpPr>
            <a:spLocks noGrp="1"/>
          </p:cNvSpPr>
          <p:nvPr>
            <p:ph type="sldNum" sz="quarter" idx="10"/>
          </p:nvPr>
        </p:nvSpPr>
        <p:spPr/>
        <p:txBody>
          <a:bodyPr/>
          <a:lstStyle/>
          <a:p>
            <a:pPr>
              <a:defRPr/>
            </a:pPr>
            <a:fld id="{E2163ACD-FDD3-40F6-9E82-43942CD844C6}" type="slidenum">
              <a:rPr lang="nl-BE" smtClean="0"/>
              <a:pPr>
                <a:defRPr/>
              </a:pPr>
              <a:t>17</a:t>
            </a:fld>
            <a:endParaRPr lang="nl-B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en-US"/>
          </a:p>
        </p:txBody>
      </p:sp>
      <p:sp>
        <p:nvSpPr>
          <p:cNvPr id="4" name="Tijdelijke aanduiding voor dianummer 3"/>
          <p:cNvSpPr>
            <a:spLocks noGrp="1"/>
          </p:cNvSpPr>
          <p:nvPr>
            <p:ph type="sldNum" sz="quarter" idx="10"/>
          </p:nvPr>
        </p:nvSpPr>
        <p:spPr/>
        <p:txBody>
          <a:bodyPr/>
          <a:lstStyle/>
          <a:p>
            <a:fld id="{76485C8F-277B-44FF-BCFD-C1A0182B70E7}"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BE"/>
          </a:p>
        </p:txBody>
      </p:sp>
      <p:sp>
        <p:nvSpPr>
          <p:cNvPr id="3" name="Ond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smtClean="0"/>
              <a:t>Klik om het opmaakprofiel van de modelondertitel te bewerken</a:t>
            </a:r>
            <a:endParaRPr lang="nl-BE"/>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2CFDF0A8-DE69-4295-BEBB-BC05B24C3A1D}" type="slidenum">
              <a:rPr lang="nl-NL"/>
              <a:pPr>
                <a:defRPr/>
              </a:pPr>
              <a:t>‹#›</a:t>
            </a:fld>
            <a:endParaRPr lang="nl-NL"/>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12F9CA6F-6EC6-46BB-85B9-B57218139D06}" type="slidenum">
              <a:rPr lang="nl-NL"/>
              <a:pPr>
                <a:defRPr/>
              </a:pPr>
              <a:t>‹#›</a:t>
            </a:fld>
            <a:endParaRPr lang="nl-NL"/>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BE"/>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4EC5B6CA-D645-4903-BD8D-CF0AE78D5F00}" type="slidenum">
              <a:rPr lang="nl-NL"/>
              <a:pPr>
                <a:defRPr/>
              </a:pPr>
              <a:t>‹#›</a:t>
            </a:fld>
            <a:endParaRPr lang="nl-NL"/>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1DA04F56-8A34-4FFF-AD2B-73E872E3C519}" type="slidenum">
              <a:rPr lang="nl-NL"/>
              <a:pPr>
                <a:defRPr/>
              </a:pPr>
              <a:t>‹#›</a:t>
            </a:fld>
            <a:endParaRPr lang="nl-NL"/>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BE"/>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DABA0412-CCEB-4448-949F-458C5E5C728E}" type="slidenum">
              <a:rPr lang="nl-NL"/>
              <a:pPr>
                <a:defRPr/>
              </a:pPr>
              <a:t>‹#›</a:t>
            </a:fld>
            <a:endParaRPr lang="nl-NL"/>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300BB74D-B9C9-4CFE-9ACF-C95593767F0F}" type="slidenum">
              <a:rPr lang="nl-NL"/>
              <a:pPr>
                <a:defRPr/>
              </a:pPr>
              <a:t>‹#›</a:t>
            </a:fld>
            <a:endParaRPr lang="nl-NL"/>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BE"/>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7" name="Rectangle 4"/>
          <p:cNvSpPr>
            <a:spLocks noGrp="1" noChangeArrowheads="1"/>
          </p:cNvSpPr>
          <p:nvPr>
            <p:ph type="dt" sz="half" idx="10"/>
          </p:nvPr>
        </p:nvSpPr>
        <p:spPr>
          <a:ln/>
        </p:spPr>
        <p:txBody>
          <a:bodyPr/>
          <a:lstStyle>
            <a:lvl1pPr>
              <a:defRPr/>
            </a:lvl1pPr>
          </a:lstStyle>
          <a:p>
            <a:pPr>
              <a:defRPr/>
            </a:pPr>
            <a:endParaRPr lang="nl-NL"/>
          </a:p>
        </p:txBody>
      </p:sp>
      <p:sp>
        <p:nvSpPr>
          <p:cNvPr id="8" name="Rectangle 5"/>
          <p:cNvSpPr>
            <a:spLocks noGrp="1" noChangeArrowheads="1"/>
          </p:cNvSpPr>
          <p:nvPr>
            <p:ph type="ftr" sz="quarter" idx="11"/>
          </p:nvPr>
        </p:nvSpPr>
        <p:spPr>
          <a:ln/>
        </p:spPr>
        <p:txBody>
          <a:bodyPr/>
          <a:lstStyle>
            <a:lvl1pPr>
              <a:defRPr/>
            </a:lvl1pPr>
          </a:lstStyle>
          <a:p>
            <a:pPr>
              <a:defRPr/>
            </a:pPr>
            <a:endParaRPr lang="nl-NL"/>
          </a:p>
        </p:txBody>
      </p:sp>
      <p:sp>
        <p:nvSpPr>
          <p:cNvPr id="9" name="Rectangle 6"/>
          <p:cNvSpPr>
            <a:spLocks noGrp="1" noChangeArrowheads="1"/>
          </p:cNvSpPr>
          <p:nvPr>
            <p:ph type="sldNum" sz="quarter" idx="12"/>
          </p:nvPr>
        </p:nvSpPr>
        <p:spPr>
          <a:ln/>
        </p:spPr>
        <p:txBody>
          <a:bodyPr/>
          <a:lstStyle>
            <a:lvl1pPr>
              <a:defRPr/>
            </a:lvl1pPr>
          </a:lstStyle>
          <a:p>
            <a:pPr>
              <a:defRPr/>
            </a:pPr>
            <a:fld id="{D5B04B85-74C2-4C77-85C5-41A48D35BD56}" type="slidenum">
              <a:rPr lang="nl-NL"/>
              <a:pPr>
                <a:defRPr/>
              </a:pPr>
              <a:t>‹#›</a:t>
            </a:fld>
            <a:endParaRPr lang="nl-NL"/>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Rectangle 4"/>
          <p:cNvSpPr>
            <a:spLocks noGrp="1" noChangeArrowheads="1"/>
          </p:cNvSpPr>
          <p:nvPr>
            <p:ph type="dt" sz="half" idx="10"/>
          </p:nvPr>
        </p:nvSpPr>
        <p:spPr>
          <a:ln/>
        </p:spPr>
        <p:txBody>
          <a:bodyPr/>
          <a:lstStyle>
            <a:lvl1pPr>
              <a:defRPr/>
            </a:lvl1pPr>
          </a:lstStyle>
          <a:p>
            <a:pPr>
              <a:defRPr/>
            </a:pPr>
            <a:endParaRPr lang="nl-NL"/>
          </a:p>
        </p:txBody>
      </p:sp>
      <p:sp>
        <p:nvSpPr>
          <p:cNvPr id="4" name="Rectangle 5"/>
          <p:cNvSpPr>
            <a:spLocks noGrp="1" noChangeArrowheads="1"/>
          </p:cNvSpPr>
          <p:nvPr>
            <p:ph type="ftr" sz="quarter" idx="11"/>
          </p:nvPr>
        </p:nvSpPr>
        <p:spPr>
          <a:ln/>
        </p:spPr>
        <p:txBody>
          <a:bodyPr/>
          <a:lstStyle>
            <a:lvl1pPr>
              <a:defRPr/>
            </a:lvl1pPr>
          </a:lstStyle>
          <a:p>
            <a:pPr>
              <a:defRPr/>
            </a:pPr>
            <a:endParaRPr lang="nl-NL"/>
          </a:p>
        </p:txBody>
      </p:sp>
      <p:sp>
        <p:nvSpPr>
          <p:cNvPr id="5" name="Rectangle 6"/>
          <p:cNvSpPr>
            <a:spLocks noGrp="1" noChangeArrowheads="1"/>
          </p:cNvSpPr>
          <p:nvPr>
            <p:ph type="sldNum" sz="quarter" idx="12"/>
          </p:nvPr>
        </p:nvSpPr>
        <p:spPr>
          <a:ln/>
        </p:spPr>
        <p:txBody>
          <a:bodyPr/>
          <a:lstStyle>
            <a:lvl1pPr>
              <a:defRPr/>
            </a:lvl1pPr>
          </a:lstStyle>
          <a:p>
            <a:pPr>
              <a:defRPr/>
            </a:pPr>
            <a:fld id="{F368260F-2FF8-40A0-BB43-6B03EFA93F46}" type="slidenum">
              <a:rPr lang="nl-NL"/>
              <a:pPr>
                <a:defRPr/>
              </a:pPr>
              <a:t>‹#›</a:t>
            </a:fld>
            <a:endParaRPr lang="nl-NL"/>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l-NL"/>
          </a:p>
        </p:txBody>
      </p:sp>
      <p:sp>
        <p:nvSpPr>
          <p:cNvPr id="3" name="Rectangle 5"/>
          <p:cNvSpPr>
            <a:spLocks noGrp="1" noChangeArrowheads="1"/>
          </p:cNvSpPr>
          <p:nvPr>
            <p:ph type="ftr" sz="quarter" idx="11"/>
          </p:nvPr>
        </p:nvSpPr>
        <p:spPr>
          <a:ln/>
        </p:spPr>
        <p:txBody>
          <a:bodyPr/>
          <a:lstStyle>
            <a:lvl1pPr>
              <a:defRPr/>
            </a:lvl1pPr>
          </a:lstStyle>
          <a:p>
            <a:pPr>
              <a:defRPr/>
            </a:pPr>
            <a:endParaRPr lang="nl-NL"/>
          </a:p>
        </p:txBody>
      </p:sp>
      <p:sp>
        <p:nvSpPr>
          <p:cNvPr id="4" name="Rectangle 6"/>
          <p:cNvSpPr>
            <a:spLocks noGrp="1" noChangeArrowheads="1"/>
          </p:cNvSpPr>
          <p:nvPr>
            <p:ph type="sldNum" sz="quarter" idx="12"/>
          </p:nvPr>
        </p:nvSpPr>
        <p:spPr>
          <a:ln/>
        </p:spPr>
        <p:txBody>
          <a:bodyPr/>
          <a:lstStyle>
            <a:lvl1pPr>
              <a:defRPr/>
            </a:lvl1pPr>
          </a:lstStyle>
          <a:p>
            <a:pPr>
              <a:defRPr/>
            </a:pPr>
            <a:fld id="{CC935DDD-0E43-4D63-9926-F9E1D4F882CF}" type="slidenum">
              <a:rPr lang="nl-NL"/>
              <a:pPr>
                <a:defRPr/>
              </a:pPr>
              <a:t>‹#›</a:t>
            </a:fld>
            <a:endParaRPr lang="nl-NL"/>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BE"/>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9033AF85-7931-48DE-B9EC-D35C3DF8E82A}" type="slidenum">
              <a:rPr lang="nl-NL"/>
              <a:pPr>
                <a:defRPr/>
              </a:pPr>
              <a:t>‹#›</a:t>
            </a:fld>
            <a:endParaRPr lang="nl-NL"/>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BE"/>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BE"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394BEA2D-AA45-4125-BAE5-CF926526463F}" type="slidenum">
              <a:rPr lang="nl-NL"/>
              <a:pPr>
                <a:defRPr/>
              </a:pPr>
              <a:t>‹#›</a:t>
            </a:fld>
            <a:endParaRPr lang="nl-NL"/>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smtClean="0"/>
              <a:t>Klik om het opmaakprofiel te bewerken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nl-N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nl-N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DD8C094-395C-414F-850A-02DBE0801B0B}" type="slidenum">
              <a:rPr lang="nl-NL"/>
              <a:pPr>
                <a:defRPr/>
              </a:pPr>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p:transition>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info@siho.b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0" descr="Powerpoint1"/>
          <p:cNvPicPr>
            <a:picLocks noChangeAspect="1" noChangeArrowheads="1"/>
          </p:cNvPicPr>
          <p:nvPr/>
        </p:nvPicPr>
        <p:blipFill>
          <a:blip r:embed="rId3" cstate="print"/>
          <a:srcRect/>
          <a:stretch>
            <a:fillRect/>
          </a:stretch>
        </p:blipFill>
        <p:spPr bwMode="auto">
          <a:xfrm>
            <a:off x="0" y="0"/>
            <a:ext cx="9525000" cy="7143750"/>
          </a:xfrm>
          <a:prstGeom prst="rect">
            <a:avLst/>
          </a:prstGeom>
          <a:noFill/>
          <a:ln w="9525">
            <a:noFill/>
            <a:miter lim="800000"/>
            <a:headEnd/>
            <a:tailEnd/>
          </a:ln>
        </p:spPr>
      </p:pic>
      <p:sp>
        <p:nvSpPr>
          <p:cNvPr id="2051" name="Text Box 5"/>
          <p:cNvSpPr txBox="1">
            <a:spLocks noChangeArrowheads="1"/>
          </p:cNvSpPr>
          <p:nvPr/>
        </p:nvSpPr>
        <p:spPr bwMode="auto">
          <a:xfrm>
            <a:off x="971550" y="525126"/>
            <a:ext cx="7632898" cy="2893100"/>
          </a:xfrm>
          <a:prstGeom prst="rect">
            <a:avLst/>
          </a:prstGeom>
          <a:noFill/>
          <a:ln w="9525">
            <a:noFill/>
            <a:miter lim="800000"/>
            <a:headEnd/>
            <a:tailEnd/>
          </a:ln>
        </p:spPr>
        <p:txBody>
          <a:bodyPr wrap="square" anchor="ctr">
            <a:spAutoFit/>
          </a:bodyPr>
          <a:lstStyle/>
          <a:p>
            <a:r>
              <a:rPr lang="en-US" sz="3200" dirty="0" smtClean="0">
                <a:solidFill>
                  <a:schemeClr val="bg1"/>
                </a:solidFill>
              </a:rPr>
              <a:t>Inclusive higher education: the perspective of professors. </a:t>
            </a:r>
            <a:r>
              <a:rPr lang="nl-BE" sz="3200" dirty="0" smtClean="0">
                <a:solidFill>
                  <a:schemeClr val="bg1"/>
                </a:solidFill>
              </a:rPr>
              <a:t>A </a:t>
            </a:r>
            <a:r>
              <a:rPr lang="nl-BE" sz="3200" dirty="0" err="1" smtClean="0">
                <a:solidFill>
                  <a:schemeClr val="bg1"/>
                </a:solidFill>
              </a:rPr>
              <a:t>qualitative</a:t>
            </a:r>
            <a:r>
              <a:rPr lang="nl-BE" sz="3200" dirty="0" smtClean="0">
                <a:solidFill>
                  <a:schemeClr val="bg1"/>
                </a:solidFill>
              </a:rPr>
              <a:t> </a:t>
            </a:r>
            <a:r>
              <a:rPr lang="nl-BE" sz="3200" dirty="0" err="1" smtClean="0">
                <a:solidFill>
                  <a:schemeClr val="bg1"/>
                </a:solidFill>
              </a:rPr>
              <a:t>survey</a:t>
            </a:r>
            <a:r>
              <a:rPr lang="nl-BE" sz="3200" dirty="0" smtClean="0">
                <a:solidFill>
                  <a:schemeClr val="bg1"/>
                </a:solidFill>
              </a:rPr>
              <a:t>.</a:t>
            </a:r>
          </a:p>
          <a:p>
            <a:r>
              <a:rPr lang="nl-BE" sz="3200" dirty="0" smtClean="0">
                <a:solidFill>
                  <a:schemeClr val="bg1"/>
                </a:solidFill>
              </a:rPr>
              <a:t> </a:t>
            </a:r>
          </a:p>
          <a:p>
            <a:r>
              <a:rPr lang="nl-BE" i="1" dirty="0" smtClean="0">
                <a:solidFill>
                  <a:schemeClr val="bg1"/>
                </a:solidFill>
              </a:rPr>
              <a:t>Sophie Jackmaert Vrije Universiteit Brussel, </a:t>
            </a:r>
            <a:r>
              <a:rPr lang="nl-BE" i="1" dirty="0" err="1" smtClean="0">
                <a:solidFill>
                  <a:schemeClr val="bg1"/>
                </a:solidFill>
              </a:rPr>
              <a:t>Belgium</a:t>
            </a:r>
            <a:endParaRPr lang="nl-BE" dirty="0" smtClean="0">
              <a:solidFill>
                <a:schemeClr val="bg1"/>
              </a:solidFill>
            </a:endParaRPr>
          </a:p>
          <a:p>
            <a:r>
              <a:rPr lang="nl-BE" i="1" dirty="0" smtClean="0">
                <a:solidFill>
                  <a:schemeClr val="bg1"/>
                </a:solidFill>
              </a:rPr>
              <a:t>Nathalie Heurckmans Steunpunt Inclusief Hoger Onderwijs (SIHO), </a:t>
            </a:r>
            <a:r>
              <a:rPr lang="nl-BE" i="1" dirty="0" err="1" smtClean="0">
                <a:solidFill>
                  <a:schemeClr val="bg1"/>
                </a:solidFill>
              </a:rPr>
              <a:t>Belgium</a:t>
            </a:r>
            <a:endParaRPr lang="nl-BE" dirty="0">
              <a:solidFill>
                <a:schemeClr val="bg1"/>
              </a:solidFill>
            </a:endParaRPr>
          </a:p>
        </p:txBody>
      </p:sp>
      <p:sp>
        <p:nvSpPr>
          <p:cNvPr id="2052" name="Text Box 7"/>
          <p:cNvSpPr txBox="1">
            <a:spLocks noChangeArrowheads="1"/>
          </p:cNvSpPr>
          <p:nvPr/>
        </p:nvSpPr>
        <p:spPr bwMode="auto">
          <a:xfrm>
            <a:off x="6548438" y="3429000"/>
            <a:ext cx="2447925" cy="274638"/>
          </a:xfrm>
          <a:prstGeom prst="rect">
            <a:avLst/>
          </a:prstGeom>
          <a:noFill/>
          <a:ln w="9525">
            <a:noFill/>
            <a:miter lim="800000"/>
            <a:headEnd/>
            <a:tailEnd/>
          </a:ln>
        </p:spPr>
        <p:txBody>
          <a:bodyPr>
            <a:spAutoFit/>
          </a:bodyPr>
          <a:lstStyle/>
          <a:p>
            <a:pPr algn="ctr"/>
            <a:r>
              <a:rPr lang="nl-BE" sz="1200" b="1" dirty="0" smtClean="0">
                <a:solidFill>
                  <a:schemeClr val="bg1"/>
                </a:solidFill>
              </a:rPr>
              <a:t>6 </a:t>
            </a:r>
            <a:r>
              <a:rPr lang="nl-BE" sz="1200" b="1" dirty="0" err="1" smtClean="0">
                <a:solidFill>
                  <a:schemeClr val="bg1"/>
                </a:solidFill>
              </a:rPr>
              <a:t>July</a:t>
            </a:r>
            <a:r>
              <a:rPr lang="nl-BE" sz="1200" b="1" dirty="0" smtClean="0">
                <a:solidFill>
                  <a:schemeClr val="bg1"/>
                </a:solidFill>
              </a:rPr>
              <a:t> 2011</a:t>
            </a:r>
            <a:endParaRPr lang="nl-NL" sz="1200" b="1" dirty="0">
              <a:solidFill>
                <a:schemeClr val="bg1"/>
              </a:solidFill>
            </a:endParaRPr>
          </a:p>
        </p:txBody>
      </p:sp>
      <p:sp>
        <p:nvSpPr>
          <p:cNvPr id="2053" name="Tijdelijke aanduiding voor dianummer 1"/>
          <p:cNvSpPr>
            <a:spLocks noGrp="1"/>
          </p:cNvSpPr>
          <p:nvPr>
            <p:ph type="sldNum" sz="quarter" idx="12"/>
          </p:nvPr>
        </p:nvSpPr>
        <p:spPr>
          <a:noFill/>
        </p:spPr>
        <p:txBody>
          <a:bodyPr/>
          <a:lstStyle/>
          <a:p>
            <a:fld id="{5ACE9D18-06FB-4E07-9637-676B78FE5A1F}" type="slidenum">
              <a:rPr lang="nl-NL" smtClean="0"/>
              <a:pPr/>
              <a:t>1</a:t>
            </a:fld>
            <a:endParaRPr lang="nl-NL" smtClean="0"/>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Experiences</a:t>
            </a:r>
            <a:endParaRPr lang="en-US" dirty="0"/>
          </a:p>
        </p:txBody>
      </p:sp>
      <p:sp>
        <p:nvSpPr>
          <p:cNvPr id="3" name="Tijdelijke aanduiding voor inhoud 2"/>
          <p:cNvSpPr>
            <a:spLocks noGrp="1"/>
          </p:cNvSpPr>
          <p:nvPr>
            <p:ph idx="1"/>
          </p:nvPr>
        </p:nvSpPr>
        <p:spPr>
          <a:xfrm>
            <a:off x="1285852" y="1571612"/>
            <a:ext cx="7400948" cy="4554551"/>
          </a:xfrm>
        </p:spPr>
        <p:txBody>
          <a:bodyPr/>
          <a:lstStyle/>
          <a:p>
            <a:pPr>
              <a:lnSpc>
                <a:spcPct val="150000"/>
              </a:lnSpc>
              <a:buFont typeface="Wingdings" pitchFamily="2" charset="2"/>
              <a:buChar char="§"/>
            </a:pPr>
            <a:r>
              <a:rPr lang="en-US" sz="2800" dirty="0" smtClean="0"/>
              <a:t>Difficult experiences </a:t>
            </a:r>
          </a:p>
          <a:p>
            <a:pPr lvl="1">
              <a:lnSpc>
                <a:spcPct val="150000"/>
              </a:lnSpc>
              <a:buFont typeface="Wingdings" pitchFamily="2" charset="2"/>
              <a:buChar char="§"/>
            </a:pPr>
            <a:r>
              <a:rPr lang="en-US" dirty="0" smtClean="0"/>
              <a:t>Psychiatric disabilities</a:t>
            </a:r>
          </a:p>
          <a:p>
            <a:pPr lvl="1">
              <a:buFont typeface="Wingdings" pitchFamily="2" charset="2"/>
              <a:buChar char="§"/>
            </a:pPr>
            <a:r>
              <a:rPr lang="en-US" dirty="0" smtClean="0"/>
              <a:t>Students who stop their education before graduating (‘the support couldn’t meet the needs anymore’) </a:t>
            </a:r>
          </a:p>
          <a:p>
            <a:pPr lvl="1">
              <a:buNone/>
            </a:pPr>
            <a:endParaRPr lang="en-US" sz="2400" dirty="0" smtClean="0"/>
          </a:p>
          <a:p>
            <a:pPr lvl="1">
              <a:buNone/>
            </a:pPr>
            <a:endParaRPr lang="en-US" sz="2400" dirty="0" smtClean="0"/>
          </a:p>
          <a:p>
            <a:pPr>
              <a:buNone/>
            </a:pPr>
            <a:endParaRPr lang="en-US"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10</a:t>
            </a:fld>
            <a:endParaRPr lang="nl-NL"/>
          </a:p>
        </p:txBody>
      </p:sp>
    </p:spTree>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Experiences</a:t>
            </a:r>
            <a:endParaRPr lang="en-US" dirty="0"/>
          </a:p>
        </p:txBody>
      </p:sp>
      <p:sp>
        <p:nvSpPr>
          <p:cNvPr id="3" name="Tijdelijke aanduiding voor inhoud 2"/>
          <p:cNvSpPr>
            <a:spLocks noGrp="1"/>
          </p:cNvSpPr>
          <p:nvPr>
            <p:ph idx="1"/>
          </p:nvPr>
        </p:nvSpPr>
        <p:spPr>
          <a:xfrm>
            <a:off x="1000100" y="1714488"/>
            <a:ext cx="7686700" cy="4411675"/>
          </a:xfrm>
        </p:spPr>
        <p:txBody>
          <a:bodyPr/>
          <a:lstStyle/>
          <a:p>
            <a:pPr>
              <a:buFont typeface="Wingdings" pitchFamily="2" charset="2"/>
              <a:buChar char="§"/>
            </a:pPr>
            <a:r>
              <a:rPr lang="en-US" sz="2800" dirty="0" smtClean="0"/>
              <a:t>Some of the professors find it difficult to pay attention to students with disabilities in their lessons because of the large groups of students </a:t>
            </a:r>
          </a:p>
          <a:p>
            <a:pPr>
              <a:buNone/>
            </a:pPr>
            <a:endParaRPr lang="en-US" dirty="0" smtClean="0"/>
          </a:p>
          <a:p>
            <a:pPr marL="342900" lvl="1" indent="-342900">
              <a:buNone/>
            </a:pPr>
            <a:r>
              <a:rPr lang="en-US" dirty="0" smtClean="0"/>
              <a:t>	</a:t>
            </a:r>
            <a:r>
              <a:rPr lang="en-US" dirty="0" smtClean="0">
                <a:sym typeface="Wingdings" pitchFamily="2" charset="2"/>
              </a:rPr>
              <a:t> </a:t>
            </a:r>
            <a:r>
              <a:rPr lang="en-US" sz="2400" dirty="0" smtClean="0">
                <a:sym typeface="Wingdings" pitchFamily="2" charset="2"/>
              </a:rPr>
              <a:t>Some disabilities are only apparent during tasks, exams , …</a:t>
            </a:r>
          </a:p>
          <a:p>
            <a:pPr>
              <a:buNone/>
            </a:pPr>
            <a:endParaRPr lang="en-US" dirty="0" smtClean="0"/>
          </a:p>
          <a:p>
            <a:pPr>
              <a:buNone/>
            </a:pPr>
            <a:endParaRPr lang="en-US" dirty="0" smtClean="0"/>
          </a:p>
          <a:p>
            <a:pPr>
              <a:buNone/>
            </a:pPr>
            <a:endParaRPr lang="en-US"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11</a:t>
            </a:fld>
            <a:endParaRPr lang="nl-NL"/>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z="3600" dirty="0" smtClean="0"/>
              <a:t>Aspects of influence</a:t>
            </a:r>
            <a:endParaRPr lang="en-US" sz="3600" dirty="0"/>
          </a:p>
        </p:txBody>
      </p:sp>
      <p:sp>
        <p:nvSpPr>
          <p:cNvPr id="3" name="Tijdelijke aanduiding voor inhoud 2"/>
          <p:cNvSpPr>
            <a:spLocks noGrp="1"/>
          </p:cNvSpPr>
          <p:nvPr>
            <p:ph idx="1"/>
          </p:nvPr>
        </p:nvSpPr>
        <p:spPr>
          <a:xfrm>
            <a:off x="1071538" y="1571612"/>
            <a:ext cx="7615262" cy="4554551"/>
          </a:xfrm>
        </p:spPr>
        <p:txBody>
          <a:bodyPr/>
          <a:lstStyle/>
          <a:p>
            <a:pPr>
              <a:lnSpc>
                <a:spcPct val="150000"/>
              </a:lnSpc>
              <a:buFont typeface="Wingdings" pitchFamily="2" charset="2"/>
              <a:buChar char="§"/>
            </a:pPr>
            <a:r>
              <a:rPr lang="en-US" sz="2800" dirty="0" smtClean="0"/>
              <a:t>Another function beside teaching</a:t>
            </a:r>
          </a:p>
          <a:p>
            <a:pPr>
              <a:lnSpc>
                <a:spcPct val="150000"/>
              </a:lnSpc>
              <a:buFont typeface="Wingdings" pitchFamily="2" charset="2"/>
              <a:buChar char="§"/>
            </a:pPr>
            <a:r>
              <a:rPr lang="en-US" sz="2800" dirty="0" smtClean="0"/>
              <a:t>Education</a:t>
            </a:r>
          </a:p>
          <a:p>
            <a:pPr>
              <a:lnSpc>
                <a:spcPct val="150000"/>
              </a:lnSpc>
              <a:buFont typeface="Wingdings" pitchFamily="2" charset="2"/>
              <a:buChar char="§"/>
            </a:pPr>
            <a:r>
              <a:rPr lang="en-US" sz="2800" dirty="0" smtClean="0"/>
              <a:t>Previous work</a:t>
            </a:r>
          </a:p>
          <a:p>
            <a:pPr>
              <a:lnSpc>
                <a:spcPct val="150000"/>
              </a:lnSpc>
              <a:buFont typeface="Wingdings" pitchFamily="2" charset="2"/>
              <a:buChar char="§"/>
            </a:pPr>
            <a:r>
              <a:rPr lang="en-US" sz="2800" dirty="0" smtClean="0"/>
              <a:t>Child with disability</a:t>
            </a:r>
          </a:p>
          <a:p>
            <a:pPr>
              <a:lnSpc>
                <a:spcPct val="150000"/>
              </a:lnSpc>
              <a:buFont typeface="Wingdings" pitchFamily="2" charset="2"/>
              <a:buChar char="§"/>
            </a:pPr>
            <a:r>
              <a:rPr lang="en-US" sz="2800" dirty="0" smtClean="0"/>
              <a:t>Their character, attitude as a person </a:t>
            </a:r>
          </a:p>
          <a:p>
            <a:pPr>
              <a:buFont typeface="Wingdings" pitchFamily="2" charset="2"/>
              <a:buChar char="§"/>
            </a:pPr>
            <a:endParaRPr lang="en-US"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12</a:t>
            </a:fld>
            <a:endParaRPr lang="nl-NL"/>
          </a:p>
        </p:txBody>
      </p:sp>
    </p:spTree>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Reasonable accommodations</a:t>
            </a:r>
            <a:endParaRPr lang="en-US" dirty="0"/>
          </a:p>
        </p:txBody>
      </p:sp>
      <p:sp>
        <p:nvSpPr>
          <p:cNvPr id="3" name="Tijdelijke aanduiding voor inhoud 2"/>
          <p:cNvSpPr>
            <a:spLocks noGrp="1"/>
          </p:cNvSpPr>
          <p:nvPr>
            <p:ph idx="1"/>
          </p:nvPr>
        </p:nvSpPr>
        <p:spPr>
          <a:xfrm>
            <a:off x="1071538" y="1571612"/>
            <a:ext cx="7615262" cy="4554551"/>
          </a:xfrm>
        </p:spPr>
        <p:txBody>
          <a:bodyPr/>
          <a:lstStyle/>
          <a:p>
            <a:pPr>
              <a:buFont typeface="Wingdings" pitchFamily="2" charset="2"/>
              <a:buChar char="§"/>
            </a:pPr>
            <a:r>
              <a:rPr lang="en-US" sz="2800" dirty="0" smtClean="0"/>
              <a:t>Willing to make accommodations (also for everyone, UDL) </a:t>
            </a:r>
          </a:p>
          <a:p>
            <a:pPr>
              <a:buFont typeface="Wingdings" pitchFamily="2" charset="2"/>
              <a:buChar char="§"/>
            </a:pPr>
            <a:endParaRPr lang="en-US" sz="2800" dirty="0" smtClean="0"/>
          </a:p>
          <a:p>
            <a:pPr lvl="1">
              <a:buFont typeface="Wingdings" pitchFamily="2" charset="2"/>
              <a:buChar char="§"/>
            </a:pPr>
            <a:r>
              <a:rPr lang="en-US" sz="2400" dirty="0" smtClean="0"/>
              <a:t>‘Little effort’, ‘evident’, ‘part of being a teacher’, ‘can be an extra effort but it is essential’, </a:t>
            </a:r>
          </a:p>
          <a:p>
            <a:pPr lvl="1">
              <a:buNone/>
            </a:pPr>
            <a:r>
              <a:rPr lang="en-US" sz="2400" dirty="0" smtClean="0"/>
              <a:t>	</a:t>
            </a:r>
            <a:br>
              <a:rPr lang="en-US" sz="2400" dirty="0" smtClean="0"/>
            </a:br>
            <a:r>
              <a:rPr lang="en-US" sz="2400" dirty="0" smtClean="0"/>
              <a:t>“We have a policy towards it so it is more then logical that we support these students.”</a:t>
            </a:r>
          </a:p>
          <a:p>
            <a:pPr lvl="1">
              <a:buNone/>
            </a:pPr>
            <a:r>
              <a:rPr lang="en-US" sz="2400" dirty="0" smtClean="0"/>
              <a:t>	</a:t>
            </a:r>
            <a:br>
              <a:rPr lang="en-US" sz="2400" dirty="0" smtClean="0"/>
            </a:br>
            <a:endParaRPr lang="en-US" sz="2400" dirty="0" smtClean="0"/>
          </a:p>
          <a:p>
            <a:pPr>
              <a:buFont typeface="Wingdings" pitchFamily="2" charset="2"/>
              <a:buChar char="§"/>
            </a:pPr>
            <a:endParaRPr lang="en-US" dirty="0" smtClean="0"/>
          </a:p>
          <a:p>
            <a:pPr>
              <a:buFont typeface="Wingdings" pitchFamily="2" charset="2"/>
              <a:buChar char="§"/>
            </a:pPr>
            <a:endParaRPr lang="en-US" dirty="0" smtClean="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13</a:t>
            </a:fld>
            <a:endParaRPr lang="nl-NL"/>
          </a:p>
        </p:txBody>
      </p:sp>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Reasonable accommodations</a:t>
            </a:r>
            <a:endParaRPr lang="en-US" dirty="0"/>
          </a:p>
        </p:txBody>
      </p:sp>
      <p:sp>
        <p:nvSpPr>
          <p:cNvPr id="3" name="Tijdelijke aanduiding voor inhoud 2"/>
          <p:cNvSpPr>
            <a:spLocks noGrp="1"/>
          </p:cNvSpPr>
          <p:nvPr>
            <p:ph idx="1"/>
          </p:nvPr>
        </p:nvSpPr>
        <p:spPr>
          <a:xfrm>
            <a:off x="1000100" y="1571612"/>
            <a:ext cx="7686700" cy="4554551"/>
          </a:xfrm>
        </p:spPr>
        <p:txBody>
          <a:bodyPr/>
          <a:lstStyle/>
          <a:p>
            <a:pPr lvl="1">
              <a:buNone/>
            </a:pPr>
            <a:endParaRPr lang="en-US" sz="2400" dirty="0" smtClean="0"/>
          </a:p>
          <a:p>
            <a:pPr>
              <a:buFont typeface="Wingdings" pitchFamily="2" charset="2"/>
              <a:buChar char="§"/>
            </a:pPr>
            <a:r>
              <a:rPr lang="en-US" sz="2800" dirty="0" smtClean="0"/>
              <a:t>Sometimes the support is only needed during the exams </a:t>
            </a:r>
          </a:p>
          <a:p>
            <a:pPr>
              <a:buFont typeface="Wingdings" pitchFamily="2" charset="2"/>
              <a:buChar char="§"/>
            </a:pPr>
            <a:endParaRPr lang="en-US" sz="2800" dirty="0" smtClean="0"/>
          </a:p>
          <a:p>
            <a:pPr>
              <a:buFont typeface="Wingdings" pitchFamily="2" charset="2"/>
              <a:buChar char="§"/>
            </a:pPr>
            <a:r>
              <a:rPr lang="en-US" sz="2800" dirty="0" smtClean="0"/>
              <a:t>More difficult for psychiatric disabilities and less notable disabilities </a:t>
            </a:r>
          </a:p>
          <a:p>
            <a:pPr>
              <a:buNone/>
            </a:pPr>
            <a:endParaRPr lang="en-US"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14</a:t>
            </a:fld>
            <a:endParaRPr lang="nl-NL"/>
          </a:p>
        </p:txBody>
      </p:sp>
    </p:spTree>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Professors own support</a:t>
            </a:r>
            <a:endParaRPr lang="en-US" dirty="0"/>
          </a:p>
        </p:txBody>
      </p:sp>
      <p:sp>
        <p:nvSpPr>
          <p:cNvPr id="3" name="Tijdelijke aanduiding voor inhoud 2"/>
          <p:cNvSpPr>
            <a:spLocks noGrp="1"/>
          </p:cNvSpPr>
          <p:nvPr>
            <p:ph idx="1"/>
          </p:nvPr>
        </p:nvSpPr>
        <p:spPr>
          <a:xfrm>
            <a:off x="1214414" y="1571612"/>
            <a:ext cx="7472386" cy="4554551"/>
          </a:xfrm>
        </p:spPr>
        <p:txBody>
          <a:bodyPr/>
          <a:lstStyle/>
          <a:p>
            <a:pPr>
              <a:buFont typeface="Wingdings" pitchFamily="2" charset="2"/>
              <a:buChar char="§"/>
            </a:pPr>
            <a:r>
              <a:rPr lang="en-US" dirty="0" smtClean="0"/>
              <a:t>Reflecting with colleges </a:t>
            </a:r>
          </a:p>
          <a:p>
            <a:pPr>
              <a:buFont typeface="Wingdings" pitchFamily="2" charset="2"/>
              <a:buChar char="§"/>
            </a:pPr>
            <a:r>
              <a:rPr lang="en-US" dirty="0" smtClean="0"/>
              <a:t>Study days </a:t>
            </a:r>
          </a:p>
          <a:p>
            <a:pPr>
              <a:buFont typeface="Wingdings" pitchFamily="2" charset="2"/>
              <a:buChar char="§"/>
            </a:pPr>
            <a:endParaRPr lang="en-US" dirty="0" smtClean="0"/>
          </a:p>
          <a:p>
            <a:pPr>
              <a:buNone/>
            </a:pPr>
            <a:r>
              <a:rPr lang="en-US" dirty="0" smtClean="0"/>
              <a:t>	</a:t>
            </a:r>
            <a:r>
              <a:rPr lang="en-US" sz="2800" dirty="0" smtClean="0"/>
              <a:t>“It helps me that I can reflect with my colleagues. ‘What kind of support did they offer?’, ‘Did it work?’ ‘What are their experiences?’,…”</a:t>
            </a:r>
          </a:p>
          <a:p>
            <a:pPr>
              <a:buFont typeface="Wingdings" pitchFamily="2" charset="2"/>
              <a:buChar char="§"/>
            </a:pPr>
            <a:endParaRPr lang="en-US"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15</a:t>
            </a:fld>
            <a:endParaRPr lang="nl-NL"/>
          </a:p>
        </p:txBody>
      </p:sp>
    </p:spTree>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Influence on competencies</a:t>
            </a:r>
            <a:endParaRPr lang="en-US" dirty="0"/>
          </a:p>
        </p:txBody>
      </p:sp>
      <p:sp>
        <p:nvSpPr>
          <p:cNvPr id="3" name="Tijdelijke aanduiding voor inhoud 2"/>
          <p:cNvSpPr>
            <a:spLocks noGrp="1"/>
          </p:cNvSpPr>
          <p:nvPr>
            <p:ph idx="1"/>
          </p:nvPr>
        </p:nvSpPr>
        <p:spPr>
          <a:xfrm>
            <a:off x="1142976" y="1571612"/>
            <a:ext cx="7543824" cy="4554551"/>
          </a:xfrm>
        </p:spPr>
        <p:txBody>
          <a:bodyPr/>
          <a:lstStyle/>
          <a:p>
            <a:pPr>
              <a:buFont typeface="Wingdings" pitchFamily="2" charset="2"/>
              <a:buChar char="§"/>
            </a:pPr>
            <a:r>
              <a:rPr lang="en-US" sz="2800" dirty="0" smtClean="0"/>
              <a:t>Reflecting on pedagogy</a:t>
            </a:r>
          </a:p>
          <a:p>
            <a:pPr>
              <a:buFont typeface="Wingdings" pitchFamily="2" charset="2"/>
              <a:buChar char="§"/>
            </a:pPr>
            <a:r>
              <a:rPr lang="en-US" sz="2800" dirty="0" smtClean="0"/>
              <a:t>More aware of their lesson</a:t>
            </a:r>
          </a:p>
          <a:p>
            <a:pPr>
              <a:buNone/>
            </a:pPr>
            <a:r>
              <a:rPr lang="en-US" sz="2800" dirty="0" smtClean="0"/>
              <a:t>    </a:t>
            </a:r>
          </a:p>
          <a:p>
            <a:pPr>
              <a:buNone/>
            </a:pPr>
            <a:r>
              <a:rPr lang="en-US" sz="2800" dirty="0" smtClean="0"/>
              <a:t>	“It makes me search for different ways of didactic teaching.”</a:t>
            </a:r>
          </a:p>
          <a:p>
            <a:pPr>
              <a:buNone/>
            </a:pPr>
            <a:endParaRPr lang="en-US" sz="2800" dirty="0" smtClean="0"/>
          </a:p>
          <a:p>
            <a:pPr>
              <a:buNone/>
            </a:pPr>
            <a:r>
              <a:rPr lang="en-US" sz="2800" dirty="0" smtClean="0"/>
              <a:t>	“It makes me reflecting about the way I teach.”</a:t>
            </a:r>
            <a:endParaRPr lang="en-US" sz="2000" dirty="0" smtClean="0"/>
          </a:p>
          <a:p>
            <a:pPr>
              <a:buNone/>
            </a:pPr>
            <a:endParaRPr lang="en-US" sz="2800" dirty="0" smtClean="0"/>
          </a:p>
          <a:p>
            <a:pPr>
              <a:buNone/>
            </a:pPr>
            <a:endParaRPr lang="en-US" sz="2800" dirty="0" smtClean="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16</a:t>
            </a:fld>
            <a:endParaRPr lang="nl-NL"/>
          </a:p>
        </p:txBody>
      </p:sp>
    </p:spTree>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sym typeface="Wingdings" pitchFamily="2" charset="2"/>
              </a:rPr>
              <a:t/>
            </a:r>
            <a:br>
              <a:rPr lang="en-US" dirty="0" smtClean="0">
                <a:sym typeface="Wingdings" pitchFamily="2" charset="2"/>
              </a:rPr>
            </a:br>
            <a:r>
              <a:rPr lang="en-US" dirty="0" smtClean="0">
                <a:sym typeface="Wingdings" pitchFamily="2" charset="2"/>
              </a:rPr>
              <a:t>I</a:t>
            </a:r>
            <a:r>
              <a:rPr lang="en-US" dirty="0" smtClean="0"/>
              <a:t>nfluence on person and attitude</a:t>
            </a:r>
            <a:br>
              <a:rPr lang="en-US" dirty="0" smtClean="0"/>
            </a:br>
            <a:endParaRPr lang="en-US" dirty="0"/>
          </a:p>
        </p:txBody>
      </p:sp>
      <p:sp>
        <p:nvSpPr>
          <p:cNvPr id="3" name="Tijdelijke aanduiding voor inhoud 2"/>
          <p:cNvSpPr>
            <a:spLocks noGrp="1"/>
          </p:cNvSpPr>
          <p:nvPr>
            <p:ph idx="1"/>
          </p:nvPr>
        </p:nvSpPr>
        <p:spPr>
          <a:xfrm>
            <a:off x="1142976" y="1643050"/>
            <a:ext cx="7543824" cy="4483113"/>
          </a:xfrm>
        </p:spPr>
        <p:txBody>
          <a:bodyPr/>
          <a:lstStyle/>
          <a:p>
            <a:pPr>
              <a:buNone/>
            </a:pPr>
            <a:r>
              <a:rPr lang="en-US" sz="2400" dirty="0" smtClean="0"/>
              <a:t>    “What I personally find enriching is that I always experience, at the end of the road, that those students aren’t any different. I see them more and more as a student and not as a person with a disability. That is an enrichment in itself, because it often opens a lot of possibilities.”</a:t>
            </a:r>
          </a:p>
          <a:p>
            <a:pPr>
              <a:buNone/>
            </a:pPr>
            <a:endParaRPr lang="en-US" sz="2400" dirty="0" smtClean="0"/>
          </a:p>
          <a:p>
            <a:pPr>
              <a:buNone/>
            </a:pPr>
            <a:r>
              <a:rPr lang="en-US" sz="2400" dirty="0" smtClean="0"/>
              <a:t>	</a:t>
            </a:r>
            <a:endParaRPr lang="en-US" sz="2400"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17</a:t>
            </a:fld>
            <a:endParaRPr lang="nl-NL"/>
          </a:p>
        </p:txBody>
      </p:sp>
    </p:spTree>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Policy </a:t>
            </a:r>
            <a:endParaRPr lang="en-US" dirty="0"/>
          </a:p>
        </p:txBody>
      </p:sp>
      <p:sp>
        <p:nvSpPr>
          <p:cNvPr id="3" name="Tijdelijke aanduiding voor inhoud 2"/>
          <p:cNvSpPr>
            <a:spLocks noGrp="1"/>
          </p:cNvSpPr>
          <p:nvPr>
            <p:ph idx="1"/>
          </p:nvPr>
        </p:nvSpPr>
        <p:spPr>
          <a:xfrm>
            <a:off x="1142976" y="1643050"/>
            <a:ext cx="7543824" cy="4483113"/>
          </a:xfrm>
        </p:spPr>
        <p:txBody>
          <a:bodyPr/>
          <a:lstStyle/>
          <a:p>
            <a:pPr>
              <a:buFont typeface="Wingdings" pitchFamily="2" charset="2"/>
              <a:buChar char="§"/>
            </a:pPr>
            <a:r>
              <a:rPr lang="en-US" dirty="0" smtClean="0"/>
              <a:t>Positive</a:t>
            </a:r>
          </a:p>
          <a:p>
            <a:pPr>
              <a:buFont typeface="Wingdings" pitchFamily="2" charset="2"/>
              <a:buChar char="§"/>
            </a:pPr>
            <a:endParaRPr lang="en-US" dirty="0" smtClean="0"/>
          </a:p>
          <a:p>
            <a:pPr lvl="1">
              <a:buFont typeface="Wingdings" pitchFamily="2" charset="2"/>
              <a:buChar char="§"/>
            </a:pPr>
            <a:r>
              <a:rPr lang="en-US" dirty="0" smtClean="0"/>
              <a:t>Communication and information concerning reasonable accommodations</a:t>
            </a:r>
          </a:p>
          <a:p>
            <a:pPr lvl="2">
              <a:buFont typeface="Wingdings" pitchFamily="2" charset="2"/>
              <a:buChar char="§"/>
            </a:pPr>
            <a:r>
              <a:rPr lang="en-US" dirty="0" smtClean="0"/>
              <a:t>But services are still very recent (sometimes ‘just in time’ info)</a:t>
            </a:r>
          </a:p>
          <a:p>
            <a:pPr>
              <a:buNone/>
            </a:pPr>
            <a:endParaRPr lang="en-US" dirty="0" smtClean="0"/>
          </a:p>
          <a:p>
            <a:pPr lvl="2">
              <a:buFont typeface="Wingdings" pitchFamily="2" charset="2"/>
              <a:buChar char="§"/>
            </a:pPr>
            <a:endParaRPr lang="en-US" dirty="0" smtClean="0"/>
          </a:p>
          <a:p>
            <a:pPr lvl="2">
              <a:buFont typeface="Wingdings" pitchFamily="2" charset="2"/>
              <a:buChar char="§"/>
            </a:pPr>
            <a:endParaRPr lang="en-US" dirty="0" smtClean="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18</a:t>
            </a:fld>
            <a:endParaRPr lang="nl-NL"/>
          </a:p>
        </p:txBody>
      </p:sp>
    </p:spTree>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Needs</a:t>
            </a:r>
            <a:endParaRPr lang="en-US" dirty="0"/>
          </a:p>
        </p:txBody>
      </p:sp>
      <p:sp>
        <p:nvSpPr>
          <p:cNvPr id="3" name="Tijdelijke aanduiding voor inhoud 2"/>
          <p:cNvSpPr>
            <a:spLocks noGrp="1"/>
          </p:cNvSpPr>
          <p:nvPr>
            <p:ph idx="1"/>
          </p:nvPr>
        </p:nvSpPr>
        <p:spPr>
          <a:xfrm>
            <a:off x="1142976" y="1571612"/>
            <a:ext cx="7543824" cy="4554551"/>
          </a:xfrm>
        </p:spPr>
        <p:txBody>
          <a:bodyPr/>
          <a:lstStyle/>
          <a:p>
            <a:pPr>
              <a:buFont typeface="Wingdings" pitchFamily="2" charset="2"/>
              <a:buChar char="§"/>
            </a:pPr>
            <a:r>
              <a:rPr lang="en-US" dirty="0" smtClean="0"/>
              <a:t>Debate/discussion competencies </a:t>
            </a:r>
          </a:p>
          <a:p>
            <a:pPr>
              <a:buFont typeface="Wingdings" pitchFamily="2" charset="2"/>
              <a:buChar char="§"/>
            </a:pPr>
            <a:endParaRPr lang="en-US" dirty="0" smtClean="0"/>
          </a:p>
          <a:p>
            <a:pPr>
              <a:buFont typeface="Wingdings" pitchFamily="2" charset="2"/>
              <a:buChar char="§"/>
            </a:pPr>
            <a:r>
              <a:rPr lang="en-US" dirty="0" smtClean="0"/>
              <a:t>More than just ‘practical information’</a:t>
            </a:r>
          </a:p>
          <a:p>
            <a:pPr lvl="1">
              <a:buFont typeface="Wingdings" pitchFamily="2" charset="2"/>
              <a:buChar char="§"/>
            </a:pPr>
            <a:r>
              <a:rPr lang="en-US" dirty="0" smtClean="0"/>
              <a:t>Feedback, info concerning disabilities</a:t>
            </a:r>
          </a:p>
          <a:p>
            <a:pPr lvl="1">
              <a:buFont typeface="Wingdings" pitchFamily="2" charset="2"/>
              <a:buChar char="§"/>
            </a:pPr>
            <a:r>
              <a:rPr lang="en-US" dirty="0" smtClean="0"/>
              <a:t>Study days, use of cases, testimonies of students who graduated </a:t>
            </a:r>
          </a:p>
          <a:p>
            <a:pPr lvl="1">
              <a:buFont typeface="Wingdings" pitchFamily="2" charset="2"/>
              <a:buChar char="§"/>
            </a:pPr>
            <a:endParaRPr lang="en-US"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19</a:t>
            </a:fld>
            <a:endParaRPr lang="nl-NL"/>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SIHO </a:t>
            </a:r>
            <a:endParaRPr lang="nl-BE" dirty="0"/>
          </a:p>
        </p:txBody>
      </p:sp>
      <p:sp>
        <p:nvSpPr>
          <p:cNvPr id="3" name="Content Placeholder 2"/>
          <p:cNvSpPr>
            <a:spLocks noGrp="1"/>
          </p:cNvSpPr>
          <p:nvPr>
            <p:ph idx="1"/>
          </p:nvPr>
        </p:nvSpPr>
        <p:spPr>
          <a:xfrm>
            <a:off x="1214414" y="1571612"/>
            <a:ext cx="7472386" cy="4554551"/>
          </a:xfrm>
        </p:spPr>
        <p:txBody>
          <a:bodyPr/>
          <a:lstStyle/>
          <a:p>
            <a:pPr>
              <a:lnSpc>
                <a:spcPct val="150000"/>
              </a:lnSpc>
              <a:buNone/>
            </a:pPr>
            <a:r>
              <a:rPr lang="en-US" sz="2400" b="1" dirty="0" smtClean="0"/>
              <a:t>'Support Centre for Inclusive Higher Education'</a:t>
            </a:r>
            <a:endParaRPr lang="nl-BE" sz="2400" b="1" dirty="0" smtClean="0"/>
          </a:p>
          <a:p>
            <a:pPr>
              <a:lnSpc>
                <a:spcPct val="150000"/>
              </a:lnSpc>
              <a:buNone/>
            </a:pPr>
            <a:r>
              <a:rPr lang="nl-BE" sz="2400" dirty="0" smtClean="0"/>
              <a:t>Supports </a:t>
            </a:r>
            <a:r>
              <a:rPr lang="en-US" sz="2400" dirty="0" smtClean="0"/>
              <a:t>institutions for higher education</a:t>
            </a:r>
            <a:r>
              <a:rPr lang="nl-BE" sz="2400" dirty="0" smtClean="0"/>
              <a:t>:</a:t>
            </a:r>
          </a:p>
          <a:p>
            <a:pPr lvl="1">
              <a:lnSpc>
                <a:spcPct val="150000"/>
              </a:lnSpc>
              <a:buFont typeface="Wingdings" pitchFamily="2" charset="2"/>
              <a:buChar char="§"/>
            </a:pPr>
            <a:r>
              <a:rPr lang="en-US" sz="2400" dirty="0" smtClean="0"/>
              <a:t>in order to realize inclusive higher education</a:t>
            </a:r>
          </a:p>
          <a:p>
            <a:pPr lvl="1">
              <a:lnSpc>
                <a:spcPct val="150000"/>
              </a:lnSpc>
              <a:buFont typeface="Wingdings" pitchFamily="2" charset="2"/>
              <a:buChar char="§"/>
            </a:pPr>
            <a:r>
              <a:rPr lang="en-US" sz="2400" dirty="0" smtClean="0"/>
              <a:t>to create equal chances and full participation for students with disabilities</a:t>
            </a:r>
            <a:endParaRPr lang="nl-BE" sz="2400" dirty="0"/>
          </a:p>
        </p:txBody>
      </p:sp>
      <p:sp>
        <p:nvSpPr>
          <p:cNvPr id="4" name="Slide Number Placeholder 3"/>
          <p:cNvSpPr>
            <a:spLocks noGrp="1"/>
          </p:cNvSpPr>
          <p:nvPr>
            <p:ph type="sldNum" sz="quarter" idx="12"/>
          </p:nvPr>
        </p:nvSpPr>
        <p:spPr/>
        <p:txBody>
          <a:bodyPr/>
          <a:lstStyle/>
          <a:p>
            <a:pPr>
              <a:defRPr/>
            </a:pPr>
            <a:fld id="{1DA04F56-8A34-4FFF-AD2B-73E872E3C519}" type="slidenum">
              <a:rPr lang="nl-NL" smtClean="0"/>
              <a:pPr>
                <a:defRPr/>
              </a:pPr>
              <a:t>2</a:t>
            </a:fld>
            <a:endParaRPr lang="nl-NL"/>
          </a:p>
        </p:txBody>
      </p:sp>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fontAlgn="auto">
              <a:spcAft>
                <a:spcPts val="0"/>
              </a:spcAft>
              <a:defRPr/>
            </a:pPr>
            <a:r>
              <a:rPr lang="nl-BE" dirty="0" smtClean="0">
                <a:solidFill>
                  <a:schemeClr val="tx2">
                    <a:satMod val="130000"/>
                  </a:schemeClr>
                </a:solidFill>
              </a:rPr>
              <a:t>SIHO: contact </a:t>
            </a:r>
            <a:endParaRPr lang="nl-BE" dirty="0">
              <a:solidFill>
                <a:schemeClr val="tx2">
                  <a:satMod val="130000"/>
                </a:schemeClr>
              </a:solidFill>
            </a:endParaRPr>
          </a:p>
        </p:txBody>
      </p:sp>
      <p:sp>
        <p:nvSpPr>
          <p:cNvPr id="17411" name="Tijdelijke aanduiding voor inhoud 2"/>
          <p:cNvSpPr>
            <a:spLocks noGrp="1"/>
          </p:cNvSpPr>
          <p:nvPr>
            <p:ph idx="1"/>
          </p:nvPr>
        </p:nvSpPr>
        <p:spPr>
          <a:xfrm>
            <a:off x="1285852" y="1928802"/>
            <a:ext cx="7400948" cy="4197361"/>
          </a:xfrm>
        </p:spPr>
        <p:txBody>
          <a:bodyPr/>
          <a:lstStyle/>
          <a:p>
            <a:pPr lvl="2">
              <a:buNone/>
            </a:pPr>
            <a:r>
              <a:rPr lang="en-US" sz="3200" dirty="0" smtClean="0"/>
              <a:t>SIHO</a:t>
            </a:r>
          </a:p>
          <a:p>
            <a:pPr lvl="2">
              <a:buNone/>
            </a:pPr>
            <a:r>
              <a:rPr lang="en-US" sz="3200" dirty="0" err="1" smtClean="0"/>
              <a:t>Sint</a:t>
            </a:r>
            <a:r>
              <a:rPr lang="en-US" sz="3200" dirty="0" smtClean="0"/>
              <a:t> </a:t>
            </a:r>
            <a:r>
              <a:rPr lang="en-US" sz="3200" dirty="0" err="1" smtClean="0"/>
              <a:t>Jorisstraat</a:t>
            </a:r>
            <a:r>
              <a:rPr lang="en-US" sz="3200" dirty="0" smtClean="0"/>
              <a:t> 71</a:t>
            </a:r>
          </a:p>
          <a:p>
            <a:pPr lvl="2">
              <a:buNone/>
            </a:pPr>
            <a:r>
              <a:rPr lang="en-US" sz="3200" dirty="0" smtClean="0"/>
              <a:t>8000 </a:t>
            </a:r>
            <a:r>
              <a:rPr lang="en-US" sz="3200" dirty="0" err="1" smtClean="0"/>
              <a:t>Brugge</a:t>
            </a:r>
            <a:endParaRPr lang="en-US" sz="3200" dirty="0" smtClean="0"/>
          </a:p>
          <a:p>
            <a:pPr lvl="2">
              <a:buNone/>
            </a:pPr>
            <a:endParaRPr lang="en-US" dirty="0" smtClean="0"/>
          </a:p>
          <a:p>
            <a:pPr lvl="2">
              <a:buNone/>
            </a:pPr>
            <a:r>
              <a:rPr lang="en-US" sz="3200" dirty="0" smtClean="0">
                <a:solidFill>
                  <a:schemeClr val="accent1">
                    <a:lumMod val="50000"/>
                  </a:schemeClr>
                </a:solidFill>
                <a:hlinkClick r:id="rId3"/>
              </a:rPr>
              <a:t>info@siho.be</a:t>
            </a:r>
            <a:endParaRPr lang="nl-BE" sz="3200" dirty="0" smtClean="0">
              <a:solidFill>
                <a:schemeClr val="accent1">
                  <a:lumMod val="50000"/>
                </a:schemeClr>
              </a:solidFill>
              <a:hlinkClick r:id="rId3"/>
            </a:endParaRPr>
          </a:p>
          <a:p>
            <a:pPr lvl="2">
              <a:buNone/>
            </a:pPr>
            <a:r>
              <a:rPr lang="nl-BE" sz="3200" u="sng" dirty="0" err="1" smtClean="0">
                <a:solidFill>
                  <a:schemeClr val="accent1">
                    <a:lumMod val="50000"/>
                  </a:schemeClr>
                </a:solidFill>
                <a:hlinkClick r:id="rId3"/>
              </a:rPr>
              <a:t>w</a:t>
            </a:r>
            <a:r>
              <a:rPr lang="nl-BE" sz="3200" u="sng" dirty="0" err="1" smtClean="0">
                <a:solidFill>
                  <a:schemeClr val="accent1">
                    <a:lumMod val="50000"/>
                  </a:schemeClr>
                </a:solidFill>
              </a:rPr>
              <a:t>ww.siho.be</a:t>
            </a:r>
            <a:endParaRPr lang="nl-BE" sz="1400" u="sng" dirty="0" smtClean="0">
              <a:solidFill>
                <a:schemeClr val="accent1">
                  <a:lumMod val="50000"/>
                </a:schemeClr>
              </a:solidFill>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SIHO</a:t>
            </a:r>
            <a:endParaRPr lang="nl-BE" dirty="0"/>
          </a:p>
        </p:txBody>
      </p:sp>
      <p:sp>
        <p:nvSpPr>
          <p:cNvPr id="3" name="Content Placeholder 2"/>
          <p:cNvSpPr>
            <a:spLocks noGrp="1"/>
          </p:cNvSpPr>
          <p:nvPr>
            <p:ph idx="1"/>
          </p:nvPr>
        </p:nvSpPr>
        <p:spPr>
          <a:xfrm>
            <a:off x="1214414" y="1571612"/>
            <a:ext cx="7472386" cy="4554551"/>
          </a:xfrm>
        </p:spPr>
        <p:txBody>
          <a:bodyPr/>
          <a:lstStyle/>
          <a:p>
            <a:pPr>
              <a:buNone/>
            </a:pPr>
            <a:r>
              <a:rPr lang="en-US" sz="2800" b="1" dirty="0" smtClean="0"/>
              <a:t>3 main tasks: </a:t>
            </a:r>
          </a:p>
          <a:p>
            <a:pPr>
              <a:buNone/>
            </a:pPr>
            <a:endParaRPr lang="en-US" sz="2800" b="1" dirty="0" smtClean="0"/>
          </a:p>
          <a:p>
            <a:pPr>
              <a:buFont typeface="Wingdings" pitchFamily="2" charset="2"/>
              <a:buChar char="§"/>
            </a:pPr>
            <a:r>
              <a:rPr lang="en-US" sz="2800" dirty="0" smtClean="0"/>
              <a:t>Provision of services to higher education institutions (consultancy, training, ...)</a:t>
            </a:r>
          </a:p>
          <a:p>
            <a:pPr>
              <a:buFont typeface="Wingdings" pitchFamily="2" charset="2"/>
              <a:buChar char="§"/>
            </a:pPr>
            <a:r>
              <a:rPr lang="en-US" sz="2800" dirty="0" smtClean="0"/>
              <a:t>Networking with (inter)national partners in the field of disability studies (which involves several disciplines)</a:t>
            </a:r>
          </a:p>
          <a:p>
            <a:pPr>
              <a:buFont typeface="Wingdings" pitchFamily="2" charset="2"/>
              <a:buChar char="§"/>
            </a:pPr>
            <a:r>
              <a:rPr lang="nl-BE" sz="2800" dirty="0" smtClean="0"/>
              <a:t>Research</a:t>
            </a:r>
          </a:p>
          <a:p>
            <a:pPr>
              <a:buNone/>
            </a:pPr>
            <a:endParaRPr lang="nl-BE" dirty="0" smtClean="0"/>
          </a:p>
        </p:txBody>
      </p:sp>
      <p:sp>
        <p:nvSpPr>
          <p:cNvPr id="4" name="Slide Number Placeholder 3"/>
          <p:cNvSpPr>
            <a:spLocks noGrp="1"/>
          </p:cNvSpPr>
          <p:nvPr>
            <p:ph type="sldNum" sz="quarter" idx="12"/>
          </p:nvPr>
        </p:nvSpPr>
        <p:spPr/>
        <p:txBody>
          <a:bodyPr/>
          <a:lstStyle/>
          <a:p>
            <a:pPr>
              <a:defRPr/>
            </a:pPr>
            <a:fld id="{1DA04F56-8A34-4FFF-AD2B-73E872E3C519}" type="slidenum">
              <a:rPr lang="nl-NL" smtClean="0"/>
              <a:pPr>
                <a:defRPr/>
              </a:pPr>
              <a:t>3</a:t>
            </a:fld>
            <a:endParaRPr lang="nl-NL"/>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The </a:t>
            </a:r>
            <a:r>
              <a:rPr lang="en-US" dirty="0" smtClean="0"/>
              <a:t>perspective</a:t>
            </a:r>
            <a:r>
              <a:rPr lang="nl-BE" dirty="0" smtClean="0"/>
              <a:t> of professors </a:t>
            </a:r>
            <a:endParaRPr lang="nl-BE" dirty="0"/>
          </a:p>
        </p:txBody>
      </p:sp>
      <p:sp>
        <p:nvSpPr>
          <p:cNvPr id="3" name="Content Placeholder 2"/>
          <p:cNvSpPr>
            <a:spLocks noGrp="1"/>
          </p:cNvSpPr>
          <p:nvPr>
            <p:ph idx="1"/>
          </p:nvPr>
        </p:nvSpPr>
        <p:spPr>
          <a:xfrm>
            <a:off x="1071538" y="1500174"/>
            <a:ext cx="7615262" cy="4625989"/>
          </a:xfrm>
        </p:spPr>
        <p:txBody>
          <a:bodyPr/>
          <a:lstStyle/>
          <a:p>
            <a:pPr>
              <a:buFont typeface="Wingdings" pitchFamily="2" charset="2"/>
              <a:buChar char="§"/>
            </a:pPr>
            <a:r>
              <a:rPr lang="en-US" sz="2400" dirty="0" smtClean="0"/>
              <a:t>Insider perspective</a:t>
            </a:r>
          </a:p>
          <a:p>
            <a:pPr lvl="1">
              <a:buNone/>
            </a:pPr>
            <a:r>
              <a:rPr lang="en-US" sz="2400" dirty="0" smtClean="0">
                <a:sym typeface="Wingdings" pitchFamily="2" charset="2"/>
              </a:rPr>
              <a:t></a:t>
            </a:r>
            <a:r>
              <a:rPr lang="en-US" sz="2400" dirty="0" smtClean="0"/>
              <a:t>Good practices</a:t>
            </a:r>
          </a:p>
          <a:p>
            <a:pPr lvl="1">
              <a:buNone/>
            </a:pPr>
            <a:r>
              <a:rPr lang="en-US" sz="2400" dirty="0" smtClean="0">
                <a:sym typeface="Wingdings" pitchFamily="2" charset="2"/>
              </a:rPr>
              <a:t></a:t>
            </a:r>
            <a:r>
              <a:rPr lang="en-US" sz="2400" dirty="0" smtClean="0"/>
              <a:t>Input for further realization of inclusive higher education</a:t>
            </a:r>
            <a:br>
              <a:rPr lang="en-US" sz="2400" dirty="0" smtClean="0"/>
            </a:br>
            <a:endParaRPr lang="en-US" sz="2400" dirty="0" smtClean="0"/>
          </a:p>
          <a:p>
            <a:pPr>
              <a:buNone/>
            </a:pPr>
            <a:r>
              <a:rPr lang="en-US" sz="2400" dirty="0" smtClean="0"/>
              <a:t>‘How do professors experience inclusive higher education?’</a:t>
            </a:r>
          </a:p>
          <a:p>
            <a:pPr lvl="1">
              <a:buFont typeface="Wingdings" pitchFamily="2" charset="2"/>
              <a:buChar char="§"/>
            </a:pPr>
            <a:r>
              <a:rPr lang="en-US" sz="2400" dirty="0" smtClean="0"/>
              <a:t>12 professors in the Flemish higher education system</a:t>
            </a:r>
          </a:p>
          <a:p>
            <a:pPr lvl="1">
              <a:buFont typeface="Wingdings" pitchFamily="2" charset="2"/>
              <a:buChar char="§"/>
            </a:pPr>
            <a:r>
              <a:rPr lang="en-US" sz="2400" dirty="0" smtClean="0"/>
              <a:t>Semi-structured interviews </a:t>
            </a:r>
          </a:p>
          <a:p>
            <a:pPr>
              <a:buNone/>
            </a:pPr>
            <a:endParaRPr lang="nl-BE" dirty="0"/>
          </a:p>
        </p:txBody>
      </p:sp>
      <p:sp>
        <p:nvSpPr>
          <p:cNvPr id="4" name="Slide Number Placeholder 3"/>
          <p:cNvSpPr>
            <a:spLocks noGrp="1"/>
          </p:cNvSpPr>
          <p:nvPr>
            <p:ph type="sldNum" sz="quarter" idx="12"/>
          </p:nvPr>
        </p:nvSpPr>
        <p:spPr/>
        <p:txBody>
          <a:bodyPr/>
          <a:lstStyle/>
          <a:p>
            <a:pPr>
              <a:defRPr/>
            </a:pPr>
            <a:fld id="{1DA04F56-8A34-4FFF-AD2B-73E872E3C519}" type="slidenum">
              <a:rPr lang="nl-NL" smtClean="0"/>
              <a:pPr>
                <a:defRPr/>
              </a:pPr>
              <a:t>4</a:t>
            </a:fld>
            <a:endParaRPr lang="nl-NL"/>
          </a:p>
        </p:txBody>
      </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Insider perspective professors</a:t>
            </a:r>
            <a:endParaRPr lang="nl-BE" dirty="0"/>
          </a:p>
        </p:txBody>
      </p:sp>
      <p:sp>
        <p:nvSpPr>
          <p:cNvPr id="3" name="Tijdelijke aanduiding voor inhoud 2"/>
          <p:cNvSpPr>
            <a:spLocks noGrp="1"/>
          </p:cNvSpPr>
          <p:nvPr>
            <p:ph idx="1"/>
          </p:nvPr>
        </p:nvSpPr>
        <p:spPr>
          <a:xfrm>
            <a:off x="1285852" y="1571612"/>
            <a:ext cx="7400948" cy="4554551"/>
          </a:xfrm>
        </p:spPr>
        <p:txBody>
          <a:bodyPr/>
          <a:lstStyle/>
          <a:p>
            <a:pPr>
              <a:buNone/>
            </a:pPr>
            <a:r>
              <a:rPr lang="en-US" sz="2800" b="1" dirty="0" smtClean="0"/>
              <a:t>4 main themes:</a:t>
            </a:r>
          </a:p>
          <a:p>
            <a:pPr lvl="0">
              <a:buFont typeface="Wingdings" pitchFamily="2" charset="2"/>
              <a:buChar char="§"/>
            </a:pPr>
            <a:r>
              <a:rPr lang="en-US" sz="2800" dirty="0" smtClean="0"/>
              <a:t>Experiences with students with a disability </a:t>
            </a:r>
            <a:endParaRPr lang="nl-BE" sz="2800" dirty="0" smtClean="0"/>
          </a:p>
          <a:p>
            <a:pPr lvl="0">
              <a:buFont typeface="Wingdings" pitchFamily="2" charset="2"/>
              <a:buChar char="§"/>
            </a:pPr>
            <a:r>
              <a:rPr lang="en-US" sz="2800" dirty="0" smtClean="0"/>
              <a:t>Influences on their competences as a professor</a:t>
            </a:r>
            <a:endParaRPr lang="nl-BE" sz="2800" dirty="0" smtClean="0"/>
          </a:p>
          <a:p>
            <a:pPr lvl="0">
              <a:buFont typeface="Wingdings" pitchFamily="2" charset="2"/>
              <a:buChar char="§"/>
            </a:pPr>
            <a:r>
              <a:rPr lang="en-US" sz="2800" dirty="0" smtClean="0"/>
              <a:t>Knowledge and experience with disability policy and services </a:t>
            </a:r>
            <a:endParaRPr lang="nl-BE" sz="2800" dirty="0" smtClean="0"/>
          </a:p>
          <a:p>
            <a:pPr lvl="0">
              <a:buFont typeface="Wingdings" pitchFamily="2" charset="2"/>
              <a:buChar char="§"/>
            </a:pPr>
            <a:r>
              <a:rPr lang="en-US" sz="2800" dirty="0" smtClean="0"/>
              <a:t>Attitude towards (aspects of) inclusion in higher education </a:t>
            </a:r>
            <a:endParaRPr lang="nl-BE" sz="2800" dirty="0" smtClean="0"/>
          </a:p>
          <a:p>
            <a:pPr>
              <a:buNone/>
            </a:pPr>
            <a:endParaRPr lang="nl-BE"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5</a:t>
            </a:fld>
            <a:endParaRPr lang="nl-NL"/>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Conclusions</a:t>
            </a:r>
            <a:endParaRPr lang="en-US" dirty="0"/>
          </a:p>
        </p:txBody>
      </p:sp>
      <p:sp>
        <p:nvSpPr>
          <p:cNvPr id="3" name="Tijdelijke aanduiding voor inhoud 2"/>
          <p:cNvSpPr>
            <a:spLocks noGrp="1"/>
          </p:cNvSpPr>
          <p:nvPr>
            <p:ph idx="1"/>
          </p:nvPr>
        </p:nvSpPr>
        <p:spPr>
          <a:xfrm>
            <a:off x="1285852" y="1571612"/>
            <a:ext cx="7400948" cy="4554551"/>
          </a:xfrm>
        </p:spPr>
        <p:txBody>
          <a:bodyPr/>
          <a:lstStyle/>
          <a:p>
            <a:pPr>
              <a:buFont typeface="Wingdings" pitchFamily="2" charset="2"/>
              <a:buChar char="§"/>
            </a:pPr>
            <a:r>
              <a:rPr lang="en-US" sz="2400" dirty="0" smtClean="0"/>
              <a:t>Broad definition </a:t>
            </a:r>
          </a:p>
          <a:p>
            <a:pPr lvl="1">
              <a:buFont typeface="Wingdings" pitchFamily="2" charset="2"/>
              <a:buChar char="§"/>
            </a:pPr>
            <a:r>
              <a:rPr lang="en-US" sz="2400" dirty="0" smtClean="0"/>
              <a:t>Diversity </a:t>
            </a:r>
          </a:p>
          <a:p>
            <a:pPr lvl="1">
              <a:buFont typeface="Wingdings" pitchFamily="2" charset="2"/>
              <a:buChar char="§"/>
            </a:pPr>
            <a:r>
              <a:rPr lang="en-US" sz="2400" dirty="0" smtClean="0"/>
              <a:t>Students with disabilities </a:t>
            </a:r>
          </a:p>
          <a:p>
            <a:pPr lvl="1">
              <a:buNone/>
            </a:pPr>
            <a:endParaRPr lang="en-US" sz="2400" dirty="0" smtClean="0"/>
          </a:p>
          <a:p>
            <a:pPr>
              <a:buFont typeface="Wingdings" pitchFamily="2" charset="2"/>
              <a:buChar char="§"/>
            </a:pPr>
            <a:r>
              <a:rPr lang="en-US" sz="2400" dirty="0" smtClean="0"/>
              <a:t>Open for inclusion and positive attitudes towards students with disabilities </a:t>
            </a:r>
          </a:p>
          <a:p>
            <a:pPr>
              <a:buNone/>
            </a:pPr>
            <a:r>
              <a:rPr lang="en-US" sz="2400" dirty="0" smtClean="0"/>
              <a:t>		</a:t>
            </a:r>
            <a:endParaRPr lang="nl-BE" sz="2400"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6</a:t>
            </a:fld>
            <a:endParaRPr lang="nl-NL"/>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pPr>
              <a:buNone/>
            </a:pPr>
            <a:r>
              <a:rPr lang="en-US" dirty="0" smtClean="0"/>
              <a:t>	 “I find it crucial that a student gets all the  </a:t>
            </a:r>
            <a:br>
              <a:rPr lang="en-US" dirty="0" smtClean="0"/>
            </a:br>
            <a:r>
              <a:rPr lang="en-US" dirty="0" smtClean="0"/>
              <a:t>  opportunities that he or she needs.”</a:t>
            </a:r>
          </a:p>
          <a:p>
            <a:pPr>
              <a:buNone/>
            </a:pPr>
            <a:r>
              <a:rPr lang="en-US" dirty="0" smtClean="0"/>
              <a:t>		</a:t>
            </a:r>
            <a:br>
              <a:rPr lang="en-US" dirty="0" smtClean="0"/>
            </a:br>
            <a:r>
              <a:rPr lang="en-US" dirty="0" smtClean="0"/>
              <a:t>  “I find it important to consider the  </a:t>
            </a:r>
            <a:br>
              <a:rPr lang="en-US" dirty="0" smtClean="0"/>
            </a:br>
            <a:r>
              <a:rPr lang="en-US" dirty="0" smtClean="0"/>
              <a:t>   differences between people.”</a:t>
            </a:r>
            <a:endParaRPr lang="en-US" sz="2800" dirty="0" smtClean="0"/>
          </a:p>
          <a:p>
            <a:endParaRPr lang="en-US"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7</a:t>
            </a:fld>
            <a:endParaRPr lang="nl-NL"/>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Conclusions</a:t>
            </a:r>
            <a:endParaRPr lang="en-US" dirty="0"/>
          </a:p>
        </p:txBody>
      </p:sp>
      <p:sp>
        <p:nvSpPr>
          <p:cNvPr id="3" name="Tijdelijke aanduiding voor inhoud 2"/>
          <p:cNvSpPr>
            <a:spLocks noGrp="1"/>
          </p:cNvSpPr>
          <p:nvPr>
            <p:ph idx="1"/>
          </p:nvPr>
        </p:nvSpPr>
        <p:spPr/>
        <p:txBody>
          <a:bodyPr/>
          <a:lstStyle/>
          <a:p>
            <a:pPr lvl="1">
              <a:lnSpc>
                <a:spcPct val="150000"/>
              </a:lnSpc>
              <a:buFont typeface="Wingdings" pitchFamily="2" charset="2"/>
              <a:buChar char="§"/>
            </a:pPr>
            <a:r>
              <a:rPr lang="en-US" dirty="0" smtClean="0"/>
              <a:t>But what with more severe disabilities?</a:t>
            </a:r>
          </a:p>
          <a:p>
            <a:pPr lvl="1">
              <a:lnSpc>
                <a:spcPct val="150000"/>
              </a:lnSpc>
              <a:buFont typeface="Wingdings" pitchFamily="2" charset="2"/>
              <a:buChar char="§"/>
            </a:pPr>
            <a:r>
              <a:rPr lang="en-US" dirty="0" smtClean="0"/>
              <a:t>No advantage to other students</a:t>
            </a:r>
          </a:p>
          <a:p>
            <a:pPr lvl="1">
              <a:lnSpc>
                <a:spcPct val="150000"/>
              </a:lnSpc>
              <a:buFont typeface="Wingdings" pitchFamily="2" charset="2"/>
              <a:buChar char="§"/>
            </a:pPr>
            <a:r>
              <a:rPr lang="en-US" dirty="0" smtClean="0"/>
              <a:t>Not ‘pampering’</a:t>
            </a:r>
          </a:p>
          <a:p>
            <a:endParaRPr lang="en-US"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8</a:t>
            </a:fld>
            <a:endParaRPr lang="nl-NL"/>
          </a:p>
        </p:txBody>
      </p:sp>
    </p:spTree>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Experiences  </a:t>
            </a:r>
            <a:endParaRPr lang="en-US" dirty="0"/>
          </a:p>
        </p:txBody>
      </p:sp>
      <p:sp>
        <p:nvSpPr>
          <p:cNvPr id="3" name="Tijdelijke aanduiding voor inhoud 2"/>
          <p:cNvSpPr>
            <a:spLocks noGrp="1"/>
          </p:cNvSpPr>
          <p:nvPr>
            <p:ph idx="1"/>
          </p:nvPr>
        </p:nvSpPr>
        <p:spPr>
          <a:xfrm>
            <a:off x="1071538" y="1571612"/>
            <a:ext cx="7615262" cy="4554551"/>
          </a:xfrm>
        </p:spPr>
        <p:txBody>
          <a:bodyPr/>
          <a:lstStyle/>
          <a:p>
            <a:pPr>
              <a:buFont typeface="Wingdings" pitchFamily="2" charset="2"/>
              <a:buChar char="§"/>
            </a:pPr>
            <a:r>
              <a:rPr lang="en-US" sz="2800" dirty="0" smtClean="0"/>
              <a:t>Motivated students </a:t>
            </a:r>
          </a:p>
          <a:p>
            <a:pPr>
              <a:buNone/>
            </a:pPr>
            <a:endParaRPr lang="en-US" sz="2800" dirty="0" smtClean="0"/>
          </a:p>
          <a:p>
            <a:pPr>
              <a:buFont typeface="Wingdings" pitchFamily="2" charset="2"/>
              <a:buChar char="§"/>
            </a:pPr>
            <a:r>
              <a:rPr lang="en-US" sz="2800" dirty="0" smtClean="0"/>
              <a:t>Positive </a:t>
            </a:r>
          </a:p>
          <a:p>
            <a:pPr lvl="1">
              <a:buFont typeface="Wingdings" pitchFamily="2" charset="2"/>
              <a:buChar char="§"/>
            </a:pPr>
            <a:r>
              <a:rPr lang="en-US" sz="2400" dirty="0" smtClean="0"/>
              <a:t>Open communication </a:t>
            </a:r>
          </a:p>
          <a:p>
            <a:pPr lvl="1">
              <a:buFont typeface="Wingdings" pitchFamily="2" charset="2"/>
              <a:buChar char="§"/>
            </a:pPr>
            <a:r>
              <a:rPr lang="en-US" sz="2400" dirty="0" smtClean="0"/>
              <a:t>Positive experience</a:t>
            </a:r>
          </a:p>
          <a:p>
            <a:pPr lvl="1">
              <a:buFont typeface="Wingdings" pitchFamily="2" charset="2"/>
              <a:buChar char="§"/>
            </a:pPr>
            <a:r>
              <a:rPr lang="en-US" sz="2400" dirty="0" smtClean="0"/>
              <a:t>The challenge of trying to adapt the way of teaching and the course content to the needs of the students </a:t>
            </a:r>
          </a:p>
          <a:p>
            <a:pPr>
              <a:buNone/>
            </a:pPr>
            <a:endParaRPr lang="nl-BE" dirty="0"/>
          </a:p>
        </p:txBody>
      </p:sp>
      <p:sp>
        <p:nvSpPr>
          <p:cNvPr id="4" name="Tijdelijke aanduiding voor dianummer 3"/>
          <p:cNvSpPr>
            <a:spLocks noGrp="1"/>
          </p:cNvSpPr>
          <p:nvPr>
            <p:ph type="sldNum" sz="quarter" idx="12"/>
          </p:nvPr>
        </p:nvSpPr>
        <p:spPr/>
        <p:txBody>
          <a:bodyPr/>
          <a:lstStyle/>
          <a:p>
            <a:pPr>
              <a:defRPr/>
            </a:pPr>
            <a:fld id="{1DA04F56-8A34-4FFF-AD2B-73E872E3C519}" type="slidenum">
              <a:rPr lang="nl-NL" smtClean="0"/>
              <a:pPr>
                <a:defRPr/>
              </a:pPr>
              <a:t>9</a:t>
            </a:fld>
            <a:endParaRPr lang="nl-NL"/>
          </a:p>
        </p:txBody>
      </p:sp>
    </p:spTree>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Standaardontwerp">
  <a:themeElements>
    <a:clrScheme name="Standaardontwe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ardontwerp">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ardontwe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ardontwer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ardontwer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ardontwer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ardontwerp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ardontwer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ardontwer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ardontwer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ardontwer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ardontwer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3F92127431B2A4D940405834A12CBDC" ma:contentTypeVersion="3" ma:contentTypeDescription="Een nieuw document maken." ma:contentTypeScope="" ma:versionID="453e0e6b8d8e0be6c7b3a836de5a1b72">
  <xsd:schema xmlns:xsd="http://www.w3.org/2001/XMLSchema" xmlns:p="http://schemas.microsoft.com/office/2006/metadata/properties" xmlns:ns2="2530d1e4-f3e5-4c21-a52f-e3973d3252e2" targetNamespace="http://schemas.microsoft.com/office/2006/metadata/properties" ma:root="true" ma:fieldsID="7a9782f618942e7a80563c9694ff0b4f" ns2:_="">
    <xsd:import namespace="2530d1e4-f3e5-4c21-a52f-e3973d3252e2"/>
    <xsd:element name="properties">
      <xsd:complexType>
        <xsd:sequence>
          <xsd:element name="documentManagement">
            <xsd:complexType>
              <xsd:all>
                <xsd:element ref="ns2:abstract" minOccurs="0"/>
              </xsd:all>
            </xsd:complexType>
          </xsd:element>
        </xsd:sequence>
      </xsd:complexType>
    </xsd:element>
  </xsd:schema>
  <xsd:schema xmlns:xsd="http://www.w3.org/2001/XMLSchema" xmlns:dms="http://schemas.microsoft.com/office/2006/documentManagement/types" targetNamespace="2530d1e4-f3e5-4c21-a52f-e3973d3252e2" elementFormDefault="qualified">
    <xsd:import namespace="http://schemas.microsoft.com/office/2006/documentManagement/types"/>
    <xsd:element name="abstract" ma:index="8" nillable="true" ma:displayName="abstract" ma:description="kort abstract" ma:internalName="abstract">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ma:readOnly="tru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documentManagement>
    <abstract xmlns="2530d1e4-f3e5-4c21-a52f-e3973d3252e2" xsi:nil="true"/>
  </documentManagement>
</p:properties>
</file>

<file path=customXml/itemProps1.xml><?xml version="1.0" encoding="utf-8"?>
<ds:datastoreItem xmlns:ds="http://schemas.openxmlformats.org/officeDocument/2006/customXml" ds:itemID="{76E24327-006B-4683-AE43-4C14D3631BBE}">
  <ds:schemaRefs>
    <ds:schemaRef ds:uri="http://schemas.microsoft.com/office/2006/metadata/longProperties"/>
  </ds:schemaRefs>
</ds:datastoreItem>
</file>

<file path=customXml/itemProps2.xml><?xml version="1.0" encoding="utf-8"?>
<ds:datastoreItem xmlns:ds="http://schemas.openxmlformats.org/officeDocument/2006/customXml" ds:itemID="{9FFD071D-AD10-4FFD-A97F-64CB5A5367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30d1e4-f3e5-4c21-a52f-e3973d3252e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CD18A174-DA1C-4A6F-83CA-474B7A652535}">
  <ds:schemaRefs>
    <ds:schemaRef ds:uri="http://schemas.microsoft.com/sharepoint/v3/contenttype/forms"/>
  </ds:schemaRefs>
</ds:datastoreItem>
</file>

<file path=customXml/itemProps4.xml><?xml version="1.0" encoding="utf-8"?>
<ds:datastoreItem xmlns:ds="http://schemas.openxmlformats.org/officeDocument/2006/customXml" ds:itemID="{75FDD651-A895-4DA8-B930-F2EE303A0F29}">
  <ds:schemaRefs>
    <ds:schemaRef ds:uri="http://schemas.microsoft.com/office/2006/metadata/properties"/>
    <ds:schemaRef ds:uri="2530d1e4-f3e5-4c21-a52f-e3973d3252e2"/>
  </ds:schemaRefs>
</ds:datastoreItem>
</file>

<file path=docProps/app.xml><?xml version="1.0" encoding="utf-8"?>
<Properties xmlns="http://schemas.openxmlformats.org/officeDocument/2006/extended-properties" xmlns:vt="http://schemas.openxmlformats.org/officeDocument/2006/docPropsVTypes">
  <TotalTime>1227</TotalTime>
  <Words>531</Words>
  <Application>Microsoft Office PowerPoint</Application>
  <PresentationFormat>On-screen Show (4:3)</PresentationFormat>
  <Paragraphs>141</Paragraphs>
  <Slides>20</Slides>
  <Notes>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Standaardontwerp</vt:lpstr>
      <vt:lpstr>Slide 1</vt:lpstr>
      <vt:lpstr>SIHO </vt:lpstr>
      <vt:lpstr>SIHO</vt:lpstr>
      <vt:lpstr>The perspective of professors </vt:lpstr>
      <vt:lpstr>Insider perspective professors</vt:lpstr>
      <vt:lpstr>Conclusions</vt:lpstr>
      <vt:lpstr>Slide 7</vt:lpstr>
      <vt:lpstr>Conclusions</vt:lpstr>
      <vt:lpstr>Experiences  </vt:lpstr>
      <vt:lpstr>Experiences</vt:lpstr>
      <vt:lpstr>Experiences</vt:lpstr>
      <vt:lpstr>Aspects of influence</vt:lpstr>
      <vt:lpstr>Reasonable accommodations</vt:lpstr>
      <vt:lpstr>Reasonable accommodations</vt:lpstr>
      <vt:lpstr>Professors own support</vt:lpstr>
      <vt:lpstr>Influence on competencies</vt:lpstr>
      <vt:lpstr> Influence on person and attitude </vt:lpstr>
      <vt:lpstr>Policy </vt:lpstr>
      <vt:lpstr>Needs</vt:lpstr>
      <vt:lpstr>SIHO: contact </vt:lpstr>
    </vt:vector>
  </TitlesOfParts>
  <Company>Dot Plus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Geert Van Hijfte</dc:creator>
  <cp:lastModifiedBy>nheurckm</cp:lastModifiedBy>
  <cp:revision>85</cp:revision>
  <dcterms:created xsi:type="dcterms:W3CDTF">2009-09-01T07:24:34Z</dcterms:created>
  <dcterms:modified xsi:type="dcterms:W3CDTF">2011-06-09T19:33:48Z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ies>
</file>