
<file path=[Content_Types].xml><?xml version="1.0" encoding="utf-8"?>
<Types xmlns="http://schemas.openxmlformats.org/package/2006/content-types">
  <Default Extension="rels" ContentType="application/vnd.openxmlformats-package.relationships+xml"/>
  <Override PartName="/ppt/slideLayouts/slideLayout1.xml" ContentType="application/vnd.openxmlformats-officedocument.presentationml.slideLayout+xml"/>
  <Override PartName="/ppt/slides/slide11.xml" ContentType="application/vnd.openxmlformats-officedocument.presentationml.slide+xml"/>
  <Default Extension="xml" ContentType="application/xml"/>
  <Override PartName="/ppt/slides/slide9.xml" ContentType="application/vnd.openxmlformats-officedocument.presentationml.slide+xml"/>
  <Default Extension="jpeg" ContentType="image/jpeg"/>
  <Override PartName="/ppt/notesSlides/notesSlide3.xml" ContentType="application/vnd.openxmlformats-officedocument.presentationml.notesSlide+xml"/>
  <Override PartName="/ppt/tableStyles.xml" ContentType="application/vnd.openxmlformats-officedocument.presentationml.tableStyles+xml"/>
  <Override PartName="/ppt/slideLayouts/slideLayout8.xml" ContentType="application/vnd.openxmlformats-officedocument.presentationml.slideLayout+xml"/>
  <Override PartName="/ppt/slides/slide7.xml" ContentType="application/vnd.openxmlformats-officedocument.presentationml.slide+xml"/>
  <Override PartName="/ppt/notesSlides/notesSlide1.xml" ContentType="application/vnd.openxmlformats-officedocument.presentationml.notesSlide+xml"/>
  <Override PartName="/ppt/slideLayouts/slideLayout6.xml" ContentType="application/vnd.openxmlformats-officedocument.presentationml.slideLayout+xml"/>
  <Override PartName="/ppt/slides/slide5.xml" ContentType="application/vnd.openxmlformats-officedocument.presentationml.slide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s/slide3.xml" ContentType="application/vnd.openxmlformats-officedocument.presentationml.slide+xml"/>
  <Override PartName="/ppt/slideLayouts/slideLayout10.xml" ContentType="application/vnd.openxmlformats-officedocument.presentationml.slideLayout+xml"/>
  <Override PartName="/ppt/slides/slide14.xml" ContentType="application/vnd.openxmlformats-officedocument.presentationml.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slides/slide12.xml" ContentType="application/vnd.openxmlformats-officedocument.presentationml.slide+xml"/>
  <Default Extension="bin" ContentType="application/vnd.openxmlformats-officedocument.presentationml.printerSettings"/>
  <Override PartName="/ppt/slides/slide10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slides/slide8.xml" ContentType="application/vnd.openxmlformats-officedocument.presentationml.slide+xml"/>
  <Override PartName="/ppt/presentation.xml" ContentType="application/vnd.openxmlformats-officedocument.presentationml.presentation.main+xml"/>
  <Override PartName="/ppt/notesSlides/notesSlide2.xml" ContentType="application/vnd.openxmlformats-officedocument.presentationml.notesSlide+xml"/>
  <Override PartName="/ppt/slideLayouts/slideLayout7.xml" ContentType="application/vnd.openxmlformats-officedocument.presentationml.slideLayout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slideLayouts/slideLayout3.xml" ContentType="application/vnd.openxmlformats-officedocument.presentationml.slideLayout+xml"/>
  <Override PartName="/ppt/slides/slide2.xml" ContentType="application/vnd.openxmlformats-officedocument.presentationml.slide+xml"/>
  <Override PartName="/ppt/slides/slide13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firstSlideNum="0" strictFirstAndLastChars="0" saveSubsetFonts="1" autoCompressPictures="0">
  <p:sldMasterIdLst>
    <p:sldMasterId id="2147483648" r:id="rId1"/>
  </p:sldMasterIdLst>
  <p:notesMasterIdLst>
    <p:notesMasterId r:id="rId16"/>
  </p:notesMasterIdLst>
  <p:sldIdLst>
    <p:sldId id="256" r:id="rId2"/>
    <p:sldId id="259" r:id="rId3"/>
    <p:sldId id="274" r:id="rId4"/>
    <p:sldId id="262" r:id="rId5"/>
    <p:sldId id="277" r:id="rId6"/>
    <p:sldId id="263" r:id="rId7"/>
    <p:sldId id="268" r:id="rId8"/>
    <p:sldId id="269" r:id="rId9"/>
    <p:sldId id="265" r:id="rId10"/>
    <p:sldId id="270" r:id="rId11"/>
    <p:sldId id="275" r:id="rId12"/>
    <p:sldId id="271" r:id="rId13"/>
    <p:sldId id="272" r:id="rId14"/>
    <p:sldId id="273" r:id="rId15"/>
  </p:sldIdLst>
  <p:sldSz cx="9144000" cy="6858000" type="screen4x3"/>
  <p:notesSz cx="6858000" cy="91440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400" kern="1200" baseline="-250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 baseline="-250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 baseline="-250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 baseline="-250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 baseline="-250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457200" rtl="0" eaLnBrk="1" latinLnBrk="0" hangingPunct="1">
      <a:defRPr sz="2400" kern="1200" baseline="-25000">
        <a:solidFill>
          <a:schemeClr val="tx1"/>
        </a:solidFill>
        <a:latin typeface="Times New Roman" charset="0"/>
        <a:ea typeface="+mn-ea"/>
        <a:cs typeface="+mn-cs"/>
      </a:defRPr>
    </a:lvl6pPr>
    <a:lvl7pPr marL="2743200" algn="l" defTabSz="457200" rtl="0" eaLnBrk="1" latinLnBrk="0" hangingPunct="1">
      <a:defRPr sz="2400" kern="1200" baseline="-25000">
        <a:solidFill>
          <a:schemeClr val="tx1"/>
        </a:solidFill>
        <a:latin typeface="Times New Roman" charset="0"/>
        <a:ea typeface="+mn-ea"/>
        <a:cs typeface="+mn-cs"/>
      </a:defRPr>
    </a:lvl7pPr>
    <a:lvl8pPr marL="3200400" algn="l" defTabSz="457200" rtl="0" eaLnBrk="1" latinLnBrk="0" hangingPunct="1">
      <a:defRPr sz="2400" kern="1200" baseline="-25000">
        <a:solidFill>
          <a:schemeClr val="tx1"/>
        </a:solidFill>
        <a:latin typeface="Times New Roman" charset="0"/>
        <a:ea typeface="+mn-ea"/>
        <a:cs typeface="+mn-cs"/>
      </a:defRPr>
    </a:lvl8pPr>
    <a:lvl9pPr marL="3657600" algn="l" defTabSz="457200" rtl="0" eaLnBrk="1" latinLnBrk="0" hangingPunct="1">
      <a:defRPr sz="2400" kern="1200" baseline="-25000">
        <a:solidFill>
          <a:schemeClr val="tx1"/>
        </a:solidFill>
        <a:latin typeface="Times New Roman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lrMru>
    <a:srgbClr val="404040"/>
    <a:srgbClr val="808080"/>
    <a:srgbClr val="000000"/>
    <a:srgbClr val="141E64"/>
    <a:srgbClr val="DDDDDD"/>
    <a:srgbClr val="25256F"/>
    <a:srgbClr val="7E002F"/>
    <a:srgbClr val="003D62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 snapVertSplitter="1">
    <p:restoredLeft sz="32787" autoAdjust="0"/>
    <p:restoredTop sz="68310" autoAdjust="0"/>
  </p:normalViewPr>
  <p:slideViewPr>
    <p:cSldViewPr>
      <p:cViewPr varScale="1">
        <p:scale>
          <a:sx n="67" d="100"/>
          <a:sy n="67" d="100"/>
        </p:scale>
        <p:origin x="-824" y="-10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279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theme" Target="theme/theme1.xml"/><Relationship Id="rId21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notesMaster" Target="notesMasters/notesMaster1.xml"/><Relationship Id="rId17" Type="http://schemas.openxmlformats.org/officeDocument/2006/relationships/printerSettings" Target="printerSettings/printerSettings1.bin"/><Relationship Id="rId18" Type="http://schemas.openxmlformats.org/officeDocument/2006/relationships/presProps" Target="presProps.xml"/><Relationship Id="rId1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aseline="0"/>
            </a:lvl1pPr>
          </a:lstStyle>
          <a:p>
            <a:endParaRPr lang="en-US"/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aseline="0"/>
            </a:lvl1pPr>
          </a:lstStyle>
          <a:p>
            <a:endParaRPr lang="en-US"/>
          </a:p>
        </p:txBody>
      </p:sp>
      <p:sp>
        <p:nvSpPr>
          <p:cNvPr id="4608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4608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608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aseline="0"/>
            </a:lvl1pPr>
          </a:lstStyle>
          <a:p>
            <a:endParaRPr lang="en-US"/>
          </a:p>
        </p:txBody>
      </p:sp>
      <p:sp>
        <p:nvSpPr>
          <p:cNvPr id="4608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aseline="0"/>
            </a:lvl1pPr>
          </a:lstStyle>
          <a:p>
            <a:fld id="{16058893-FDE4-064A-8875-2765B39347D9}" type="slidenum">
              <a:rPr lang="en-US"/>
              <a:pPr/>
              <a:t>‹nr.›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 Narrow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 Narrow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 Narrow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 Narrow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 Narrow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660693D-5603-0C44-ACC6-8313BD949951}" type="slidenum">
              <a:rPr lang="en-US"/>
              <a:pPr/>
              <a:t>0</a:t>
            </a:fld>
            <a:endParaRPr lang="en-US"/>
          </a:p>
        </p:txBody>
      </p:sp>
      <p:sp>
        <p:nvSpPr>
          <p:cNvPr id="1761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61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058893-FDE4-064A-8875-2765B39347D9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058893-FDE4-064A-8875-2765B39347D9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4" Type="http://schemas.openxmlformats.org/officeDocument/2006/relationships/image" Target="../media/image3.jpeg"/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33413" y="1458913"/>
            <a:ext cx="7870825" cy="1524000"/>
          </a:xfrm>
        </p:spPr>
        <p:txBody>
          <a:bodyPr anchor="b"/>
          <a:lstStyle>
            <a:lvl1pPr algn="l">
              <a:defRPr sz="4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8438" name="Rectangle 6"/>
          <p:cNvSpPr>
            <a:spLocks noGrp="1" noChangeArrowheads="1"/>
          </p:cNvSpPr>
          <p:nvPr>
            <p:ph type="subTitle" idx="1"/>
          </p:nvPr>
        </p:nvSpPr>
        <p:spPr>
          <a:xfrm>
            <a:off x="633413" y="3173413"/>
            <a:ext cx="7870825" cy="1270000"/>
          </a:xfrm>
        </p:spPr>
        <p:txBody>
          <a:bodyPr/>
          <a:lstStyle>
            <a:lvl1pPr marL="0" indent="0">
              <a:buFontTx/>
              <a:buNone/>
              <a:defRPr>
                <a:solidFill>
                  <a:srgbClr val="7E002F"/>
                </a:solidFill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  <p:pic>
        <p:nvPicPr>
          <p:cNvPr id="18490" name="Picture 58" descr="logo_u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33413" y="506413"/>
            <a:ext cx="793750" cy="635000"/>
          </a:xfrm>
          <a:prstGeom prst="rect">
            <a:avLst/>
          </a:prstGeom>
          <a:noFill/>
        </p:spPr>
      </p:pic>
      <p:pic>
        <p:nvPicPr>
          <p:cNvPr id="18491" name="Picture 59" descr="gol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28675" y="6286500"/>
            <a:ext cx="8315325" cy="571500"/>
          </a:xfrm>
          <a:prstGeom prst="rect">
            <a:avLst/>
          </a:prstGeom>
          <a:noFill/>
        </p:spPr>
      </p:pic>
      <p:pic>
        <p:nvPicPr>
          <p:cNvPr id="18492" name="Picture 60" descr="logo_ua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33413" y="6219825"/>
            <a:ext cx="2851150" cy="3302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smtClean="0"/>
              <a:t>Titelstijl van model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BE" smtClean="0"/>
              <a:t>Klik om de tekststijl van het model te bewerken</a:t>
            </a:r>
          </a:p>
          <a:p>
            <a:pPr lvl="1"/>
            <a:r>
              <a:rPr lang="nl-BE" smtClean="0"/>
              <a:t>Tweede niveau</a:t>
            </a:r>
          </a:p>
          <a:p>
            <a:pPr lvl="2"/>
            <a:r>
              <a:rPr lang="nl-BE" smtClean="0"/>
              <a:t>Derde niveau</a:t>
            </a:r>
          </a:p>
          <a:p>
            <a:pPr lvl="3"/>
            <a:r>
              <a:rPr lang="nl-BE" smtClean="0"/>
              <a:t>Vierde niveau</a:t>
            </a:r>
          </a:p>
          <a:p>
            <a:pPr lvl="4"/>
            <a:r>
              <a:rPr lang="nl-BE" smtClean="0"/>
              <a:t>Vijfde niveau</a:t>
            </a:r>
            <a:endParaRPr lang="nl-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537325" y="1395413"/>
            <a:ext cx="1966913" cy="4570412"/>
          </a:xfrm>
        </p:spPr>
        <p:txBody>
          <a:bodyPr vert="eaVert"/>
          <a:lstStyle/>
          <a:p>
            <a:r>
              <a:rPr lang="nl-BE" smtClean="0"/>
              <a:t>Titelstijl van model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633413" y="1395413"/>
            <a:ext cx="5751512" cy="4570412"/>
          </a:xfrm>
        </p:spPr>
        <p:txBody>
          <a:bodyPr vert="eaVert"/>
          <a:lstStyle/>
          <a:p>
            <a:pPr lvl="0"/>
            <a:r>
              <a:rPr lang="nl-BE" smtClean="0"/>
              <a:t>Klik om de tekststijl van het model te bewerken</a:t>
            </a:r>
          </a:p>
          <a:p>
            <a:pPr lvl="1"/>
            <a:r>
              <a:rPr lang="nl-BE" smtClean="0"/>
              <a:t>Tweede niveau</a:t>
            </a:r>
          </a:p>
          <a:p>
            <a:pPr lvl="2"/>
            <a:r>
              <a:rPr lang="nl-BE" smtClean="0"/>
              <a:t>Derde niveau</a:t>
            </a:r>
          </a:p>
          <a:p>
            <a:pPr lvl="3"/>
            <a:r>
              <a:rPr lang="nl-BE" smtClean="0"/>
              <a:t>Vierde niveau</a:t>
            </a:r>
          </a:p>
          <a:p>
            <a:pPr lvl="4"/>
            <a:r>
              <a:rPr lang="nl-BE" smtClean="0"/>
              <a:t>Vijfde niveau</a:t>
            </a:r>
            <a:endParaRPr lang="nl-NL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chart" preserve="1">
  <p:cSld name="Titel en grafi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33413" y="1395413"/>
            <a:ext cx="7870825" cy="635000"/>
          </a:xfrm>
        </p:spPr>
        <p:txBody>
          <a:bodyPr/>
          <a:lstStyle/>
          <a:p>
            <a:r>
              <a:rPr lang="nl-BE" smtClean="0"/>
              <a:t>Titelstijl van model bewerken</a:t>
            </a:r>
            <a:endParaRPr lang="nl-NL"/>
          </a:p>
        </p:txBody>
      </p:sp>
      <p:sp>
        <p:nvSpPr>
          <p:cNvPr id="3" name="Tijdelijke aanduiding voor grafiek 2"/>
          <p:cNvSpPr>
            <a:spLocks noGrp="1"/>
          </p:cNvSpPr>
          <p:nvPr>
            <p:ph type="chart" idx="1"/>
          </p:nvPr>
        </p:nvSpPr>
        <p:spPr>
          <a:xfrm>
            <a:off x="633413" y="2411413"/>
            <a:ext cx="7870825" cy="3554412"/>
          </a:xfrm>
        </p:spPr>
        <p:txBody>
          <a:bodyPr/>
          <a:lstStyle/>
          <a:p>
            <a:endParaRPr lang="nl-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smtClean="0"/>
              <a:t>Titelstijl van model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BE" smtClean="0"/>
              <a:t>Klik om de tekststijl van het model te bewerken</a:t>
            </a:r>
          </a:p>
          <a:p>
            <a:pPr lvl="1"/>
            <a:r>
              <a:rPr lang="nl-BE" smtClean="0"/>
              <a:t>Tweede niveau</a:t>
            </a:r>
          </a:p>
          <a:p>
            <a:pPr lvl="2"/>
            <a:r>
              <a:rPr lang="nl-BE" smtClean="0"/>
              <a:t>Derde niveau</a:t>
            </a:r>
          </a:p>
          <a:p>
            <a:pPr lvl="3"/>
            <a:r>
              <a:rPr lang="nl-BE" smtClean="0"/>
              <a:t>Vierde niveau</a:t>
            </a:r>
          </a:p>
          <a:p>
            <a:pPr lvl="4"/>
            <a:r>
              <a:rPr lang="nl-BE" smtClean="0"/>
              <a:t>Vijfde niveau</a:t>
            </a:r>
            <a:endParaRPr lang="nl-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BE" smtClean="0"/>
              <a:t>Titelstijl van model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nl-BE" smtClean="0"/>
              <a:t>Klik om de tekststijl van het model te bewerken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ee object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smtClean="0"/>
              <a:t>Titelstijl van model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633413" y="2411413"/>
            <a:ext cx="3859212" cy="35544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BE" smtClean="0"/>
              <a:t>Klik om de tekststijl van het model te bewerken</a:t>
            </a:r>
          </a:p>
          <a:p>
            <a:pPr lvl="1"/>
            <a:r>
              <a:rPr lang="nl-BE" smtClean="0"/>
              <a:t>Tweede niveau</a:t>
            </a:r>
          </a:p>
          <a:p>
            <a:pPr lvl="2"/>
            <a:r>
              <a:rPr lang="nl-BE" smtClean="0"/>
              <a:t>Derde niveau</a:t>
            </a:r>
          </a:p>
          <a:p>
            <a:pPr lvl="3"/>
            <a:r>
              <a:rPr lang="nl-BE" smtClean="0"/>
              <a:t>Vierde niveau</a:t>
            </a:r>
          </a:p>
          <a:p>
            <a:pPr lvl="4"/>
            <a:r>
              <a:rPr lang="nl-BE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5025" y="2411413"/>
            <a:ext cx="3859213" cy="35544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BE" smtClean="0"/>
              <a:t>Klik om de tekststijl van het model te bewerken</a:t>
            </a:r>
          </a:p>
          <a:p>
            <a:pPr lvl="1"/>
            <a:r>
              <a:rPr lang="nl-BE" smtClean="0"/>
              <a:t>Tweede niveau</a:t>
            </a:r>
          </a:p>
          <a:p>
            <a:pPr lvl="2"/>
            <a:r>
              <a:rPr lang="nl-BE" smtClean="0"/>
              <a:t>Derde niveau</a:t>
            </a:r>
          </a:p>
          <a:p>
            <a:pPr lvl="3"/>
            <a:r>
              <a:rPr lang="nl-BE" smtClean="0"/>
              <a:t>Vierde niveau</a:t>
            </a:r>
          </a:p>
          <a:p>
            <a:pPr lvl="4"/>
            <a:r>
              <a:rPr lang="nl-BE" smtClean="0"/>
              <a:t>Vijfde niveau</a:t>
            </a:r>
            <a:endParaRPr lang="nl-N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nl-BE" smtClean="0"/>
              <a:t>Titelstijl van model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BE" smtClean="0"/>
              <a:t>Klik om de tekststijl van het model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BE" smtClean="0"/>
              <a:t>Klik om de tekststijl van het model te bewerken</a:t>
            </a:r>
          </a:p>
          <a:p>
            <a:pPr lvl="1"/>
            <a:r>
              <a:rPr lang="nl-BE" smtClean="0"/>
              <a:t>Tweede niveau</a:t>
            </a:r>
          </a:p>
          <a:p>
            <a:pPr lvl="2"/>
            <a:r>
              <a:rPr lang="nl-BE" smtClean="0"/>
              <a:t>Derde niveau</a:t>
            </a:r>
          </a:p>
          <a:p>
            <a:pPr lvl="3"/>
            <a:r>
              <a:rPr lang="nl-BE" smtClean="0"/>
              <a:t>Vierde niveau</a:t>
            </a:r>
          </a:p>
          <a:p>
            <a:pPr lvl="4"/>
            <a:r>
              <a:rPr lang="nl-BE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BE" smtClean="0"/>
              <a:t>Klik om de tekststijl van het model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BE" smtClean="0"/>
              <a:t>Klik om de tekststijl van het model te bewerken</a:t>
            </a:r>
          </a:p>
          <a:p>
            <a:pPr lvl="1"/>
            <a:r>
              <a:rPr lang="nl-BE" smtClean="0"/>
              <a:t>Tweede niveau</a:t>
            </a:r>
          </a:p>
          <a:p>
            <a:pPr lvl="2"/>
            <a:r>
              <a:rPr lang="nl-BE" smtClean="0"/>
              <a:t>Derde niveau</a:t>
            </a:r>
          </a:p>
          <a:p>
            <a:pPr lvl="3"/>
            <a:r>
              <a:rPr lang="nl-BE" smtClean="0"/>
              <a:t>Vierde niveau</a:t>
            </a:r>
          </a:p>
          <a:p>
            <a:pPr lvl="4"/>
            <a:r>
              <a:rPr lang="nl-BE" smtClean="0"/>
              <a:t>Vijfde niveau</a:t>
            </a:r>
            <a:endParaRPr lang="nl-N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smtClean="0"/>
              <a:t>Titelstijl van model bewerken</a:t>
            </a:r>
            <a:endParaRPr lang="nl-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BE" smtClean="0"/>
              <a:t>Titelstijl van model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BE" smtClean="0"/>
              <a:t>Klik om de tekststijl van het model te bewerken</a:t>
            </a:r>
          </a:p>
          <a:p>
            <a:pPr lvl="1"/>
            <a:r>
              <a:rPr lang="nl-BE" smtClean="0"/>
              <a:t>Tweede niveau</a:t>
            </a:r>
          </a:p>
          <a:p>
            <a:pPr lvl="2"/>
            <a:r>
              <a:rPr lang="nl-BE" smtClean="0"/>
              <a:t>Derde niveau</a:t>
            </a:r>
          </a:p>
          <a:p>
            <a:pPr lvl="3"/>
            <a:r>
              <a:rPr lang="nl-BE" smtClean="0"/>
              <a:t>Vierde niveau</a:t>
            </a:r>
          </a:p>
          <a:p>
            <a:pPr lvl="4"/>
            <a:r>
              <a:rPr lang="nl-BE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BE" smtClean="0"/>
              <a:t>Klik om de tekststijl van het model te bewerken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BE" smtClean="0"/>
              <a:t>Titelstijl van model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BE" smtClean="0"/>
              <a:t>Klik om de tekststijl van het model te bewerken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4" Type="http://schemas.openxmlformats.org/officeDocument/2006/relationships/image" Target="../media/image1.jpeg"/><Relationship Id="rId15" Type="http://schemas.openxmlformats.org/officeDocument/2006/relationships/image" Target="../media/image2.jpeg"/><Relationship Id="rId16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01" name="Picture 77" descr="golf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836613" y="6286500"/>
            <a:ext cx="8315325" cy="571500"/>
          </a:xfrm>
          <a:prstGeom prst="rect">
            <a:avLst/>
          </a:prstGeom>
          <a:noFill/>
        </p:spPr>
      </p:pic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33413" y="1395413"/>
            <a:ext cx="7870825" cy="63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35" name="Rectangle 11"/>
          <p:cNvSpPr>
            <a:spLocks noGrp="1" noChangeArrowheads="1"/>
          </p:cNvSpPr>
          <p:nvPr>
            <p:ph type="body" idx="1"/>
          </p:nvPr>
        </p:nvSpPr>
        <p:spPr bwMode="auto">
          <a:xfrm>
            <a:off x="633413" y="2411413"/>
            <a:ext cx="7870825" cy="3554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98" name="Rectangle 74"/>
          <p:cNvSpPr>
            <a:spLocks noChangeArrowheads="1"/>
          </p:cNvSpPr>
          <p:nvPr/>
        </p:nvSpPr>
        <p:spPr bwMode="auto">
          <a:xfrm>
            <a:off x="9950450" y="6483350"/>
            <a:ext cx="18415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099" name="Text Box 75"/>
          <p:cNvSpPr txBox="1">
            <a:spLocks noChangeArrowheads="1"/>
          </p:cNvSpPr>
          <p:nvPr/>
        </p:nvSpPr>
        <p:spPr bwMode="auto">
          <a:xfrm>
            <a:off x="7616825" y="6372225"/>
            <a:ext cx="889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prstTxWarp prst="textNoShape">
              <a:avLst/>
            </a:prstTxWarp>
          </a:bodyPr>
          <a:lstStyle/>
          <a:p>
            <a:pPr algn="r">
              <a:spcBef>
                <a:spcPct val="50000"/>
              </a:spcBef>
            </a:pPr>
            <a:fld id="{36EBA0E2-EC1A-6240-8CE1-EE1C272FD4E5}" type="slidenum">
              <a:rPr lang="en-US">
                <a:solidFill>
                  <a:schemeClr val="bg1"/>
                </a:solidFill>
                <a:latin typeface="Verdana" charset="0"/>
              </a:rPr>
              <a:pPr algn="r">
                <a:spcBef>
                  <a:spcPct val="50000"/>
                </a:spcBef>
              </a:pPr>
              <a:t>‹nr.›</a:t>
            </a:fld>
            <a:endParaRPr lang="en-US"/>
          </a:p>
        </p:txBody>
      </p:sp>
      <p:pic>
        <p:nvPicPr>
          <p:cNvPr id="1100" name="Picture 76" descr="logo_u"/>
          <p:cNvPicPr>
            <a:picLocks noChangeAspect="1" noChangeArrowheads="1"/>
          </p:cNvPicPr>
          <p:nvPr/>
        </p:nvPicPr>
        <p:blipFill>
          <a:blip r:embed="rId15"/>
          <a:srcRect/>
          <a:stretch>
            <a:fillRect/>
          </a:stretch>
        </p:blipFill>
        <p:spPr bwMode="auto">
          <a:xfrm>
            <a:off x="630238" y="506413"/>
            <a:ext cx="793750" cy="635000"/>
          </a:xfrm>
          <a:prstGeom prst="rect">
            <a:avLst/>
          </a:prstGeom>
          <a:noFill/>
        </p:spPr>
      </p:pic>
      <p:pic>
        <p:nvPicPr>
          <p:cNvPr id="1102" name="Picture 78" descr="logo_ua"/>
          <p:cNvPicPr>
            <a:picLocks noChangeAspect="1" noChangeArrowheads="1"/>
          </p:cNvPicPr>
          <p:nvPr/>
        </p:nvPicPr>
        <p:blipFill>
          <a:blip r:embed="rId16"/>
          <a:srcRect/>
          <a:stretch>
            <a:fillRect/>
          </a:stretch>
        </p:blipFill>
        <p:spPr bwMode="auto">
          <a:xfrm>
            <a:off x="630238" y="6219825"/>
            <a:ext cx="2851150" cy="330200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iming>
    <p:tnLst>
      <p:par>
        <p:cTn id="1" dur="indefinite" restart="never" nodeType="tmRoot"/>
      </p:par>
    </p:tnLst>
  </p:timing>
  <p:txStyles>
    <p:titleStyle>
      <a:lvl1pPr algn="r" rtl="0" eaLnBrk="0" fontAlgn="base" hangingPunct="0">
        <a:spcBef>
          <a:spcPct val="0"/>
        </a:spcBef>
        <a:spcAft>
          <a:spcPct val="0"/>
        </a:spcAft>
        <a:defRPr sz="3500">
          <a:solidFill>
            <a:srgbClr val="003D62"/>
          </a:solidFill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sz="3500">
          <a:solidFill>
            <a:srgbClr val="003D62"/>
          </a:solidFill>
          <a:latin typeface="Verdana" charset="0"/>
        </a:defRPr>
      </a:lvl2pPr>
      <a:lvl3pPr algn="r" rtl="0" eaLnBrk="0" fontAlgn="base" hangingPunct="0">
        <a:spcBef>
          <a:spcPct val="0"/>
        </a:spcBef>
        <a:spcAft>
          <a:spcPct val="0"/>
        </a:spcAft>
        <a:defRPr sz="3500">
          <a:solidFill>
            <a:srgbClr val="003D62"/>
          </a:solidFill>
          <a:latin typeface="Verdana" charset="0"/>
        </a:defRPr>
      </a:lvl3pPr>
      <a:lvl4pPr algn="r" rtl="0" eaLnBrk="0" fontAlgn="base" hangingPunct="0">
        <a:spcBef>
          <a:spcPct val="0"/>
        </a:spcBef>
        <a:spcAft>
          <a:spcPct val="0"/>
        </a:spcAft>
        <a:defRPr sz="3500">
          <a:solidFill>
            <a:srgbClr val="003D62"/>
          </a:solidFill>
          <a:latin typeface="Verdana" charset="0"/>
        </a:defRPr>
      </a:lvl4pPr>
      <a:lvl5pPr algn="r" rtl="0" eaLnBrk="0" fontAlgn="base" hangingPunct="0">
        <a:spcBef>
          <a:spcPct val="0"/>
        </a:spcBef>
        <a:spcAft>
          <a:spcPct val="0"/>
        </a:spcAft>
        <a:defRPr sz="3500">
          <a:solidFill>
            <a:srgbClr val="003D62"/>
          </a:solidFill>
          <a:latin typeface="Verdana" charset="0"/>
        </a:defRPr>
      </a:lvl5pPr>
      <a:lvl6pPr marL="457200" algn="r" rtl="0" eaLnBrk="0" fontAlgn="base" hangingPunct="0">
        <a:spcBef>
          <a:spcPct val="0"/>
        </a:spcBef>
        <a:spcAft>
          <a:spcPct val="0"/>
        </a:spcAft>
        <a:defRPr sz="3500">
          <a:solidFill>
            <a:srgbClr val="003D62"/>
          </a:solidFill>
          <a:latin typeface="Verdana" charset="0"/>
        </a:defRPr>
      </a:lvl6pPr>
      <a:lvl7pPr marL="914400" algn="r" rtl="0" eaLnBrk="0" fontAlgn="base" hangingPunct="0">
        <a:spcBef>
          <a:spcPct val="0"/>
        </a:spcBef>
        <a:spcAft>
          <a:spcPct val="0"/>
        </a:spcAft>
        <a:defRPr sz="3500">
          <a:solidFill>
            <a:srgbClr val="003D62"/>
          </a:solidFill>
          <a:latin typeface="Verdana" charset="0"/>
        </a:defRPr>
      </a:lvl7pPr>
      <a:lvl8pPr marL="1371600" algn="r" rtl="0" eaLnBrk="0" fontAlgn="base" hangingPunct="0">
        <a:spcBef>
          <a:spcPct val="0"/>
        </a:spcBef>
        <a:spcAft>
          <a:spcPct val="0"/>
        </a:spcAft>
        <a:defRPr sz="3500">
          <a:solidFill>
            <a:srgbClr val="003D62"/>
          </a:solidFill>
          <a:latin typeface="Verdana" charset="0"/>
        </a:defRPr>
      </a:lvl8pPr>
      <a:lvl9pPr marL="1828800" algn="r" rtl="0" eaLnBrk="0" fontAlgn="base" hangingPunct="0">
        <a:spcBef>
          <a:spcPct val="0"/>
        </a:spcBef>
        <a:spcAft>
          <a:spcPct val="0"/>
        </a:spcAft>
        <a:defRPr sz="3500">
          <a:solidFill>
            <a:srgbClr val="003D62"/>
          </a:solidFill>
          <a:latin typeface="Verdana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500">
          <a:solidFill>
            <a:srgbClr val="003D62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-"/>
        <a:defRPr sz="2200">
          <a:solidFill>
            <a:srgbClr val="003D62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>
          <a:solidFill>
            <a:srgbClr val="003D62"/>
          </a:solidFill>
          <a:latin typeface="+mn-lt"/>
          <a:ea typeface="ＭＳ Ｐゴシック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-"/>
        <a:defRPr sz="1600">
          <a:solidFill>
            <a:srgbClr val="003D62"/>
          </a:solidFill>
          <a:latin typeface="+mn-lt"/>
          <a:ea typeface="ＭＳ Ｐゴシック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1600">
          <a:solidFill>
            <a:srgbClr val="003D62"/>
          </a:solidFill>
          <a:latin typeface="+mn-lt"/>
          <a:ea typeface="ＭＳ Ｐゴシック" charset="-128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1600">
          <a:solidFill>
            <a:srgbClr val="003D62"/>
          </a:solidFill>
          <a:latin typeface="+mn-lt"/>
          <a:ea typeface="ＭＳ Ｐゴシック" charset="-128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1600">
          <a:solidFill>
            <a:srgbClr val="003D62"/>
          </a:solidFill>
          <a:latin typeface="+mn-lt"/>
          <a:ea typeface="ＭＳ Ｐゴシック" charset="-128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1600">
          <a:solidFill>
            <a:srgbClr val="003D62"/>
          </a:solidFill>
          <a:latin typeface="+mn-lt"/>
          <a:ea typeface="ＭＳ Ｐゴシック" charset="-128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1600">
          <a:solidFill>
            <a:srgbClr val="003D62"/>
          </a:solidFill>
          <a:latin typeface="+mn-lt"/>
          <a:ea typeface="ＭＳ Ｐゴシック" charset="-128"/>
        </a:defRPr>
      </a:lvl9pPr>
    </p:bodyStyle>
    <p:otherStyle>
      <a:defPPr>
        <a:defRPr lang="nl-NL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05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33413" y="1905000"/>
            <a:ext cx="7870825" cy="1524000"/>
          </a:xfrm>
        </p:spPr>
        <p:txBody>
          <a:bodyPr/>
          <a:lstStyle/>
          <a:p>
            <a:r>
              <a:rPr lang="en-US" dirty="0" smtClean="0"/>
              <a:t>Not a favor, but a right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173059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A human rights based approach of inclusive education. The United Nations Convention on the Rights of Persons with </a:t>
            </a:r>
            <a:r>
              <a:rPr lang="en-US" dirty="0" smtClean="0"/>
              <a:t>Disabilities and its implications for higher education</a:t>
            </a:r>
          </a:p>
          <a:p>
            <a:endParaRPr lang="en-US" dirty="0" smtClean="0"/>
          </a:p>
          <a:p>
            <a:r>
              <a:rPr lang="en-US" dirty="0" smtClean="0"/>
              <a:t>Prof. Dr. Machteld Verbruggen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err="1" smtClean="0"/>
              <a:t>Reasonable</a:t>
            </a:r>
            <a:r>
              <a:rPr lang="nl-NL" dirty="0" smtClean="0"/>
              <a:t> </a:t>
            </a:r>
            <a:r>
              <a:rPr lang="nl-NL" dirty="0" err="1" smtClean="0"/>
              <a:t>accomodation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sz="2400" dirty="0" err="1" smtClean="0"/>
              <a:t>necessary</a:t>
            </a:r>
            <a:r>
              <a:rPr lang="nl-NL" sz="2400" dirty="0" smtClean="0"/>
              <a:t> and </a:t>
            </a:r>
            <a:r>
              <a:rPr lang="nl-NL" sz="2400" dirty="0" err="1" smtClean="0"/>
              <a:t>appropriate</a:t>
            </a:r>
            <a:r>
              <a:rPr lang="nl-NL" sz="2400" dirty="0" smtClean="0"/>
              <a:t> </a:t>
            </a:r>
            <a:r>
              <a:rPr lang="nl-NL" sz="2400" dirty="0" err="1" smtClean="0"/>
              <a:t>modification</a:t>
            </a:r>
            <a:r>
              <a:rPr lang="nl-NL" sz="2400" dirty="0" smtClean="0"/>
              <a:t> and </a:t>
            </a:r>
            <a:r>
              <a:rPr lang="nl-NL" sz="2400" dirty="0" err="1" smtClean="0"/>
              <a:t>adjustments</a:t>
            </a:r>
            <a:r>
              <a:rPr lang="nl-NL" sz="2400" dirty="0" smtClean="0"/>
              <a:t> </a:t>
            </a:r>
          </a:p>
          <a:p>
            <a:r>
              <a:rPr lang="nl-NL" sz="2400" dirty="0" err="1" smtClean="0"/>
              <a:t>not</a:t>
            </a:r>
            <a:r>
              <a:rPr lang="nl-NL" sz="2400" dirty="0" smtClean="0"/>
              <a:t> </a:t>
            </a:r>
            <a:r>
              <a:rPr lang="nl-NL" sz="2400" dirty="0" err="1" smtClean="0"/>
              <a:t>imposing</a:t>
            </a:r>
            <a:r>
              <a:rPr lang="nl-NL" sz="2400" dirty="0" smtClean="0"/>
              <a:t> a </a:t>
            </a:r>
            <a:r>
              <a:rPr lang="nl-NL" sz="2400" dirty="0" err="1" smtClean="0"/>
              <a:t>disproportionate</a:t>
            </a:r>
            <a:r>
              <a:rPr lang="nl-NL" sz="2400" dirty="0" smtClean="0"/>
              <a:t> </a:t>
            </a:r>
            <a:r>
              <a:rPr lang="nl-NL" sz="2400" dirty="0" err="1" smtClean="0"/>
              <a:t>or</a:t>
            </a:r>
            <a:r>
              <a:rPr lang="nl-NL" sz="2400" dirty="0" smtClean="0"/>
              <a:t> </a:t>
            </a:r>
            <a:r>
              <a:rPr lang="nl-NL" sz="2400" dirty="0" err="1" smtClean="0"/>
              <a:t>undue</a:t>
            </a:r>
            <a:r>
              <a:rPr lang="nl-NL" sz="2400" dirty="0" smtClean="0"/>
              <a:t> </a:t>
            </a:r>
            <a:r>
              <a:rPr lang="nl-NL" sz="2400" dirty="0" err="1" smtClean="0"/>
              <a:t>burden</a:t>
            </a:r>
            <a:endParaRPr lang="nl-NL" sz="2400" dirty="0" smtClean="0"/>
          </a:p>
          <a:p>
            <a:r>
              <a:rPr lang="nl-NL" sz="2400" dirty="0" err="1" smtClean="0"/>
              <a:t>where</a:t>
            </a:r>
            <a:r>
              <a:rPr lang="nl-NL" sz="2400" dirty="0" smtClean="0"/>
              <a:t> </a:t>
            </a:r>
            <a:r>
              <a:rPr lang="nl-NL" sz="2400" dirty="0" err="1" smtClean="0"/>
              <a:t>needed</a:t>
            </a:r>
            <a:r>
              <a:rPr lang="nl-NL" sz="2400" dirty="0" smtClean="0"/>
              <a:t> in a </a:t>
            </a:r>
            <a:r>
              <a:rPr lang="nl-NL" sz="2400" dirty="0" err="1" smtClean="0"/>
              <a:t>particular</a:t>
            </a:r>
            <a:r>
              <a:rPr lang="nl-NL" sz="2400" dirty="0" smtClean="0"/>
              <a:t> case </a:t>
            </a:r>
          </a:p>
          <a:p>
            <a:r>
              <a:rPr lang="nl-NL" sz="2400" dirty="0" smtClean="0"/>
              <a:t>to </a:t>
            </a:r>
            <a:r>
              <a:rPr lang="nl-NL" sz="2400" dirty="0" err="1" smtClean="0"/>
              <a:t>ensure</a:t>
            </a:r>
            <a:r>
              <a:rPr lang="nl-NL" sz="2400" dirty="0" smtClean="0"/>
              <a:t> to </a:t>
            </a:r>
            <a:r>
              <a:rPr lang="nl-NL" sz="2400" dirty="0" err="1" smtClean="0"/>
              <a:t>persons</a:t>
            </a:r>
            <a:r>
              <a:rPr lang="nl-NL" sz="2400" dirty="0" smtClean="0"/>
              <a:t> </a:t>
            </a:r>
            <a:r>
              <a:rPr lang="nl-NL" sz="2400" dirty="0" err="1" smtClean="0"/>
              <a:t>with</a:t>
            </a:r>
            <a:r>
              <a:rPr lang="nl-NL" sz="2400" dirty="0" smtClean="0"/>
              <a:t> </a:t>
            </a:r>
            <a:r>
              <a:rPr lang="nl-NL" sz="2400" dirty="0" err="1" smtClean="0"/>
              <a:t>disabilities</a:t>
            </a:r>
            <a:r>
              <a:rPr lang="nl-NL" sz="2400" dirty="0" smtClean="0"/>
              <a:t> the </a:t>
            </a:r>
            <a:r>
              <a:rPr lang="nl-NL" sz="2400" dirty="0" err="1" smtClean="0"/>
              <a:t>enjoyment</a:t>
            </a:r>
            <a:r>
              <a:rPr lang="nl-NL" sz="2400" dirty="0" smtClean="0"/>
              <a:t> </a:t>
            </a:r>
            <a:r>
              <a:rPr lang="nl-NL" sz="2400" dirty="0" err="1" smtClean="0"/>
              <a:t>or</a:t>
            </a:r>
            <a:r>
              <a:rPr lang="nl-NL" sz="2400" dirty="0" smtClean="0"/>
              <a:t> </a:t>
            </a:r>
            <a:r>
              <a:rPr lang="nl-NL" sz="2400" dirty="0" err="1" smtClean="0"/>
              <a:t>exercise</a:t>
            </a:r>
            <a:r>
              <a:rPr lang="nl-NL" sz="2400" dirty="0" smtClean="0"/>
              <a:t> </a:t>
            </a:r>
            <a:r>
              <a:rPr lang="nl-NL" sz="2400" dirty="0" err="1" smtClean="0"/>
              <a:t>on</a:t>
            </a:r>
            <a:r>
              <a:rPr lang="nl-NL" sz="2400" dirty="0" smtClean="0"/>
              <a:t> </a:t>
            </a:r>
            <a:r>
              <a:rPr lang="nl-NL" sz="2400" dirty="0" err="1" smtClean="0"/>
              <a:t>an</a:t>
            </a:r>
            <a:r>
              <a:rPr lang="nl-NL" sz="2400" dirty="0" smtClean="0"/>
              <a:t> </a:t>
            </a:r>
            <a:r>
              <a:rPr lang="nl-NL" sz="2400" dirty="0" err="1" smtClean="0"/>
              <a:t>equal</a:t>
            </a:r>
            <a:r>
              <a:rPr lang="nl-NL" sz="2400" dirty="0" smtClean="0"/>
              <a:t> basis </a:t>
            </a:r>
            <a:r>
              <a:rPr lang="nl-NL" sz="2400" dirty="0" err="1" smtClean="0"/>
              <a:t>with</a:t>
            </a:r>
            <a:r>
              <a:rPr lang="nl-NL" sz="2400" dirty="0" smtClean="0"/>
              <a:t> </a:t>
            </a:r>
            <a:r>
              <a:rPr lang="nl-NL" sz="2400" dirty="0" err="1" smtClean="0"/>
              <a:t>others</a:t>
            </a:r>
            <a:r>
              <a:rPr lang="nl-NL" sz="2400" dirty="0" smtClean="0"/>
              <a:t> of all </a:t>
            </a:r>
            <a:r>
              <a:rPr lang="nl-NL" sz="2400" dirty="0" err="1" smtClean="0"/>
              <a:t>human</a:t>
            </a:r>
            <a:r>
              <a:rPr lang="nl-NL" sz="2400" dirty="0" smtClean="0"/>
              <a:t> </a:t>
            </a:r>
            <a:r>
              <a:rPr lang="nl-NL" sz="2400" dirty="0" err="1" smtClean="0"/>
              <a:t>rights</a:t>
            </a:r>
            <a:r>
              <a:rPr lang="nl-NL" sz="2400" dirty="0" smtClean="0"/>
              <a:t> and </a:t>
            </a:r>
            <a:r>
              <a:rPr lang="nl-NL" sz="2400" dirty="0" err="1" smtClean="0"/>
              <a:t>fundamental</a:t>
            </a:r>
            <a:r>
              <a:rPr lang="nl-NL" sz="2400" dirty="0" smtClean="0"/>
              <a:t> </a:t>
            </a:r>
            <a:r>
              <a:rPr lang="nl-NL" sz="2400" dirty="0" err="1" smtClean="0"/>
              <a:t>freedoms</a:t>
            </a:r>
            <a:endParaRPr lang="nl-NL" sz="2400" dirty="0" smtClean="0"/>
          </a:p>
          <a:p>
            <a:endParaRPr lang="nl-NL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err="1" smtClean="0"/>
              <a:t>Reasonable</a:t>
            </a:r>
            <a:r>
              <a:rPr lang="nl-NL" dirty="0" smtClean="0"/>
              <a:t> </a:t>
            </a:r>
            <a:r>
              <a:rPr lang="nl-NL" dirty="0" err="1" smtClean="0"/>
              <a:t>accomodation</a:t>
            </a:r>
            <a:r>
              <a:rPr lang="nl-NL" dirty="0" smtClean="0"/>
              <a:t> in HE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sz="3400" dirty="0" err="1" smtClean="0"/>
              <a:t>Safety</a:t>
            </a:r>
            <a:endParaRPr lang="nl-NL" sz="3400" dirty="0" smtClean="0"/>
          </a:p>
          <a:p>
            <a:r>
              <a:rPr lang="nl-NL" sz="3400" dirty="0" smtClean="0"/>
              <a:t>Curriculum</a:t>
            </a:r>
          </a:p>
          <a:p>
            <a:r>
              <a:rPr lang="nl-NL" sz="3400" dirty="0" err="1" smtClean="0"/>
              <a:t>Way</a:t>
            </a:r>
            <a:r>
              <a:rPr lang="nl-NL" sz="3400" dirty="0" smtClean="0"/>
              <a:t> services are </a:t>
            </a:r>
            <a:r>
              <a:rPr lang="nl-NL" sz="3400" dirty="0" err="1" smtClean="0"/>
              <a:t>provided</a:t>
            </a:r>
            <a:r>
              <a:rPr lang="nl-NL" sz="3400" dirty="0" smtClean="0"/>
              <a:t> </a:t>
            </a:r>
          </a:p>
          <a:p>
            <a:pPr>
              <a:buNone/>
            </a:pPr>
            <a:endParaRPr lang="nl-NL" sz="3400" dirty="0" smtClean="0"/>
          </a:p>
          <a:p>
            <a:endParaRPr lang="nl-NL" sz="3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err="1" smtClean="0"/>
              <a:t>Non-discrimination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Direct </a:t>
            </a:r>
            <a:r>
              <a:rPr lang="nl-NL" dirty="0" err="1" smtClean="0"/>
              <a:t>discrimination</a:t>
            </a:r>
            <a:endParaRPr lang="nl-NL" dirty="0" smtClean="0"/>
          </a:p>
          <a:p>
            <a:r>
              <a:rPr lang="nl-NL" dirty="0" smtClean="0"/>
              <a:t>Indirect </a:t>
            </a:r>
            <a:r>
              <a:rPr lang="nl-NL" dirty="0" err="1" smtClean="0"/>
              <a:t>discrimination</a:t>
            </a:r>
            <a:r>
              <a:rPr lang="nl-NL" dirty="0" smtClean="0"/>
              <a:t>: </a:t>
            </a:r>
            <a:r>
              <a:rPr lang="nl-NL" dirty="0" err="1" smtClean="0"/>
              <a:t>apparently</a:t>
            </a:r>
            <a:r>
              <a:rPr lang="nl-NL" dirty="0" smtClean="0"/>
              <a:t> </a:t>
            </a:r>
            <a:r>
              <a:rPr lang="nl-NL" dirty="0" err="1" smtClean="0"/>
              <a:t>neutral</a:t>
            </a:r>
            <a:r>
              <a:rPr lang="nl-NL" dirty="0" smtClean="0"/>
              <a:t> criteria </a:t>
            </a:r>
            <a:r>
              <a:rPr lang="nl-NL" dirty="0" err="1" smtClean="0"/>
              <a:t>or</a:t>
            </a:r>
            <a:r>
              <a:rPr lang="nl-NL" dirty="0" smtClean="0"/>
              <a:t> </a:t>
            </a:r>
            <a:r>
              <a:rPr lang="nl-NL" dirty="0" err="1" smtClean="0"/>
              <a:t>practice</a:t>
            </a:r>
            <a:r>
              <a:rPr lang="nl-NL" dirty="0" smtClean="0"/>
              <a:t> </a:t>
            </a:r>
            <a:r>
              <a:rPr lang="nl-NL" dirty="0" err="1" smtClean="0"/>
              <a:t>disadvantages</a:t>
            </a:r>
            <a:r>
              <a:rPr lang="nl-NL" dirty="0" smtClean="0"/>
              <a:t> a </a:t>
            </a:r>
            <a:r>
              <a:rPr lang="nl-NL" dirty="0" err="1" smtClean="0"/>
              <a:t>certain</a:t>
            </a:r>
            <a:r>
              <a:rPr lang="nl-NL" dirty="0" smtClean="0"/>
              <a:t> </a:t>
            </a:r>
            <a:r>
              <a:rPr lang="nl-NL" dirty="0" err="1" smtClean="0"/>
              <a:t>group</a:t>
            </a:r>
            <a:r>
              <a:rPr lang="nl-NL" dirty="0" smtClean="0"/>
              <a:t> of </a:t>
            </a:r>
            <a:r>
              <a:rPr lang="nl-NL" dirty="0" err="1" smtClean="0"/>
              <a:t>people</a:t>
            </a:r>
            <a:r>
              <a:rPr lang="nl-NL" dirty="0" smtClean="0"/>
              <a:t> </a:t>
            </a:r>
          </a:p>
          <a:p>
            <a:r>
              <a:rPr lang="nl-NL" dirty="0" err="1" smtClean="0"/>
              <a:t>unless</a:t>
            </a:r>
            <a:r>
              <a:rPr lang="nl-NL" dirty="0" smtClean="0"/>
              <a:t> the </a:t>
            </a:r>
            <a:r>
              <a:rPr lang="nl-NL" dirty="0" err="1" smtClean="0"/>
              <a:t>practice</a:t>
            </a:r>
            <a:r>
              <a:rPr lang="nl-NL" dirty="0" smtClean="0"/>
              <a:t> </a:t>
            </a:r>
            <a:r>
              <a:rPr lang="nl-NL" dirty="0" err="1" smtClean="0"/>
              <a:t>can</a:t>
            </a:r>
            <a:r>
              <a:rPr lang="nl-NL" dirty="0" smtClean="0"/>
              <a:t> </a:t>
            </a:r>
            <a:r>
              <a:rPr lang="nl-NL" dirty="0" err="1" smtClean="0"/>
              <a:t>be</a:t>
            </a:r>
            <a:r>
              <a:rPr lang="nl-NL" dirty="0" smtClean="0"/>
              <a:t> </a:t>
            </a:r>
            <a:r>
              <a:rPr lang="nl-NL" dirty="0" err="1" smtClean="0"/>
              <a:t>objectively</a:t>
            </a:r>
            <a:r>
              <a:rPr lang="nl-NL" dirty="0" smtClean="0"/>
              <a:t> </a:t>
            </a:r>
            <a:r>
              <a:rPr lang="nl-NL" dirty="0" err="1" smtClean="0"/>
              <a:t>justified</a:t>
            </a:r>
            <a:r>
              <a:rPr lang="nl-NL" dirty="0" smtClean="0"/>
              <a:t> </a:t>
            </a:r>
            <a:r>
              <a:rPr lang="nl-NL" dirty="0" err="1" smtClean="0"/>
              <a:t>by</a:t>
            </a:r>
            <a:r>
              <a:rPr lang="nl-NL" dirty="0" smtClean="0"/>
              <a:t> a </a:t>
            </a:r>
            <a:r>
              <a:rPr lang="nl-NL" dirty="0" err="1" smtClean="0"/>
              <a:t>legitimate</a:t>
            </a:r>
            <a:r>
              <a:rPr lang="nl-NL" dirty="0" smtClean="0"/>
              <a:t> </a:t>
            </a:r>
            <a:r>
              <a:rPr lang="nl-NL" dirty="0" err="1" smtClean="0"/>
              <a:t>aim</a:t>
            </a:r>
            <a:r>
              <a:rPr lang="nl-NL" dirty="0" smtClean="0"/>
              <a:t> and </a:t>
            </a:r>
          </a:p>
          <a:p>
            <a:r>
              <a:rPr lang="nl-NL" dirty="0" smtClean="0"/>
              <a:t>is </a:t>
            </a:r>
            <a:r>
              <a:rPr lang="nl-NL" dirty="0" err="1" smtClean="0"/>
              <a:t>necessary</a:t>
            </a:r>
            <a:r>
              <a:rPr lang="nl-NL" dirty="0" smtClean="0"/>
              <a:t> and </a:t>
            </a:r>
            <a:r>
              <a:rPr lang="nl-NL" dirty="0" err="1" smtClean="0"/>
              <a:t>proportional</a:t>
            </a:r>
            <a:r>
              <a:rPr lang="nl-NL" dirty="0" smtClean="0"/>
              <a:t> tot </a:t>
            </a:r>
            <a:r>
              <a:rPr lang="nl-NL" dirty="0" err="1" smtClean="0"/>
              <a:t>this</a:t>
            </a:r>
            <a:r>
              <a:rPr lang="nl-NL" dirty="0" smtClean="0"/>
              <a:t> </a:t>
            </a:r>
            <a:r>
              <a:rPr lang="nl-NL" dirty="0" err="1" smtClean="0"/>
              <a:t>aim</a:t>
            </a:r>
            <a:endParaRPr lang="nl-NL" dirty="0" smtClean="0"/>
          </a:p>
          <a:p>
            <a:r>
              <a:rPr lang="nl-NL" dirty="0" err="1" smtClean="0"/>
              <a:t>Refusal</a:t>
            </a:r>
            <a:r>
              <a:rPr lang="nl-NL" dirty="0" smtClean="0"/>
              <a:t> of </a:t>
            </a:r>
            <a:r>
              <a:rPr lang="nl-NL" dirty="0" err="1" smtClean="0"/>
              <a:t>reasonable</a:t>
            </a:r>
            <a:r>
              <a:rPr lang="nl-NL" dirty="0" smtClean="0"/>
              <a:t> </a:t>
            </a:r>
            <a:r>
              <a:rPr lang="nl-NL" dirty="0" err="1" smtClean="0"/>
              <a:t>accomodation</a:t>
            </a:r>
            <a:r>
              <a:rPr lang="nl-NL" dirty="0" smtClean="0"/>
              <a:t> = </a:t>
            </a:r>
            <a:r>
              <a:rPr lang="nl-NL" dirty="0" err="1" smtClean="0"/>
              <a:t>discrimination</a:t>
            </a:r>
            <a:endParaRPr lang="nl-NL" dirty="0" smtClean="0"/>
          </a:p>
          <a:p>
            <a:endParaRPr lang="nl-NL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err="1" smtClean="0"/>
              <a:t>Enforcement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sz="2400" dirty="0" err="1" smtClean="0"/>
              <a:t>Not</a:t>
            </a:r>
            <a:r>
              <a:rPr lang="nl-NL" sz="2400" dirty="0" smtClean="0"/>
              <a:t> of </a:t>
            </a:r>
            <a:r>
              <a:rPr lang="nl-NL" sz="2400" dirty="0" err="1" smtClean="0"/>
              <a:t>Treaty</a:t>
            </a:r>
            <a:r>
              <a:rPr lang="nl-NL" sz="2400" dirty="0" smtClean="0"/>
              <a:t> as a </a:t>
            </a:r>
            <a:r>
              <a:rPr lang="nl-NL" sz="2400" dirty="0" err="1" smtClean="0"/>
              <a:t>whole</a:t>
            </a:r>
            <a:endParaRPr lang="nl-NL" sz="2400" dirty="0" smtClean="0"/>
          </a:p>
          <a:p>
            <a:r>
              <a:rPr lang="nl-NL" sz="2400" dirty="0" err="1" smtClean="0"/>
              <a:t>Possible</a:t>
            </a:r>
            <a:r>
              <a:rPr lang="nl-NL" sz="2400" dirty="0" smtClean="0"/>
              <a:t> </a:t>
            </a:r>
            <a:r>
              <a:rPr lang="nl-NL" sz="2400" dirty="0" err="1" smtClean="0"/>
              <a:t>for</a:t>
            </a:r>
            <a:r>
              <a:rPr lang="nl-NL" sz="2400" dirty="0" smtClean="0"/>
              <a:t> separate </a:t>
            </a:r>
            <a:r>
              <a:rPr lang="nl-NL" sz="2400" dirty="0" err="1" smtClean="0"/>
              <a:t>provisions</a:t>
            </a:r>
            <a:endParaRPr lang="nl-NL" sz="2400" dirty="0" smtClean="0"/>
          </a:p>
          <a:p>
            <a:r>
              <a:rPr lang="nl-NL" sz="2400" dirty="0" err="1" smtClean="0"/>
              <a:t>Judges</a:t>
            </a:r>
            <a:r>
              <a:rPr lang="nl-NL" sz="2400" dirty="0" smtClean="0"/>
              <a:t> are </a:t>
            </a:r>
            <a:r>
              <a:rPr lang="nl-NL" sz="2400" dirty="0" err="1" smtClean="0"/>
              <a:t>familiar</a:t>
            </a:r>
            <a:r>
              <a:rPr lang="nl-NL" sz="2400" dirty="0" smtClean="0"/>
              <a:t> </a:t>
            </a:r>
            <a:r>
              <a:rPr lang="nl-NL" sz="2400" dirty="0" err="1" smtClean="0"/>
              <a:t>with</a:t>
            </a:r>
            <a:r>
              <a:rPr lang="nl-NL" sz="2400" dirty="0" smtClean="0"/>
              <a:t> </a:t>
            </a:r>
            <a:r>
              <a:rPr lang="nl-NL" sz="2400" dirty="0" err="1" smtClean="0"/>
              <a:t>concepts</a:t>
            </a:r>
            <a:r>
              <a:rPr lang="nl-NL" sz="2400" dirty="0" smtClean="0"/>
              <a:t> as </a:t>
            </a:r>
            <a:r>
              <a:rPr lang="nl-NL" sz="2400" dirty="0" err="1" smtClean="0"/>
              <a:t>discriminations</a:t>
            </a:r>
            <a:r>
              <a:rPr lang="nl-NL" sz="2400" dirty="0" smtClean="0"/>
              <a:t>, </a:t>
            </a:r>
            <a:r>
              <a:rPr lang="nl-NL" sz="2400" dirty="0" err="1" smtClean="0"/>
              <a:t>reasonable</a:t>
            </a:r>
            <a:r>
              <a:rPr lang="nl-NL" sz="2400" dirty="0" smtClean="0"/>
              <a:t> </a:t>
            </a:r>
            <a:r>
              <a:rPr lang="nl-NL" sz="2400" dirty="0" err="1" smtClean="0"/>
              <a:t>accomodation</a:t>
            </a:r>
            <a:r>
              <a:rPr lang="nl-NL" sz="2400" dirty="0" smtClean="0"/>
              <a:t> and </a:t>
            </a:r>
            <a:r>
              <a:rPr lang="nl-NL" sz="2400" dirty="0" err="1" smtClean="0"/>
              <a:t>proportionality</a:t>
            </a:r>
            <a:endParaRPr lang="nl-NL" sz="2400" dirty="0" smtClean="0"/>
          </a:p>
          <a:p>
            <a:r>
              <a:rPr lang="nl-NL" sz="2400" dirty="0" err="1" smtClean="0"/>
              <a:t>Interpretation</a:t>
            </a:r>
            <a:r>
              <a:rPr lang="nl-NL" sz="2400" dirty="0" smtClean="0"/>
              <a:t> of </a:t>
            </a:r>
            <a:r>
              <a:rPr lang="nl-NL" sz="2400" dirty="0" err="1" smtClean="0"/>
              <a:t>current</a:t>
            </a:r>
            <a:r>
              <a:rPr lang="nl-NL" sz="2400" dirty="0" smtClean="0"/>
              <a:t> </a:t>
            </a:r>
            <a:r>
              <a:rPr lang="nl-NL" sz="2400" dirty="0" err="1" smtClean="0"/>
              <a:t>national</a:t>
            </a:r>
            <a:r>
              <a:rPr lang="nl-NL" sz="2400" dirty="0" smtClean="0"/>
              <a:t> </a:t>
            </a:r>
            <a:r>
              <a:rPr lang="nl-NL" sz="2400" dirty="0" err="1" smtClean="0"/>
              <a:t>legislation</a:t>
            </a:r>
            <a:r>
              <a:rPr lang="nl-NL" sz="2400" dirty="0" smtClean="0"/>
              <a:t> in the </a:t>
            </a:r>
            <a:r>
              <a:rPr lang="nl-NL" sz="2400" dirty="0" err="1" smtClean="0"/>
              <a:t>light</a:t>
            </a:r>
            <a:r>
              <a:rPr lang="nl-NL" sz="2400" dirty="0" smtClean="0"/>
              <a:t> of the </a:t>
            </a:r>
            <a:r>
              <a:rPr lang="nl-NL" sz="2400" dirty="0" err="1" smtClean="0"/>
              <a:t>convention</a:t>
            </a:r>
            <a:endParaRPr lang="nl-NL" sz="2400" dirty="0" smtClean="0"/>
          </a:p>
          <a:p>
            <a:r>
              <a:rPr lang="nl-NL" sz="2400" dirty="0" smtClean="0"/>
              <a:t>State </a:t>
            </a:r>
            <a:r>
              <a:rPr lang="nl-NL" sz="2400" dirty="0" err="1" smtClean="0"/>
              <a:t>should</a:t>
            </a:r>
            <a:r>
              <a:rPr lang="nl-NL" sz="2400" dirty="0" smtClean="0"/>
              <a:t> provide </a:t>
            </a:r>
            <a:r>
              <a:rPr lang="nl-NL" sz="2400" dirty="0" err="1" smtClean="0"/>
              <a:t>legal</a:t>
            </a:r>
            <a:r>
              <a:rPr lang="nl-NL" sz="2400" dirty="0" smtClean="0"/>
              <a:t> </a:t>
            </a:r>
            <a:r>
              <a:rPr lang="nl-NL" sz="2400" dirty="0" err="1" smtClean="0"/>
              <a:t>protection</a:t>
            </a:r>
            <a:endParaRPr lang="nl-NL" sz="2400" dirty="0" smtClean="0"/>
          </a:p>
          <a:p>
            <a:endParaRPr lang="nl-NL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err="1" smtClean="0"/>
              <a:t>Conclusion</a:t>
            </a:r>
            <a:r>
              <a:rPr lang="nl-NL" dirty="0" smtClean="0"/>
              <a:t/>
            </a:r>
            <a:br>
              <a:rPr lang="nl-NL" dirty="0" smtClean="0"/>
            </a:b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sz="2400" dirty="0" err="1" smtClean="0"/>
              <a:t>Not</a:t>
            </a:r>
            <a:r>
              <a:rPr lang="nl-NL" sz="2400" dirty="0" smtClean="0"/>
              <a:t> of </a:t>
            </a:r>
            <a:r>
              <a:rPr lang="nl-NL" sz="2400" dirty="0" err="1" smtClean="0"/>
              <a:t>Treaty</a:t>
            </a:r>
            <a:r>
              <a:rPr lang="nl-NL" sz="2400" dirty="0" smtClean="0"/>
              <a:t> as a </a:t>
            </a:r>
            <a:r>
              <a:rPr lang="nl-NL" sz="2400" dirty="0" err="1" smtClean="0"/>
              <a:t>whole</a:t>
            </a:r>
            <a:endParaRPr lang="nl-NL" sz="2400" dirty="0" smtClean="0"/>
          </a:p>
          <a:p>
            <a:r>
              <a:rPr lang="nl-NL" sz="2400" dirty="0" err="1" smtClean="0"/>
              <a:t>Possible</a:t>
            </a:r>
            <a:r>
              <a:rPr lang="nl-NL" sz="2400" dirty="0" smtClean="0"/>
              <a:t> </a:t>
            </a:r>
            <a:r>
              <a:rPr lang="nl-NL" sz="2400" dirty="0" err="1" smtClean="0"/>
              <a:t>for</a:t>
            </a:r>
            <a:r>
              <a:rPr lang="nl-NL" sz="2400" dirty="0" smtClean="0"/>
              <a:t> separate </a:t>
            </a:r>
            <a:r>
              <a:rPr lang="nl-NL" sz="2400" dirty="0" err="1" smtClean="0"/>
              <a:t>provisions</a:t>
            </a:r>
            <a:endParaRPr lang="nl-NL" sz="2400" dirty="0" smtClean="0"/>
          </a:p>
          <a:p>
            <a:r>
              <a:rPr lang="nl-NL" sz="2400" dirty="0" err="1" smtClean="0"/>
              <a:t>Judges</a:t>
            </a:r>
            <a:r>
              <a:rPr lang="nl-NL" sz="2400" dirty="0" smtClean="0"/>
              <a:t> are </a:t>
            </a:r>
            <a:r>
              <a:rPr lang="nl-NL" sz="2400" dirty="0" err="1" smtClean="0"/>
              <a:t>familiar</a:t>
            </a:r>
            <a:r>
              <a:rPr lang="nl-NL" sz="2400" dirty="0" smtClean="0"/>
              <a:t> </a:t>
            </a:r>
            <a:r>
              <a:rPr lang="nl-NL" sz="2400" dirty="0" err="1" smtClean="0"/>
              <a:t>with</a:t>
            </a:r>
            <a:r>
              <a:rPr lang="nl-NL" sz="2400" dirty="0" smtClean="0"/>
              <a:t> </a:t>
            </a:r>
            <a:r>
              <a:rPr lang="nl-NL" sz="2400" dirty="0" err="1" smtClean="0"/>
              <a:t>concepts</a:t>
            </a:r>
            <a:r>
              <a:rPr lang="nl-NL" sz="2400" dirty="0" smtClean="0"/>
              <a:t> as </a:t>
            </a:r>
            <a:r>
              <a:rPr lang="nl-NL" sz="2400" dirty="0" err="1" smtClean="0"/>
              <a:t>discriminations</a:t>
            </a:r>
            <a:r>
              <a:rPr lang="nl-NL" sz="2400" dirty="0" smtClean="0"/>
              <a:t>, </a:t>
            </a:r>
            <a:r>
              <a:rPr lang="nl-NL" sz="2400" dirty="0" err="1" smtClean="0"/>
              <a:t>reasonable</a:t>
            </a:r>
            <a:r>
              <a:rPr lang="nl-NL" sz="2400" dirty="0" smtClean="0"/>
              <a:t> </a:t>
            </a:r>
            <a:r>
              <a:rPr lang="nl-NL" sz="2400" dirty="0" err="1" smtClean="0"/>
              <a:t>accomodation</a:t>
            </a:r>
            <a:r>
              <a:rPr lang="nl-NL" sz="2400" dirty="0" smtClean="0"/>
              <a:t> and </a:t>
            </a:r>
            <a:r>
              <a:rPr lang="nl-NL" sz="2400" dirty="0" err="1" smtClean="0"/>
              <a:t>proportionality</a:t>
            </a:r>
            <a:endParaRPr lang="nl-NL" sz="2400" dirty="0" smtClean="0"/>
          </a:p>
          <a:p>
            <a:r>
              <a:rPr lang="nl-NL" sz="2400" dirty="0" err="1" smtClean="0"/>
              <a:t>Interpretation</a:t>
            </a:r>
            <a:r>
              <a:rPr lang="nl-NL" sz="2400" dirty="0" smtClean="0"/>
              <a:t> of </a:t>
            </a:r>
            <a:r>
              <a:rPr lang="nl-NL" sz="2400" dirty="0" err="1" smtClean="0"/>
              <a:t>current</a:t>
            </a:r>
            <a:r>
              <a:rPr lang="nl-NL" sz="2400" dirty="0" smtClean="0"/>
              <a:t> </a:t>
            </a:r>
            <a:r>
              <a:rPr lang="nl-NL" sz="2400" dirty="0" err="1" smtClean="0"/>
              <a:t>national</a:t>
            </a:r>
            <a:r>
              <a:rPr lang="nl-NL" sz="2400" dirty="0" smtClean="0"/>
              <a:t> </a:t>
            </a:r>
            <a:r>
              <a:rPr lang="nl-NL" sz="2400" dirty="0" err="1" smtClean="0"/>
              <a:t>legislation</a:t>
            </a:r>
            <a:r>
              <a:rPr lang="nl-NL" sz="2400" dirty="0" smtClean="0"/>
              <a:t> in the </a:t>
            </a:r>
            <a:r>
              <a:rPr lang="nl-NL" sz="2400" dirty="0" err="1" smtClean="0"/>
              <a:t>light</a:t>
            </a:r>
            <a:r>
              <a:rPr lang="nl-NL" sz="2400" dirty="0" smtClean="0"/>
              <a:t> of the </a:t>
            </a:r>
            <a:r>
              <a:rPr lang="nl-NL" sz="2400" dirty="0" err="1" smtClean="0"/>
              <a:t>convention</a:t>
            </a:r>
            <a:endParaRPr lang="nl-NL" sz="2400" dirty="0" smtClean="0"/>
          </a:p>
          <a:p>
            <a:r>
              <a:rPr lang="nl-NL" sz="2400" dirty="0" smtClean="0"/>
              <a:t>State </a:t>
            </a:r>
            <a:r>
              <a:rPr lang="nl-NL" sz="2400" dirty="0" err="1" smtClean="0"/>
              <a:t>should</a:t>
            </a:r>
            <a:r>
              <a:rPr lang="nl-NL" sz="2400" dirty="0" smtClean="0"/>
              <a:t> provide </a:t>
            </a:r>
            <a:r>
              <a:rPr lang="nl-NL" sz="2400" dirty="0" err="1" smtClean="0"/>
              <a:t>legal</a:t>
            </a:r>
            <a:r>
              <a:rPr lang="nl-NL" sz="2400" dirty="0" smtClean="0"/>
              <a:t> </a:t>
            </a:r>
            <a:r>
              <a:rPr lang="nl-NL" sz="2400" dirty="0" err="1" smtClean="0"/>
              <a:t>protection</a:t>
            </a:r>
            <a:endParaRPr lang="nl-NL" sz="2400" dirty="0" smtClean="0"/>
          </a:p>
          <a:p>
            <a:endParaRPr lang="nl-NL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err="1" smtClean="0"/>
              <a:t>History</a:t>
            </a:r>
            <a:r>
              <a:rPr lang="nl-NL" dirty="0" smtClean="0"/>
              <a:t> and </a:t>
            </a:r>
            <a:r>
              <a:rPr lang="nl-NL" dirty="0" err="1" smtClean="0"/>
              <a:t>facts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sz="2800" dirty="0" smtClean="0"/>
              <a:t>CRPD: New York 13 december 2006</a:t>
            </a:r>
          </a:p>
          <a:p>
            <a:r>
              <a:rPr lang="nl-NL" sz="2800" dirty="0" err="1" smtClean="0"/>
              <a:t>Convention</a:t>
            </a:r>
            <a:r>
              <a:rPr lang="nl-NL" sz="2800" dirty="0" smtClean="0"/>
              <a:t> + </a:t>
            </a:r>
            <a:r>
              <a:rPr lang="nl-NL" sz="2800" dirty="0" err="1" smtClean="0"/>
              <a:t>Optional</a:t>
            </a:r>
            <a:r>
              <a:rPr lang="nl-NL" sz="2800" dirty="0" smtClean="0"/>
              <a:t> Protocol (</a:t>
            </a:r>
            <a:r>
              <a:rPr lang="nl-NL" sz="2800" dirty="0" err="1" smtClean="0"/>
              <a:t>legal</a:t>
            </a:r>
            <a:r>
              <a:rPr lang="nl-NL" sz="2800" dirty="0" smtClean="0"/>
              <a:t> </a:t>
            </a:r>
            <a:r>
              <a:rPr lang="nl-NL" sz="2800" dirty="0" err="1" smtClean="0"/>
              <a:t>protection</a:t>
            </a:r>
            <a:r>
              <a:rPr lang="nl-NL" sz="2800" dirty="0" smtClean="0"/>
              <a:t>)</a:t>
            </a:r>
          </a:p>
          <a:p>
            <a:r>
              <a:rPr lang="nl-NL" sz="2800" dirty="0" smtClean="0"/>
              <a:t>1st HR </a:t>
            </a:r>
            <a:r>
              <a:rPr lang="nl-NL" sz="2800" dirty="0" err="1" smtClean="0"/>
              <a:t>Treaty</a:t>
            </a:r>
            <a:r>
              <a:rPr lang="nl-NL" sz="2800" dirty="0" smtClean="0"/>
              <a:t> 21st </a:t>
            </a:r>
            <a:r>
              <a:rPr lang="nl-NL" sz="2800" dirty="0" err="1" smtClean="0"/>
              <a:t>century</a:t>
            </a:r>
            <a:endParaRPr lang="nl-NL" sz="2800" dirty="0" smtClean="0"/>
          </a:p>
          <a:p>
            <a:r>
              <a:rPr lang="nl-NL" sz="2800" dirty="0" err="1" smtClean="0"/>
              <a:t>Fastest</a:t>
            </a:r>
            <a:r>
              <a:rPr lang="nl-NL" sz="2800" dirty="0" smtClean="0"/>
              <a:t> </a:t>
            </a:r>
            <a:r>
              <a:rPr lang="nl-NL" sz="2800" dirty="0" err="1" smtClean="0"/>
              <a:t>negotiated</a:t>
            </a:r>
            <a:r>
              <a:rPr lang="nl-NL" sz="2800" dirty="0" smtClean="0"/>
              <a:t> HR </a:t>
            </a:r>
            <a:r>
              <a:rPr lang="nl-NL" sz="2800" dirty="0" err="1" smtClean="0"/>
              <a:t>Treaty</a:t>
            </a:r>
            <a:endParaRPr lang="nl-NL" sz="2800" dirty="0" smtClean="0"/>
          </a:p>
          <a:p>
            <a:r>
              <a:rPr lang="nl-NL" sz="2800" dirty="0" err="1" smtClean="0"/>
              <a:t>Highest</a:t>
            </a:r>
            <a:r>
              <a:rPr lang="nl-NL" sz="2800" dirty="0" smtClean="0"/>
              <a:t> </a:t>
            </a:r>
            <a:r>
              <a:rPr lang="nl-NL" sz="2800" dirty="0" err="1" smtClean="0"/>
              <a:t>number</a:t>
            </a:r>
            <a:r>
              <a:rPr lang="nl-NL" sz="2800" dirty="0" smtClean="0"/>
              <a:t> of </a:t>
            </a:r>
            <a:r>
              <a:rPr lang="nl-NL" sz="2800" dirty="0" err="1" smtClean="0"/>
              <a:t>signatories</a:t>
            </a:r>
            <a:r>
              <a:rPr lang="nl-NL" sz="2800" dirty="0" smtClean="0"/>
              <a:t> </a:t>
            </a:r>
            <a:r>
              <a:rPr lang="nl-NL" sz="2800" dirty="0" err="1" smtClean="0"/>
              <a:t>first</a:t>
            </a:r>
            <a:r>
              <a:rPr lang="nl-NL" sz="2800" dirty="0" smtClean="0"/>
              <a:t> </a:t>
            </a:r>
            <a:r>
              <a:rPr lang="nl-NL" sz="2800" dirty="0" err="1" smtClean="0"/>
              <a:t>day</a:t>
            </a:r>
            <a:r>
              <a:rPr lang="nl-NL" sz="2800" dirty="0" smtClean="0"/>
              <a:t> (88)</a:t>
            </a:r>
          </a:p>
          <a:p>
            <a:endParaRPr lang="nl-N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err="1" smtClean="0"/>
              <a:t>History</a:t>
            </a:r>
            <a:r>
              <a:rPr lang="nl-NL" dirty="0" smtClean="0"/>
              <a:t> and </a:t>
            </a:r>
            <a:r>
              <a:rPr lang="nl-NL" dirty="0" err="1" smtClean="0"/>
              <a:t>facts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First </a:t>
            </a:r>
            <a:r>
              <a:rPr lang="nl-NL" dirty="0" err="1" smtClean="0"/>
              <a:t>Treaty</a:t>
            </a:r>
            <a:r>
              <a:rPr lang="nl-NL" dirty="0" smtClean="0"/>
              <a:t> open to </a:t>
            </a:r>
            <a:r>
              <a:rPr lang="nl-NL" dirty="0" err="1" smtClean="0"/>
              <a:t>regional</a:t>
            </a:r>
            <a:r>
              <a:rPr lang="nl-NL" dirty="0" smtClean="0"/>
              <a:t> </a:t>
            </a:r>
            <a:r>
              <a:rPr lang="nl-NL" dirty="0" err="1" smtClean="0"/>
              <a:t>integration</a:t>
            </a:r>
            <a:r>
              <a:rPr lang="nl-NL" dirty="0" smtClean="0"/>
              <a:t> </a:t>
            </a:r>
            <a:r>
              <a:rPr lang="nl-NL" dirty="0" err="1" smtClean="0"/>
              <a:t>organisations</a:t>
            </a:r>
            <a:r>
              <a:rPr lang="nl-NL" dirty="0" smtClean="0"/>
              <a:t> (EU!)</a:t>
            </a:r>
          </a:p>
          <a:p>
            <a:r>
              <a:rPr lang="nl-NL" dirty="0" smtClean="0"/>
              <a:t>First time </a:t>
            </a:r>
            <a:r>
              <a:rPr lang="nl-NL" dirty="0" err="1" smtClean="0"/>
              <a:t>active</a:t>
            </a:r>
            <a:r>
              <a:rPr lang="nl-NL" dirty="0" smtClean="0"/>
              <a:t> </a:t>
            </a:r>
            <a:r>
              <a:rPr lang="nl-NL" dirty="0" err="1" smtClean="0"/>
              <a:t>partipation</a:t>
            </a:r>
            <a:r>
              <a:rPr lang="nl-NL" dirty="0" smtClean="0"/>
              <a:t> of </a:t>
            </a:r>
            <a:r>
              <a:rPr lang="nl-NL" dirty="0" err="1" smtClean="0"/>
              <a:t>civil</a:t>
            </a:r>
            <a:r>
              <a:rPr lang="nl-NL" dirty="0" smtClean="0"/>
              <a:t> society </a:t>
            </a:r>
            <a:r>
              <a:rPr lang="nl-NL" sz="2400" dirty="0" smtClean="0"/>
              <a:t>(“</a:t>
            </a:r>
            <a:r>
              <a:rPr lang="nl-NL" sz="2400" dirty="0" err="1" smtClean="0"/>
              <a:t>nothing</a:t>
            </a:r>
            <a:r>
              <a:rPr lang="nl-NL" sz="2400" dirty="0" smtClean="0"/>
              <a:t> </a:t>
            </a:r>
            <a:r>
              <a:rPr lang="nl-NL" sz="2400" dirty="0" err="1" smtClean="0"/>
              <a:t>about</a:t>
            </a:r>
            <a:r>
              <a:rPr lang="nl-NL" sz="2400" dirty="0" smtClean="0"/>
              <a:t> </a:t>
            </a:r>
            <a:r>
              <a:rPr lang="nl-NL" sz="2400" dirty="0" err="1" smtClean="0"/>
              <a:t>us</a:t>
            </a:r>
            <a:r>
              <a:rPr lang="nl-NL" sz="2400" dirty="0" smtClean="0"/>
              <a:t> without </a:t>
            </a:r>
            <a:r>
              <a:rPr lang="nl-NL" sz="2400" dirty="0" err="1" smtClean="0"/>
              <a:t>us</a:t>
            </a:r>
            <a:r>
              <a:rPr lang="nl-NL" sz="2400" dirty="0" smtClean="0"/>
              <a:t>”)</a:t>
            </a:r>
          </a:p>
          <a:p>
            <a:r>
              <a:rPr lang="nl-NL" dirty="0" err="1" smtClean="0"/>
              <a:t>Into</a:t>
            </a:r>
            <a:r>
              <a:rPr lang="nl-NL" dirty="0" smtClean="0"/>
              <a:t> </a:t>
            </a:r>
            <a:r>
              <a:rPr lang="nl-NL" dirty="0" err="1" smtClean="0"/>
              <a:t>force</a:t>
            </a:r>
            <a:r>
              <a:rPr lang="nl-NL" dirty="0" smtClean="0"/>
              <a:t> in </a:t>
            </a:r>
            <a:r>
              <a:rPr lang="nl-NL" dirty="0" err="1" smtClean="0"/>
              <a:t>Belgium</a:t>
            </a:r>
            <a:r>
              <a:rPr lang="nl-NL" dirty="0" smtClean="0"/>
              <a:t> </a:t>
            </a:r>
            <a:r>
              <a:rPr lang="nl-NL" dirty="0" err="1" smtClean="0"/>
              <a:t>July</a:t>
            </a:r>
            <a:r>
              <a:rPr lang="nl-NL" dirty="0" smtClean="0"/>
              <a:t> , 2 2009</a:t>
            </a:r>
          </a:p>
          <a:p>
            <a:r>
              <a:rPr lang="nl-NL" dirty="0" err="1" smtClean="0"/>
              <a:t>Ratified</a:t>
            </a:r>
            <a:r>
              <a:rPr lang="nl-NL" dirty="0" smtClean="0"/>
              <a:t> </a:t>
            </a:r>
            <a:r>
              <a:rPr lang="nl-NL" dirty="0" err="1" smtClean="0"/>
              <a:t>by</a:t>
            </a:r>
            <a:r>
              <a:rPr lang="nl-NL" dirty="0" smtClean="0"/>
              <a:t> EU December 23, 2010</a:t>
            </a:r>
          </a:p>
          <a:p>
            <a:endParaRPr lang="nl-NL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z="3600" dirty="0" smtClean="0"/>
              <a:t>Background</a:t>
            </a:r>
            <a:br>
              <a:rPr lang="nl-NL" sz="3600" dirty="0" smtClean="0"/>
            </a:b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sz="3200" dirty="0" smtClean="0"/>
              <a:t>Shift of </a:t>
            </a:r>
            <a:r>
              <a:rPr lang="nl-NL" sz="3200" dirty="0" err="1" smtClean="0"/>
              <a:t>Paradigm</a:t>
            </a:r>
            <a:r>
              <a:rPr lang="nl-NL" sz="3200" dirty="0" smtClean="0"/>
              <a:t>: </a:t>
            </a:r>
            <a:r>
              <a:rPr lang="nl-NL" sz="3200" dirty="0" err="1" smtClean="0"/>
              <a:t>f</a:t>
            </a:r>
            <a:r>
              <a:rPr lang="nl-NL" dirty="0" err="1" smtClean="0"/>
              <a:t>rom</a:t>
            </a:r>
            <a:r>
              <a:rPr lang="nl-NL" dirty="0" smtClean="0"/>
              <a:t> </a:t>
            </a:r>
            <a:r>
              <a:rPr lang="nl-NL" dirty="0" err="1" smtClean="0"/>
              <a:t>medical</a:t>
            </a:r>
            <a:r>
              <a:rPr lang="nl-NL" dirty="0" smtClean="0"/>
              <a:t> to </a:t>
            </a:r>
            <a:r>
              <a:rPr lang="nl-NL" dirty="0" err="1" smtClean="0"/>
              <a:t>social</a:t>
            </a:r>
            <a:r>
              <a:rPr lang="nl-NL" dirty="0" smtClean="0"/>
              <a:t> model </a:t>
            </a:r>
          </a:p>
          <a:p>
            <a:r>
              <a:rPr lang="nl-NL" sz="3200" dirty="0" err="1" smtClean="0"/>
              <a:t>Disability</a:t>
            </a:r>
            <a:r>
              <a:rPr lang="nl-NL" sz="3200" dirty="0" smtClean="0"/>
              <a:t>= </a:t>
            </a:r>
            <a:r>
              <a:rPr lang="nl-NL" dirty="0" err="1" smtClean="0"/>
              <a:t>barrier</a:t>
            </a:r>
            <a:r>
              <a:rPr lang="nl-NL" dirty="0" smtClean="0"/>
              <a:t> to </a:t>
            </a:r>
            <a:r>
              <a:rPr lang="nl-NL" dirty="0" err="1" smtClean="0"/>
              <a:t>participation</a:t>
            </a:r>
            <a:r>
              <a:rPr lang="nl-NL" dirty="0" smtClean="0"/>
              <a:t> in society</a:t>
            </a:r>
          </a:p>
          <a:p>
            <a:endParaRPr lang="nl-N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err="1" smtClean="0"/>
              <a:t>Disability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err="1" smtClean="0"/>
              <a:t>Disability</a:t>
            </a:r>
            <a:r>
              <a:rPr lang="nl-NL" dirty="0" smtClean="0"/>
              <a:t> </a:t>
            </a:r>
          </a:p>
          <a:p>
            <a:r>
              <a:rPr lang="nl-NL" sz="2400" dirty="0" smtClean="0"/>
              <a:t>“</a:t>
            </a:r>
            <a:r>
              <a:rPr lang="nl-NL" sz="2400" dirty="0" err="1" smtClean="0"/>
              <a:t>long-term</a:t>
            </a:r>
            <a:r>
              <a:rPr lang="nl-NL" sz="2400" dirty="0" smtClean="0"/>
              <a:t> </a:t>
            </a:r>
            <a:r>
              <a:rPr lang="nl-NL" sz="2400" dirty="0" err="1" smtClean="0"/>
              <a:t>physical</a:t>
            </a:r>
            <a:r>
              <a:rPr lang="nl-NL" sz="2400" dirty="0" smtClean="0"/>
              <a:t>, mental, </a:t>
            </a:r>
            <a:r>
              <a:rPr lang="nl-NL" sz="2400" dirty="0" err="1" smtClean="0"/>
              <a:t>intellectual</a:t>
            </a:r>
            <a:r>
              <a:rPr lang="nl-NL" sz="2400" dirty="0" smtClean="0"/>
              <a:t> </a:t>
            </a:r>
            <a:r>
              <a:rPr lang="nl-NL" sz="2400" dirty="0" err="1" smtClean="0"/>
              <a:t>or</a:t>
            </a:r>
            <a:r>
              <a:rPr lang="nl-NL" sz="2400" dirty="0" smtClean="0"/>
              <a:t> </a:t>
            </a:r>
            <a:r>
              <a:rPr lang="nl-NL" sz="2400" dirty="0" err="1" smtClean="0"/>
              <a:t>sensory</a:t>
            </a:r>
            <a:r>
              <a:rPr lang="nl-NL" sz="2400" dirty="0" smtClean="0"/>
              <a:t> </a:t>
            </a:r>
            <a:r>
              <a:rPr lang="nl-NL" sz="2400" dirty="0" err="1" smtClean="0"/>
              <a:t>impairments</a:t>
            </a:r>
            <a:r>
              <a:rPr lang="nl-NL" sz="2400" dirty="0" smtClean="0"/>
              <a:t> </a:t>
            </a:r>
            <a:r>
              <a:rPr lang="nl-NL" sz="2400" dirty="0" err="1" smtClean="0"/>
              <a:t>which</a:t>
            </a:r>
            <a:r>
              <a:rPr lang="nl-NL" sz="2400" dirty="0" smtClean="0"/>
              <a:t> in </a:t>
            </a:r>
            <a:r>
              <a:rPr lang="nl-NL" sz="2400" dirty="0" err="1" smtClean="0"/>
              <a:t>interaction</a:t>
            </a:r>
            <a:r>
              <a:rPr lang="nl-NL" sz="2400" dirty="0" smtClean="0"/>
              <a:t> </a:t>
            </a:r>
            <a:r>
              <a:rPr lang="nl-NL" sz="2400" dirty="0" err="1" smtClean="0"/>
              <a:t>with</a:t>
            </a:r>
            <a:r>
              <a:rPr lang="nl-NL" sz="2400" dirty="0" smtClean="0"/>
              <a:t> </a:t>
            </a:r>
            <a:r>
              <a:rPr lang="nl-NL" sz="2400" dirty="0" err="1" smtClean="0"/>
              <a:t>various</a:t>
            </a:r>
            <a:r>
              <a:rPr lang="nl-NL" sz="2400" dirty="0" smtClean="0"/>
              <a:t> </a:t>
            </a:r>
            <a:r>
              <a:rPr lang="nl-NL" sz="2400" dirty="0" err="1" smtClean="0"/>
              <a:t>barriers</a:t>
            </a:r>
            <a:r>
              <a:rPr lang="nl-NL" sz="2400" dirty="0" smtClean="0"/>
              <a:t> </a:t>
            </a:r>
            <a:r>
              <a:rPr lang="nl-NL" sz="2400" dirty="0" err="1" smtClean="0"/>
              <a:t>may</a:t>
            </a:r>
            <a:r>
              <a:rPr lang="nl-NL" sz="2400" dirty="0" smtClean="0"/>
              <a:t> hinder </a:t>
            </a:r>
            <a:r>
              <a:rPr lang="nl-NL" sz="2400" dirty="0" err="1" smtClean="0"/>
              <a:t>their</a:t>
            </a:r>
            <a:r>
              <a:rPr lang="nl-NL" sz="2400" dirty="0" smtClean="0"/>
              <a:t> full and </a:t>
            </a:r>
            <a:r>
              <a:rPr lang="nl-NL" sz="2400" dirty="0" err="1" smtClean="0"/>
              <a:t>effective</a:t>
            </a:r>
            <a:r>
              <a:rPr lang="nl-NL" sz="2400" dirty="0" smtClean="0"/>
              <a:t> </a:t>
            </a:r>
            <a:r>
              <a:rPr lang="nl-NL" sz="2400" dirty="0" err="1" smtClean="0"/>
              <a:t>participation</a:t>
            </a:r>
            <a:r>
              <a:rPr lang="nl-NL" sz="2400" dirty="0" smtClean="0"/>
              <a:t> in society </a:t>
            </a:r>
            <a:r>
              <a:rPr lang="nl-NL" sz="2400" dirty="0" err="1" smtClean="0"/>
              <a:t>on</a:t>
            </a:r>
            <a:r>
              <a:rPr lang="nl-NL" sz="2400" dirty="0" smtClean="0"/>
              <a:t> </a:t>
            </a:r>
            <a:r>
              <a:rPr lang="nl-NL" sz="2400" dirty="0" err="1" smtClean="0"/>
              <a:t>an</a:t>
            </a:r>
            <a:r>
              <a:rPr lang="nl-NL" sz="2400" dirty="0" smtClean="0"/>
              <a:t> </a:t>
            </a:r>
            <a:r>
              <a:rPr lang="nl-NL" sz="2400" dirty="0" err="1" smtClean="0"/>
              <a:t>equal</a:t>
            </a:r>
            <a:r>
              <a:rPr lang="nl-NL" sz="2400" dirty="0" smtClean="0"/>
              <a:t> basis </a:t>
            </a:r>
            <a:r>
              <a:rPr lang="nl-NL" sz="2400" dirty="0" err="1" smtClean="0"/>
              <a:t>with</a:t>
            </a:r>
            <a:r>
              <a:rPr lang="nl-NL" sz="2400" dirty="0" smtClean="0"/>
              <a:t> </a:t>
            </a:r>
            <a:r>
              <a:rPr lang="nl-NL" sz="2400" dirty="0" err="1" smtClean="0"/>
              <a:t>others</a:t>
            </a:r>
            <a:r>
              <a:rPr lang="nl-NL" sz="2400" dirty="0" smtClean="0"/>
              <a:t>”</a:t>
            </a:r>
          </a:p>
          <a:p>
            <a:r>
              <a:rPr lang="nl-NL" sz="2400" dirty="0" err="1" smtClean="0"/>
              <a:t>Education</a:t>
            </a:r>
            <a:r>
              <a:rPr lang="nl-NL" sz="2400" dirty="0" smtClean="0"/>
              <a:t>: </a:t>
            </a:r>
            <a:r>
              <a:rPr lang="nl-NL" sz="2400" dirty="0" err="1" smtClean="0"/>
              <a:t>learning</a:t>
            </a:r>
            <a:r>
              <a:rPr lang="nl-NL" sz="2400" dirty="0" smtClean="0"/>
              <a:t> </a:t>
            </a:r>
            <a:r>
              <a:rPr lang="nl-NL" sz="2400" dirty="0" err="1" smtClean="0"/>
              <a:t>disability</a:t>
            </a:r>
            <a:endParaRPr lang="nl-NL" sz="2400" dirty="0" smtClean="0"/>
          </a:p>
          <a:p>
            <a:endParaRPr lang="nl-NL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err="1" smtClean="0"/>
              <a:t>Principles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err="1" smtClean="0"/>
              <a:t>Inclusion</a:t>
            </a:r>
            <a:endParaRPr lang="nl-NL" dirty="0" smtClean="0"/>
          </a:p>
          <a:p>
            <a:r>
              <a:rPr lang="nl-NL" dirty="0" err="1" smtClean="0"/>
              <a:t>Autonomy</a:t>
            </a:r>
            <a:endParaRPr lang="nl-NL" dirty="0" smtClean="0"/>
          </a:p>
          <a:p>
            <a:r>
              <a:rPr lang="nl-NL" dirty="0" err="1" smtClean="0"/>
              <a:t>Participation</a:t>
            </a:r>
            <a:endParaRPr lang="nl-NL" dirty="0" smtClean="0"/>
          </a:p>
          <a:p>
            <a:r>
              <a:rPr lang="nl-NL" dirty="0" err="1" smtClean="0"/>
              <a:t>Non-discrimination</a:t>
            </a:r>
            <a:endParaRPr lang="nl-NL" dirty="0" smtClean="0"/>
          </a:p>
          <a:p>
            <a:r>
              <a:rPr lang="nl-NL" dirty="0" err="1" smtClean="0"/>
              <a:t>Reasonable</a:t>
            </a:r>
            <a:r>
              <a:rPr lang="nl-NL" dirty="0" smtClean="0"/>
              <a:t> </a:t>
            </a:r>
            <a:r>
              <a:rPr lang="nl-NL" dirty="0" err="1" smtClean="0"/>
              <a:t>accomodations</a:t>
            </a:r>
            <a:endParaRPr lang="nl-NL" dirty="0" smtClean="0"/>
          </a:p>
          <a:p>
            <a:r>
              <a:rPr lang="nl-NL" dirty="0" smtClean="0"/>
              <a:t>Universal design</a:t>
            </a:r>
            <a:endParaRPr lang="nl-NL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err="1" smtClean="0"/>
              <a:t>Inclusive</a:t>
            </a:r>
            <a:r>
              <a:rPr lang="nl-NL" dirty="0" smtClean="0"/>
              <a:t> </a:t>
            </a:r>
            <a:r>
              <a:rPr lang="nl-NL" dirty="0" err="1" smtClean="0"/>
              <a:t>education</a:t>
            </a:r>
            <a:r>
              <a:rPr lang="nl-NL" dirty="0" smtClean="0"/>
              <a:t> system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err="1" smtClean="0"/>
              <a:t>Inclusive</a:t>
            </a:r>
            <a:r>
              <a:rPr lang="nl-NL" dirty="0" smtClean="0"/>
              <a:t> </a:t>
            </a:r>
            <a:r>
              <a:rPr lang="nl-NL" dirty="0" err="1" smtClean="0"/>
              <a:t>education</a:t>
            </a:r>
            <a:r>
              <a:rPr lang="nl-NL" dirty="0" smtClean="0"/>
              <a:t> at all </a:t>
            </a:r>
            <a:r>
              <a:rPr lang="nl-NL" dirty="0" err="1" smtClean="0"/>
              <a:t>levels</a:t>
            </a:r>
            <a:endParaRPr lang="nl-NL" dirty="0" smtClean="0"/>
          </a:p>
          <a:p>
            <a:r>
              <a:rPr lang="nl-NL" dirty="0" smtClean="0"/>
              <a:t>No </a:t>
            </a:r>
            <a:r>
              <a:rPr lang="nl-NL" dirty="0" err="1" smtClean="0"/>
              <a:t>exclusion</a:t>
            </a:r>
            <a:r>
              <a:rPr lang="nl-NL" dirty="0" smtClean="0"/>
              <a:t> of </a:t>
            </a:r>
            <a:r>
              <a:rPr lang="nl-NL" dirty="0" err="1" smtClean="0"/>
              <a:t>general</a:t>
            </a:r>
            <a:r>
              <a:rPr lang="nl-NL" dirty="0" smtClean="0"/>
              <a:t> </a:t>
            </a:r>
            <a:r>
              <a:rPr lang="nl-NL" dirty="0" err="1" smtClean="0"/>
              <a:t>education</a:t>
            </a:r>
            <a:r>
              <a:rPr lang="nl-NL" dirty="0" smtClean="0"/>
              <a:t> system </a:t>
            </a:r>
            <a:r>
              <a:rPr lang="nl-NL" dirty="0" err="1" smtClean="0"/>
              <a:t>on</a:t>
            </a:r>
            <a:r>
              <a:rPr lang="nl-NL" dirty="0" smtClean="0"/>
              <a:t> the basis of </a:t>
            </a:r>
            <a:r>
              <a:rPr lang="nl-NL" dirty="0" err="1" smtClean="0"/>
              <a:t>disability</a:t>
            </a:r>
            <a:endParaRPr lang="nl-NL" dirty="0" smtClean="0"/>
          </a:p>
          <a:p>
            <a:r>
              <a:rPr lang="nl-NL" dirty="0" smtClean="0"/>
              <a:t>In the </a:t>
            </a:r>
            <a:r>
              <a:rPr lang="nl-NL" dirty="0" err="1" smtClean="0"/>
              <a:t>communities</a:t>
            </a:r>
            <a:r>
              <a:rPr lang="nl-NL" dirty="0" smtClean="0"/>
              <a:t> </a:t>
            </a:r>
            <a:r>
              <a:rPr lang="nl-NL" dirty="0" err="1" smtClean="0"/>
              <a:t>where</a:t>
            </a:r>
            <a:r>
              <a:rPr lang="nl-NL" dirty="0" smtClean="0"/>
              <a:t> </a:t>
            </a:r>
            <a:r>
              <a:rPr lang="nl-NL" dirty="0" err="1" smtClean="0"/>
              <a:t>they</a:t>
            </a:r>
            <a:r>
              <a:rPr lang="nl-NL" dirty="0" smtClean="0"/>
              <a:t> live</a:t>
            </a:r>
          </a:p>
          <a:p>
            <a:r>
              <a:rPr lang="nl-NL" dirty="0" err="1" smtClean="0"/>
              <a:t>Reasonable</a:t>
            </a:r>
            <a:r>
              <a:rPr lang="nl-NL" dirty="0" smtClean="0"/>
              <a:t> </a:t>
            </a:r>
            <a:r>
              <a:rPr lang="nl-NL" dirty="0" err="1" smtClean="0"/>
              <a:t>accomodation</a:t>
            </a:r>
            <a:r>
              <a:rPr lang="nl-NL" dirty="0" smtClean="0"/>
              <a:t> </a:t>
            </a:r>
            <a:r>
              <a:rPr lang="nl-NL" dirty="0" err="1" smtClean="0"/>
              <a:t>provided</a:t>
            </a:r>
            <a:endParaRPr lang="nl-NL" dirty="0" smtClean="0"/>
          </a:p>
          <a:p>
            <a:r>
              <a:rPr lang="nl-NL" dirty="0" err="1" smtClean="0"/>
              <a:t>Individualized</a:t>
            </a:r>
            <a:r>
              <a:rPr lang="nl-NL" dirty="0" smtClean="0"/>
              <a:t> support </a:t>
            </a:r>
            <a:r>
              <a:rPr lang="nl-NL" dirty="0" err="1" smtClean="0"/>
              <a:t>measures</a:t>
            </a:r>
            <a:endParaRPr lang="nl-NL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err="1" smtClean="0"/>
              <a:t>Inclusive</a:t>
            </a:r>
            <a:r>
              <a:rPr lang="nl-NL" dirty="0" smtClean="0"/>
              <a:t> </a:t>
            </a:r>
            <a:r>
              <a:rPr lang="nl-NL" dirty="0" err="1" smtClean="0"/>
              <a:t>education</a:t>
            </a:r>
            <a:r>
              <a:rPr lang="nl-NL" dirty="0" smtClean="0"/>
              <a:t> system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Universal design:</a:t>
            </a:r>
            <a:r>
              <a:rPr lang="nl-NL" sz="2400" dirty="0" smtClean="0"/>
              <a:t>Universal design: programmes and services  </a:t>
            </a:r>
            <a:r>
              <a:rPr lang="nl-NL" sz="2400" dirty="0" err="1" smtClean="0"/>
              <a:t>usable</a:t>
            </a:r>
            <a:r>
              <a:rPr lang="nl-NL" sz="2400" dirty="0" smtClean="0"/>
              <a:t> </a:t>
            </a:r>
            <a:r>
              <a:rPr lang="nl-NL" sz="2400" dirty="0" err="1" smtClean="0"/>
              <a:t>by</a:t>
            </a:r>
            <a:r>
              <a:rPr lang="nl-NL" sz="2400" dirty="0" smtClean="0"/>
              <a:t> all </a:t>
            </a:r>
            <a:r>
              <a:rPr lang="nl-NL" sz="2400" dirty="0" err="1" smtClean="0"/>
              <a:t>people</a:t>
            </a:r>
            <a:r>
              <a:rPr lang="nl-NL" sz="2400" dirty="0" smtClean="0"/>
              <a:t>, to the </a:t>
            </a:r>
            <a:r>
              <a:rPr lang="nl-NL" sz="2400" dirty="0" err="1" smtClean="0"/>
              <a:t>greatest</a:t>
            </a:r>
            <a:r>
              <a:rPr lang="nl-NL" sz="2400" dirty="0" smtClean="0"/>
              <a:t> </a:t>
            </a:r>
            <a:r>
              <a:rPr lang="nl-NL" sz="2400" dirty="0" err="1" smtClean="0"/>
              <a:t>extent</a:t>
            </a:r>
            <a:r>
              <a:rPr lang="nl-NL" sz="2400" dirty="0" smtClean="0"/>
              <a:t> </a:t>
            </a:r>
            <a:r>
              <a:rPr lang="nl-NL" sz="2400" dirty="0" err="1" smtClean="0"/>
              <a:t>possible</a:t>
            </a:r>
            <a:r>
              <a:rPr lang="nl-NL" sz="2400" dirty="0" smtClean="0"/>
              <a:t>, without the </a:t>
            </a:r>
            <a:r>
              <a:rPr lang="nl-NL" sz="2400" dirty="0" err="1" smtClean="0"/>
              <a:t>need</a:t>
            </a:r>
            <a:r>
              <a:rPr lang="nl-NL" sz="2400" dirty="0" smtClean="0"/>
              <a:t> </a:t>
            </a:r>
            <a:r>
              <a:rPr lang="nl-NL" sz="2400" dirty="0" err="1" smtClean="0"/>
              <a:t>for</a:t>
            </a:r>
            <a:r>
              <a:rPr lang="nl-NL" sz="2400" dirty="0" smtClean="0"/>
              <a:t> </a:t>
            </a:r>
            <a:r>
              <a:rPr lang="nl-NL" sz="2400" dirty="0" err="1" smtClean="0"/>
              <a:t>adaptation</a:t>
            </a:r>
            <a:r>
              <a:rPr lang="nl-NL" sz="2400" dirty="0" smtClean="0"/>
              <a:t> </a:t>
            </a:r>
            <a:r>
              <a:rPr lang="nl-NL" sz="2400" dirty="0" err="1" smtClean="0"/>
              <a:t>or</a:t>
            </a:r>
            <a:r>
              <a:rPr lang="nl-NL" sz="2400" dirty="0" smtClean="0"/>
              <a:t> </a:t>
            </a:r>
            <a:r>
              <a:rPr lang="nl-NL" sz="2400" dirty="0" err="1" smtClean="0"/>
              <a:t>specialized</a:t>
            </a:r>
            <a:r>
              <a:rPr lang="nl-NL" sz="2400" dirty="0" smtClean="0"/>
              <a:t> </a:t>
            </a:r>
            <a:r>
              <a:rPr lang="nl-NL" sz="2400" dirty="0" smtClean="0"/>
              <a:t>design</a:t>
            </a:r>
          </a:p>
          <a:p>
            <a:r>
              <a:rPr lang="nl-NL" sz="2400" dirty="0" smtClean="0"/>
              <a:t>Does </a:t>
            </a:r>
            <a:r>
              <a:rPr lang="nl-NL" sz="2400" dirty="0" err="1" smtClean="0"/>
              <a:t>not</a:t>
            </a:r>
            <a:r>
              <a:rPr lang="nl-NL" sz="2400" dirty="0" smtClean="0"/>
              <a:t> </a:t>
            </a:r>
            <a:r>
              <a:rPr lang="nl-NL" sz="2400" dirty="0" err="1" smtClean="0"/>
              <a:t>exclude</a:t>
            </a:r>
            <a:r>
              <a:rPr lang="nl-NL" sz="2400" dirty="0" smtClean="0"/>
              <a:t> </a:t>
            </a:r>
            <a:r>
              <a:rPr lang="nl-NL" sz="2400" dirty="0" err="1" smtClean="0"/>
              <a:t>assistive</a:t>
            </a:r>
            <a:r>
              <a:rPr lang="nl-NL" sz="2400" dirty="0" smtClean="0"/>
              <a:t> </a:t>
            </a:r>
            <a:r>
              <a:rPr lang="nl-NL" sz="2400" dirty="0" err="1" smtClean="0"/>
              <a:t>devices</a:t>
            </a:r>
            <a:r>
              <a:rPr lang="nl-NL" sz="2400" dirty="0" smtClean="0"/>
              <a:t> </a:t>
            </a:r>
            <a:r>
              <a:rPr lang="nl-NL" sz="2400" dirty="0" err="1" smtClean="0"/>
              <a:t>for</a:t>
            </a:r>
            <a:r>
              <a:rPr lang="nl-NL" sz="2400" dirty="0" smtClean="0"/>
              <a:t> </a:t>
            </a:r>
            <a:r>
              <a:rPr lang="nl-NL" sz="2400" dirty="0" err="1" smtClean="0"/>
              <a:t>particular</a:t>
            </a:r>
            <a:r>
              <a:rPr lang="nl-NL" sz="2400" dirty="0" smtClean="0"/>
              <a:t> </a:t>
            </a:r>
            <a:r>
              <a:rPr lang="nl-NL" sz="2400" dirty="0" err="1" smtClean="0"/>
              <a:t>groups</a:t>
            </a:r>
            <a:r>
              <a:rPr lang="nl-NL" sz="2400" dirty="0" smtClean="0"/>
              <a:t> of </a:t>
            </a:r>
            <a:r>
              <a:rPr lang="nl-NL" sz="2400" dirty="0" err="1" smtClean="0"/>
              <a:t>persons</a:t>
            </a:r>
            <a:r>
              <a:rPr lang="nl-NL" sz="2400" dirty="0" smtClean="0"/>
              <a:t> </a:t>
            </a:r>
            <a:r>
              <a:rPr lang="nl-NL" sz="2400" dirty="0" err="1" smtClean="0"/>
              <a:t>with</a:t>
            </a:r>
            <a:r>
              <a:rPr lang="nl-NL" sz="2400" dirty="0" smtClean="0"/>
              <a:t> </a:t>
            </a:r>
            <a:r>
              <a:rPr lang="nl-NL" sz="2400" dirty="0" err="1" smtClean="0"/>
              <a:t>disabilities</a:t>
            </a:r>
            <a:r>
              <a:rPr lang="nl-NL" sz="2400" dirty="0" smtClean="0"/>
              <a:t> </a:t>
            </a:r>
            <a:r>
              <a:rPr lang="nl-NL" sz="2400" dirty="0" err="1" smtClean="0"/>
              <a:t>where</a:t>
            </a:r>
            <a:r>
              <a:rPr lang="nl-NL" sz="2400" dirty="0" smtClean="0"/>
              <a:t> </a:t>
            </a:r>
            <a:r>
              <a:rPr lang="nl-NL" sz="2400" dirty="0" err="1" smtClean="0"/>
              <a:t>this</a:t>
            </a:r>
            <a:r>
              <a:rPr lang="nl-NL" sz="2400" dirty="0" smtClean="0"/>
              <a:t> is </a:t>
            </a:r>
            <a:r>
              <a:rPr lang="nl-NL" sz="2400" dirty="0" err="1" smtClean="0"/>
              <a:t>needed</a:t>
            </a:r>
            <a:r>
              <a:rPr lang="nl-NL" sz="2400" dirty="0" smtClean="0"/>
              <a:t>.</a:t>
            </a:r>
          </a:p>
          <a:p>
            <a:endParaRPr lang="nl-NL" sz="2400" dirty="0" smtClean="0"/>
          </a:p>
          <a:p>
            <a:endParaRPr lang="nl-NL" sz="2400" dirty="0" smtClean="0"/>
          </a:p>
          <a:p>
            <a:endParaRPr lang="nl-NL" sz="2400" dirty="0" smtClean="0"/>
          </a:p>
          <a:p>
            <a:endParaRPr lang="nl-NL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err="1" smtClean="0"/>
              <a:t>Tertiary</a:t>
            </a:r>
            <a:r>
              <a:rPr lang="nl-NL" dirty="0" smtClean="0"/>
              <a:t> </a:t>
            </a:r>
            <a:r>
              <a:rPr lang="nl-NL" dirty="0" err="1" smtClean="0"/>
              <a:t>education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err="1" smtClean="0"/>
              <a:t>States</a:t>
            </a:r>
            <a:r>
              <a:rPr lang="nl-NL" dirty="0" smtClean="0"/>
              <a:t> </a:t>
            </a:r>
            <a:r>
              <a:rPr lang="nl-NL" dirty="0" err="1" smtClean="0"/>
              <a:t>Parties</a:t>
            </a:r>
            <a:r>
              <a:rPr lang="nl-NL" dirty="0" smtClean="0"/>
              <a:t> </a:t>
            </a:r>
            <a:r>
              <a:rPr lang="nl-NL" dirty="0" err="1" smtClean="0"/>
              <a:t>shall</a:t>
            </a:r>
            <a:r>
              <a:rPr lang="nl-NL" dirty="0" smtClean="0"/>
              <a:t> </a:t>
            </a:r>
            <a:r>
              <a:rPr lang="nl-NL" dirty="0" err="1" smtClean="0"/>
              <a:t>ensure</a:t>
            </a:r>
            <a:r>
              <a:rPr lang="nl-NL" dirty="0" smtClean="0"/>
              <a:t> </a:t>
            </a:r>
          </a:p>
          <a:p>
            <a:r>
              <a:rPr lang="nl-NL" dirty="0" err="1" smtClean="0"/>
              <a:t>that</a:t>
            </a:r>
            <a:r>
              <a:rPr lang="nl-NL" dirty="0" smtClean="0"/>
              <a:t> </a:t>
            </a:r>
            <a:r>
              <a:rPr lang="nl-NL" dirty="0" err="1" smtClean="0"/>
              <a:t>persons</a:t>
            </a:r>
            <a:r>
              <a:rPr lang="nl-NL" dirty="0" smtClean="0"/>
              <a:t> </a:t>
            </a:r>
            <a:r>
              <a:rPr lang="nl-NL" dirty="0" err="1" smtClean="0"/>
              <a:t>with</a:t>
            </a:r>
            <a:r>
              <a:rPr lang="nl-NL" dirty="0" smtClean="0"/>
              <a:t> </a:t>
            </a:r>
            <a:r>
              <a:rPr lang="nl-NL" dirty="0" err="1" smtClean="0"/>
              <a:t>disabilities</a:t>
            </a:r>
            <a:r>
              <a:rPr lang="nl-NL" dirty="0" smtClean="0"/>
              <a:t> are </a:t>
            </a:r>
            <a:r>
              <a:rPr lang="nl-NL" dirty="0" err="1" smtClean="0"/>
              <a:t>able</a:t>
            </a:r>
            <a:r>
              <a:rPr lang="nl-NL" dirty="0" smtClean="0"/>
              <a:t> to </a:t>
            </a:r>
            <a:r>
              <a:rPr lang="nl-NL" dirty="0" err="1" smtClean="0"/>
              <a:t>access</a:t>
            </a:r>
            <a:r>
              <a:rPr lang="nl-NL" dirty="0" smtClean="0"/>
              <a:t> </a:t>
            </a:r>
            <a:r>
              <a:rPr lang="nl-NL" dirty="0" err="1" smtClean="0"/>
              <a:t>general</a:t>
            </a:r>
            <a:r>
              <a:rPr lang="nl-NL" dirty="0" smtClean="0"/>
              <a:t> </a:t>
            </a:r>
            <a:r>
              <a:rPr lang="nl-NL" dirty="0" err="1" smtClean="0"/>
              <a:t>tertiary</a:t>
            </a:r>
            <a:r>
              <a:rPr lang="nl-NL" dirty="0" smtClean="0"/>
              <a:t> </a:t>
            </a:r>
            <a:r>
              <a:rPr lang="nl-NL" dirty="0" err="1" smtClean="0"/>
              <a:t>education</a:t>
            </a:r>
            <a:r>
              <a:rPr lang="nl-NL" dirty="0" smtClean="0"/>
              <a:t>, </a:t>
            </a:r>
            <a:r>
              <a:rPr lang="nl-NL" dirty="0" err="1" smtClean="0"/>
              <a:t>vocational</a:t>
            </a:r>
            <a:r>
              <a:rPr lang="nl-NL" dirty="0" smtClean="0"/>
              <a:t> training, </a:t>
            </a:r>
            <a:r>
              <a:rPr lang="nl-NL" dirty="0" err="1" smtClean="0"/>
              <a:t>adult</a:t>
            </a:r>
            <a:r>
              <a:rPr lang="nl-NL" dirty="0" smtClean="0"/>
              <a:t> </a:t>
            </a:r>
            <a:r>
              <a:rPr lang="nl-NL" dirty="0" err="1" smtClean="0"/>
              <a:t>education</a:t>
            </a:r>
            <a:r>
              <a:rPr lang="nl-NL" dirty="0" smtClean="0"/>
              <a:t> and </a:t>
            </a:r>
            <a:r>
              <a:rPr lang="nl-NL" dirty="0" err="1" smtClean="0"/>
              <a:t>lifelong</a:t>
            </a:r>
            <a:r>
              <a:rPr lang="nl-NL" dirty="0" smtClean="0"/>
              <a:t> </a:t>
            </a:r>
            <a:r>
              <a:rPr lang="nl-NL" dirty="0" err="1" smtClean="0"/>
              <a:t>learning</a:t>
            </a:r>
            <a:endParaRPr lang="nl-NL" dirty="0" smtClean="0"/>
          </a:p>
          <a:p>
            <a:r>
              <a:rPr lang="nl-NL" dirty="0" smtClean="0"/>
              <a:t> </a:t>
            </a:r>
            <a:r>
              <a:rPr lang="nl-NL" dirty="0" smtClean="0"/>
              <a:t>without </a:t>
            </a:r>
            <a:r>
              <a:rPr lang="nl-NL" dirty="0" err="1" smtClean="0"/>
              <a:t>discrimination</a:t>
            </a:r>
            <a:r>
              <a:rPr lang="nl-NL" dirty="0" smtClean="0"/>
              <a:t> and </a:t>
            </a:r>
            <a:r>
              <a:rPr lang="nl-NL" dirty="0" err="1" smtClean="0"/>
              <a:t>on</a:t>
            </a:r>
            <a:r>
              <a:rPr lang="nl-NL" dirty="0" smtClean="0"/>
              <a:t> </a:t>
            </a:r>
            <a:r>
              <a:rPr lang="nl-NL" dirty="0" err="1" smtClean="0"/>
              <a:t>an</a:t>
            </a:r>
            <a:r>
              <a:rPr lang="nl-NL" dirty="0" smtClean="0"/>
              <a:t> </a:t>
            </a:r>
            <a:r>
              <a:rPr lang="nl-NL" dirty="0" err="1" smtClean="0"/>
              <a:t>equal</a:t>
            </a:r>
            <a:r>
              <a:rPr lang="nl-NL" dirty="0" smtClean="0"/>
              <a:t> basis </a:t>
            </a:r>
            <a:r>
              <a:rPr lang="nl-NL" dirty="0" err="1" smtClean="0"/>
              <a:t>with</a:t>
            </a:r>
            <a:r>
              <a:rPr lang="nl-NL" dirty="0" smtClean="0"/>
              <a:t> </a:t>
            </a:r>
            <a:r>
              <a:rPr lang="nl-NL" dirty="0" err="1" smtClean="0"/>
              <a:t>others</a:t>
            </a:r>
            <a:r>
              <a:rPr lang="nl-NL" dirty="0" smtClean="0"/>
              <a:t>.</a:t>
            </a:r>
            <a:r>
              <a:rPr lang="nl-NL" dirty="0" smtClean="0"/>
              <a:t> </a:t>
            </a:r>
          </a:p>
          <a:p>
            <a:r>
              <a:rPr lang="nl-NL" dirty="0" err="1" smtClean="0"/>
              <a:t>that</a:t>
            </a:r>
            <a:r>
              <a:rPr lang="nl-NL" dirty="0" smtClean="0"/>
              <a:t> </a:t>
            </a:r>
            <a:r>
              <a:rPr lang="nl-NL" dirty="0" err="1" smtClean="0"/>
              <a:t>reasonable</a:t>
            </a:r>
            <a:r>
              <a:rPr lang="nl-NL" dirty="0" smtClean="0"/>
              <a:t> </a:t>
            </a:r>
            <a:r>
              <a:rPr lang="nl-NL" dirty="0" err="1" smtClean="0"/>
              <a:t>accommodation</a:t>
            </a:r>
            <a:r>
              <a:rPr lang="nl-NL" dirty="0" smtClean="0"/>
              <a:t> is </a:t>
            </a:r>
            <a:r>
              <a:rPr lang="nl-NL" dirty="0" err="1" smtClean="0"/>
              <a:t>provided</a:t>
            </a:r>
            <a:r>
              <a:rPr lang="nl-NL" dirty="0" smtClean="0"/>
              <a:t> to </a:t>
            </a:r>
            <a:r>
              <a:rPr lang="nl-NL" dirty="0" err="1" smtClean="0"/>
              <a:t>persons</a:t>
            </a:r>
            <a:r>
              <a:rPr lang="nl-NL" dirty="0" smtClean="0"/>
              <a:t> </a:t>
            </a:r>
            <a:r>
              <a:rPr lang="nl-NL" dirty="0" err="1" smtClean="0"/>
              <a:t>with</a:t>
            </a:r>
            <a:r>
              <a:rPr lang="nl-NL" dirty="0" smtClean="0"/>
              <a:t> </a:t>
            </a:r>
            <a:r>
              <a:rPr lang="nl-NL" dirty="0" err="1" smtClean="0"/>
              <a:t>disabilities</a:t>
            </a:r>
            <a:r>
              <a:rPr lang="nl-NL" dirty="0" smtClean="0"/>
              <a:t>. </a:t>
            </a:r>
            <a:endParaRPr lang="nl-NL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ppt_licht">
  <a:themeElements>
    <a:clrScheme name="">
      <a:dk1>
        <a:srgbClr val="000000"/>
      </a:dk1>
      <a:lt1>
        <a:srgbClr val="FFFFFF"/>
      </a:lt1>
      <a:dk2>
        <a:srgbClr val="003D62"/>
      </a:dk2>
      <a:lt2>
        <a:srgbClr val="DDDDDD"/>
      </a:lt2>
      <a:accent1>
        <a:srgbClr val="B6C4D8"/>
      </a:accent1>
      <a:accent2>
        <a:srgbClr val="003D62"/>
      </a:accent2>
      <a:accent3>
        <a:srgbClr val="FFFFFF"/>
      </a:accent3>
      <a:accent4>
        <a:srgbClr val="000000"/>
      </a:accent4>
      <a:accent5>
        <a:srgbClr val="D7DEE9"/>
      </a:accent5>
      <a:accent6>
        <a:srgbClr val="003658"/>
      </a:accent6>
      <a:hlink>
        <a:srgbClr val="7E002F"/>
      </a:hlink>
      <a:folHlink>
        <a:srgbClr val="D9BDBD"/>
      </a:folHlink>
    </a:clrScheme>
    <a:fontScheme name="Office-thema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-2500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-2500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lnDef>
  </a:objectDefaults>
  <a:extraClrSchemeLst>
    <a:extraClrScheme>
      <a:clrScheme name="Office-thema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-thema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-thema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-thema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-thema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-thema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-thema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-thema 8">
        <a:dk1>
          <a:srgbClr val="003D62"/>
        </a:dk1>
        <a:lt1>
          <a:srgbClr val="FFFFFF"/>
        </a:lt1>
        <a:dk2>
          <a:srgbClr val="003D62"/>
        </a:dk2>
        <a:lt2>
          <a:srgbClr val="DDDDDD"/>
        </a:lt2>
        <a:accent1>
          <a:srgbClr val="B6C4D8"/>
        </a:accent1>
        <a:accent2>
          <a:srgbClr val="003D62"/>
        </a:accent2>
        <a:accent3>
          <a:srgbClr val="FFFFFF"/>
        </a:accent3>
        <a:accent4>
          <a:srgbClr val="003353"/>
        </a:accent4>
        <a:accent5>
          <a:srgbClr val="D7DEE9"/>
        </a:accent5>
        <a:accent6>
          <a:srgbClr val="003658"/>
        </a:accent6>
        <a:hlink>
          <a:srgbClr val="7E002F"/>
        </a:hlink>
        <a:folHlink>
          <a:srgbClr val="D9BDBD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th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ppt_licht.pot</Template>
  <TotalTime>52</TotalTime>
  <Words>494</Words>
  <Application>Microsoft Macintosh PowerPoint</Application>
  <PresentationFormat>Diavoorstelling (4:3)</PresentationFormat>
  <Paragraphs>75</Paragraphs>
  <Slides>14</Slides>
  <Notes>3</Notes>
  <HiddenSlides>0</HiddenSlides>
  <MMClips>0</MMClips>
  <ScaleCrop>false</ScaleCrop>
  <HeadingPairs>
    <vt:vector size="4" baseType="variant">
      <vt:variant>
        <vt:lpstr>Ontwerpsjabloon</vt:lpstr>
      </vt:variant>
      <vt:variant>
        <vt:i4>1</vt:i4>
      </vt:variant>
      <vt:variant>
        <vt:lpstr>Diatitels</vt:lpstr>
      </vt:variant>
      <vt:variant>
        <vt:i4>14</vt:i4>
      </vt:variant>
    </vt:vector>
  </HeadingPairs>
  <TitlesOfParts>
    <vt:vector size="15" baseType="lpstr">
      <vt:lpstr>ppt_licht</vt:lpstr>
      <vt:lpstr>Not a favor, but a right </vt:lpstr>
      <vt:lpstr>History and facts</vt:lpstr>
      <vt:lpstr>History and facts</vt:lpstr>
      <vt:lpstr>Background </vt:lpstr>
      <vt:lpstr>Disability</vt:lpstr>
      <vt:lpstr>Principles</vt:lpstr>
      <vt:lpstr>Inclusive education system</vt:lpstr>
      <vt:lpstr>Inclusive education system</vt:lpstr>
      <vt:lpstr>Tertiary education</vt:lpstr>
      <vt:lpstr>Reasonable accomodation</vt:lpstr>
      <vt:lpstr>Reasonable accomodation in HE</vt:lpstr>
      <vt:lpstr>Non-discrimination</vt:lpstr>
      <vt:lpstr>Enforcement</vt:lpstr>
      <vt:lpstr>Conclusion </vt:lpstr>
    </vt:vector>
  </TitlesOfParts>
  <Company>Karel de Grote Hogeschool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Not a favor, but a right </dc:title>
  <dc:subject>none</dc:subject>
  <dc:creator>Verbruggen Machteld</dc:creator>
  <cp:lastModifiedBy>Verbruggen Machteld</cp:lastModifiedBy>
  <cp:revision>2</cp:revision>
  <cp:lastPrinted>2002-08-19T07:41:52Z</cp:lastPrinted>
  <dcterms:created xsi:type="dcterms:W3CDTF">2011-06-17T06:56:30Z</dcterms:created>
  <dcterms:modified xsi:type="dcterms:W3CDTF">2011-06-17T07:23:06Z</dcterms:modified>
</cp:coreProperties>
</file>