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Default Extension="png" ContentType="image/png"/>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270" r:id="rId2"/>
    <p:sldId id="271" r:id="rId3"/>
    <p:sldId id="272" r:id="rId4"/>
    <p:sldId id="275" r:id="rId5"/>
    <p:sldId id="276" r:id="rId6"/>
    <p:sldId id="274" r:id="rId7"/>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E2B8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varScale="1">
        <p:scale>
          <a:sx n="97" d="100"/>
          <a:sy n="97" d="100"/>
        </p:scale>
        <p:origin x="-114" y="-15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1026"/>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7651" name="Rectangle 1027"/>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7652" name="Rectangle 1028"/>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7653" name="Rectangle 1029"/>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4D6FF083-92A9-41B3-AD32-E72A47BEC61A}"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126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6148"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127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127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1D70FD09-98B8-4509-A037-8850F38FBE66}"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a:ln/>
        </p:spPr>
      </p:sp>
      <p:sp>
        <p:nvSpPr>
          <p:cNvPr id="7171" name="Notes Placeholder 2"/>
          <p:cNvSpPr>
            <a:spLocks noGrp="1"/>
          </p:cNvSpPr>
          <p:nvPr>
            <p:ph type="body" idx="1"/>
          </p:nvPr>
        </p:nvSpPr>
        <p:spPr>
          <a:noFill/>
          <a:ln/>
        </p:spPr>
        <p:txBody>
          <a:bodyPr/>
          <a:lstStyle/>
          <a:p>
            <a:r>
              <a:rPr lang="en-GB" smtClean="0"/>
              <a:t>The EAIE professional sections and special interest groups cover subjects of interest to a wide range of education professionals, including student recruitment, study abroad, summer schools, careers, admissions, research and so on.</a:t>
            </a:r>
          </a:p>
        </p:txBody>
      </p:sp>
      <p:sp>
        <p:nvSpPr>
          <p:cNvPr id="7172" name="Slide Number Placeholder 3"/>
          <p:cNvSpPr>
            <a:spLocks noGrp="1"/>
          </p:cNvSpPr>
          <p:nvPr>
            <p:ph type="sldNum" sz="quarter" idx="5"/>
          </p:nvPr>
        </p:nvSpPr>
        <p:spPr>
          <a:noFill/>
        </p:spPr>
        <p:txBody>
          <a:bodyPr/>
          <a:lstStyle/>
          <a:p>
            <a:fld id="{F2B3AF01-EA43-45DD-ABFB-6E619F925A31}" type="slidenum">
              <a:rPr lang="en-US" smtClean="0"/>
              <a:pPr/>
              <a:t>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a:ln/>
        </p:spPr>
      </p:sp>
      <p:sp>
        <p:nvSpPr>
          <p:cNvPr id="8195" name="Notes Placeholder 2"/>
          <p:cNvSpPr>
            <a:spLocks noGrp="1"/>
          </p:cNvSpPr>
          <p:nvPr>
            <p:ph type="body" idx="1"/>
          </p:nvPr>
        </p:nvSpPr>
        <p:spPr>
          <a:noFill/>
          <a:ln/>
        </p:spPr>
        <p:txBody>
          <a:bodyPr/>
          <a:lstStyle/>
          <a:p>
            <a:r>
              <a:rPr lang="en-GB" smtClean="0"/>
              <a:t>DIW’s place at the heart of the EAIE is a fantastic opportunity to reach a great number and variety of international education professionals to discuss and promote disability issues in all aspects of higher education and international mobility</a:t>
            </a:r>
          </a:p>
        </p:txBody>
      </p:sp>
      <p:sp>
        <p:nvSpPr>
          <p:cNvPr id="8196" name="Slide Number Placeholder 3"/>
          <p:cNvSpPr>
            <a:spLocks noGrp="1"/>
          </p:cNvSpPr>
          <p:nvPr>
            <p:ph type="sldNum" sz="quarter" idx="5"/>
          </p:nvPr>
        </p:nvSpPr>
        <p:spPr>
          <a:noFill/>
        </p:spPr>
        <p:txBody>
          <a:bodyPr/>
          <a:lstStyle/>
          <a:p>
            <a:fld id="{6F66269E-8579-4026-AC7C-45BD1A904936}" type="slidenum">
              <a:rPr lang="en-US" smtClean="0"/>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a:ln/>
        </p:spPr>
      </p:sp>
      <p:sp>
        <p:nvSpPr>
          <p:cNvPr id="9219" name="Notes Placeholder 2"/>
          <p:cNvSpPr>
            <a:spLocks noGrp="1"/>
          </p:cNvSpPr>
          <p:nvPr>
            <p:ph type="body" idx="1"/>
          </p:nvPr>
        </p:nvSpPr>
        <p:spPr>
          <a:noFill/>
          <a:ln/>
        </p:spPr>
        <p:txBody>
          <a:bodyPr/>
          <a:lstStyle/>
          <a:p>
            <a:r>
              <a:rPr lang="en-GB" dirty="0" smtClean="0"/>
              <a:t>Our short presentation will give an</a:t>
            </a:r>
            <a:r>
              <a:rPr lang="en-GB" baseline="0" dirty="0" smtClean="0"/>
              <a:t> overview of steps and considerations involved in a single exchange, and how issues can become complex, using a case study to demonstrate this. An interactive presentation where we ask the participants for their ideas at each step. It will be shown that institutional procedures must be in place to cover all aspects of the exchange process.</a:t>
            </a:r>
            <a:endParaRPr lang="en-GB" dirty="0" smtClean="0"/>
          </a:p>
        </p:txBody>
      </p:sp>
      <p:sp>
        <p:nvSpPr>
          <p:cNvPr id="9220" name="Slide Number Placeholder 3"/>
          <p:cNvSpPr>
            <a:spLocks noGrp="1"/>
          </p:cNvSpPr>
          <p:nvPr>
            <p:ph type="sldNum" sz="quarter" idx="5"/>
          </p:nvPr>
        </p:nvSpPr>
        <p:spPr>
          <a:noFill/>
        </p:spPr>
        <p:txBody>
          <a:bodyPr/>
          <a:lstStyle/>
          <a:p>
            <a:fld id="{CBC442F9-93C7-4971-B799-40085FF3B17E}" type="slidenum">
              <a:rPr lang="en-US" smtClean="0"/>
              <a:pPr/>
              <a:t>3</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p:spPr>
        <p:txBody>
          <a:bodyPr/>
          <a:lstStyle/>
          <a:p>
            <a:r>
              <a:rPr lang="en-GB" dirty="0" smtClean="0"/>
              <a:t>Typical case. Briefly explain</a:t>
            </a:r>
            <a:r>
              <a:rPr lang="en-GB" baseline="0" dirty="0" smtClean="0"/>
              <a:t> Erasmus programme – E.C. programme; institutional partnerships and reciprocal support.</a:t>
            </a:r>
            <a:endParaRPr lang="en-GB" dirty="0" smtClean="0"/>
          </a:p>
        </p:txBody>
      </p:sp>
      <p:sp>
        <p:nvSpPr>
          <p:cNvPr id="26628" name="Slide Number Placeholder 3"/>
          <p:cNvSpPr txBox="1">
            <a:spLocks noGrp="1"/>
          </p:cNvSpPr>
          <p:nvPr/>
        </p:nvSpPr>
        <p:spPr bwMode="auto">
          <a:xfrm>
            <a:off x="3886200" y="8686800"/>
            <a:ext cx="2971800" cy="457200"/>
          </a:xfrm>
          <a:prstGeom prst="rect">
            <a:avLst/>
          </a:prstGeom>
          <a:noFill/>
          <a:ln w="9525">
            <a:noFill/>
            <a:miter lim="800000"/>
            <a:headEnd/>
            <a:tailEnd/>
          </a:ln>
        </p:spPr>
        <p:txBody>
          <a:bodyPr anchor="b"/>
          <a:lstStyle/>
          <a:p>
            <a:pPr algn="r"/>
            <a:fld id="{81799013-1472-4832-9214-867B8FF97EBB}" type="slidenum">
              <a:rPr lang="en-US" sz="1200"/>
              <a:pPr algn="r"/>
              <a:t>4</a:t>
            </a:fld>
            <a:endParaRPr 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Overview</a:t>
            </a:r>
            <a:r>
              <a:rPr lang="en-GB" baseline="0" dirty="0" smtClean="0"/>
              <a:t> of each step. How would the participants manage each step? What issues are raised?</a:t>
            </a:r>
            <a:endParaRPr lang="en-GB" dirty="0"/>
          </a:p>
        </p:txBody>
      </p:sp>
      <p:sp>
        <p:nvSpPr>
          <p:cNvPr id="4" name="Slide Number Placeholder 3"/>
          <p:cNvSpPr>
            <a:spLocks noGrp="1"/>
          </p:cNvSpPr>
          <p:nvPr>
            <p:ph type="sldNum" sz="quarter" idx="10"/>
          </p:nvPr>
        </p:nvSpPr>
        <p:spPr/>
        <p:txBody>
          <a:bodyPr/>
          <a:lstStyle/>
          <a:p>
            <a:pPr>
              <a:defRPr/>
            </a:pPr>
            <a:fld id="{1D70FD09-98B8-4509-A037-8850F38FBE66}"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p:spPr>
        <p:txBody>
          <a:bodyPr/>
          <a:lstStyle/>
          <a:p>
            <a:r>
              <a:rPr lang="en-GB" smtClean="0"/>
              <a:t>Contact us to be added to our list of affiliates and become involved in our work.</a:t>
            </a:r>
          </a:p>
        </p:txBody>
      </p:sp>
      <p:sp>
        <p:nvSpPr>
          <p:cNvPr id="24580" name="Slide Number Placeholder 3"/>
          <p:cNvSpPr txBox="1">
            <a:spLocks noGrp="1"/>
          </p:cNvSpPr>
          <p:nvPr/>
        </p:nvSpPr>
        <p:spPr bwMode="auto">
          <a:xfrm>
            <a:off x="3886200" y="8686800"/>
            <a:ext cx="2971800" cy="457200"/>
          </a:xfrm>
          <a:prstGeom prst="rect">
            <a:avLst/>
          </a:prstGeom>
          <a:noFill/>
          <a:ln w="9525">
            <a:noFill/>
            <a:miter lim="800000"/>
            <a:headEnd/>
            <a:tailEnd/>
          </a:ln>
        </p:spPr>
        <p:txBody>
          <a:bodyPr anchor="b"/>
          <a:lstStyle/>
          <a:p>
            <a:pPr algn="r"/>
            <a:fld id="{ED78887A-390E-4006-8FB5-FA17D5B93383}" type="slidenum">
              <a:rPr lang="en-US" sz="1200"/>
              <a:pPr algn="r"/>
              <a:t>6</a:t>
            </a:fld>
            <a:endParaRPr lang="en-US" sz="120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0"/>
            <a:ext cx="990600" cy="6858000"/>
          </a:xfrm>
          <a:prstGeom prst="rect">
            <a:avLst/>
          </a:prstGeom>
          <a:solidFill>
            <a:srgbClr val="0E2B8D"/>
          </a:solidFill>
          <a:ln w="9525">
            <a:solidFill>
              <a:schemeClr val="tx1"/>
            </a:solidFill>
            <a:miter lim="800000"/>
            <a:headEnd/>
            <a:tailEnd/>
          </a:ln>
          <a:effectLst/>
        </p:spPr>
        <p:txBody>
          <a:bodyPr wrap="none" anchor="ctr"/>
          <a:lstStyle/>
          <a:p>
            <a:pPr>
              <a:defRPr/>
            </a:pPr>
            <a:endParaRPr lang="en-GB"/>
          </a:p>
        </p:txBody>
      </p:sp>
      <p:pic>
        <p:nvPicPr>
          <p:cNvPr id="5" name="Picture 8" descr="S:\Main\PR and publicity\EAIE logo\EAIE logos NEW\EAIElogo300\EAIE_logo300_long.jpg"/>
          <p:cNvPicPr>
            <a:picLocks noChangeAspect="1" noChangeArrowheads="1"/>
          </p:cNvPicPr>
          <p:nvPr userDrawn="1"/>
        </p:nvPicPr>
        <p:blipFill>
          <a:blip r:embed="rId2" cstate="print"/>
          <a:srcRect/>
          <a:stretch>
            <a:fillRect/>
          </a:stretch>
        </p:blipFill>
        <p:spPr bwMode="auto">
          <a:xfrm>
            <a:off x="5562600" y="457200"/>
            <a:ext cx="3240088" cy="1258888"/>
          </a:xfrm>
          <a:prstGeom prst="rect">
            <a:avLst/>
          </a:prstGeom>
          <a:noFill/>
          <a:ln w="9525">
            <a:noFill/>
            <a:miter lim="800000"/>
            <a:headEnd/>
            <a:tailEnd/>
          </a:ln>
        </p:spPr>
      </p:pic>
      <p:sp>
        <p:nvSpPr>
          <p:cNvPr id="35842" name="Rectangle 2"/>
          <p:cNvSpPr>
            <a:spLocks noGrp="1" noChangeArrowheads="1"/>
          </p:cNvSpPr>
          <p:nvPr>
            <p:ph type="ctrTitle"/>
          </p:nvPr>
        </p:nvSpPr>
        <p:spPr>
          <a:xfrm>
            <a:off x="1371600" y="2438400"/>
            <a:ext cx="7010400" cy="1143000"/>
          </a:xfrm>
        </p:spPr>
        <p:txBody>
          <a:bodyPr/>
          <a:lstStyle>
            <a:lvl1pPr>
              <a:defRPr/>
            </a:lvl1pPr>
          </a:lstStyle>
          <a:p>
            <a:r>
              <a:rPr lang="en-US"/>
              <a:t>Click to edit Master title style</a:t>
            </a:r>
          </a:p>
        </p:txBody>
      </p:sp>
      <p:sp>
        <p:nvSpPr>
          <p:cNvPr id="35843" name="Rectangle 3"/>
          <p:cNvSpPr>
            <a:spLocks noGrp="1" noChangeArrowheads="1"/>
          </p:cNvSpPr>
          <p:nvPr>
            <p:ph type="subTitle" idx="1"/>
          </p:nvPr>
        </p:nvSpPr>
        <p:spPr>
          <a:xfrm>
            <a:off x="1371600" y="3962400"/>
            <a:ext cx="6400800" cy="1752600"/>
          </a:xfrm>
        </p:spPr>
        <p:txBody>
          <a:bodyPr/>
          <a:lstStyle>
            <a:lvl1pPr marL="0" indent="0">
              <a:buFont typeface="Wingdings" pitchFamily="2" charset="2"/>
              <a:buNone/>
              <a:defRPr/>
            </a:lvl1pPr>
          </a:lstStyle>
          <a:p>
            <a:r>
              <a:rPr lang="en-US"/>
              <a:t>Click to edit Master subtitle style</a:t>
            </a:r>
          </a:p>
        </p:txBody>
      </p:sp>
      <p:sp>
        <p:nvSpPr>
          <p:cNvPr id="6" name="Rectangle 4"/>
          <p:cNvSpPr>
            <a:spLocks noGrp="1" noChangeArrowheads="1"/>
          </p:cNvSpPr>
          <p:nvPr>
            <p:ph type="ftr" sz="quarter" idx="10"/>
          </p:nvPr>
        </p:nvSpPr>
        <p:spPr>
          <a:xfrm>
            <a:off x="1371600" y="6248400"/>
            <a:ext cx="6400800" cy="457200"/>
          </a:xfrm>
        </p:spPr>
        <p:txBody>
          <a:bodyPr/>
          <a:lstStyle>
            <a:lvl1pPr algn="ctr">
              <a:defRPr>
                <a:latin typeface="Minion" pitchFamily="18" charset="0"/>
              </a:defRPr>
            </a:lvl1pPr>
          </a:lstStyle>
          <a:p>
            <a:pPr>
              <a:defRPr/>
            </a:pPr>
            <a:r>
              <a:rPr lang="en-GB"/>
              <a:t>xxx</a:t>
            </a:r>
          </a:p>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1219200"/>
            <a:ext cx="1828800" cy="48006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1219200" y="1219200"/>
            <a:ext cx="5334000" cy="4800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1219200" y="2362200"/>
            <a:ext cx="35814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953000" y="2362200"/>
            <a:ext cx="35814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ftr" sz="quarter" idx="10"/>
          </p:nvPr>
        </p:nvSpPr>
        <p:spPr>
          <a:ln/>
        </p:spPr>
        <p:txBody>
          <a:bodyPr/>
          <a:lstStyle>
            <a:lvl1pPr>
              <a:defRPr/>
            </a:lvl1pPr>
          </a:lstStyle>
          <a:p>
            <a:pPr>
              <a:defRPr/>
            </a:pPr>
            <a:endParaRPr lang="en-US"/>
          </a:p>
          <a:p>
            <a:pPr>
              <a:defRPr/>
            </a:pPr>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ftr" sz="quarter" idx="10"/>
          </p:nvPr>
        </p:nvSpPr>
        <p:spPr>
          <a:ln/>
        </p:spPr>
        <p:txBody>
          <a:bodyPr/>
          <a:lstStyle>
            <a:lvl1pPr>
              <a:defRPr/>
            </a:lvl1pPr>
          </a:lstStyle>
          <a:p>
            <a:pPr>
              <a:defRPr/>
            </a:pPr>
            <a:endParaRPr lang="en-US"/>
          </a:p>
          <a:p>
            <a:pPr>
              <a:defRPr/>
            </a:pPr>
            <a:endParaRPr lang="en-US"/>
          </a:p>
        </p:txBody>
      </p:sp>
      <p:sp>
        <p:nvSpPr>
          <p:cNvPr id="8" name="Rectangle 6"/>
          <p:cNvSpPr>
            <a:spLocks noGrp="1" noChangeArrowheads="1"/>
          </p:cNvSpPr>
          <p:nvPr>
            <p:ph type="sldNum" sz="quarter" idx="11"/>
          </p:nvPr>
        </p:nvSpPr>
        <p:spPr>
          <a:ln/>
        </p:spPr>
        <p:txBody>
          <a:bodyPr/>
          <a:lstStyle>
            <a:lvl1pPr>
              <a:defRPr/>
            </a:lvl1pPr>
          </a:lstStyle>
          <a:p>
            <a:pPr>
              <a:defRPr/>
            </a:pP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ftr" sz="quarter" idx="10"/>
          </p:nvPr>
        </p:nvSpPr>
        <p:spPr>
          <a:ln/>
        </p:spPr>
        <p:txBody>
          <a:bodyPr/>
          <a:lstStyle>
            <a:lvl1pPr>
              <a:defRPr/>
            </a:lvl1pPr>
          </a:lstStyle>
          <a:p>
            <a:pPr>
              <a:defRPr/>
            </a:pPr>
            <a:endParaRPr lang="en-US"/>
          </a:p>
          <a:p>
            <a:pPr>
              <a:defRPr/>
            </a:pPr>
            <a:endParaRPr lang="en-US"/>
          </a:p>
        </p:txBody>
      </p:sp>
      <p:sp>
        <p:nvSpPr>
          <p:cNvPr id="4" name="Rectangle 6"/>
          <p:cNvSpPr>
            <a:spLocks noGrp="1" noChangeArrowheads="1"/>
          </p:cNvSpPr>
          <p:nvPr>
            <p:ph type="sldNum" sz="quarter" idx="11"/>
          </p:nvPr>
        </p:nvSpPr>
        <p:spPr>
          <a:ln/>
        </p:spPr>
        <p:txBody>
          <a:bodyPr/>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endParaRPr lang="en-US"/>
          </a:p>
          <a:p>
            <a:pPr>
              <a:defRPr/>
            </a:pPr>
            <a:endParaRPr lang="en-US"/>
          </a:p>
        </p:txBody>
      </p:sp>
      <p:sp>
        <p:nvSpPr>
          <p:cNvPr id="3" name="Rectangle 6"/>
          <p:cNvSpPr>
            <a:spLocks noGrp="1" noChangeArrowheads="1"/>
          </p:cNvSpPr>
          <p:nvPr>
            <p:ph type="sldNum" sz="quarter" idx="11"/>
          </p:nvPr>
        </p:nvSpPr>
        <p:spPr>
          <a:ln/>
        </p:spPr>
        <p:txBody>
          <a:bodyPr/>
          <a:lstStyle>
            <a:lvl1pPr>
              <a:defRPr/>
            </a:lvl1pPr>
          </a:lstStyle>
          <a:p>
            <a:pPr>
              <a:defRPr/>
            </a:pP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p>
          <a:p>
            <a:pPr>
              <a:defRPr/>
            </a:pPr>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p>
          <a:p>
            <a:pPr>
              <a:defRPr/>
            </a:pPr>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219200" y="1219200"/>
            <a:ext cx="73152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219200" y="2362200"/>
            <a:ext cx="7315200" cy="3657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5"/>
          <p:cNvSpPr>
            <a:spLocks noGrp="1" noChangeArrowheads="1"/>
          </p:cNvSpPr>
          <p:nvPr>
            <p:ph type="ftr" sz="quarter" idx="3"/>
          </p:nvPr>
        </p:nvSpPr>
        <p:spPr bwMode="auto">
          <a:xfrm>
            <a:off x="1219200" y="6172200"/>
            <a:ext cx="5105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Unicode MS" pitchFamily="34" charset="-128"/>
              </a:defRPr>
            </a:lvl1pPr>
          </a:lstStyle>
          <a:p>
            <a:pPr>
              <a:defRPr/>
            </a:pPr>
            <a:endParaRPr lang="en-US"/>
          </a:p>
          <a:p>
            <a:pPr>
              <a:defRPr/>
            </a:pPr>
            <a:endParaRPr lang="en-US"/>
          </a:p>
        </p:txBody>
      </p:sp>
      <p:sp>
        <p:nvSpPr>
          <p:cNvPr id="1030" name="Rectangle 6"/>
          <p:cNvSpPr>
            <a:spLocks noGrp="1" noChangeArrowheads="1"/>
          </p:cNvSpPr>
          <p:nvPr>
            <p:ph type="sldNum" sz="quarter" idx="4"/>
          </p:nvPr>
        </p:nvSpPr>
        <p:spPr bwMode="auto">
          <a:xfrm>
            <a:off x="7086600" y="6172200"/>
            <a:ext cx="1447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atin typeface="Minion" pitchFamily="18" charset="0"/>
              </a:defRPr>
            </a:lvl1pPr>
          </a:lstStyle>
          <a:p>
            <a:pPr>
              <a:defRPr/>
            </a:pPr>
            <a:endParaRPr lang="en-US"/>
          </a:p>
        </p:txBody>
      </p:sp>
      <p:sp>
        <p:nvSpPr>
          <p:cNvPr id="1038" name="Rectangle 14"/>
          <p:cNvSpPr>
            <a:spLocks noChangeArrowheads="1"/>
          </p:cNvSpPr>
          <p:nvPr/>
        </p:nvSpPr>
        <p:spPr bwMode="auto">
          <a:xfrm>
            <a:off x="0" y="0"/>
            <a:ext cx="990600" cy="6858000"/>
          </a:xfrm>
          <a:prstGeom prst="rect">
            <a:avLst/>
          </a:prstGeom>
          <a:solidFill>
            <a:srgbClr val="0E2B8D"/>
          </a:solidFill>
          <a:ln w="9525">
            <a:solidFill>
              <a:schemeClr val="tx1"/>
            </a:solidFill>
            <a:miter lim="800000"/>
            <a:headEnd/>
            <a:tailEnd/>
          </a:ln>
          <a:effectLst/>
        </p:spPr>
        <p:txBody>
          <a:bodyPr wrap="none" anchor="ctr"/>
          <a:lstStyle/>
          <a:p>
            <a:pPr>
              <a:defRPr/>
            </a:pPr>
            <a:endParaRPr lang="en-GB"/>
          </a:p>
        </p:txBody>
      </p:sp>
      <p:pic>
        <p:nvPicPr>
          <p:cNvPr id="1031" name="Picture 18" descr="S:\Main\PR and publicity\EAIE logo\EAIE logos NEW\EAIElogo300\EAIE_logo300.jpg"/>
          <p:cNvPicPr>
            <a:picLocks noChangeAspect="1" noChangeArrowheads="1"/>
          </p:cNvPicPr>
          <p:nvPr userDrawn="1"/>
        </p:nvPicPr>
        <p:blipFill>
          <a:blip r:embed="rId13" cstate="print"/>
          <a:srcRect/>
          <a:stretch>
            <a:fillRect/>
          </a:stretch>
        </p:blipFill>
        <p:spPr bwMode="auto">
          <a:xfrm>
            <a:off x="7696200" y="152400"/>
            <a:ext cx="1262063" cy="10064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43"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hf sldNum="0" hdr="0" dt="0"/>
  <p:txStyles>
    <p:titleStyle>
      <a:lvl1pPr algn="l" rtl="0" eaLnBrk="0" fontAlgn="base" hangingPunct="0">
        <a:spcBef>
          <a:spcPct val="0"/>
        </a:spcBef>
        <a:spcAft>
          <a:spcPct val="0"/>
        </a:spcAft>
        <a:defRPr sz="3600" b="1">
          <a:solidFill>
            <a:schemeClr val="tx2"/>
          </a:solidFill>
          <a:latin typeface="+mj-lt"/>
          <a:ea typeface="+mj-ea"/>
          <a:cs typeface="+mj-cs"/>
        </a:defRPr>
      </a:lvl1pPr>
      <a:lvl2pPr algn="l" rtl="0" eaLnBrk="0" fontAlgn="base" hangingPunct="0">
        <a:spcBef>
          <a:spcPct val="0"/>
        </a:spcBef>
        <a:spcAft>
          <a:spcPct val="0"/>
        </a:spcAft>
        <a:defRPr sz="3600" b="1">
          <a:solidFill>
            <a:schemeClr val="tx2"/>
          </a:solidFill>
          <a:latin typeface="Arial Unicode MS" pitchFamily="34" charset="-128"/>
        </a:defRPr>
      </a:lvl2pPr>
      <a:lvl3pPr algn="l" rtl="0" eaLnBrk="0" fontAlgn="base" hangingPunct="0">
        <a:spcBef>
          <a:spcPct val="0"/>
        </a:spcBef>
        <a:spcAft>
          <a:spcPct val="0"/>
        </a:spcAft>
        <a:defRPr sz="3600" b="1">
          <a:solidFill>
            <a:schemeClr val="tx2"/>
          </a:solidFill>
          <a:latin typeface="Arial Unicode MS" pitchFamily="34" charset="-128"/>
        </a:defRPr>
      </a:lvl3pPr>
      <a:lvl4pPr algn="l" rtl="0" eaLnBrk="0" fontAlgn="base" hangingPunct="0">
        <a:spcBef>
          <a:spcPct val="0"/>
        </a:spcBef>
        <a:spcAft>
          <a:spcPct val="0"/>
        </a:spcAft>
        <a:defRPr sz="3600" b="1">
          <a:solidFill>
            <a:schemeClr val="tx2"/>
          </a:solidFill>
          <a:latin typeface="Arial Unicode MS" pitchFamily="34" charset="-128"/>
        </a:defRPr>
      </a:lvl4pPr>
      <a:lvl5pPr algn="l" rtl="0" eaLnBrk="0" fontAlgn="base" hangingPunct="0">
        <a:spcBef>
          <a:spcPct val="0"/>
        </a:spcBef>
        <a:spcAft>
          <a:spcPct val="0"/>
        </a:spcAft>
        <a:defRPr sz="3600" b="1">
          <a:solidFill>
            <a:schemeClr val="tx2"/>
          </a:solidFill>
          <a:latin typeface="Arial Unicode MS" pitchFamily="34" charset="-128"/>
        </a:defRPr>
      </a:lvl5pPr>
      <a:lvl6pPr marL="457200" algn="l" rtl="0" fontAlgn="base">
        <a:spcBef>
          <a:spcPct val="0"/>
        </a:spcBef>
        <a:spcAft>
          <a:spcPct val="0"/>
        </a:spcAft>
        <a:defRPr sz="3600" b="1">
          <a:solidFill>
            <a:schemeClr val="tx2"/>
          </a:solidFill>
          <a:latin typeface="Arial Unicode MS" pitchFamily="34" charset="-128"/>
        </a:defRPr>
      </a:lvl6pPr>
      <a:lvl7pPr marL="914400" algn="l" rtl="0" fontAlgn="base">
        <a:spcBef>
          <a:spcPct val="0"/>
        </a:spcBef>
        <a:spcAft>
          <a:spcPct val="0"/>
        </a:spcAft>
        <a:defRPr sz="3600" b="1">
          <a:solidFill>
            <a:schemeClr val="tx2"/>
          </a:solidFill>
          <a:latin typeface="Arial Unicode MS" pitchFamily="34" charset="-128"/>
        </a:defRPr>
      </a:lvl7pPr>
      <a:lvl8pPr marL="1371600" algn="l" rtl="0" fontAlgn="base">
        <a:spcBef>
          <a:spcPct val="0"/>
        </a:spcBef>
        <a:spcAft>
          <a:spcPct val="0"/>
        </a:spcAft>
        <a:defRPr sz="3600" b="1">
          <a:solidFill>
            <a:schemeClr val="tx2"/>
          </a:solidFill>
          <a:latin typeface="Arial Unicode MS" pitchFamily="34" charset="-128"/>
        </a:defRPr>
      </a:lvl8pPr>
      <a:lvl9pPr marL="1828800" algn="l" rtl="0" fontAlgn="base">
        <a:spcBef>
          <a:spcPct val="0"/>
        </a:spcBef>
        <a:spcAft>
          <a:spcPct val="0"/>
        </a:spcAft>
        <a:defRPr sz="3600" b="1">
          <a:solidFill>
            <a:schemeClr val="tx2"/>
          </a:solidFill>
          <a:latin typeface="Arial Unicode MS" pitchFamily="34" charset="-128"/>
        </a:defRPr>
      </a:lvl9pPr>
    </p:titleStyle>
    <p:bodyStyle>
      <a:lvl1pPr marL="342900" indent="-342900" algn="l" rtl="0" eaLnBrk="0" fontAlgn="base" hangingPunct="0">
        <a:spcBef>
          <a:spcPct val="20000"/>
        </a:spcBef>
        <a:spcAft>
          <a:spcPct val="0"/>
        </a:spcAft>
        <a:buFont typeface="Wingdings" pitchFamily="2" charset="2"/>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Font typeface="Wingdings" pitchFamily="2" charset="2"/>
        <a:buChar char="§"/>
        <a:defRPr sz="2400">
          <a:solidFill>
            <a:schemeClr val="tx1"/>
          </a:solidFill>
          <a:latin typeface="+mn-lt"/>
        </a:defRPr>
      </a:lvl3pPr>
      <a:lvl4pPr marL="1600200" indent="-228600" algn="l" rtl="0" eaLnBrk="0" fontAlgn="base" hangingPunct="0">
        <a:spcBef>
          <a:spcPct val="20000"/>
        </a:spcBef>
        <a:spcAft>
          <a:spcPct val="0"/>
        </a:spcAft>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Font typeface="Wingdings" pitchFamily="2" charset="2"/>
        <a:buChar char="§"/>
        <a:defRPr>
          <a:solidFill>
            <a:schemeClr val="tx1"/>
          </a:solidFill>
          <a:latin typeface="+mn-lt"/>
        </a:defRPr>
      </a:lvl5pPr>
      <a:lvl6pPr marL="2514600" indent="-228600" algn="l" rtl="0" fontAlgn="base">
        <a:spcBef>
          <a:spcPct val="20000"/>
        </a:spcBef>
        <a:spcAft>
          <a:spcPct val="0"/>
        </a:spcAft>
        <a:buFont typeface="Wingdings" pitchFamily="2" charset="2"/>
        <a:buChar char="§"/>
        <a:defRPr>
          <a:solidFill>
            <a:schemeClr val="tx1"/>
          </a:solidFill>
          <a:latin typeface="+mn-lt"/>
        </a:defRPr>
      </a:lvl6pPr>
      <a:lvl7pPr marL="2971800" indent="-228600" algn="l" rtl="0" fontAlgn="base">
        <a:spcBef>
          <a:spcPct val="20000"/>
        </a:spcBef>
        <a:spcAft>
          <a:spcPct val="0"/>
        </a:spcAft>
        <a:buFont typeface="Wingdings" pitchFamily="2" charset="2"/>
        <a:buChar char="§"/>
        <a:defRPr>
          <a:solidFill>
            <a:schemeClr val="tx1"/>
          </a:solidFill>
          <a:latin typeface="+mn-lt"/>
        </a:defRPr>
      </a:lvl7pPr>
      <a:lvl8pPr marL="3429000" indent="-228600" algn="l" rtl="0" fontAlgn="base">
        <a:spcBef>
          <a:spcPct val="20000"/>
        </a:spcBef>
        <a:spcAft>
          <a:spcPct val="0"/>
        </a:spcAft>
        <a:buFont typeface="Wingdings" pitchFamily="2" charset="2"/>
        <a:buChar char="§"/>
        <a:defRPr>
          <a:solidFill>
            <a:schemeClr val="tx1"/>
          </a:solidFill>
          <a:latin typeface="+mn-lt"/>
        </a:defRPr>
      </a:lvl8pPr>
      <a:lvl9pPr marL="3886200" indent="-228600" algn="l" rtl="0" fontAlgn="base">
        <a:spcBef>
          <a:spcPct val="20000"/>
        </a:spcBef>
        <a:spcAft>
          <a:spcPct val="0"/>
        </a:spcAft>
        <a:buFont typeface="Wingdings" pitchFamily="2" charset="2"/>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eaie.n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Content Placeholder 2"/>
          <p:cNvSpPr>
            <a:spLocks noGrp="1"/>
          </p:cNvSpPr>
          <p:nvPr>
            <p:ph idx="1"/>
          </p:nvPr>
        </p:nvSpPr>
        <p:spPr>
          <a:xfrm>
            <a:off x="1403350" y="2060575"/>
            <a:ext cx="7315200" cy="3657600"/>
          </a:xfrm>
        </p:spPr>
        <p:txBody>
          <a:bodyPr/>
          <a:lstStyle/>
          <a:p>
            <a:pPr>
              <a:buFont typeface="Wingdings" pitchFamily="2" charset="2"/>
              <a:buNone/>
            </a:pPr>
            <a:r>
              <a:rPr lang="en-US" sz="2400" dirty="0" smtClean="0"/>
              <a:t>European Association for International Education</a:t>
            </a:r>
          </a:p>
          <a:p>
            <a:pPr>
              <a:buFont typeface="Wingdings" pitchFamily="2" charset="2"/>
              <a:buNone/>
            </a:pPr>
            <a:r>
              <a:rPr lang="en-GB" sz="2400" dirty="0" smtClean="0">
                <a:hlinkClick r:id="rId3"/>
              </a:rPr>
              <a:t>www.eaie.nl</a:t>
            </a:r>
            <a:endParaRPr lang="en-GB" sz="2400" dirty="0" smtClean="0"/>
          </a:p>
          <a:p>
            <a:pPr>
              <a:buFont typeface="Wingdings" pitchFamily="2" charset="2"/>
              <a:buNone/>
            </a:pPr>
            <a:endParaRPr lang="en-GB" sz="2400" dirty="0" smtClean="0"/>
          </a:p>
          <a:p>
            <a:r>
              <a:rPr lang="en-US" sz="2000" dirty="0" smtClean="0"/>
              <a:t>"to help create a global environment where there is mobility and education for all”</a:t>
            </a:r>
          </a:p>
          <a:p>
            <a:r>
              <a:rPr lang="en-GB" sz="2000" dirty="0" smtClean="0"/>
              <a:t>Links international education professionals across the world</a:t>
            </a:r>
            <a:endParaRPr lang="en-US" sz="2000" dirty="0" smtClean="0"/>
          </a:p>
          <a:p>
            <a:r>
              <a:rPr lang="en-US" sz="2000" dirty="0" smtClean="0"/>
              <a:t>Membership: 1800  Annual conference: 3600 participants</a:t>
            </a:r>
          </a:p>
          <a:p>
            <a:r>
              <a:rPr lang="en-GB" sz="2000" dirty="0" smtClean="0"/>
              <a:t>9 Professional Sections; 7 Special Interest Groups</a:t>
            </a:r>
            <a:endParaRPr lang="en-US" sz="2000" dirty="0" smtClean="0"/>
          </a:p>
          <a:p>
            <a:endParaRPr lang="en-US" sz="2400" dirty="0" smtClean="0"/>
          </a:p>
          <a:p>
            <a:pPr>
              <a:buFont typeface="Wingdings" pitchFamily="2" charset="2"/>
              <a:buNone/>
            </a:pPr>
            <a:endParaRPr lang="en-GB" sz="2400" dirty="0" smtClean="0"/>
          </a:p>
          <a:p>
            <a:endParaRPr lang="en-GB" sz="2400" dirty="0" smtClean="0"/>
          </a:p>
          <a:p>
            <a:endParaRPr lang="en-GB" sz="2000" dirty="0" smtClean="0"/>
          </a:p>
          <a:p>
            <a:pPr>
              <a:buFont typeface="Wingdings" pitchFamily="2" charset="2"/>
              <a:buNone/>
            </a:pPr>
            <a:endParaRPr lang="en-GB" sz="2400" dirty="0" smtClean="0"/>
          </a:p>
        </p:txBody>
      </p:sp>
      <p:sp>
        <p:nvSpPr>
          <p:cNvPr id="3075" name="Footer Placeholder 3"/>
          <p:cNvSpPr>
            <a:spLocks noGrp="1"/>
          </p:cNvSpPr>
          <p:nvPr>
            <p:ph type="ftr" sz="quarter" idx="10"/>
          </p:nvPr>
        </p:nvSpPr>
        <p:spPr>
          <a:xfrm>
            <a:off x="1979613" y="6400800"/>
            <a:ext cx="5105400" cy="457200"/>
          </a:xfrm>
          <a:noFill/>
        </p:spPr>
        <p:txBody>
          <a:bodyPr/>
          <a:lstStyle/>
          <a:p>
            <a:endParaRPr lang="en-US" smtClean="0"/>
          </a:p>
          <a:p>
            <a:endParaRPr lang="en-US"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Content Placeholder 2"/>
          <p:cNvSpPr>
            <a:spLocks noGrp="1"/>
          </p:cNvSpPr>
          <p:nvPr>
            <p:ph idx="1"/>
          </p:nvPr>
        </p:nvSpPr>
        <p:spPr>
          <a:xfrm>
            <a:off x="1547813" y="1844675"/>
            <a:ext cx="7416800" cy="4897438"/>
          </a:xfrm>
        </p:spPr>
        <p:txBody>
          <a:bodyPr/>
          <a:lstStyle/>
          <a:p>
            <a:pPr>
              <a:buFont typeface="Wingdings" pitchFamily="2" charset="2"/>
              <a:buNone/>
            </a:pPr>
            <a:r>
              <a:rPr lang="en-US" sz="2400" dirty="0" smtClean="0"/>
              <a:t>EAIE Special Interest Group: </a:t>
            </a:r>
            <a:endParaRPr lang="en-US" sz="2400" dirty="0" smtClean="0"/>
          </a:p>
          <a:p>
            <a:pPr>
              <a:buFont typeface="Wingdings" pitchFamily="2" charset="2"/>
              <a:buNone/>
            </a:pPr>
            <a:endParaRPr lang="en-US" sz="2400" dirty="0" smtClean="0"/>
          </a:p>
          <a:p>
            <a:pPr>
              <a:buFont typeface="Wingdings" pitchFamily="2" charset="2"/>
              <a:buNone/>
            </a:pPr>
            <a:r>
              <a:rPr lang="en-US" sz="2400" dirty="0" smtClean="0"/>
              <a:t>ACCESS -</a:t>
            </a:r>
          </a:p>
          <a:p>
            <a:pPr>
              <a:buFont typeface="Wingdings" pitchFamily="2" charset="2"/>
              <a:buNone/>
            </a:pPr>
            <a:r>
              <a:rPr lang="en-US" sz="2400" dirty="0" smtClean="0"/>
              <a:t>Access </a:t>
            </a:r>
            <a:r>
              <a:rPr lang="en-US" sz="2400" dirty="0" smtClean="0"/>
              <a:t>&amp; Inclusion </a:t>
            </a:r>
            <a:r>
              <a:rPr lang="en-US" sz="2400" dirty="0" smtClean="0"/>
              <a:t>in International Higher Education</a:t>
            </a:r>
            <a:endParaRPr lang="en-US" sz="2400" dirty="0" smtClean="0"/>
          </a:p>
          <a:p>
            <a:pPr>
              <a:buFont typeface="Wingdings" pitchFamily="2" charset="2"/>
              <a:buNone/>
            </a:pPr>
            <a:endParaRPr lang="en-GB" sz="2400" dirty="0" smtClean="0"/>
          </a:p>
          <a:p>
            <a:r>
              <a:rPr lang="en-GB" sz="2000" dirty="0" smtClean="0"/>
              <a:t>Equal </a:t>
            </a:r>
            <a:r>
              <a:rPr lang="en-GB" sz="2000" dirty="0" smtClean="0"/>
              <a:t>participation </a:t>
            </a:r>
            <a:r>
              <a:rPr lang="en-US" sz="2000" dirty="0" smtClean="0"/>
              <a:t>in international educational opportunities</a:t>
            </a:r>
          </a:p>
          <a:p>
            <a:pPr>
              <a:buFont typeface="Wingdings" pitchFamily="2" charset="2"/>
              <a:buNone/>
            </a:pPr>
            <a:endParaRPr lang="en-GB" sz="2000" dirty="0" smtClean="0"/>
          </a:p>
          <a:p>
            <a:r>
              <a:rPr lang="en-GB" sz="2000" dirty="0" smtClean="0"/>
              <a:t>Collaboration of international education professionals and disability professionals</a:t>
            </a:r>
          </a:p>
          <a:p>
            <a:pPr>
              <a:buFont typeface="Wingdings" pitchFamily="2" charset="2"/>
              <a:buNone/>
            </a:pPr>
            <a:endParaRPr lang="en-GB" sz="2000" dirty="0" smtClean="0"/>
          </a:p>
          <a:p>
            <a:pPr>
              <a:buFont typeface="Wingdings" pitchFamily="2" charset="2"/>
              <a:buNone/>
            </a:pPr>
            <a:endParaRPr lang="en-GB" sz="2400" dirty="0" smtClean="0"/>
          </a:p>
        </p:txBody>
      </p:sp>
      <p:pic>
        <p:nvPicPr>
          <p:cNvPr id="4101" name="Picture 5" descr="accces"/>
          <p:cNvPicPr>
            <a:picLocks noChangeAspect="1" noChangeArrowheads="1"/>
          </p:cNvPicPr>
          <p:nvPr/>
        </p:nvPicPr>
        <p:blipFill>
          <a:blip r:embed="rId3" cstate="print"/>
          <a:srcRect/>
          <a:stretch>
            <a:fillRect/>
          </a:stretch>
        </p:blipFill>
        <p:spPr bwMode="auto">
          <a:xfrm>
            <a:off x="971550" y="0"/>
            <a:ext cx="1366838" cy="1366838"/>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2"/>
          <p:cNvSpPr>
            <a:spLocks noGrp="1"/>
          </p:cNvSpPr>
          <p:nvPr>
            <p:ph idx="1"/>
          </p:nvPr>
        </p:nvSpPr>
        <p:spPr>
          <a:xfrm>
            <a:off x="1403350" y="1989138"/>
            <a:ext cx="7315200" cy="3657600"/>
          </a:xfrm>
        </p:spPr>
        <p:txBody>
          <a:bodyPr/>
          <a:lstStyle/>
          <a:p>
            <a:pPr>
              <a:buFont typeface="Wingdings" pitchFamily="2" charset="2"/>
              <a:buNone/>
            </a:pPr>
            <a:endParaRPr lang="en-US" sz="2400" dirty="0" smtClean="0"/>
          </a:p>
          <a:p>
            <a:pPr>
              <a:buFont typeface="Wingdings" pitchFamily="2" charset="2"/>
              <a:buNone/>
            </a:pPr>
            <a:endParaRPr lang="en-US" sz="2400" dirty="0" smtClean="0"/>
          </a:p>
          <a:p>
            <a:pPr>
              <a:buFont typeface="Wingdings" pitchFamily="2" charset="2"/>
              <a:buNone/>
            </a:pPr>
            <a:r>
              <a:rPr lang="en-US" sz="2400" dirty="0" smtClean="0"/>
              <a:t>Can </a:t>
            </a:r>
            <a:r>
              <a:rPr lang="en-US" sz="2400" dirty="0" smtClean="0"/>
              <a:t>we handle this?</a:t>
            </a:r>
          </a:p>
          <a:p>
            <a:pPr>
              <a:buFont typeface="Wingdings" pitchFamily="2" charset="2"/>
              <a:buNone/>
            </a:pPr>
            <a:endParaRPr lang="nl-NL" sz="2400" dirty="0" smtClean="0"/>
          </a:p>
          <a:p>
            <a:pPr>
              <a:buFont typeface="Wingdings" pitchFamily="2" charset="2"/>
              <a:buNone/>
            </a:pPr>
            <a:r>
              <a:rPr lang="nl-NL" sz="2400" dirty="0" smtClean="0"/>
              <a:t>Better?</a:t>
            </a:r>
            <a:endParaRPr lang="en-US" sz="2400" dirty="0" smtClean="0"/>
          </a:p>
          <a:p>
            <a:pPr>
              <a:buFont typeface="Wingdings" pitchFamily="2" charset="2"/>
              <a:buNone/>
            </a:pPr>
            <a:endParaRPr lang="nl-NL" sz="2400" dirty="0" smtClean="0"/>
          </a:p>
          <a:p>
            <a:pPr>
              <a:buFont typeface="Wingdings" pitchFamily="2" charset="2"/>
              <a:buNone/>
            </a:pPr>
            <a:endParaRPr lang="en-GB" sz="2400" dirty="0" smtClean="0"/>
          </a:p>
        </p:txBody>
      </p:sp>
      <p:pic>
        <p:nvPicPr>
          <p:cNvPr id="5126" name="Picture 6" descr="accces"/>
          <p:cNvPicPr>
            <a:picLocks noChangeAspect="1" noChangeArrowheads="1"/>
          </p:cNvPicPr>
          <p:nvPr/>
        </p:nvPicPr>
        <p:blipFill>
          <a:blip r:embed="rId3" cstate="print"/>
          <a:srcRect/>
          <a:stretch>
            <a:fillRect/>
          </a:stretch>
        </p:blipFill>
        <p:spPr bwMode="auto">
          <a:xfrm>
            <a:off x="971550" y="0"/>
            <a:ext cx="1366838" cy="1366838"/>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4294967295"/>
          </p:nvPr>
        </p:nvSpPr>
        <p:spPr>
          <a:xfrm>
            <a:off x="1403648" y="1556792"/>
            <a:ext cx="7315200" cy="4464496"/>
          </a:xfrm>
        </p:spPr>
        <p:txBody>
          <a:bodyPr/>
          <a:lstStyle/>
          <a:p>
            <a:pPr>
              <a:buFont typeface="Wingdings" pitchFamily="2" charset="2"/>
              <a:buNone/>
            </a:pPr>
            <a:r>
              <a:rPr lang="en-US" sz="2400" dirty="0" smtClean="0"/>
              <a:t>Case  </a:t>
            </a:r>
            <a:endParaRPr lang="en-US" sz="2400" dirty="0" smtClean="0"/>
          </a:p>
          <a:p>
            <a:pPr>
              <a:buFont typeface="Wingdings" pitchFamily="2" charset="2"/>
              <a:buNone/>
            </a:pPr>
            <a:endParaRPr lang="en-US" sz="2400" dirty="0" smtClean="0"/>
          </a:p>
          <a:p>
            <a:pPr>
              <a:buNone/>
            </a:pPr>
            <a:r>
              <a:rPr lang="nl-NL" sz="2000" dirty="0" smtClean="0"/>
              <a:t>	20 year old student </a:t>
            </a:r>
            <a:r>
              <a:rPr lang="nl-NL" sz="2000" dirty="0" smtClean="0"/>
              <a:t>from </a:t>
            </a:r>
            <a:r>
              <a:rPr lang="nl-NL" sz="2000" dirty="0" smtClean="0"/>
              <a:t>University of Sussex </a:t>
            </a:r>
            <a:r>
              <a:rPr lang="nl-NL" sz="2000" dirty="0" smtClean="0"/>
              <a:t>spending </a:t>
            </a:r>
            <a:r>
              <a:rPr lang="nl-NL" sz="2000" smtClean="0"/>
              <a:t>one year </a:t>
            </a:r>
            <a:r>
              <a:rPr lang="nl-NL" sz="2000" dirty="0" smtClean="0"/>
              <a:t>studying at </a:t>
            </a:r>
            <a:r>
              <a:rPr lang="nl-NL" sz="2000" dirty="0" smtClean="0"/>
              <a:t>the University of </a:t>
            </a:r>
            <a:r>
              <a:rPr lang="nl-NL" sz="2000" dirty="0" smtClean="0"/>
              <a:t>Amsterdam </a:t>
            </a:r>
            <a:r>
              <a:rPr lang="nl-NL" sz="2000" dirty="0" smtClean="0"/>
              <a:t>on Erasmus exchange </a:t>
            </a:r>
          </a:p>
          <a:p>
            <a:pPr>
              <a:buNone/>
            </a:pPr>
            <a:endParaRPr lang="nl-NL" sz="2000" dirty="0" smtClean="0"/>
          </a:p>
          <a:p>
            <a:pPr>
              <a:buNone/>
            </a:pPr>
            <a:r>
              <a:rPr lang="nl-NL" sz="2000" dirty="0" smtClean="0"/>
              <a:t>	</a:t>
            </a:r>
            <a:r>
              <a:rPr lang="nl-NL" sz="2000" dirty="0" smtClean="0"/>
              <a:t>Administrative Officers responsible:</a:t>
            </a:r>
          </a:p>
          <a:p>
            <a:pPr>
              <a:buNone/>
            </a:pPr>
            <a:r>
              <a:rPr lang="nl-NL" sz="2000" dirty="0" smtClean="0"/>
              <a:t>	</a:t>
            </a:r>
          </a:p>
          <a:p>
            <a:pPr>
              <a:buNone/>
            </a:pPr>
            <a:r>
              <a:rPr lang="nl-NL" sz="2000" dirty="0" smtClean="0"/>
              <a:t>	University of Sussex – Adele Browne, European Officer</a:t>
            </a:r>
          </a:p>
          <a:p>
            <a:pPr>
              <a:buNone/>
            </a:pPr>
            <a:r>
              <a:rPr lang="nl-NL" sz="2000" dirty="0" smtClean="0"/>
              <a:t>	</a:t>
            </a:r>
            <a:r>
              <a:rPr lang="nl-NL" sz="2000" dirty="0" smtClean="0"/>
              <a:t>University of Amsterdam – Femke ten Bloemendal</a:t>
            </a:r>
            <a:endParaRPr lang="nl-NL" sz="2000" dirty="0" smtClean="0"/>
          </a:p>
          <a:p>
            <a:pPr>
              <a:buFont typeface="Wingdings" pitchFamily="2" charset="2"/>
              <a:buNone/>
            </a:pPr>
            <a:endParaRPr lang="nl-NL" sz="2000" dirty="0" smtClean="0"/>
          </a:p>
          <a:p>
            <a:pPr>
              <a:buFont typeface="Wingdings" pitchFamily="2" charset="2"/>
              <a:buNone/>
            </a:pPr>
            <a:endParaRPr lang="nl-NL" sz="2400" dirty="0" smtClean="0"/>
          </a:p>
          <a:p>
            <a:pPr>
              <a:buFont typeface="Wingdings" pitchFamily="2" charset="2"/>
              <a:buNone/>
            </a:pPr>
            <a:endParaRPr lang="en-GB" sz="2400" dirty="0" smtClean="0"/>
          </a:p>
        </p:txBody>
      </p:sp>
      <p:pic>
        <p:nvPicPr>
          <p:cNvPr id="25603" name="Picture 3" descr="accces"/>
          <p:cNvPicPr>
            <a:picLocks noChangeAspect="1" noChangeArrowheads="1"/>
          </p:cNvPicPr>
          <p:nvPr/>
        </p:nvPicPr>
        <p:blipFill>
          <a:blip r:embed="rId3" cstate="print"/>
          <a:srcRect/>
          <a:stretch>
            <a:fillRect/>
          </a:stretch>
        </p:blipFill>
        <p:spPr bwMode="auto">
          <a:xfrm>
            <a:off x="971550" y="0"/>
            <a:ext cx="1366838" cy="1366838"/>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1196752"/>
            <a:ext cx="7315200" cy="5400600"/>
          </a:xfrm>
        </p:spPr>
        <p:txBody>
          <a:bodyPr/>
          <a:lstStyle/>
          <a:p>
            <a:pPr marL="514350" indent="-514350">
              <a:buNone/>
            </a:pPr>
            <a:r>
              <a:rPr lang="en-GB" sz="2400" dirty="0" smtClean="0"/>
              <a:t>Steps in the process</a:t>
            </a:r>
          </a:p>
          <a:p>
            <a:pPr marL="514350" indent="-514350">
              <a:buFont typeface="Arial" pitchFamily="34" charset="0"/>
              <a:buChar char="•"/>
            </a:pPr>
            <a:endParaRPr lang="en-GB" sz="2000" dirty="0" smtClean="0"/>
          </a:p>
          <a:p>
            <a:pPr marL="514350" indent="-514350">
              <a:buFont typeface="Arial" pitchFamily="34" charset="0"/>
              <a:buChar char="•"/>
            </a:pPr>
            <a:r>
              <a:rPr lang="en-GB" sz="2000" dirty="0" smtClean="0"/>
              <a:t>Selection of outgoing students – identifying those who may need support</a:t>
            </a:r>
          </a:p>
          <a:p>
            <a:pPr marL="514350" indent="-514350">
              <a:buFont typeface="Arial" pitchFamily="34" charset="0"/>
              <a:buChar char="•"/>
            </a:pPr>
            <a:endParaRPr lang="en-GB" sz="2000" dirty="0" smtClean="0"/>
          </a:p>
          <a:p>
            <a:pPr marL="514350" indent="-514350">
              <a:buFont typeface="Arial" pitchFamily="34" charset="0"/>
              <a:buChar char="•"/>
            </a:pPr>
            <a:r>
              <a:rPr lang="en-GB" sz="2000" dirty="0" smtClean="0"/>
              <a:t>Pre-departure preparation</a:t>
            </a:r>
          </a:p>
          <a:p>
            <a:pPr marL="514350" indent="-514350">
              <a:buFont typeface="Arial" pitchFamily="34" charset="0"/>
              <a:buChar char="•"/>
            </a:pPr>
            <a:endParaRPr lang="en-GB" sz="2000" dirty="0" smtClean="0"/>
          </a:p>
          <a:p>
            <a:pPr marL="514350" indent="-514350">
              <a:buFont typeface="Arial" pitchFamily="34" charset="0"/>
              <a:buChar char="•"/>
            </a:pPr>
            <a:r>
              <a:rPr lang="en-GB" sz="2000" dirty="0" smtClean="0"/>
              <a:t>Contact with students abroad</a:t>
            </a:r>
          </a:p>
          <a:p>
            <a:pPr marL="514350" indent="-514350">
              <a:buFont typeface="Arial" pitchFamily="34" charset="0"/>
              <a:buChar char="•"/>
            </a:pPr>
            <a:endParaRPr lang="en-GB" sz="2000" dirty="0" smtClean="0"/>
          </a:p>
          <a:p>
            <a:pPr marL="514350" indent="-514350">
              <a:buFont typeface="Arial" pitchFamily="34" charset="0"/>
              <a:buChar char="•"/>
            </a:pPr>
            <a:r>
              <a:rPr lang="en-GB" sz="2000" dirty="0" smtClean="0"/>
              <a:t>Relationship with the partner institution</a:t>
            </a:r>
          </a:p>
          <a:p>
            <a:pPr marL="514350" indent="-514350">
              <a:buFont typeface="Arial" pitchFamily="34" charset="0"/>
              <a:buChar char="•"/>
            </a:pPr>
            <a:endParaRPr lang="en-GB" sz="2000" dirty="0" smtClean="0"/>
          </a:p>
          <a:p>
            <a:pPr marL="514350" indent="-514350">
              <a:buFont typeface="Arial" pitchFamily="34" charset="0"/>
              <a:buChar char="•"/>
            </a:pPr>
            <a:r>
              <a:rPr lang="en-GB" sz="2000" dirty="0" smtClean="0"/>
              <a:t>Emergency procedures – home institution, partner institution and between the two</a:t>
            </a:r>
          </a:p>
          <a:p>
            <a:pPr marL="514350" indent="-514350">
              <a:buFont typeface="Arial" pitchFamily="34" charset="0"/>
              <a:buChar char="•"/>
            </a:pPr>
            <a:endParaRPr lang="en-GB" sz="2000" dirty="0" smtClean="0"/>
          </a:p>
          <a:p>
            <a:pPr marL="514350" indent="-514350">
              <a:buFont typeface="Arial" pitchFamily="34" charset="0"/>
              <a:buChar char="•"/>
            </a:pPr>
            <a:r>
              <a:rPr lang="en-GB" sz="2000" dirty="0" smtClean="0"/>
              <a:t>Privacy and contact with families</a:t>
            </a:r>
          </a:p>
          <a:p>
            <a:pPr marL="514350" indent="-514350">
              <a:buFont typeface="Arial" pitchFamily="34" charset="0"/>
              <a:buChar char="•"/>
            </a:pPr>
            <a:endParaRPr lang="en-GB" sz="2000" dirty="0" smtClean="0"/>
          </a:p>
          <a:p>
            <a:pPr marL="514350" indent="-514350">
              <a:buFont typeface="Arial" pitchFamily="34" charset="0"/>
              <a:buChar char="•"/>
            </a:pPr>
            <a:endParaRPr lang="en-GB" sz="2000" dirty="0" smtClean="0"/>
          </a:p>
          <a:p>
            <a:pPr marL="514350" indent="-514350">
              <a:buFont typeface="Arial" pitchFamily="34" charset="0"/>
              <a:buChar char="•"/>
            </a:pPr>
            <a:endParaRPr lang="en-GB"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2"/>
          <p:cNvSpPr>
            <a:spLocks noGrp="1"/>
          </p:cNvSpPr>
          <p:nvPr>
            <p:ph idx="4294967295"/>
          </p:nvPr>
        </p:nvSpPr>
        <p:spPr>
          <a:xfrm>
            <a:off x="1403648" y="1484784"/>
            <a:ext cx="7315200" cy="4824413"/>
          </a:xfrm>
        </p:spPr>
        <p:txBody>
          <a:bodyPr/>
          <a:lstStyle/>
          <a:p>
            <a:pPr>
              <a:buFont typeface="Wingdings" pitchFamily="2" charset="2"/>
              <a:buNone/>
            </a:pPr>
            <a:r>
              <a:rPr lang="nl-NL" sz="2400" dirty="0" smtClean="0"/>
              <a:t>Questions</a:t>
            </a:r>
          </a:p>
          <a:p>
            <a:pPr>
              <a:buFont typeface="Wingdings" pitchFamily="2" charset="2"/>
              <a:buNone/>
            </a:pPr>
            <a:endParaRPr lang="nl-NL" sz="2400" dirty="0" smtClean="0"/>
          </a:p>
          <a:p>
            <a:pPr>
              <a:buFont typeface="Arial" pitchFamily="34" charset="0"/>
              <a:buChar char="•"/>
            </a:pPr>
            <a:r>
              <a:rPr lang="nl-NL" sz="2000" dirty="0" smtClean="0"/>
              <a:t>What key issues are raised by this case? </a:t>
            </a:r>
          </a:p>
          <a:p>
            <a:pPr>
              <a:buFont typeface="Arial" pitchFamily="34" charset="0"/>
              <a:buChar char="•"/>
            </a:pPr>
            <a:endParaRPr lang="nl-NL" sz="2000" dirty="0" smtClean="0"/>
          </a:p>
          <a:p>
            <a:pPr>
              <a:buNone/>
            </a:pPr>
            <a:r>
              <a:rPr lang="nl-NL" sz="2000" dirty="0" smtClean="0"/>
              <a:t>	... privacy, adult responsibility, communication...</a:t>
            </a:r>
          </a:p>
          <a:p>
            <a:pPr>
              <a:buFont typeface="Wingdings" pitchFamily="2" charset="2"/>
              <a:buNone/>
            </a:pPr>
            <a:endParaRPr lang="nl-NL" sz="2400" dirty="0" smtClean="0"/>
          </a:p>
          <a:p>
            <a:pPr>
              <a:buFont typeface="Arial" pitchFamily="34" charset="0"/>
              <a:buChar char="•"/>
            </a:pPr>
            <a:r>
              <a:rPr lang="nl-NL" sz="2000" dirty="0" smtClean="0"/>
              <a:t>What actions could be taken by the home and host institution to prevent this kind of emergency situation happening again? </a:t>
            </a:r>
          </a:p>
          <a:p>
            <a:pPr>
              <a:buFont typeface="Arial" pitchFamily="34" charset="0"/>
              <a:buChar char="•"/>
            </a:pPr>
            <a:endParaRPr lang="nl-NL" sz="2000" dirty="0" smtClean="0"/>
          </a:p>
          <a:p>
            <a:pPr>
              <a:buFont typeface="Arial" pitchFamily="34" charset="0"/>
              <a:buChar char="•"/>
            </a:pPr>
            <a:r>
              <a:rPr lang="nl-NL" sz="2000" dirty="0" smtClean="0"/>
              <a:t>What about private health insurance?</a:t>
            </a:r>
            <a:endParaRPr lang="nl-NL" sz="2000" dirty="0" smtClean="0"/>
          </a:p>
        </p:txBody>
      </p:sp>
      <p:pic>
        <p:nvPicPr>
          <p:cNvPr id="23557" name="Picture 5" descr="accces"/>
          <p:cNvPicPr>
            <a:picLocks noChangeAspect="1" noChangeArrowheads="1"/>
          </p:cNvPicPr>
          <p:nvPr/>
        </p:nvPicPr>
        <p:blipFill>
          <a:blip r:embed="rId3" cstate="print"/>
          <a:srcRect/>
          <a:stretch>
            <a:fillRect/>
          </a:stretch>
        </p:blipFill>
        <p:spPr bwMode="auto">
          <a:xfrm>
            <a:off x="971550" y="0"/>
            <a:ext cx="1366838" cy="1366838"/>
          </a:xfrm>
          <a:prstGeom prst="rect">
            <a:avLst/>
          </a:prstGeom>
          <a:noFill/>
        </p:spPr>
      </p:pic>
    </p:spTree>
  </p:cSld>
  <p:clrMapOvr>
    <a:masterClrMapping/>
  </p:clrMapOvr>
</p:sld>
</file>

<file path=ppt/theme/theme1.xml><?xml version="1.0" encoding="utf-8"?>
<a:theme xmlns:a="http://schemas.openxmlformats.org/drawingml/2006/main" name="EAIE template PP presentation NAFSA 2005 new version (design template)">
  <a:themeElements>
    <a:clrScheme name="">
      <a:dk1>
        <a:srgbClr val="000000"/>
      </a:dk1>
      <a:lt1>
        <a:srgbClr val="FFFFFF"/>
      </a:lt1>
      <a:dk2>
        <a:srgbClr val="000000"/>
      </a:dk2>
      <a:lt2>
        <a:srgbClr val="808080"/>
      </a:lt2>
      <a:accent1>
        <a:srgbClr val="009999"/>
      </a:accent1>
      <a:accent2>
        <a:srgbClr val="3333CC"/>
      </a:accent2>
      <a:accent3>
        <a:srgbClr val="FFFFFF"/>
      </a:accent3>
      <a:accent4>
        <a:srgbClr val="000000"/>
      </a:accent4>
      <a:accent5>
        <a:srgbClr val="AACACA"/>
      </a:accent5>
      <a:accent6>
        <a:srgbClr val="2D2DB9"/>
      </a:accent6>
      <a:hlink>
        <a:srgbClr val="CCCCFF"/>
      </a:hlink>
      <a:folHlink>
        <a:srgbClr val="B2B2B2"/>
      </a:folHlink>
    </a:clrScheme>
    <a:fontScheme name="EAIE template PP presentation NAFSA 2005 new version (design template)">
      <a:majorFont>
        <a:latin typeface="Arial Unicode MS"/>
        <a:ea typeface=""/>
        <a:cs typeface=""/>
      </a:majorFont>
      <a:minorFont>
        <a:latin typeface="Arial Unicode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AIE template PP presentation NAFSA 2005 new version (design templat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EAIE template PP presentation NAFSA 2005 new version (design templat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EAIE template PP presentation NAFSA 2005 new version (design templat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EAIE template PP presentation NAFSA 2005 new version (design templat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EAIE template PP presentation NAFSA 2005 new version (design templat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EAIE template PP presentation NAFSA 2005 new version (design templat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EAIE template PP presentation NAFSA 2005 new version (design templat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S:\Main\Directorate\External representation\2005\NAFSA\Workshop\template\EAIE template PP presentation NAFSA 2005 new version (design template).pot</Template>
  <TotalTime>464</TotalTime>
  <Words>337</Words>
  <Application>Microsoft Office PowerPoint</Application>
  <PresentationFormat>On-screen Show (4:3)</PresentationFormat>
  <Paragraphs>67</Paragraphs>
  <Slides>6</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Times New Roman</vt:lpstr>
      <vt:lpstr>Arial</vt:lpstr>
      <vt:lpstr>Arial Unicode MS</vt:lpstr>
      <vt:lpstr>Wingdings</vt:lpstr>
      <vt:lpstr>Minion</vt:lpstr>
      <vt:lpstr>EAIE template PP presentation NAFSA 2005 new version (design template)</vt:lpstr>
      <vt:lpstr>Slide 1</vt:lpstr>
      <vt:lpstr>Slide 2</vt:lpstr>
      <vt:lpstr>Slide 3</vt:lpstr>
      <vt:lpstr>Slide 4</vt:lpstr>
      <vt:lpstr>Slide 5</vt:lpstr>
      <vt:lpstr>Slide 6</vt:lpstr>
    </vt:vector>
  </TitlesOfParts>
  <Company>EAIE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Janny van Wijk</dc:creator>
  <cp:lastModifiedBy>IT Services</cp:lastModifiedBy>
  <cp:revision>149</cp:revision>
  <dcterms:created xsi:type="dcterms:W3CDTF">2006-02-03T10:58:10Z</dcterms:created>
  <dcterms:modified xsi:type="dcterms:W3CDTF">2011-06-13T11:06:10Z</dcterms:modified>
</cp:coreProperties>
</file>