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95" r:id="rId3"/>
    <p:sldId id="296" r:id="rId4"/>
    <p:sldId id="300" r:id="rId5"/>
    <p:sldId id="297" r:id="rId6"/>
    <p:sldId id="301" r:id="rId7"/>
    <p:sldId id="303" r:id="rId8"/>
    <p:sldId id="298" r:id="rId9"/>
    <p:sldId id="302" r:id="rId10"/>
    <p:sldId id="299" r:id="rId11"/>
    <p:sldId id="292" r:id="rId12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5FAB4-280D-498F-956B-568A64EEE22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F7757D8-A19F-4AF3-9C66-65E5F3AA10C2}">
      <dgm:prSet phldrT="[Teks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nl-BE" sz="2000" b="1" dirty="0" smtClean="0">
              <a:solidFill>
                <a:schemeClr val="tx1"/>
              </a:solidFill>
            </a:rPr>
            <a:t>Student </a:t>
          </a:r>
          <a:r>
            <a:rPr lang="nl-BE" sz="2000" b="1" dirty="0" smtClean="0">
              <a:solidFill>
                <a:schemeClr val="tx1"/>
              </a:solidFill>
            </a:rPr>
            <a:t>in the </a:t>
          </a:r>
          <a:r>
            <a:rPr lang="nl-BE" sz="2000" b="1" dirty="0" err="1" smtClean="0">
              <a:solidFill>
                <a:schemeClr val="tx1"/>
              </a:solidFill>
            </a:rPr>
            <a:t>middle</a:t>
          </a:r>
          <a:endParaRPr lang="nl-BE" sz="2000" b="1" dirty="0">
            <a:solidFill>
              <a:schemeClr val="tx1"/>
            </a:solidFill>
          </a:endParaRPr>
        </a:p>
      </dgm:t>
    </dgm:pt>
    <dgm:pt modelId="{D52A6E38-081E-41D9-9371-E3ABB23975D0}" type="parTrans" cxnId="{F2DCED44-EF47-49BB-9DCF-06633382B9DC}">
      <dgm:prSet/>
      <dgm:spPr/>
      <dgm:t>
        <a:bodyPr/>
        <a:lstStyle/>
        <a:p>
          <a:endParaRPr lang="nl-BE"/>
        </a:p>
      </dgm:t>
    </dgm:pt>
    <dgm:pt modelId="{8853E989-BA15-4EE9-AEE3-3BBDFB4F09BB}" type="sibTrans" cxnId="{F2DCED44-EF47-49BB-9DCF-06633382B9DC}">
      <dgm:prSet/>
      <dgm:spPr/>
      <dgm:t>
        <a:bodyPr/>
        <a:lstStyle/>
        <a:p>
          <a:endParaRPr lang="nl-BE"/>
        </a:p>
      </dgm:t>
    </dgm:pt>
    <dgm:pt modelId="{3460B59D-BA05-4C2F-AF2D-B944E1A66F6D}">
      <dgm:prSet phldrT="[Teks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nl-BE" sz="1400" b="1" dirty="0" err="1" smtClean="0">
              <a:solidFill>
                <a:schemeClr val="tx1"/>
              </a:solidFill>
            </a:rPr>
            <a:t>Easily</a:t>
          </a:r>
          <a:r>
            <a:rPr lang="nl-BE" sz="1400" b="1" dirty="0" smtClean="0">
              <a:solidFill>
                <a:schemeClr val="tx1"/>
              </a:solidFill>
            </a:rPr>
            <a:t> </a:t>
          </a:r>
          <a:r>
            <a:rPr lang="nl-BE" sz="1400" b="1" dirty="0" err="1" smtClean="0">
              <a:solidFill>
                <a:schemeClr val="tx1"/>
              </a:solidFill>
            </a:rPr>
            <a:t>accessible</a:t>
          </a:r>
          <a:r>
            <a:rPr lang="nl-BE" sz="1400" b="1" dirty="0" smtClean="0">
              <a:solidFill>
                <a:schemeClr val="tx1"/>
              </a:solidFill>
            </a:rPr>
            <a:t> services</a:t>
          </a:r>
          <a:endParaRPr lang="nl-BE" sz="1400" b="1" dirty="0">
            <a:solidFill>
              <a:schemeClr val="tx1"/>
            </a:solidFill>
          </a:endParaRPr>
        </a:p>
      </dgm:t>
    </dgm:pt>
    <dgm:pt modelId="{2D1A76BF-742C-488F-8A1F-4FBE8F0C9EA9}" type="parTrans" cxnId="{4E368DA9-EE8D-4AEB-8AF3-59993EC199AC}">
      <dgm:prSet/>
      <dgm:spPr/>
      <dgm:t>
        <a:bodyPr/>
        <a:lstStyle/>
        <a:p>
          <a:endParaRPr lang="nl-BE"/>
        </a:p>
      </dgm:t>
    </dgm:pt>
    <dgm:pt modelId="{DA7D8579-A114-4E09-846B-1902C178F57C}" type="sibTrans" cxnId="{4E368DA9-EE8D-4AEB-8AF3-59993EC199AC}">
      <dgm:prSet/>
      <dgm:spPr/>
      <dgm:t>
        <a:bodyPr/>
        <a:lstStyle/>
        <a:p>
          <a:endParaRPr lang="nl-BE"/>
        </a:p>
      </dgm:t>
    </dgm:pt>
    <dgm:pt modelId="{2528BB2A-9FBB-4A19-8244-0F70D2083D46}">
      <dgm:prSet phldrT="[Teks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nl-BE" sz="1400" b="1" dirty="0" smtClean="0">
              <a:solidFill>
                <a:schemeClr val="tx1"/>
              </a:solidFill>
            </a:rPr>
            <a:t>Low </a:t>
          </a:r>
          <a:r>
            <a:rPr lang="nl-BE" sz="1400" b="1" dirty="0" err="1" smtClean="0">
              <a:solidFill>
                <a:schemeClr val="tx1"/>
              </a:solidFill>
            </a:rPr>
            <a:t>threshold</a:t>
          </a:r>
          <a:r>
            <a:rPr lang="nl-BE" sz="1000" b="1" dirty="0" smtClean="0">
              <a:solidFill>
                <a:schemeClr val="tx1"/>
              </a:solidFill>
            </a:rPr>
            <a:t> </a:t>
          </a:r>
          <a:endParaRPr lang="nl-BE" sz="1000" b="1" dirty="0" smtClean="0">
            <a:solidFill>
              <a:schemeClr val="tx1"/>
            </a:solidFill>
          </a:endParaRPr>
        </a:p>
        <a:p>
          <a:r>
            <a:rPr lang="nl-BE" sz="1400" b="1" dirty="0" err="1" smtClean="0">
              <a:solidFill>
                <a:schemeClr val="tx1"/>
              </a:solidFill>
            </a:rPr>
            <a:t>facilities</a:t>
          </a:r>
          <a:r>
            <a:rPr lang="nl-BE" sz="1000" b="1" dirty="0" smtClean="0">
              <a:solidFill>
                <a:schemeClr val="tx1"/>
              </a:solidFill>
            </a:rPr>
            <a:t> </a:t>
          </a:r>
          <a:endParaRPr lang="nl-BE" sz="1000" b="1" dirty="0">
            <a:solidFill>
              <a:schemeClr val="tx1"/>
            </a:solidFill>
          </a:endParaRPr>
        </a:p>
      </dgm:t>
    </dgm:pt>
    <dgm:pt modelId="{41E17E07-AF4E-4ED7-9273-F12958CC95D0}" type="parTrans" cxnId="{DABE8FA5-D27B-45CD-9CB1-3DEF87727E66}">
      <dgm:prSet/>
      <dgm:spPr/>
      <dgm:t>
        <a:bodyPr/>
        <a:lstStyle/>
        <a:p>
          <a:endParaRPr lang="nl-BE"/>
        </a:p>
      </dgm:t>
    </dgm:pt>
    <dgm:pt modelId="{557CCED8-4466-4916-BA8F-9B43BB5CE42E}" type="sibTrans" cxnId="{DABE8FA5-D27B-45CD-9CB1-3DEF87727E66}">
      <dgm:prSet/>
      <dgm:spPr/>
      <dgm:t>
        <a:bodyPr/>
        <a:lstStyle/>
        <a:p>
          <a:endParaRPr lang="nl-BE"/>
        </a:p>
      </dgm:t>
    </dgm:pt>
    <dgm:pt modelId="{C54AEBFC-3909-46B7-BCB4-8BCE983D8DD5}" type="pres">
      <dgm:prSet presAssocID="{4905FAB4-280D-498F-956B-568A64EEE2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ED57B3-C80C-4A93-989F-B81C1AC14524}" type="pres">
      <dgm:prSet presAssocID="{4F7757D8-A19F-4AF3-9C66-65E5F3AA10C2}" presName="gear1" presStyleLbl="node1" presStyleIdx="0" presStyleCnt="3" custLinFactNeighborX="-3312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8A28EB-488C-4335-B20D-303FB4322946}" type="pres">
      <dgm:prSet presAssocID="{4F7757D8-A19F-4AF3-9C66-65E5F3AA10C2}" presName="gear1srcNode" presStyleLbl="node1" presStyleIdx="0" presStyleCnt="3"/>
      <dgm:spPr/>
      <dgm:t>
        <a:bodyPr/>
        <a:lstStyle/>
        <a:p>
          <a:endParaRPr lang="nl-BE"/>
        </a:p>
      </dgm:t>
    </dgm:pt>
    <dgm:pt modelId="{EB6035A3-E711-45BD-AA20-720B8F04162C}" type="pres">
      <dgm:prSet presAssocID="{4F7757D8-A19F-4AF3-9C66-65E5F3AA10C2}" presName="gear1dstNode" presStyleLbl="node1" presStyleIdx="0" presStyleCnt="3"/>
      <dgm:spPr/>
      <dgm:t>
        <a:bodyPr/>
        <a:lstStyle/>
        <a:p>
          <a:endParaRPr lang="nl-BE"/>
        </a:p>
      </dgm:t>
    </dgm:pt>
    <dgm:pt modelId="{1F2BC0A9-6924-438B-9CFA-5791BAC08A66}" type="pres">
      <dgm:prSet presAssocID="{3460B59D-BA05-4C2F-AF2D-B944E1A66F6D}" presName="gear2" presStyleLbl="node1" presStyleIdx="1" presStyleCnt="3" custScaleX="157922" custScaleY="139020" custLinFactNeighborX="-38828" custLinFactNeighborY="2167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B7D49B0-4E60-4053-B4E3-C61D2FAAE166}" type="pres">
      <dgm:prSet presAssocID="{3460B59D-BA05-4C2F-AF2D-B944E1A66F6D}" presName="gear2srcNode" presStyleLbl="node1" presStyleIdx="1" presStyleCnt="3"/>
      <dgm:spPr/>
      <dgm:t>
        <a:bodyPr/>
        <a:lstStyle/>
        <a:p>
          <a:endParaRPr lang="nl-BE"/>
        </a:p>
      </dgm:t>
    </dgm:pt>
    <dgm:pt modelId="{C6703051-83D7-4320-BEAC-12CB4BCDB162}" type="pres">
      <dgm:prSet presAssocID="{3460B59D-BA05-4C2F-AF2D-B944E1A66F6D}" presName="gear2dstNode" presStyleLbl="node1" presStyleIdx="1" presStyleCnt="3"/>
      <dgm:spPr/>
      <dgm:t>
        <a:bodyPr/>
        <a:lstStyle/>
        <a:p>
          <a:endParaRPr lang="nl-BE"/>
        </a:p>
      </dgm:t>
    </dgm:pt>
    <dgm:pt modelId="{1322692A-03CD-499F-96E4-2CC16819878A}" type="pres">
      <dgm:prSet presAssocID="{2528BB2A-9FBB-4A19-8244-0F70D2083D46}" presName="gear3" presStyleLbl="node1" presStyleIdx="2" presStyleCnt="3" custScaleX="145280" custScaleY="142557" custLinFactNeighborX="-3712" custLinFactNeighborY="-12098"/>
      <dgm:spPr/>
      <dgm:t>
        <a:bodyPr/>
        <a:lstStyle/>
        <a:p>
          <a:endParaRPr lang="nl-BE"/>
        </a:p>
      </dgm:t>
    </dgm:pt>
    <dgm:pt modelId="{0402B4BC-C254-4078-8079-4AC7A9155422}" type="pres">
      <dgm:prSet presAssocID="{2528BB2A-9FBB-4A19-8244-0F70D2083D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F120F2D-9B1B-48AD-856F-B4183E54A96A}" type="pres">
      <dgm:prSet presAssocID="{2528BB2A-9FBB-4A19-8244-0F70D2083D46}" presName="gear3srcNode" presStyleLbl="node1" presStyleIdx="2" presStyleCnt="3"/>
      <dgm:spPr/>
      <dgm:t>
        <a:bodyPr/>
        <a:lstStyle/>
        <a:p>
          <a:endParaRPr lang="nl-BE"/>
        </a:p>
      </dgm:t>
    </dgm:pt>
    <dgm:pt modelId="{D1B5B9A0-DDEA-416D-8868-BE039F70DE72}" type="pres">
      <dgm:prSet presAssocID="{2528BB2A-9FBB-4A19-8244-0F70D2083D46}" presName="gear3dstNode" presStyleLbl="node1" presStyleIdx="2" presStyleCnt="3"/>
      <dgm:spPr/>
      <dgm:t>
        <a:bodyPr/>
        <a:lstStyle/>
        <a:p>
          <a:endParaRPr lang="nl-BE"/>
        </a:p>
      </dgm:t>
    </dgm:pt>
    <dgm:pt modelId="{0E38D3AA-21E9-4661-85EE-0EB23377D2DC}" type="pres">
      <dgm:prSet presAssocID="{8853E989-BA15-4EE9-AEE3-3BBDFB4F09BB}" presName="connector1" presStyleLbl="sibTrans2D1" presStyleIdx="0" presStyleCnt="3"/>
      <dgm:spPr/>
      <dgm:t>
        <a:bodyPr/>
        <a:lstStyle/>
        <a:p>
          <a:endParaRPr lang="nl-BE"/>
        </a:p>
      </dgm:t>
    </dgm:pt>
    <dgm:pt modelId="{FA3C1400-779B-4804-870A-3BD73AD8B8DB}" type="pres">
      <dgm:prSet presAssocID="{DA7D8579-A114-4E09-846B-1902C178F57C}" presName="connector2" presStyleLbl="sibTrans2D1" presStyleIdx="1" presStyleCnt="3" custLinFactNeighborX="-50364" custLinFactNeighborY="15604"/>
      <dgm:spPr/>
      <dgm:t>
        <a:bodyPr/>
        <a:lstStyle/>
        <a:p>
          <a:endParaRPr lang="nl-BE"/>
        </a:p>
      </dgm:t>
    </dgm:pt>
    <dgm:pt modelId="{979F15CF-D219-4872-9988-20C8C5FDD972}" type="pres">
      <dgm:prSet presAssocID="{557CCED8-4466-4916-BA8F-9B43BB5CE42E}" presName="connector3" presStyleLbl="sibTrans2D1" presStyleIdx="2" presStyleCnt="3" custLinFactNeighborX="-14483" custLinFactNeighborY="-5230"/>
      <dgm:spPr/>
      <dgm:t>
        <a:bodyPr/>
        <a:lstStyle/>
        <a:p>
          <a:endParaRPr lang="nl-BE"/>
        </a:p>
      </dgm:t>
    </dgm:pt>
  </dgm:ptLst>
  <dgm:cxnLst>
    <dgm:cxn modelId="{76D26AA2-988F-4CF9-9F5C-63FA47D96B39}" type="presOf" srcId="{2528BB2A-9FBB-4A19-8244-0F70D2083D46}" destId="{D1B5B9A0-DDEA-416D-8868-BE039F70DE72}" srcOrd="3" destOrd="0" presId="urn:microsoft.com/office/officeart/2005/8/layout/gear1"/>
    <dgm:cxn modelId="{94BF404F-7CDD-4876-B20A-103877CF0B1A}" type="presOf" srcId="{DA7D8579-A114-4E09-846B-1902C178F57C}" destId="{FA3C1400-779B-4804-870A-3BD73AD8B8DB}" srcOrd="0" destOrd="0" presId="urn:microsoft.com/office/officeart/2005/8/layout/gear1"/>
    <dgm:cxn modelId="{8987ECF3-BACC-4D4D-A37C-EB40B5143F91}" type="presOf" srcId="{3460B59D-BA05-4C2F-AF2D-B944E1A66F6D}" destId="{C6703051-83D7-4320-BEAC-12CB4BCDB162}" srcOrd="2" destOrd="0" presId="urn:microsoft.com/office/officeart/2005/8/layout/gear1"/>
    <dgm:cxn modelId="{CC6208EA-1171-4373-8538-1B9C995AEBE0}" type="presOf" srcId="{4905FAB4-280D-498F-956B-568A64EEE224}" destId="{C54AEBFC-3909-46B7-BCB4-8BCE983D8DD5}" srcOrd="0" destOrd="0" presId="urn:microsoft.com/office/officeart/2005/8/layout/gear1"/>
    <dgm:cxn modelId="{0154F491-63EE-441D-BC60-B48B6C138A01}" type="presOf" srcId="{8853E989-BA15-4EE9-AEE3-3BBDFB4F09BB}" destId="{0E38D3AA-21E9-4661-85EE-0EB23377D2DC}" srcOrd="0" destOrd="0" presId="urn:microsoft.com/office/officeart/2005/8/layout/gear1"/>
    <dgm:cxn modelId="{CF15E5E1-53F9-4F6B-AD00-4A9CFCB03091}" type="presOf" srcId="{2528BB2A-9FBB-4A19-8244-0F70D2083D46}" destId="{FF120F2D-9B1B-48AD-856F-B4183E54A96A}" srcOrd="2" destOrd="0" presId="urn:microsoft.com/office/officeart/2005/8/layout/gear1"/>
    <dgm:cxn modelId="{DABE8FA5-D27B-45CD-9CB1-3DEF87727E66}" srcId="{4905FAB4-280D-498F-956B-568A64EEE224}" destId="{2528BB2A-9FBB-4A19-8244-0F70D2083D46}" srcOrd="2" destOrd="0" parTransId="{41E17E07-AF4E-4ED7-9273-F12958CC95D0}" sibTransId="{557CCED8-4466-4916-BA8F-9B43BB5CE42E}"/>
    <dgm:cxn modelId="{F2DCED44-EF47-49BB-9DCF-06633382B9DC}" srcId="{4905FAB4-280D-498F-956B-568A64EEE224}" destId="{4F7757D8-A19F-4AF3-9C66-65E5F3AA10C2}" srcOrd="0" destOrd="0" parTransId="{D52A6E38-081E-41D9-9371-E3ABB23975D0}" sibTransId="{8853E989-BA15-4EE9-AEE3-3BBDFB4F09BB}"/>
    <dgm:cxn modelId="{61403661-2C5F-49E2-80FD-EFF92A456216}" type="presOf" srcId="{557CCED8-4466-4916-BA8F-9B43BB5CE42E}" destId="{979F15CF-D219-4872-9988-20C8C5FDD972}" srcOrd="0" destOrd="0" presId="urn:microsoft.com/office/officeart/2005/8/layout/gear1"/>
    <dgm:cxn modelId="{40793D67-5302-4D4A-8C0D-C4DF43F5C3CE}" type="presOf" srcId="{4F7757D8-A19F-4AF3-9C66-65E5F3AA10C2}" destId="{EB6035A3-E711-45BD-AA20-720B8F04162C}" srcOrd="2" destOrd="0" presId="urn:microsoft.com/office/officeart/2005/8/layout/gear1"/>
    <dgm:cxn modelId="{4E368DA9-EE8D-4AEB-8AF3-59993EC199AC}" srcId="{4905FAB4-280D-498F-956B-568A64EEE224}" destId="{3460B59D-BA05-4C2F-AF2D-B944E1A66F6D}" srcOrd="1" destOrd="0" parTransId="{2D1A76BF-742C-488F-8A1F-4FBE8F0C9EA9}" sibTransId="{DA7D8579-A114-4E09-846B-1902C178F57C}"/>
    <dgm:cxn modelId="{BEFB0319-602E-4E26-AC61-5E4CC577923E}" type="presOf" srcId="{4F7757D8-A19F-4AF3-9C66-65E5F3AA10C2}" destId="{54ED57B3-C80C-4A93-989F-B81C1AC14524}" srcOrd="0" destOrd="0" presId="urn:microsoft.com/office/officeart/2005/8/layout/gear1"/>
    <dgm:cxn modelId="{32634458-76D9-46BB-AC08-2639E992DDD3}" type="presOf" srcId="{3460B59D-BA05-4C2F-AF2D-B944E1A66F6D}" destId="{7B7D49B0-4E60-4053-B4E3-C61D2FAAE166}" srcOrd="1" destOrd="0" presId="urn:microsoft.com/office/officeart/2005/8/layout/gear1"/>
    <dgm:cxn modelId="{1E60B99B-0160-4057-9B7C-11B20585915F}" type="presOf" srcId="{3460B59D-BA05-4C2F-AF2D-B944E1A66F6D}" destId="{1F2BC0A9-6924-438B-9CFA-5791BAC08A66}" srcOrd="0" destOrd="0" presId="urn:microsoft.com/office/officeart/2005/8/layout/gear1"/>
    <dgm:cxn modelId="{983B5BB6-CFDF-4F66-8C00-3C99C3AC8701}" type="presOf" srcId="{4F7757D8-A19F-4AF3-9C66-65E5F3AA10C2}" destId="{2E8A28EB-488C-4335-B20D-303FB4322946}" srcOrd="1" destOrd="0" presId="urn:microsoft.com/office/officeart/2005/8/layout/gear1"/>
    <dgm:cxn modelId="{4C350451-D366-46EF-A5C3-B27ECB83CFA9}" type="presOf" srcId="{2528BB2A-9FBB-4A19-8244-0F70D2083D46}" destId="{1322692A-03CD-499F-96E4-2CC16819878A}" srcOrd="0" destOrd="0" presId="urn:microsoft.com/office/officeart/2005/8/layout/gear1"/>
    <dgm:cxn modelId="{FBDE9105-1325-4320-96E1-321F4D12129B}" type="presOf" srcId="{2528BB2A-9FBB-4A19-8244-0F70D2083D46}" destId="{0402B4BC-C254-4078-8079-4AC7A9155422}" srcOrd="1" destOrd="0" presId="urn:microsoft.com/office/officeart/2005/8/layout/gear1"/>
    <dgm:cxn modelId="{BF68D236-BD9C-4BCD-8EF2-193752524D5D}" type="presParOf" srcId="{C54AEBFC-3909-46B7-BCB4-8BCE983D8DD5}" destId="{54ED57B3-C80C-4A93-989F-B81C1AC14524}" srcOrd="0" destOrd="0" presId="urn:microsoft.com/office/officeart/2005/8/layout/gear1"/>
    <dgm:cxn modelId="{FB8A8A61-1C1B-42FF-ADB9-458AB425DEDA}" type="presParOf" srcId="{C54AEBFC-3909-46B7-BCB4-8BCE983D8DD5}" destId="{2E8A28EB-488C-4335-B20D-303FB4322946}" srcOrd="1" destOrd="0" presId="urn:microsoft.com/office/officeart/2005/8/layout/gear1"/>
    <dgm:cxn modelId="{7A93CB2B-734E-4066-A85D-CF9C7FE4C76F}" type="presParOf" srcId="{C54AEBFC-3909-46B7-BCB4-8BCE983D8DD5}" destId="{EB6035A3-E711-45BD-AA20-720B8F04162C}" srcOrd="2" destOrd="0" presId="urn:microsoft.com/office/officeart/2005/8/layout/gear1"/>
    <dgm:cxn modelId="{7D584C60-0A6A-498A-9AAC-298496213E4D}" type="presParOf" srcId="{C54AEBFC-3909-46B7-BCB4-8BCE983D8DD5}" destId="{1F2BC0A9-6924-438B-9CFA-5791BAC08A66}" srcOrd="3" destOrd="0" presId="urn:microsoft.com/office/officeart/2005/8/layout/gear1"/>
    <dgm:cxn modelId="{8D632AC2-36AF-4C29-AC7C-9EC8C28C246F}" type="presParOf" srcId="{C54AEBFC-3909-46B7-BCB4-8BCE983D8DD5}" destId="{7B7D49B0-4E60-4053-B4E3-C61D2FAAE166}" srcOrd="4" destOrd="0" presId="urn:microsoft.com/office/officeart/2005/8/layout/gear1"/>
    <dgm:cxn modelId="{3D6E48FC-0A67-45A3-A63C-10561F0C5FE8}" type="presParOf" srcId="{C54AEBFC-3909-46B7-BCB4-8BCE983D8DD5}" destId="{C6703051-83D7-4320-BEAC-12CB4BCDB162}" srcOrd="5" destOrd="0" presId="urn:microsoft.com/office/officeart/2005/8/layout/gear1"/>
    <dgm:cxn modelId="{8ECBD57D-B0C5-47D7-A019-B78ACE7A6C16}" type="presParOf" srcId="{C54AEBFC-3909-46B7-BCB4-8BCE983D8DD5}" destId="{1322692A-03CD-499F-96E4-2CC16819878A}" srcOrd="6" destOrd="0" presId="urn:microsoft.com/office/officeart/2005/8/layout/gear1"/>
    <dgm:cxn modelId="{AE62A797-E470-49DB-808C-46862029452A}" type="presParOf" srcId="{C54AEBFC-3909-46B7-BCB4-8BCE983D8DD5}" destId="{0402B4BC-C254-4078-8079-4AC7A9155422}" srcOrd="7" destOrd="0" presId="urn:microsoft.com/office/officeart/2005/8/layout/gear1"/>
    <dgm:cxn modelId="{7BC7E456-1890-4A9B-9654-C17F35C8D74B}" type="presParOf" srcId="{C54AEBFC-3909-46B7-BCB4-8BCE983D8DD5}" destId="{FF120F2D-9B1B-48AD-856F-B4183E54A96A}" srcOrd="8" destOrd="0" presId="urn:microsoft.com/office/officeart/2005/8/layout/gear1"/>
    <dgm:cxn modelId="{F25728BA-FD38-46D6-8435-86D241DFF659}" type="presParOf" srcId="{C54AEBFC-3909-46B7-BCB4-8BCE983D8DD5}" destId="{D1B5B9A0-DDEA-416D-8868-BE039F70DE72}" srcOrd="9" destOrd="0" presId="urn:microsoft.com/office/officeart/2005/8/layout/gear1"/>
    <dgm:cxn modelId="{0509227C-09CA-46EA-ACBC-D16D8D29D01A}" type="presParOf" srcId="{C54AEBFC-3909-46B7-BCB4-8BCE983D8DD5}" destId="{0E38D3AA-21E9-4661-85EE-0EB23377D2DC}" srcOrd="10" destOrd="0" presId="urn:microsoft.com/office/officeart/2005/8/layout/gear1"/>
    <dgm:cxn modelId="{6C99D154-D74A-4641-80E8-483B9F806868}" type="presParOf" srcId="{C54AEBFC-3909-46B7-BCB4-8BCE983D8DD5}" destId="{FA3C1400-779B-4804-870A-3BD73AD8B8DB}" srcOrd="11" destOrd="0" presId="urn:microsoft.com/office/officeart/2005/8/layout/gear1"/>
    <dgm:cxn modelId="{1E801963-AACE-4EE7-BB20-BF6077F4499F}" type="presParOf" srcId="{C54AEBFC-3909-46B7-BCB4-8BCE983D8DD5}" destId="{979F15CF-D219-4872-9988-20C8C5FDD9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D57B3-C80C-4A93-989F-B81C1AC14524}">
      <dsp:nvSpPr>
        <dsp:cNvPr id="0" name=""/>
        <dsp:cNvSpPr/>
      </dsp:nvSpPr>
      <dsp:spPr>
        <a:xfrm>
          <a:off x="3456379" y="1872200"/>
          <a:ext cx="2073740" cy="2073740"/>
        </a:xfrm>
        <a:prstGeom prst="gear9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>
              <a:solidFill>
                <a:schemeClr val="tx1"/>
              </a:solidFill>
            </a:rPr>
            <a:t>Student </a:t>
          </a:r>
          <a:r>
            <a:rPr lang="nl-BE" sz="2000" b="1" kern="1200" dirty="0" smtClean="0">
              <a:solidFill>
                <a:schemeClr val="tx1"/>
              </a:solidFill>
            </a:rPr>
            <a:t>in the </a:t>
          </a:r>
          <a:r>
            <a:rPr lang="nl-BE" sz="2000" b="1" kern="1200" dirty="0" err="1" smtClean="0">
              <a:solidFill>
                <a:schemeClr val="tx1"/>
              </a:solidFill>
            </a:rPr>
            <a:t>middle</a:t>
          </a:r>
          <a:endParaRPr lang="nl-BE" sz="2000" b="1" kern="1200" dirty="0">
            <a:solidFill>
              <a:schemeClr val="tx1"/>
            </a:solidFill>
          </a:endParaRPr>
        </a:p>
      </dsp:txBody>
      <dsp:txXfrm>
        <a:off x="3456379" y="1872200"/>
        <a:ext cx="2073740" cy="2073740"/>
      </dsp:txXfrm>
    </dsp:sp>
    <dsp:sp modelId="{1F2BC0A9-6924-438B-9CFA-5791BAC08A66}">
      <dsp:nvSpPr>
        <dsp:cNvPr id="0" name=""/>
        <dsp:cNvSpPr/>
      </dsp:nvSpPr>
      <dsp:spPr>
        <a:xfrm>
          <a:off x="1296145" y="1431726"/>
          <a:ext cx="2381739" cy="2096664"/>
        </a:xfrm>
        <a:prstGeom prst="gear6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err="1" smtClean="0">
              <a:solidFill>
                <a:schemeClr val="tx1"/>
              </a:solidFill>
            </a:rPr>
            <a:t>Easily</a:t>
          </a:r>
          <a:r>
            <a:rPr lang="nl-BE" sz="1400" b="1" kern="1200" dirty="0" smtClean="0">
              <a:solidFill>
                <a:schemeClr val="tx1"/>
              </a:solidFill>
            </a:rPr>
            <a:t> </a:t>
          </a:r>
          <a:r>
            <a:rPr lang="nl-BE" sz="1400" b="1" kern="1200" dirty="0" err="1" smtClean="0">
              <a:solidFill>
                <a:schemeClr val="tx1"/>
              </a:solidFill>
            </a:rPr>
            <a:t>accessible</a:t>
          </a:r>
          <a:r>
            <a:rPr lang="nl-BE" sz="1400" b="1" kern="1200" dirty="0" smtClean="0">
              <a:solidFill>
                <a:schemeClr val="tx1"/>
              </a:solidFill>
            </a:rPr>
            <a:t> services</a:t>
          </a:r>
          <a:endParaRPr lang="nl-BE" sz="1400" b="1" kern="1200" dirty="0">
            <a:solidFill>
              <a:schemeClr val="tx1"/>
            </a:solidFill>
          </a:endParaRPr>
        </a:p>
      </dsp:txBody>
      <dsp:txXfrm>
        <a:off x="1296145" y="1431726"/>
        <a:ext cx="2381739" cy="2096664"/>
      </dsp:txXfrm>
    </dsp:sp>
    <dsp:sp modelId="{1322692A-03CD-499F-96E4-2CC16819878A}">
      <dsp:nvSpPr>
        <dsp:cNvPr id="0" name=""/>
        <dsp:cNvSpPr/>
      </dsp:nvSpPr>
      <dsp:spPr>
        <a:xfrm rot="20700000">
          <a:off x="2754157" y="51534"/>
          <a:ext cx="2161535" cy="2091841"/>
        </a:xfrm>
        <a:prstGeom prst="gear6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>
              <a:solidFill>
                <a:schemeClr val="tx1"/>
              </a:solidFill>
            </a:rPr>
            <a:t>Low </a:t>
          </a:r>
          <a:r>
            <a:rPr lang="nl-BE" sz="1400" b="1" kern="1200" dirty="0" err="1" smtClean="0">
              <a:solidFill>
                <a:schemeClr val="tx1"/>
              </a:solidFill>
            </a:rPr>
            <a:t>threshold</a:t>
          </a:r>
          <a:r>
            <a:rPr lang="nl-BE" sz="1000" b="1" kern="1200" dirty="0" smtClean="0">
              <a:solidFill>
                <a:schemeClr val="tx1"/>
              </a:solidFill>
            </a:rPr>
            <a:t> </a:t>
          </a:r>
          <a:endParaRPr lang="nl-BE" sz="10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err="1" smtClean="0">
              <a:solidFill>
                <a:schemeClr val="tx1"/>
              </a:solidFill>
            </a:rPr>
            <a:t>facilities</a:t>
          </a:r>
          <a:r>
            <a:rPr lang="nl-BE" sz="1000" b="1" kern="1200" dirty="0" smtClean="0">
              <a:solidFill>
                <a:schemeClr val="tx1"/>
              </a:solidFill>
            </a:rPr>
            <a:t> </a:t>
          </a:r>
          <a:endParaRPr lang="nl-BE" sz="1000" b="1" kern="1200" dirty="0">
            <a:solidFill>
              <a:schemeClr val="tx1"/>
            </a:solidFill>
          </a:endParaRPr>
        </a:p>
      </dsp:txBody>
      <dsp:txXfrm>
        <a:off x="3232379" y="506202"/>
        <a:ext cx="1205091" cy="1182504"/>
      </dsp:txXfrm>
    </dsp:sp>
    <dsp:sp modelId="{0E38D3AA-21E9-4661-85EE-0EB23377D2DC}">
      <dsp:nvSpPr>
        <dsp:cNvPr id="0" name=""/>
        <dsp:cNvSpPr/>
      </dsp:nvSpPr>
      <dsp:spPr>
        <a:xfrm>
          <a:off x="3361010" y="1578928"/>
          <a:ext cx="2654387" cy="2654387"/>
        </a:xfrm>
        <a:prstGeom prst="circularArrow">
          <a:avLst>
            <a:gd name="adj1" fmla="val 4688"/>
            <a:gd name="adj2" fmla="val 299029"/>
            <a:gd name="adj3" fmla="val 2505270"/>
            <a:gd name="adj4" fmla="val 158849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C1400-779B-4804-870A-3BD73AD8B8DB}">
      <dsp:nvSpPr>
        <dsp:cNvPr id="0" name=""/>
        <dsp:cNvSpPr/>
      </dsp:nvSpPr>
      <dsp:spPr>
        <a:xfrm>
          <a:off x="1080118" y="1368142"/>
          <a:ext cx="1928578" cy="192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15CF-D219-4872-9988-20C8C5FDD972}">
      <dsp:nvSpPr>
        <dsp:cNvPr id="0" name=""/>
        <dsp:cNvSpPr/>
      </dsp:nvSpPr>
      <dsp:spPr>
        <a:xfrm>
          <a:off x="2520287" y="-72002"/>
          <a:ext cx="2079396" cy="2079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6CBE-DECE-4C67-AD60-3201626322F4}" type="datetimeFigureOut">
              <a:rPr lang="nl-BE" smtClean="0"/>
              <a:t>6/06/2011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3C55-37AC-4F51-A02B-A0A841AA240C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7065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0603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179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1998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496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54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9017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4558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7450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5713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4301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4763-6C87-4C89-95FC-86D0F8AB89F7}" type="datetimeFigureOut">
              <a:rPr lang="nl-BE" smtClean="0"/>
              <a:pPr/>
              <a:t>6/06/2011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2FF2-4E54-412D-AC8D-7FA230F7F7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1776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60" y="1"/>
            <a:ext cx="9180512" cy="51640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nl-BE" b="1" dirty="0" smtClean="0">
                <a:solidFill>
                  <a:schemeClr val="bg1"/>
                </a:solidFill>
              </a:rPr>
              <a:t>STIP – The dot:</a:t>
            </a:r>
            <a:br>
              <a:rPr lang="nl-BE" b="1" dirty="0" smtClean="0">
                <a:solidFill>
                  <a:schemeClr val="bg1"/>
                </a:solidFill>
              </a:rPr>
            </a:br>
            <a:r>
              <a:rPr lang="nl-BE" b="1" dirty="0" err="1" smtClean="0">
                <a:solidFill>
                  <a:schemeClr val="bg1"/>
                </a:solidFill>
              </a:rPr>
              <a:t>one</a:t>
            </a:r>
            <a:r>
              <a:rPr lang="nl-BE" b="1" dirty="0" smtClean="0">
                <a:solidFill>
                  <a:schemeClr val="bg1"/>
                </a:solidFill>
              </a:rPr>
              <a:t> door opens alle </a:t>
            </a:r>
            <a:r>
              <a:rPr lang="nl-BE" b="1" dirty="0" err="1" smtClean="0">
                <a:solidFill>
                  <a:schemeClr val="bg1"/>
                </a:solidFill>
              </a:rPr>
              <a:t>possibilities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427984" y="235572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 smtClean="0">
                <a:solidFill>
                  <a:schemeClr val="bg1"/>
                </a:solidFill>
              </a:rPr>
              <a:t>Mrs</a:t>
            </a:r>
            <a:r>
              <a:rPr lang="nl-BE" sz="2400" b="1" dirty="0" smtClean="0">
                <a:solidFill>
                  <a:schemeClr val="bg1"/>
                </a:solidFill>
              </a:rPr>
              <a:t>. Laurence Dhaene</a:t>
            </a:r>
          </a:p>
          <a:p>
            <a:r>
              <a:rPr lang="nl-BE" sz="2400" dirty="0" smtClean="0">
                <a:solidFill>
                  <a:schemeClr val="bg1"/>
                </a:solidFill>
              </a:rPr>
              <a:t>Talent coach</a:t>
            </a:r>
          </a:p>
          <a:p>
            <a:r>
              <a:rPr lang="nl-BE" sz="2400" b="1" dirty="0" smtClean="0">
                <a:solidFill>
                  <a:schemeClr val="bg1"/>
                </a:solidFill>
              </a:rPr>
              <a:t>Mr. Chris Mestdagh</a:t>
            </a:r>
          </a:p>
          <a:p>
            <a:r>
              <a:rPr lang="nl-BE" sz="2400" dirty="0" err="1" smtClean="0">
                <a:solidFill>
                  <a:schemeClr val="bg1"/>
                </a:solidFill>
              </a:rPr>
              <a:t>Co-ordinator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diversity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policy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60" y="1"/>
            <a:ext cx="9180512" cy="51640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4. The </a:t>
            </a:r>
            <a:r>
              <a:rPr lang="nl-BE" dirty="0" err="1" smtClean="0">
                <a:solidFill>
                  <a:schemeClr val="bg1"/>
                </a:solidFill>
              </a:rPr>
              <a:t>conclusion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7584" y="1347614"/>
            <a:ext cx="676875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Transparancy</a:t>
            </a:r>
            <a:r>
              <a:rPr lang="nl-BE" sz="2400" dirty="0" smtClean="0">
                <a:solidFill>
                  <a:schemeClr val="bg1"/>
                </a:solidFill>
              </a:rPr>
              <a:t>, </a:t>
            </a:r>
            <a:r>
              <a:rPr lang="nl-BE" sz="2400" dirty="0" err="1" smtClean="0">
                <a:solidFill>
                  <a:schemeClr val="bg1"/>
                </a:solidFill>
              </a:rPr>
              <a:t>clarity</a:t>
            </a:r>
            <a:r>
              <a:rPr lang="nl-BE" sz="2400" dirty="0" smtClean="0">
                <a:solidFill>
                  <a:schemeClr val="bg1"/>
                </a:solidFill>
              </a:rPr>
              <a:t> and </a:t>
            </a:r>
            <a:r>
              <a:rPr lang="nl-BE" sz="2400" dirty="0" err="1" smtClean="0">
                <a:solidFill>
                  <a:schemeClr val="bg1"/>
                </a:solidFill>
              </a:rPr>
              <a:t>easily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accessibility</a:t>
            </a:r>
            <a:r>
              <a:rPr lang="nl-BE" sz="2400" dirty="0" smtClean="0">
                <a:solidFill>
                  <a:schemeClr val="bg1"/>
                </a:solidFill>
              </a:rPr>
              <a:t> of student services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Inclusive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approach</a:t>
            </a:r>
            <a:r>
              <a:rPr lang="nl-BE" sz="2400" dirty="0" smtClean="0">
                <a:solidFill>
                  <a:schemeClr val="bg1"/>
                </a:solidFill>
              </a:rPr>
              <a:t>: a </a:t>
            </a:r>
            <a:r>
              <a:rPr lang="nl-BE" sz="2400" dirty="0" err="1" smtClean="0">
                <a:solidFill>
                  <a:schemeClr val="bg1"/>
                </a:solidFill>
              </a:rPr>
              <a:t>good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practice</a:t>
            </a:r>
            <a:endParaRPr lang="nl-BE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Expertise </a:t>
            </a:r>
            <a:r>
              <a:rPr lang="nl-BE" sz="2400" dirty="0" err="1" smtClean="0">
                <a:solidFill>
                  <a:schemeClr val="bg1"/>
                </a:solidFill>
              </a:rPr>
              <a:t>network</a:t>
            </a:r>
            <a:r>
              <a:rPr lang="nl-BE" sz="2400" dirty="0" smtClean="0">
                <a:solidFill>
                  <a:schemeClr val="bg1"/>
                </a:solidFill>
              </a:rPr>
              <a:t>: </a:t>
            </a:r>
            <a:r>
              <a:rPr lang="nl-BE" sz="2400" dirty="0" err="1" smtClean="0">
                <a:solidFill>
                  <a:schemeClr val="bg1"/>
                </a:solidFill>
              </a:rPr>
              <a:t>specific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needs</a:t>
            </a:r>
            <a:r>
              <a:rPr lang="nl-BE" sz="2400" dirty="0" smtClean="0">
                <a:solidFill>
                  <a:schemeClr val="bg1"/>
                </a:solidFill>
              </a:rPr>
              <a:t> are </a:t>
            </a:r>
            <a:r>
              <a:rPr lang="nl-BE" sz="2400" dirty="0" err="1" smtClean="0">
                <a:solidFill>
                  <a:schemeClr val="bg1"/>
                </a:solidFill>
              </a:rPr>
              <a:t>getting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specific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attention</a:t>
            </a:r>
            <a:endParaRPr lang="nl-B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07904" y="264375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err="1" smtClean="0">
                <a:solidFill>
                  <a:schemeClr val="bg1"/>
                </a:solidFill>
              </a:rPr>
              <a:t>Questions</a:t>
            </a:r>
            <a:r>
              <a:rPr lang="nl-BE" sz="7200" dirty="0" smtClean="0">
                <a:solidFill>
                  <a:schemeClr val="bg1"/>
                </a:solidFill>
              </a:rPr>
              <a:t>?</a:t>
            </a:r>
            <a:endParaRPr lang="nl-B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0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Howest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College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beginning</a:t>
            </a:r>
            <a:endParaRPr lang="nl-B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  <a:endParaRPr lang="nl-B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nl-B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Bram\Desktop\SW_BLANCO_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" y="3877827"/>
            <a:ext cx="9146400" cy="1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6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60" y="1"/>
            <a:ext cx="9180512" cy="51640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1. </a:t>
            </a:r>
            <a:r>
              <a:rPr lang="nl-BE" dirty="0" err="1" smtClean="0">
                <a:solidFill>
                  <a:schemeClr val="bg1"/>
                </a:solidFill>
              </a:rPr>
              <a:t>Howest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University</a:t>
            </a:r>
            <a:r>
              <a:rPr lang="nl-BE" dirty="0" smtClean="0">
                <a:solidFill>
                  <a:schemeClr val="bg1"/>
                </a:solidFill>
              </a:rPr>
              <a:t> College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71600" y="1491630"/>
            <a:ext cx="691276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Belgium</a:t>
            </a:r>
            <a:r>
              <a:rPr lang="nl-BE" sz="2400" dirty="0" smtClean="0">
                <a:solidFill>
                  <a:schemeClr val="bg1"/>
                </a:solidFill>
              </a:rPr>
              <a:t>: a </a:t>
            </a:r>
            <a:r>
              <a:rPr lang="nl-BE" sz="2400" dirty="0" err="1" smtClean="0">
                <a:solidFill>
                  <a:schemeClr val="bg1"/>
                </a:solidFill>
              </a:rPr>
              <a:t>federal</a:t>
            </a:r>
            <a:r>
              <a:rPr lang="nl-BE" sz="2400" dirty="0" smtClean="0">
                <a:solidFill>
                  <a:schemeClr val="bg1"/>
                </a:solidFill>
              </a:rPr>
              <a:t> state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Dutch-speaking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Flemings</a:t>
            </a:r>
            <a:r>
              <a:rPr lang="nl-BE" sz="2400" dirty="0" smtClean="0">
                <a:solidFill>
                  <a:schemeClr val="bg1"/>
                </a:solidFill>
              </a:rPr>
              <a:t> of the </a:t>
            </a:r>
            <a:r>
              <a:rPr lang="nl-BE" sz="2400" dirty="0" err="1" smtClean="0">
                <a:solidFill>
                  <a:schemeClr val="bg1"/>
                </a:solidFill>
              </a:rPr>
              <a:t>North</a:t>
            </a:r>
            <a:endParaRPr lang="nl-BE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2 </a:t>
            </a:r>
            <a:r>
              <a:rPr lang="nl-BE" sz="2400" dirty="0" err="1" smtClean="0">
                <a:solidFill>
                  <a:schemeClr val="bg1"/>
                </a:solidFill>
              </a:rPr>
              <a:t>cities</a:t>
            </a:r>
            <a:r>
              <a:rPr lang="nl-BE" sz="2400" dirty="0" smtClean="0">
                <a:solidFill>
                  <a:schemeClr val="bg1"/>
                </a:solidFill>
              </a:rPr>
              <a:t> (</a:t>
            </a:r>
            <a:r>
              <a:rPr lang="nl-BE" sz="2400" dirty="0" err="1" smtClean="0">
                <a:solidFill>
                  <a:schemeClr val="bg1"/>
                </a:solidFill>
              </a:rPr>
              <a:t>Bruges</a:t>
            </a:r>
            <a:r>
              <a:rPr lang="nl-BE" sz="2400" dirty="0" smtClean="0">
                <a:solidFill>
                  <a:schemeClr val="bg1"/>
                </a:solidFill>
              </a:rPr>
              <a:t> – Kortrijk) – 4 </a:t>
            </a:r>
            <a:r>
              <a:rPr lang="nl-BE" sz="2400" dirty="0" err="1" smtClean="0">
                <a:solidFill>
                  <a:schemeClr val="bg1"/>
                </a:solidFill>
              </a:rPr>
              <a:t>campuses</a:t>
            </a:r>
            <a:endParaRPr lang="nl-BE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&gt; 5500 </a:t>
            </a:r>
            <a:r>
              <a:rPr lang="nl-BE" sz="2400" dirty="0" err="1" smtClean="0">
                <a:solidFill>
                  <a:schemeClr val="bg1"/>
                </a:solidFill>
              </a:rPr>
              <a:t>students</a:t>
            </a:r>
            <a:r>
              <a:rPr lang="nl-BE" sz="2400" dirty="0" smtClean="0">
                <a:solidFill>
                  <a:schemeClr val="bg1"/>
                </a:solidFill>
              </a:rPr>
              <a:t>: bachelors and </a:t>
            </a:r>
            <a:r>
              <a:rPr lang="nl-BE" sz="2400" dirty="0" err="1" smtClean="0">
                <a:solidFill>
                  <a:schemeClr val="bg1"/>
                </a:solidFill>
              </a:rPr>
              <a:t>masters</a:t>
            </a:r>
            <a:endParaRPr lang="nl-BE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C:\Users\Bram\Desktop\SW_BLANCO_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" y="3877827"/>
            <a:ext cx="9146400" cy="1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5486"/>
            <a:ext cx="6007415" cy="43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46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60" y="1"/>
            <a:ext cx="9180512" cy="51640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2. The </a:t>
            </a:r>
            <a:r>
              <a:rPr lang="nl-BE" dirty="0" err="1" smtClean="0">
                <a:solidFill>
                  <a:schemeClr val="bg1"/>
                </a:solidFill>
              </a:rPr>
              <a:t>beginning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59632" y="1203598"/>
            <a:ext cx="6768752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2007: </a:t>
            </a:r>
            <a:r>
              <a:rPr lang="nl-BE" sz="2400" dirty="0" err="1" smtClean="0">
                <a:solidFill>
                  <a:schemeClr val="bg1"/>
                </a:solidFill>
              </a:rPr>
              <a:t>large-scale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survey</a:t>
            </a:r>
            <a:endParaRPr lang="nl-BE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2008: </a:t>
            </a:r>
            <a:r>
              <a:rPr lang="nl-BE" sz="2400" dirty="0" err="1" smtClean="0">
                <a:solidFill>
                  <a:schemeClr val="bg1"/>
                </a:solidFill>
              </a:rPr>
              <a:t>conclusions</a:t>
            </a:r>
            <a:r>
              <a:rPr lang="nl-BE" sz="2400" dirty="0" smtClean="0">
                <a:solidFill>
                  <a:schemeClr val="bg1"/>
                </a:solidFill>
              </a:rPr>
              <a:t> in </a:t>
            </a:r>
            <a:r>
              <a:rPr lang="nl-BE" sz="2400" dirty="0" err="1" smtClean="0">
                <a:solidFill>
                  <a:schemeClr val="bg1"/>
                </a:solidFill>
              </a:rPr>
              <a:t>strategic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smtClean="0">
                <a:solidFill>
                  <a:schemeClr val="bg1"/>
                </a:solidFill>
              </a:rPr>
              <a:t>plan:</a:t>
            </a:r>
          </a:p>
          <a:p>
            <a:endParaRPr lang="nl-BE" sz="105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every</a:t>
            </a:r>
            <a:r>
              <a:rPr lang="nl-BE" sz="2400" dirty="0" smtClean="0">
                <a:solidFill>
                  <a:schemeClr val="bg1"/>
                </a:solidFill>
              </a:rPr>
              <a:t> student </a:t>
            </a:r>
            <a:r>
              <a:rPr lang="nl-BE" sz="2400" dirty="0" err="1" smtClean="0">
                <a:solidFill>
                  <a:schemeClr val="bg1"/>
                </a:solidFill>
              </a:rPr>
              <a:t>should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get</a:t>
            </a:r>
            <a:r>
              <a:rPr lang="nl-BE" sz="2400" dirty="0" smtClean="0">
                <a:solidFill>
                  <a:schemeClr val="bg1"/>
                </a:solidFill>
              </a:rPr>
              <a:t> the </a:t>
            </a:r>
            <a:r>
              <a:rPr lang="nl-BE" sz="2400" dirty="0" err="1" smtClean="0">
                <a:solidFill>
                  <a:schemeClr val="bg1"/>
                </a:solidFill>
              </a:rPr>
              <a:t>opportunity</a:t>
            </a:r>
            <a:r>
              <a:rPr lang="nl-BE" sz="2400" dirty="0" smtClean="0">
                <a:solidFill>
                  <a:schemeClr val="bg1"/>
                </a:solidFill>
              </a:rPr>
              <a:t> to </a:t>
            </a:r>
            <a:r>
              <a:rPr lang="nl-BE" sz="2400" dirty="0" err="1" smtClean="0">
                <a:solidFill>
                  <a:schemeClr val="bg1"/>
                </a:solidFill>
              </a:rPr>
              <a:t>receive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individual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coaching</a:t>
            </a:r>
            <a:endParaRPr lang="nl-BE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nl-BE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 in all </a:t>
            </a:r>
            <a:r>
              <a:rPr lang="nl-BE" sz="2400" dirty="0" err="1" smtClean="0">
                <a:solidFill>
                  <a:schemeClr val="bg1"/>
                </a:solidFill>
              </a:rPr>
              <a:t>communication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with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lecturers</a:t>
            </a:r>
            <a:r>
              <a:rPr lang="nl-BE" sz="2400" dirty="0" smtClean="0">
                <a:solidFill>
                  <a:schemeClr val="bg1"/>
                </a:solidFill>
              </a:rPr>
              <a:t> and </a:t>
            </a:r>
            <a:r>
              <a:rPr lang="nl-BE" sz="2400" dirty="0" err="1" smtClean="0">
                <a:solidFill>
                  <a:schemeClr val="bg1"/>
                </a:solidFill>
              </a:rPr>
              <a:t>facilities</a:t>
            </a:r>
            <a:r>
              <a:rPr lang="nl-BE" sz="2400" dirty="0" smtClean="0">
                <a:solidFill>
                  <a:schemeClr val="bg1"/>
                </a:solidFill>
              </a:rPr>
              <a:t>, the </a:t>
            </a:r>
            <a:r>
              <a:rPr lang="nl-BE" sz="2400" dirty="0" err="1" smtClean="0">
                <a:solidFill>
                  <a:schemeClr val="bg1"/>
                </a:solidFill>
              </a:rPr>
              <a:t>emphasis</a:t>
            </a:r>
            <a:r>
              <a:rPr lang="nl-BE" sz="2400" dirty="0" smtClean="0">
                <a:solidFill>
                  <a:schemeClr val="bg1"/>
                </a:solidFill>
              </a:rPr>
              <a:t> is </a:t>
            </a:r>
            <a:r>
              <a:rPr lang="nl-BE" sz="2400" dirty="0" err="1" smtClean="0">
                <a:solidFill>
                  <a:schemeClr val="bg1"/>
                </a:solidFill>
              </a:rPr>
              <a:t>on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easily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accessible</a:t>
            </a:r>
            <a:r>
              <a:rPr lang="nl-BE" sz="2400" dirty="0" smtClean="0">
                <a:solidFill>
                  <a:schemeClr val="bg1"/>
                </a:solidFill>
              </a:rPr>
              <a:t> services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3. The </a:t>
            </a:r>
            <a:r>
              <a:rPr lang="nl-BE" dirty="0" err="1" smtClean="0">
                <a:solidFill>
                  <a:schemeClr val="accent1"/>
                </a:solidFill>
              </a:rPr>
              <a:t>implementation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 err="1" smtClean="0">
                <a:solidFill>
                  <a:schemeClr val="accent1"/>
                </a:solidFill>
              </a:rPr>
              <a:t>Involvement</a:t>
            </a:r>
            <a:r>
              <a:rPr lang="nl-BE" dirty="0" smtClean="0">
                <a:solidFill>
                  <a:schemeClr val="accent1"/>
                </a:solidFill>
              </a:rPr>
              <a:t> of </a:t>
            </a:r>
            <a:r>
              <a:rPr lang="nl-BE" dirty="0" err="1" smtClean="0">
                <a:solidFill>
                  <a:schemeClr val="accent1"/>
                </a:solidFill>
              </a:rPr>
              <a:t>actors</a:t>
            </a:r>
            <a:r>
              <a:rPr lang="nl-BE" dirty="0" smtClean="0">
                <a:solidFill>
                  <a:schemeClr val="accent1"/>
                </a:solidFill>
              </a:rPr>
              <a:t> at all </a:t>
            </a:r>
            <a:r>
              <a:rPr lang="nl-BE" dirty="0" err="1" smtClean="0">
                <a:solidFill>
                  <a:schemeClr val="accent1"/>
                </a:solidFill>
              </a:rPr>
              <a:t>policy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levels</a:t>
            </a:r>
            <a:r>
              <a:rPr lang="nl-BE" dirty="0" smtClean="0">
                <a:solidFill>
                  <a:schemeClr val="accent1"/>
                </a:solidFill>
              </a:rPr>
              <a:t> had led to the </a:t>
            </a:r>
            <a:r>
              <a:rPr lang="nl-BE" dirty="0" err="1" smtClean="0">
                <a:solidFill>
                  <a:schemeClr val="accent1"/>
                </a:solidFill>
              </a:rPr>
              <a:t>creation</a:t>
            </a:r>
            <a:r>
              <a:rPr lang="nl-BE" dirty="0" smtClean="0">
                <a:solidFill>
                  <a:schemeClr val="accent1"/>
                </a:solidFill>
              </a:rPr>
              <a:t> of </a:t>
            </a:r>
            <a:r>
              <a:rPr lang="nl-BE" dirty="0" err="1" smtClean="0">
                <a:solidFill>
                  <a:schemeClr val="accent1"/>
                </a:solidFill>
              </a:rPr>
              <a:t>an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easily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accessible</a:t>
            </a:r>
            <a:r>
              <a:rPr lang="nl-BE" dirty="0" smtClean="0">
                <a:solidFill>
                  <a:schemeClr val="accent1"/>
                </a:solidFill>
              </a:rPr>
              <a:t> service point</a:t>
            </a:r>
          </a:p>
          <a:p>
            <a:pPr>
              <a:lnSpc>
                <a:spcPct val="150000"/>
              </a:lnSpc>
            </a:pPr>
            <a:r>
              <a:rPr lang="nl-BE" dirty="0" smtClean="0">
                <a:solidFill>
                  <a:schemeClr val="accent1"/>
                </a:solidFill>
              </a:rPr>
              <a:t>Research of </a:t>
            </a:r>
            <a:r>
              <a:rPr lang="nl-BE" dirty="0" err="1" smtClean="0">
                <a:solidFill>
                  <a:schemeClr val="accent1"/>
                </a:solidFill>
              </a:rPr>
              <a:t>possibilities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Bram\Desktop\SW_BLANCO_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" y="3877827"/>
            <a:ext cx="9146400" cy="1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6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m\Desktop\SW_BLANCO_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" y="3877827"/>
            <a:ext cx="9146400" cy="1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20"/>
          <p:cNvGrpSpPr>
            <a:grpSpLocks/>
          </p:cNvGrpSpPr>
          <p:nvPr/>
        </p:nvGrpSpPr>
        <p:grpSpPr bwMode="auto">
          <a:xfrm>
            <a:off x="3419872" y="1851670"/>
            <a:ext cx="1857375" cy="1234099"/>
            <a:chOff x="3394892" y="2928934"/>
            <a:chExt cx="1857388" cy="164520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2928934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kstvak 13"/>
            <p:cNvSpPr txBox="1">
              <a:spLocks noChangeArrowheads="1"/>
            </p:cNvSpPr>
            <p:nvPr/>
          </p:nvSpPr>
          <p:spPr bwMode="auto">
            <a:xfrm>
              <a:off x="3394892" y="4081776"/>
              <a:ext cx="1857388" cy="49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b="1" dirty="0"/>
                <a:t>student</a:t>
              </a:r>
              <a:endParaRPr lang="nl-NL" b="1" dirty="0"/>
            </a:p>
          </p:txBody>
        </p:sp>
      </p:grpSp>
      <p:grpSp>
        <p:nvGrpSpPr>
          <p:cNvPr id="8" name="Groep 22"/>
          <p:cNvGrpSpPr>
            <a:grpSpLocks/>
          </p:cNvGrpSpPr>
          <p:nvPr/>
        </p:nvGrpSpPr>
        <p:grpSpPr bwMode="auto">
          <a:xfrm>
            <a:off x="2411760" y="1203598"/>
            <a:ext cx="1050925" cy="1262006"/>
            <a:chOff x="3968666" y="5502972"/>
            <a:chExt cx="1051626" cy="1683782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8666" y="5502972"/>
              <a:ext cx="1024744" cy="10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vak 14"/>
            <p:cNvSpPr txBox="1">
              <a:spLocks noChangeArrowheads="1"/>
            </p:cNvSpPr>
            <p:nvPr/>
          </p:nvSpPr>
          <p:spPr bwMode="auto">
            <a:xfrm>
              <a:off x="4007090" y="6488668"/>
              <a:ext cx="1013202" cy="69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400" dirty="0" smtClean="0"/>
                <a:t>monitor/</a:t>
              </a:r>
            </a:p>
            <a:p>
              <a:r>
                <a:rPr lang="nl-BE" sz="1400" dirty="0" smtClean="0"/>
                <a:t>docent</a:t>
              </a:r>
              <a:endParaRPr lang="nl-NL" sz="1400" dirty="0"/>
            </a:p>
          </p:txBody>
        </p:sp>
      </p:grpSp>
      <p:grpSp>
        <p:nvGrpSpPr>
          <p:cNvPr id="11" name="Groep 19"/>
          <p:cNvGrpSpPr>
            <a:grpSpLocks/>
          </p:cNvGrpSpPr>
          <p:nvPr/>
        </p:nvGrpSpPr>
        <p:grpSpPr bwMode="auto">
          <a:xfrm>
            <a:off x="6205946" y="2387455"/>
            <a:ext cx="1193869" cy="1300837"/>
            <a:chOff x="7234870" y="1643050"/>
            <a:chExt cx="1194782" cy="1735532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1643050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kstvak 16"/>
            <p:cNvSpPr txBox="1">
              <a:spLocks noChangeArrowheads="1"/>
            </p:cNvSpPr>
            <p:nvPr/>
          </p:nvSpPr>
          <p:spPr bwMode="auto">
            <a:xfrm>
              <a:off x="7234870" y="2680520"/>
              <a:ext cx="1051926" cy="69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400" dirty="0"/>
                <a:t>studenten- </a:t>
              </a:r>
            </a:p>
            <a:p>
              <a:pPr algn="ctr"/>
              <a:r>
                <a:rPr lang="nl-BE" sz="1400" dirty="0"/>
                <a:t>secretariaat</a:t>
              </a:r>
              <a:endParaRPr lang="nl-NL" sz="1400" dirty="0"/>
            </a:p>
          </p:txBody>
        </p:sp>
      </p:grpSp>
      <p:grpSp>
        <p:nvGrpSpPr>
          <p:cNvPr id="14" name="Groep 24"/>
          <p:cNvGrpSpPr>
            <a:grpSpLocks/>
          </p:cNvGrpSpPr>
          <p:nvPr/>
        </p:nvGrpSpPr>
        <p:grpSpPr bwMode="auto">
          <a:xfrm>
            <a:off x="971600" y="2859782"/>
            <a:ext cx="2000250" cy="1057307"/>
            <a:chOff x="0" y="2857496"/>
            <a:chExt cx="2000232" cy="141081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2050" y="2857496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kstvak 23"/>
            <p:cNvSpPr txBox="1">
              <a:spLocks noChangeArrowheads="1"/>
            </p:cNvSpPr>
            <p:nvPr/>
          </p:nvSpPr>
          <p:spPr bwMode="auto">
            <a:xfrm>
              <a:off x="0" y="3857628"/>
              <a:ext cx="2000232" cy="410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400" dirty="0" err="1"/>
                <a:t>ombudspersoon</a:t>
              </a:r>
              <a:endParaRPr lang="nl-NL" sz="1400" dirty="0"/>
            </a:p>
          </p:txBody>
        </p:sp>
      </p:grpSp>
      <p:grpSp>
        <p:nvGrpSpPr>
          <p:cNvPr id="17" name="Groep 28"/>
          <p:cNvGrpSpPr>
            <a:grpSpLocks/>
          </p:cNvGrpSpPr>
          <p:nvPr/>
        </p:nvGrpSpPr>
        <p:grpSpPr bwMode="auto">
          <a:xfrm>
            <a:off x="3635896" y="771550"/>
            <a:ext cx="1428750" cy="952430"/>
            <a:chOff x="5084512" y="4500570"/>
            <a:chExt cx="1428760" cy="1270399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4500570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kstvak 27"/>
            <p:cNvSpPr txBox="1">
              <a:spLocks noChangeArrowheads="1"/>
            </p:cNvSpPr>
            <p:nvPr/>
          </p:nvSpPr>
          <p:spPr bwMode="auto">
            <a:xfrm>
              <a:off x="5084512" y="5360441"/>
              <a:ext cx="1428760" cy="41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400" dirty="0"/>
                <a:t>studiecoach</a:t>
              </a:r>
              <a:endParaRPr lang="nl-NL" sz="1400" dirty="0"/>
            </a:p>
          </p:txBody>
        </p:sp>
      </p:grpSp>
      <p:grpSp>
        <p:nvGrpSpPr>
          <p:cNvPr id="20" name="Groep 41"/>
          <p:cNvGrpSpPr>
            <a:grpSpLocks/>
          </p:cNvGrpSpPr>
          <p:nvPr/>
        </p:nvGrpSpPr>
        <p:grpSpPr bwMode="auto">
          <a:xfrm>
            <a:off x="5364088" y="1059582"/>
            <a:ext cx="1285888" cy="1282970"/>
            <a:chOff x="2818158" y="2469562"/>
            <a:chExt cx="1285729" cy="1709916"/>
          </a:xfrm>
        </p:grpSpPr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75162" y="2469562"/>
              <a:ext cx="1071571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kstvak 29"/>
            <p:cNvSpPr txBox="1">
              <a:spLocks noChangeArrowheads="1"/>
            </p:cNvSpPr>
            <p:nvPr/>
          </p:nvSpPr>
          <p:spPr bwMode="auto">
            <a:xfrm>
              <a:off x="2818158" y="3482141"/>
              <a:ext cx="1285729" cy="6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BE" sz="1400" dirty="0" err="1" smtClean="0"/>
                <a:t>Stuvo</a:t>
              </a:r>
              <a:r>
                <a:rPr lang="nl-BE" sz="1400" dirty="0" smtClean="0"/>
                <a:t> medewerker</a:t>
              </a:r>
              <a:endParaRPr lang="nl-NL" sz="1400" dirty="0"/>
            </a:p>
          </p:txBody>
        </p:sp>
      </p:grpSp>
      <p:grpSp>
        <p:nvGrpSpPr>
          <p:cNvPr id="23" name="Groep 36"/>
          <p:cNvGrpSpPr>
            <a:grpSpLocks/>
          </p:cNvGrpSpPr>
          <p:nvPr/>
        </p:nvGrpSpPr>
        <p:grpSpPr bwMode="auto">
          <a:xfrm>
            <a:off x="2205434" y="2601764"/>
            <a:ext cx="2000250" cy="959641"/>
            <a:chOff x="1401846" y="2643182"/>
            <a:chExt cx="2000264" cy="1280331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8794" y="2643182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kstvak 35"/>
            <p:cNvSpPr txBox="1">
              <a:spLocks noChangeArrowheads="1"/>
            </p:cNvSpPr>
            <p:nvPr/>
          </p:nvSpPr>
          <p:spPr bwMode="auto">
            <a:xfrm>
              <a:off x="1401846" y="3512884"/>
              <a:ext cx="2000264" cy="41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400" dirty="0"/>
                <a:t>talent coach</a:t>
              </a:r>
              <a:endParaRPr lang="nl-NL" sz="1400" dirty="0"/>
            </a:p>
          </p:txBody>
        </p:sp>
      </p:grpSp>
      <p:grpSp>
        <p:nvGrpSpPr>
          <p:cNvPr id="26" name="Groep 32"/>
          <p:cNvGrpSpPr>
            <a:grpSpLocks/>
          </p:cNvGrpSpPr>
          <p:nvPr/>
        </p:nvGrpSpPr>
        <p:grpSpPr bwMode="auto">
          <a:xfrm>
            <a:off x="3562739" y="3298290"/>
            <a:ext cx="2000250" cy="1010308"/>
            <a:chOff x="4187928" y="1500174"/>
            <a:chExt cx="2000264" cy="1347090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0" y="1500174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kstvak 31"/>
            <p:cNvSpPr txBox="1">
              <a:spLocks noChangeArrowheads="1"/>
            </p:cNvSpPr>
            <p:nvPr/>
          </p:nvSpPr>
          <p:spPr bwMode="auto">
            <a:xfrm>
              <a:off x="4187928" y="2354817"/>
              <a:ext cx="2000264" cy="492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dirty="0"/>
                <a:t> </a:t>
              </a:r>
              <a:r>
                <a:rPr lang="nl-BE" dirty="0" smtClean="0"/>
                <a:t>      </a:t>
              </a:r>
              <a:r>
                <a:rPr lang="nl-BE" sz="1400" dirty="0" smtClean="0"/>
                <a:t> mentor</a:t>
              </a:r>
              <a:endParaRPr lang="nl-NL" sz="1400" dirty="0"/>
            </a:p>
          </p:txBody>
        </p:sp>
      </p:grpSp>
      <p:grpSp>
        <p:nvGrpSpPr>
          <p:cNvPr id="29" name="Groep 41"/>
          <p:cNvGrpSpPr>
            <a:grpSpLocks/>
          </p:cNvGrpSpPr>
          <p:nvPr/>
        </p:nvGrpSpPr>
        <p:grpSpPr bwMode="auto">
          <a:xfrm>
            <a:off x="5220072" y="3651870"/>
            <a:ext cx="1128712" cy="1067525"/>
            <a:chOff x="2818160" y="2469562"/>
            <a:chExt cx="1128573" cy="1422776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75162" y="2469562"/>
              <a:ext cx="1071571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kstvak 29"/>
            <p:cNvSpPr txBox="1">
              <a:spLocks noChangeArrowheads="1"/>
            </p:cNvSpPr>
            <p:nvPr/>
          </p:nvSpPr>
          <p:spPr bwMode="auto">
            <a:xfrm>
              <a:off x="2818160" y="3482139"/>
              <a:ext cx="1071437" cy="41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400" dirty="0" smtClean="0"/>
                <a:t>onthaal</a:t>
              </a:r>
            </a:p>
          </p:txBody>
        </p:sp>
      </p:grpSp>
      <p:grpSp>
        <p:nvGrpSpPr>
          <p:cNvPr id="32" name="Groep 36"/>
          <p:cNvGrpSpPr>
            <a:grpSpLocks/>
          </p:cNvGrpSpPr>
          <p:nvPr/>
        </p:nvGrpSpPr>
        <p:grpSpPr bwMode="auto">
          <a:xfrm>
            <a:off x="4348557" y="2387455"/>
            <a:ext cx="2000250" cy="959641"/>
            <a:chOff x="1401846" y="2643182"/>
            <a:chExt cx="2000264" cy="1280331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8794" y="2643182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kstvak 35"/>
            <p:cNvSpPr txBox="1">
              <a:spLocks noChangeArrowheads="1"/>
            </p:cNvSpPr>
            <p:nvPr/>
          </p:nvSpPr>
          <p:spPr bwMode="auto">
            <a:xfrm>
              <a:off x="1401846" y="3512884"/>
              <a:ext cx="2000264" cy="41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400" dirty="0" smtClean="0"/>
                <a:t>trajectbegeleider</a:t>
              </a:r>
              <a:endParaRPr lang="nl-NL" sz="1400" dirty="0"/>
            </a:p>
          </p:txBody>
        </p:sp>
      </p:grpSp>
      <p:grpSp>
        <p:nvGrpSpPr>
          <p:cNvPr id="35" name="Groep 19"/>
          <p:cNvGrpSpPr>
            <a:grpSpLocks/>
          </p:cNvGrpSpPr>
          <p:nvPr/>
        </p:nvGrpSpPr>
        <p:grpSpPr bwMode="auto">
          <a:xfrm>
            <a:off x="2483768" y="3651870"/>
            <a:ext cx="1555041" cy="1085393"/>
            <a:chOff x="7234868" y="1643050"/>
            <a:chExt cx="1556230" cy="1448094"/>
          </a:xfrm>
        </p:grpSpPr>
        <p:pic>
          <p:nvPicPr>
            <p:cNvPr id="3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1643050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kstvak 16"/>
            <p:cNvSpPr txBox="1">
              <a:spLocks noChangeArrowheads="1"/>
            </p:cNvSpPr>
            <p:nvPr/>
          </p:nvSpPr>
          <p:spPr bwMode="auto">
            <a:xfrm>
              <a:off x="7234868" y="2680519"/>
              <a:ext cx="1556230" cy="41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400" dirty="0" smtClean="0"/>
                <a:t>netwerkbeheerder</a:t>
              </a:r>
              <a:endParaRPr lang="nl-BE" sz="1400" dirty="0"/>
            </a:p>
          </p:txBody>
        </p:sp>
      </p:grpSp>
      <p:grpSp>
        <p:nvGrpSpPr>
          <p:cNvPr id="38" name="Groep 22"/>
          <p:cNvGrpSpPr>
            <a:grpSpLocks/>
          </p:cNvGrpSpPr>
          <p:nvPr/>
        </p:nvGrpSpPr>
        <p:grpSpPr bwMode="auto">
          <a:xfrm>
            <a:off x="7020272" y="3579862"/>
            <a:ext cx="1143012" cy="1262006"/>
            <a:chOff x="3968668" y="5502974"/>
            <a:chExt cx="1143776" cy="1683782"/>
          </a:xfrm>
        </p:grpSpPr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8668" y="5502974"/>
              <a:ext cx="1000800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kstvak 14"/>
            <p:cNvSpPr txBox="1">
              <a:spLocks noChangeArrowheads="1"/>
            </p:cNvSpPr>
            <p:nvPr/>
          </p:nvSpPr>
          <p:spPr bwMode="auto">
            <a:xfrm>
              <a:off x="4007096" y="6488670"/>
              <a:ext cx="1105348" cy="69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1400" dirty="0" err="1" smtClean="0"/>
                <a:t>opleidings-coördinator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146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60" y="1"/>
            <a:ext cx="9180512" cy="5164038"/>
          </a:xfrm>
        </p:spPr>
      </p:pic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539552" y="411510"/>
          <a:ext cx="7427168" cy="3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873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BE" dirty="0" smtClean="0">
                <a:solidFill>
                  <a:schemeClr val="accent1"/>
                </a:solidFill>
              </a:rPr>
              <a:t>STIP = </a:t>
            </a:r>
            <a:r>
              <a:rPr lang="nl-BE" dirty="0" err="1" smtClean="0">
                <a:solidFill>
                  <a:schemeClr val="accent1"/>
                </a:solidFill>
              </a:rPr>
              <a:t>STudent</a:t>
            </a:r>
            <a:r>
              <a:rPr lang="nl-BE" dirty="0" smtClean="0">
                <a:solidFill>
                  <a:schemeClr val="accent1"/>
                </a:solidFill>
              </a:rPr>
              <a:t> Informatie Punt – </a:t>
            </a:r>
            <a:r>
              <a:rPr lang="nl-BE" dirty="0" err="1" smtClean="0">
                <a:solidFill>
                  <a:schemeClr val="accent1"/>
                </a:solidFill>
              </a:rPr>
              <a:t>inclusive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approach</a:t>
            </a:r>
            <a:endParaRPr lang="nl-BE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nl-BE" dirty="0" smtClean="0">
                <a:solidFill>
                  <a:schemeClr val="accent1"/>
                </a:solidFill>
              </a:rPr>
              <a:t>The dot:</a:t>
            </a:r>
          </a:p>
          <a:p>
            <a:pPr lvl="1">
              <a:lnSpc>
                <a:spcPct val="110000"/>
              </a:lnSpc>
            </a:pPr>
            <a:r>
              <a:rPr lang="nl-BE" dirty="0" err="1" smtClean="0">
                <a:solidFill>
                  <a:schemeClr val="accent1"/>
                </a:solidFill>
              </a:rPr>
              <a:t>Physically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joined</a:t>
            </a:r>
            <a:r>
              <a:rPr lang="nl-BE" dirty="0" smtClean="0">
                <a:solidFill>
                  <a:schemeClr val="accent1"/>
                </a:solidFill>
              </a:rPr>
              <a:t> student services</a:t>
            </a:r>
          </a:p>
          <a:p>
            <a:pPr lvl="1">
              <a:lnSpc>
                <a:spcPct val="110000"/>
              </a:lnSpc>
            </a:pPr>
            <a:r>
              <a:rPr lang="nl-BE" dirty="0" smtClean="0">
                <a:solidFill>
                  <a:schemeClr val="accent1"/>
                </a:solidFill>
              </a:rPr>
              <a:t>Digital dot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solidFill>
                  <a:schemeClr val="accent1"/>
                </a:solidFill>
              </a:rPr>
              <a:t>LEHO </a:t>
            </a:r>
            <a:r>
              <a:rPr lang="nl-BE" dirty="0" err="1" smtClean="0">
                <a:solidFill>
                  <a:schemeClr val="accent1"/>
                </a:solidFill>
              </a:rPr>
              <a:t>connection</a:t>
            </a:r>
            <a:endParaRPr lang="nl-BE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Bram\Desktop\SW_BLANCO_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" y="3877827"/>
            <a:ext cx="9146400" cy="1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3. The </a:t>
            </a:r>
            <a:r>
              <a:rPr lang="nl-BE" dirty="0" err="1" smtClean="0">
                <a:solidFill>
                  <a:schemeClr val="accent1"/>
                </a:solidFill>
              </a:rPr>
              <a:t>implementation</a:t>
            </a:r>
            <a:r>
              <a:rPr lang="nl-BE" dirty="0" smtClean="0">
                <a:solidFill>
                  <a:schemeClr val="accent1"/>
                </a:solidFill>
              </a:rPr>
              <a:t> (2)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6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220</Words>
  <Application>Microsoft Office PowerPoint</Application>
  <PresentationFormat>Diavoorstelling (16:9)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STIP – The dot: one door opens alle possibilities</vt:lpstr>
      <vt:lpstr>Overview</vt:lpstr>
      <vt:lpstr>1. Howest University College</vt:lpstr>
      <vt:lpstr>Dia 4</vt:lpstr>
      <vt:lpstr>2. The beginning</vt:lpstr>
      <vt:lpstr>3. The implementation</vt:lpstr>
      <vt:lpstr>Dia 7</vt:lpstr>
      <vt:lpstr>Dia 8</vt:lpstr>
      <vt:lpstr>3. The implementation (2)</vt:lpstr>
      <vt:lpstr>4. The conclusion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Bram</dc:creator>
  <cp:lastModifiedBy>Laurence.Dhaene</cp:lastModifiedBy>
  <cp:revision>31</cp:revision>
  <dcterms:created xsi:type="dcterms:W3CDTF">2011-02-16T09:14:21Z</dcterms:created>
  <dcterms:modified xsi:type="dcterms:W3CDTF">2011-06-06T10:19:39Z</dcterms:modified>
</cp:coreProperties>
</file>