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commentAuthors.xml" ContentType="application/vnd.openxmlformats-officedocument.presentationml.commentAuthors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tiff" ContentType="image/tif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41"/>
  </p:notesMasterIdLst>
  <p:handoutMasterIdLst>
    <p:handoutMasterId r:id="rId42"/>
  </p:handoutMasterIdLst>
  <p:sldIdLst>
    <p:sldId id="258" r:id="rId3"/>
    <p:sldId id="304" r:id="rId4"/>
    <p:sldId id="343" r:id="rId5"/>
    <p:sldId id="346" r:id="rId6"/>
    <p:sldId id="341" r:id="rId7"/>
    <p:sldId id="342" r:id="rId8"/>
    <p:sldId id="344" r:id="rId9"/>
    <p:sldId id="345" r:id="rId10"/>
    <p:sldId id="327" r:id="rId11"/>
    <p:sldId id="334" r:id="rId12"/>
    <p:sldId id="335" r:id="rId13"/>
    <p:sldId id="337" r:id="rId14"/>
    <p:sldId id="338" r:id="rId15"/>
    <p:sldId id="347" r:id="rId16"/>
    <p:sldId id="303" r:id="rId17"/>
    <p:sldId id="331" r:id="rId18"/>
    <p:sldId id="305" r:id="rId19"/>
    <p:sldId id="306" r:id="rId20"/>
    <p:sldId id="332" r:id="rId21"/>
    <p:sldId id="307" r:id="rId22"/>
    <p:sldId id="325" r:id="rId23"/>
    <p:sldId id="323" r:id="rId24"/>
    <p:sldId id="324" r:id="rId25"/>
    <p:sldId id="309" r:id="rId26"/>
    <p:sldId id="308" r:id="rId27"/>
    <p:sldId id="310" r:id="rId28"/>
    <p:sldId id="311" r:id="rId29"/>
    <p:sldId id="313" r:id="rId30"/>
    <p:sldId id="312" r:id="rId31"/>
    <p:sldId id="314" r:id="rId32"/>
    <p:sldId id="315" r:id="rId33"/>
    <p:sldId id="316" r:id="rId34"/>
    <p:sldId id="317" r:id="rId35"/>
    <p:sldId id="318" r:id="rId36"/>
    <p:sldId id="319" r:id="rId37"/>
    <p:sldId id="320" r:id="rId38"/>
    <p:sldId id="333" r:id="rId39"/>
    <p:sldId id="33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otte.vandyck" initials="lvd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CC00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56" autoAdjust="0"/>
    <p:restoredTop sz="85309" autoAdjust="0"/>
  </p:normalViewPr>
  <p:slideViewPr>
    <p:cSldViewPr showGuides="1">
      <p:cViewPr varScale="1">
        <p:scale>
          <a:sx n="59" d="100"/>
          <a:sy n="59" d="100"/>
        </p:scale>
        <p:origin x="-726" y="-84"/>
      </p:cViewPr>
      <p:guideLst>
        <p:guide orient="horz" pos="3612"/>
        <p:guide pos="542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3" d="100"/>
          <a:sy n="53" d="100"/>
        </p:scale>
        <p:origin x="-1842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commentAuthors" Target="commentAuthor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werkblad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-werkblad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NL"/>
  <c:chart>
    <c:autoTitleDeleted val="1"/>
    <c:plotArea>
      <c:layout>
        <c:manualLayout>
          <c:layoutTarget val="inner"/>
          <c:xMode val="edge"/>
          <c:yMode val="edge"/>
          <c:x val="7.9589129483814525E-2"/>
          <c:y val="2.9342670194394752E-2"/>
          <c:w val="0.82267125984251965"/>
          <c:h val="0.844314812761082"/>
        </c:manualLayout>
      </c:layout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Sheet1!$A$2:$A$4</c:f>
              <c:strCache>
                <c:ptCount val="3"/>
                <c:pt idx="0">
                  <c:v>information</c:v>
                </c:pt>
                <c:pt idx="1">
                  <c:v>strategies</c:v>
                </c:pt>
                <c:pt idx="2">
                  <c:v>selfmanagement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79.599999999999994</c:v>
                </c:pt>
                <c:pt idx="1">
                  <c:v>73.5</c:v>
                </c:pt>
                <c:pt idx="2">
                  <c:v>36.700000000000003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cat>
            <c:strRef>
              <c:f>Sheet1!$A$2:$A$4</c:f>
              <c:strCache>
                <c:ptCount val="3"/>
                <c:pt idx="0">
                  <c:v>information</c:v>
                </c:pt>
                <c:pt idx="1">
                  <c:v>strategies</c:v>
                </c:pt>
                <c:pt idx="2">
                  <c:v>selfmanagement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52.9</c:v>
                </c:pt>
                <c:pt idx="1">
                  <c:v>9.8000000000000007</c:v>
                </c:pt>
                <c:pt idx="2">
                  <c:v>43.1</c:v>
                </c:pt>
              </c:numCache>
            </c:numRef>
          </c:val>
        </c:ser>
        <c:axId val="103925248"/>
        <c:axId val="103926784"/>
      </c:barChart>
      <c:catAx>
        <c:axId val="103925248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lang="nl-NL"/>
            </a:pPr>
            <a:endParaRPr lang="nl-NL"/>
          </a:p>
        </c:txPr>
        <c:crossAx val="103926784"/>
        <c:crosses val="autoZero"/>
        <c:auto val="1"/>
        <c:lblAlgn val="ctr"/>
        <c:lblOffset val="100"/>
      </c:catAx>
      <c:valAx>
        <c:axId val="103926784"/>
        <c:scaling>
          <c:orientation val="minMax"/>
          <c:max val="100"/>
          <c:min val="0"/>
        </c:scaling>
        <c:axPos val="l"/>
        <c:majorGridlines/>
        <c:numFmt formatCode="General" sourceLinked="1"/>
        <c:majorTickMark val="none"/>
        <c:tickLblPos val="nextTo"/>
        <c:txPr>
          <a:bodyPr/>
          <a:lstStyle/>
          <a:p>
            <a:pPr>
              <a:defRPr lang="nl-NL"/>
            </a:pPr>
            <a:endParaRPr lang="nl-NL"/>
          </a:p>
        </c:txPr>
        <c:crossAx val="103925248"/>
        <c:crosses val="autoZero"/>
        <c:crossBetween val="between"/>
        <c:majorUnit val="10"/>
      </c:valAx>
      <c:spPr>
        <a:noFill/>
        <a:ln w="25400">
          <a:noFill/>
        </a:ln>
      </c:spPr>
    </c:plotArea>
    <c:legend>
      <c:legendPos val="r"/>
      <c:layout/>
      <c:txPr>
        <a:bodyPr/>
        <a:lstStyle/>
        <a:p>
          <a:pPr>
            <a:defRPr lang="nl-NL"/>
          </a:pPr>
          <a:endParaRPr lang="nl-NL"/>
        </a:p>
      </c:txPr>
    </c:legend>
    <c:plotVisOnly val="1"/>
    <c:dispBlanksAs val="gap"/>
  </c:chart>
  <c:txPr>
    <a:bodyPr/>
    <a:lstStyle/>
    <a:p>
      <a:pPr>
        <a:defRPr sz="1800"/>
      </a:pPr>
      <a:endParaRPr lang="nl-NL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nl-NL"/>
  <c:chart>
    <c:plotArea>
      <c:layout/>
      <c:barChart>
        <c:barDir val="col"/>
        <c:grouping val="clustered"/>
        <c:ser>
          <c:idx val="0"/>
          <c:order val="0"/>
          <c:tx>
            <c:strRef>
              <c:f>Sheet1!$B$1</c:f>
              <c:strCache>
                <c:ptCount val="1"/>
                <c:pt idx="0">
                  <c:v>SE</c:v>
                </c:pt>
              </c:strCache>
            </c:strRef>
          </c:tx>
          <c:spPr>
            <a:solidFill>
              <a:srgbClr val="FF9900"/>
            </a:solidFill>
          </c:spPr>
          <c:cat>
            <c:strRef>
              <c:f>Sheet1!$A$2:$A$4</c:f>
              <c:strCache>
                <c:ptCount val="3"/>
                <c:pt idx="0">
                  <c:v>more time</c:v>
                </c:pt>
                <c:pt idx="1">
                  <c:v>breaks</c:v>
                </c:pt>
                <c:pt idx="2">
                  <c:v>oral explanations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65.3</c:v>
                </c:pt>
                <c:pt idx="1">
                  <c:v>0</c:v>
                </c:pt>
                <c:pt idx="2">
                  <c:v>26.5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PE</c:v>
                </c:pt>
              </c:strCache>
            </c:strRef>
          </c:tx>
          <c:spPr>
            <a:solidFill>
              <a:schemeClr val="accent1"/>
            </a:solidFill>
          </c:spPr>
          <c:cat>
            <c:strRef>
              <c:f>Sheet1!$A$2:$A$4</c:f>
              <c:strCache>
                <c:ptCount val="3"/>
                <c:pt idx="0">
                  <c:v>more time</c:v>
                </c:pt>
                <c:pt idx="1">
                  <c:v>breaks</c:v>
                </c:pt>
                <c:pt idx="2">
                  <c:v>oral explanations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80.400000000000006</c:v>
                </c:pt>
                <c:pt idx="1">
                  <c:v>25</c:v>
                </c:pt>
                <c:pt idx="2">
                  <c:v>52.9</c:v>
                </c:pt>
              </c:numCache>
            </c:numRef>
          </c:val>
        </c:ser>
        <c:axId val="104948096"/>
        <c:axId val="104949632"/>
      </c:barChart>
      <c:catAx>
        <c:axId val="104948096"/>
        <c:scaling>
          <c:orientation val="minMax"/>
        </c:scaling>
        <c:axPos val="b"/>
        <c:tickLblPos val="nextTo"/>
        <c:txPr>
          <a:bodyPr/>
          <a:lstStyle/>
          <a:p>
            <a:pPr>
              <a:defRPr lang="nl-NL"/>
            </a:pPr>
            <a:endParaRPr lang="nl-NL"/>
          </a:p>
        </c:txPr>
        <c:crossAx val="104949632"/>
        <c:crosses val="autoZero"/>
        <c:auto val="1"/>
        <c:lblAlgn val="ctr"/>
        <c:lblOffset val="100"/>
      </c:catAx>
      <c:valAx>
        <c:axId val="104949632"/>
        <c:scaling>
          <c:orientation val="minMax"/>
          <c:max val="100"/>
          <c:min val="0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lang="nl-NL"/>
            </a:pPr>
            <a:endParaRPr lang="nl-NL"/>
          </a:p>
        </c:txPr>
        <c:crossAx val="104948096"/>
        <c:crosses val="autoZero"/>
        <c:crossBetween val="between"/>
        <c:majorUnit val="10"/>
      </c:valAx>
    </c:plotArea>
    <c:legend>
      <c:legendPos val="r"/>
      <c:layout/>
      <c:txPr>
        <a:bodyPr/>
        <a:lstStyle/>
        <a:p>
          <a:pPr>
            <a:defRPr lang="nl-NL"/>
          </a:pPr>
          <a:endParaRPr lang="nl-NL"/>
        </a:p>
      </c:txPr>
    </c:legend>
    <c:plotVisOnly val="1"/>
    <c:dispBlanksAs val="gap"/>
  </c:chart>
  <c:txPr>
    <a:bodyPr/>
    <a:lstStyle/>
    <a:p>
      <a:pPr>
        <a:defRPr sz="1800"/>
      </a:pPr>
      <a:endParaRPr lang="nl-NL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nl-BE" dirty="0" smtClean="0"/>
              <a:t>Baeyens &amp; Van </a:t>
            </a:r>
            <a:r>
              <a:rPr lang="nl-BE" dirty="0" err="1" smtClean="0"/>
              <a:t>Dyck</a:t>
            </a:r>
            <a:endParaRPr 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nl-NL" dirty="0" err="1" smtClean="0"/>
              <a:t>July</a:t>
            </a:r>
            <a:r>
              <a:rPr lang="nl-NL" dirty="0" smtClean="0"/>
              <a:t> 2011</a:t>
            </a:r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nl-BE" dirty="0" err="1" smtClean="0"/>
              <a:t>Supporting</a:t>
            </a:r>
            <a:r>
              <a:rPr lang="nl-BE" dirty="0" smtClean="0"/>
              <a:t> </a:t>
            </a:r>
            <a:r>
              <a:rPr lang="nl-BE" dirty="0" err="1" smtClean="0"/>
              <a:t>students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ADHD</a:t>
            </a:r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DD664-2F93-465A-BFF4-E6F5A41B9AA1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BA5038-2634-4CAB-ADFE-635408C891A7}" type="datetimeFigureOut">
              <a:rPr lang="en-US" smtClean="0"/>
              <a:pPr/>
              <a:t>6/19/2011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CEF13-E19B-47E7-B388-0B9EB12B0DE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9555-764A-4B78-873A-3D7406AAEA2B}" type="slidenum">
              <a:rPr lang="nl-BE" smtClean="0"/>
              <a:pPr/>
              <a:t>1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ED9555-764A-4B78-873A-3D7406AAEA2B}" type="slidenum">
              <a:rPr lang="nl-BE" smtClean="0"/>
              <a:pPr/>
              <a:t>38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lessius.eu/code" TargetMode="Externa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| Basic">
    <p:bg bwMode="gray"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5958024"/>
            <a:ext cx="6084000" cy="900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9" name="Rectangle 18"/>
          <p:cNvSpPr/>
          <p:nvPr/>
        </p:nvSpPr>
        <p:spPr>
          <a:xfrm>
            <a:off x="0" y="6084000"/>
            <a:ext cx="1980000" cy="432000"/>
          </a:xfrm>
          <a:prstGeom prst="rect">
            <a:avLst/>
          </a:prstGeom>
          <a:solidFill>
            <a:srgbClr val="E87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28934"/>
            <a:ext cx="9144000" cy="2643206"/>
          </a:xfrm>
          <a:solidFill>
            <a:srgbClr val="E7E7E7"/>
          </a:solidFill>
        </p:spPr>
        <p:txBody>
          <a:bodyPr wrap="square" lIns="720000" tIns="180000" rIns="720000" bIns="540000">
            <a:noAutofit/>
          </a:bodyPr>
          <a:lstStyle>
            <a:lvl1pPr marL="0" indent="0" algn="ctr">
              <a:buNone/>
              <a:defRPr sz="3200">
                <a:solidFill>
                  <a:srgbClr val="003C7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 dirty="0"/>
          </a:p>
        </p:txBody>
      </p:sp>
      <p:sp>
        <p:nvSpPr>
          <p:cNvPr id="154" name="Title 15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928934"/>
          </a:xfrm>
          <a:solidFill>
            <a:srgbClr val="E7E7E7">
              <a:alpha val="94902"/>
            </a:srgbClr>
          </a:solidFill>
        </p:spPr>
        <p:txBody>
          <a:bodyPr lIns="720000" tIns="540000" rIns="720000" bIns="180000" anchor="b" anchorCtr="0">
            <a:noAutofit/>
          </a:bodyPr>
          <a:lstStyle>
            <a:lvl1pPr algn="ctr">
              <a:lnSpc>
                <a:spcPct val="90000"/>
              </a:lnSpc>
              <a:defRPr sz="3800">
                <a:solidFill>
                  <a:srgbClr val="E87D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pic>
        <p:nvPicPr>
          <p:cNvPr id="18" name="Picture 17" descr="code_logo_cmy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64000" y="6073200"/>
            <a:ext cx="1425600" cy="712800"/>
          </a:xfrm>
          <a:prstGeom prst="rect">
            <a:avLst/>
          </a:prstGeom>
        </p:spPr>
      </p:pic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July 2011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3DF516-1044-4D5A-96F9-AAD402BDE8B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Supporting students with ADHD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| 1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929313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nl-BE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BE" smtClean="0"/>
              <a:t>July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93DF516-1044-4D5A-96F9-AAD402BDE8B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Supporting students with ADHD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BE" smtClean="0"/>
              <a:t>July 2011</a:t>
            </a:r>
            <a:endParaRPr lang="en-US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Supporting students with ADHD</a:t>
            </a:r>
            <a:endParaRPr lang="en-US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3DF516-1044-4D5A-96F9-AAD402BDE8B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3DF516-1044-4D5A-96F9-AAD402BDE8B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nl-BE" smtClean="0"/>
              <a:t>July 2011</a:t>
            </a:r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July 2011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Supporting students with ADHD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F516-1044-4D5A-96F9-AAD402BDE8BC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| Free pictures 1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/>
          <p:cNvSpPr/>
          <p:nvPr/>
        </p:nvSpPr>
        <p:spPr>
          <a:xfrm>
            <a:off x="0" y="5957888"/>
            <a:ext cx="9144000" cy="900112"/>
          </a:xfrm>
          <a:prstGeom prst="rect">
            <a:avLst/>
          </a:prstGeom>
          <a:solidFill>
            <a:srgbClr val="E3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8000" rIns="0" bIns="1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100" dirty="0">
              <a:solidFill>
                <a:schemeClr val="bg1"/>
              </a:solidFill>
            </a:endParaRPr>
          </a:p>
        </p:txBody>
      </p:sp>
      <p:pic>
        <p:nvPicPr>
          <p:cNvPr id="12" name="Content Placeholder 6" descr="code_logo_cmyk.jp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75" y="249238"/>
            <a:ext cx="1928813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4942" y="3786190"/>
            <a:ext cx="3929058" cy="1947571"/>
          </a:xfrm>
          <a:noFill/>
        </p:spPr>
        <p:txBody>
          <a:bodyPr lIns="0" tIns="180000" rIns="540000" bIns="432000">
            <a:spAutoFit/>
          </a:bodyPr>
          <a:lstStyle>
            <a:lvl1pPr marL="0" indent="0" algn="r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 dirty="0"/>
          </a:p>
        </p:txBody>
      </p:sp>
      <p:sp>
        <p:nvSpPr>
          <p:cNvPr id="154" name="Title 153"/>
          <p:cNvSpPr>
            <a:spLocks noGrp="1"/>
          </p:cNvSpPr>
          <p:nvPr>
            <p:ph type="title"/>
          </p:nvPr>
        </p:nvSpPr>
        <p:spPr>
          <a:xfrm>
            <a:off x="5214942" y="2025538"/>
            <a:ext cx="3929058" cy="1760652"/>
          </a:xfrm>
          <a:noFill/>
        </p:spPr>
        <p:txBody>
          <a:bodyPr lIns="0" tIns="0" rIns="540000" bIns="180000" anchor="b">
            <a:spAutoFit/>
          </a:bodyPr>
          <a:lstStyle>
            <a:lvl1pPr algn="r">
              <a:lnSpc>
                <a:spcPct val="90000"/>
              </a:lnSpc>
              <a:defRPr sz="3800">
                <a:solidFill>
                  <a:srgbClr val="E87D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88" name="Picture Placeholder 87"/>
          <p:cNvSpPr>
            <a:spLocks noGrp="1"/>
          </p:cNvSpPr>
          <p:nvPr>
            <p:ph type="pic" sz="quarter" idx="10"/>
          </p:nvPr>
        </p:nvSpPr>
        <p:spPr>
          <a:xfrm>
            <a:off x="234000" y="0"/>
            <a:ext cx="4680000" cy="5958000"/>
          </a:xfrm>
        </p:spPr>
        <p:txBody>
          <a:bodyPr rtlCol="0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BE" noProof="0" dirty="0"/>
          </a:p>
        </p:txBody>
      </p:sp>
      <p:sp>
        <p:nvSpPr>
          <p:cNvPr id="91" name="Picture Placeholder 90"/>
          <p:cNvSpPr>
            <a:spLocks noGrp="1"/>
          </p:cNvSpPr>
          <p:nvPr>
            <p:ph type="pic" sz="quarter" idx="11"/>
          </p:nvPr>
        </p:nvSpPr>
        <p:spPr>
          <a:xfrm>
            <a:off x="540000" y="5760000"/>
            <a:ext cx="900000" cy="900000"/>
          </a:xfrm>
          <a:solidFill>
            <a:schemeClr val="bg2"/>
          </a:solidFill>
          <a:ln w="38100">
            <a:solidFill>
              <a:srgbClr val="E87D1E"/>
            </a:solidFill>
          </a:ln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BE" noProof="0" dirty="0"/>
          </a:p>
        </p:txBody>
      </p:sp>
      <p:sp>
        <p:nvSpPr>
          <p:cNvPr id="92" name="Picture Placeholder 90"/>
          <p:cNvSpPr>
            <a:spLocks noGrp="1"/>
          </p:cNvSpPr>
          <p:nvPr>
            <p:ph type="pic" sz="quarter" idx="12"/>
          </p:nvPr>
        </p:nvSpPr>
        <p:spPr>
          <a:xfrm>
            <a:off x="1976400" y="5760000"/>
            <a:ext cx="900000" cy="900000"/>
          </a:xfrm>
          <a:solidFill>
            <a:schemeClr val="bg2"/>
          </a:solidFill>
          <a:ln w="38100">
            <a:solidFill>
              <a:srgbClr val="E87D1E"/>
            </a:solidFill>
          </a:ln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BE" noProof="0" dirty="0"/>
          </a:p>
        </p:txBody>
      </p:sp>
      <p:sp>
        <p:nvSpPr>
          <p:cNvPr id="93" name="Picture Placeholder 90"/>
          <p:cNvSpPr>
            <a:spLocks noGrp="1"/>
          </p:cNvSpPr>
          <p:nvPr>
            <p:ph type="pic" sz="quarter" idx="13"/>
          </p:nvPr>
        </p:nvSpPr>
        <p:spPr>
          <a:xfrm>
            <a:off x="3409200" y="5760000"/>
            <a:ext cx="900000" cy="900000"/>
          </a:xfrm>
          <a:solidFill>
            <a:schemeClr val="bg2"/>
          </a:solidFill>
          <a:ln w="38100">
            <a:solidFill>
              <a:srgbClr val="E87D1E"/>
            </a:solidFill>
          </a:ln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BE" noProof="0" dirty="0"/>
          </a:p>
        </p:txBody>
      </p:sp>
      <p:sp>
        <p:nvSpPr>
          <p:cNvPr id="95" name="Picture Placeholder 90"/>
          <p:cNvSpPr>
            <a:spLocks noGrp="1"/>
          </p:cNvSpPr>
          <p:nvPr>
            <p:ph type="pic" sz="quarter" idx="14"/>
          </p:nvPr>
        </p:nvSpPr>
        <p:spPr>
          <a:xfrm>
            <a:off x="4845600" y="5760000"/>
            <a:ext cx="900000" cy="900000"/>
          </a:xfrm>
          <a:solidFill>
            <a:schemeClr val="bg2"/>
          </a:solidFill>
          <a:ln w="38100">
            <a:solidFill>
              <a:srgbClr val="E87D1E"/>
            </a:solidFill>
          </a:ln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BE" noProof="0" dirty="0"/>
          </a:p>
        </p:txBody>
      </p:sp>
      <p:sp>
        <p:nvSpPr>
          <p:cNvPr id="96" name="Picture Placeholder 90"/>
          <p:cNvSpPr>
            <a:spLocks noGrp="1"/>
          </p:cNvSpPr>
          <p:nvPr>
            <p:ph type="pic" sz="quarter" idx="15"/>
          </p:nvPr>
        </p:nvSpPr>
        <p:spPr>
          <a:xfrm>
            <a:off x="6282000" y="5760000"/>
            <a:ext cx="900000" cy="900000"/>
          </a:xfrm>
          <a:solidFill>
            <a:schemeClr val="bg2"/>
          </a:solidFill>
          <a:ln w="38100">
            <a:solidFill>
              <a:srgbClr val="E87D1E"/>
            </a:solidFill>
          </a:ln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BE" noProof="0" dirty="0"/>
          </a:p>
        </p:txBody>
      </p:sp>
      <p:sp>
        <p:nvSpPr>
          <p:cNvPr id="97" name="Picture Placeholder 90"/>
          <p:cNvSpPr>
            <a:spLocks noGrp="1"/>
          </p:cNvSpPr>
          <p:nvPr>
            <p:ph type="pic" sz="quarter" idx="16"/>
          </p:nvPr>
        </p:nvSpPr>
        <p:spPr>
          <a:xfrm>
            <a:off x="7714800" y="5760000"/>
            <a:ext cx="900000" cy="900000"/>
          </a:xfrm>
          <a:solidFill>
            <a:schemeClr val="bg2"/>
          </a:solidFill>
          <a:ln w="38100">
            <a:solidFill>
              <a:srgbClr val="E87D1E"/>
            </a:solidFill>
          </a:ln>
        </p:spPr>
        <p:txBody>
          <a:bodyPr rtlCol="0">
            <a:normAutofit/>
          </a:bodyPr>
          <a:lstStyle>
            <a:lvl1pPr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BE" noProof="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|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79388" y="1141413"/>
            <a:ext cx="874871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734000"/>
          </a:xfrm>
        </p:spPr>
        <p:txBody>
          <a:bodyPr bIns="144000"/>
          <a:lstStyle>
            <a:lvl1pPr marL="323850" indent="-323850">
              <a:spcBef>
                <a:spcPts val="400"/>
              </a:spcBef>
              <a:spcAft>
                <a:spcPts val="400"/>
              </a:spcAft>
              <a:defRPr/>
            </a:lvl1pPr>
            <a:lvl2pPr marL="723900" indent="-368300">
              <a:spcBef>
                <a:spcPts val="400"/>
              </a:spcBef>
              <a:spcAft>
                <a:spcPts val="400"/>
              </a:spcAft>
              <a:buClr>
                <a:srgbClr val="E87D1E"/>
              </a:buClr>
              <a:defRPr sz="2500"/>
            </a:lvl2pPr>
            <a:lvl3pPr marL="982663" indent="-258763">
              <a:spcBef>
                <a:spcPts val="400"/>
              </a:spcBef>
              <a:spcAft>
                <a:spcPts val="400"/>
              </a:spcAft>
              <a:defRPr sz="2300"/>
            </a:lvl3pPr>
            <a:lvl4pPr marL="1255713" indent="-273050">
              <a:spcBef>
                <a:spcPts val="400"/>
              </a:spcBef>
              <a:spcAft>
                <a:spcPts val="400"/>
              </a:spcAft>
              <a:buClr>
                <a:srgbClr val="E87D1E"/>
              </a:buClr>
              <a:defRPr sz="2000"/>
            </a:lvl4pPr>
            <a:lvl5pPr marL="1609725" indent="-258763">
              <a:spcBef>
                <a:spcPts val="600"/>
              </a:spcBef>
              <a:spcAft>
                <a:spcPts val="600"/>
              </a:spcAft>
              <a:defRPr sz="17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87D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July 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3DF516-1044-4D5A-96F9-AAD402BDE8B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Supporting students with ADHD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|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13"/>
          <p:cNvCxnSpPr/>
          <p:nvPr/>
        </p:nvCxnSpPr>
        <p:spPr>
          <a:xfrm>
            <a:off x="179388" y="1141413"/>
            <a:ext cx="874871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734000"/>
          </a:xfrm>
        </p:spPr>
        <p:txBody>
          <a:bodyPr bIns="144000" numCol="2" spcCol="360000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87D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5" name="Footer Placeholder 17"/>
          <p:cNvSpPr txBox="1">
            <a:spLocks/>
          </p:cNvSpPr>
          <p:nvPr/>
        </p:nvSpPr>
        <p:spPr>
          <a:xfrm>
            <a:off x="506248" y="6072206"/>
            <a:ext cx="3780000" cy="466380"/>
          </a:xfrm>
          <a:prstGeom prst="rect">
            <a:avLst/>
          </a:prstGeom>
          <a:solidFill>
            <a:srgbClr val="E87D1E"/>
          </a:solidFill>
        </p:spPr>
        <p:txBody>
          <a:bodyPr wrap="square" lIns="144000" tIns="0" rIns="14400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Dyscalculie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Banaba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Zorg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Kempen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July 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3DF516-1044-4D5A-96F9-AAD402BDE8B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Supporting students with ADHD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|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9"/>
          <p:cNvCxnSpPr/>
          <p:nvPr/>
        </p:nvCxnSpPr>
        <p:spPr>
          <a:xfrm>
            <a:off x="179388" y="1141413"/>
            <a:ext cx="874871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87D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52000"/>
            <a:ext cx="4428000" cy="1097992"/>
          </a:xfrm>
        </p:spPr>
        <p:txBody>
          <a:bodyPr lIns="252000" rIns="0" bIns="0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285992"/>
            <a:ext cx="4428000" cy="3600000"/>
          </a:xfrm>
        </p:spPr>
        <p:txBody>
          <a:bodyPr lIns="252000" tIns="0" rIns="0"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32" y="1152000"/>
            <a:ext cx="4428000" cy="1097992"/>
          </a:xfrm>
        </p:spPr>
        <p:txBody>
          <a:bodyPr lIns="0" rIns="252000" bIns="0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32" y="2285992"/>
            <a:ext cx="4428000" cy="3600000"/>
          </a:xfrm>
        </p:spPr>
        <p:txBody>
          <a:bodyPr lIns="0" tIns="0" rIns="252000"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" name="Footer Placeholder 17"/>
          <p:cNvSpPr txBox="1">
            <a:spLocks/>
          </p:cNvSpPr>
          <p:nvPr/>
        </p:nvSpPr>
        <p:spPr>
          <a:xfrm>
            <a:off x="506248" y="6072206"/>
            <a:ext cx="3780000" cy="466380"/>
          </a:xfrm>
          <a:prstGeom prst="rect">
            <a:avLst/>
          </a:prstGeom>
          <a:solidFill>
            <a:srgbClr val="E87D1E"/>
          </a:solidFill>
        </p:spPr>
        <p:txBody>
          <a:bodyPr wrap="square" lIns="144000" tIns="0" rIns="14400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Dyscalculie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Banaba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Zorg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Kempen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July 2011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3DF516-1044-4D5A-96F9-AAD402BDE8B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Supporting students with ADHD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| 1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19"/>
          <p:cNvCxnSpPr/>
          <p:nvPr/>
        </p:nvCxnSpPr>
        <p:spPr>
          <a:xfrm>
            <a:off x="179388" y="1141413"/>
            <a:ext cx="874871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0" y="1152000"/>
            <a:ext cx="5072098" cy="4734000"/>
          </a:xfrm>
        </p:spPr>
        <p:txBody>
          <a:bodyPr lIns="0" rIns="0" bIns="144000"/>
          <a:lstStyle>
            <a:lvl2pPr algn="l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87D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13" name="Picture Placeholder 87"/>
          <p:cNvSpPr>
            <a:spLocks noGrp="1"/>
          </p:cNvSpPr>
          <p:nvPr>
            <p:ph type="pic" sz="quarter" idx="10"/>
          </p:nvPr>
        </p:nvSpPr>
        <p:spPr>
          <a:xfrm>
            <a:off x="180000" y="1152000"/>
            <a:ext cx="3428992" cy="4734000"/>
          </a:xfrm>
        </p:spPr>
        <p:txBody>
          <a:bodyPr rtlCol="0">
            <a:normAutofit/>
          </a:bodyPr>
          <a:lstStyle>
            <a:lvl1pPr>
              <a:buNone/>
              <a:defRPr sz="10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nl-BE" noProof="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BE" smtClean="0"/>
              <a:t>July 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F516-1044-4D5A-96F9-AAD402BDE8B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Supporting students with ADHD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| 5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19"/>
          <p:cNvCxnSpPr/>
          <p:nvPr/>
        </p:nvCxnSpPr>
        <p:spPr>
          <a:xfrm>
            <a:off x="179388" y="1141413"/>
            <a:ext cx="8748712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8" y="1152000"/>
            <a:ext cx="7500990" cy="4734000"/>
          </a:xfrm>
        </p:spPr>
        <p:txBody>
          <a:bodyPr lIns="0" rIns="0" bIns="144000"/>
          <a:lstStyle>
            <a:lvl2pPr algn="l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216000" y="1364400"/>
            <a:ext cx="900000" cy="900000"/>
          </a:xfrm>
          <a:solidFill>
            <a:schemeClr val="bg2"/>
          </a:solidFill>
          <a:ln w="38100">
            <a:gradFill>
              <a:gsLst>
                <a:gs pos="0">
                  <a:schemeClr val="accent1"/>
                </a:gs>
                <a:gs pos="50000">
                  <a:schemeClr val="accent3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BE" noProof="0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216000" y="2538418"/>
            <a:ext cx="900000" cy="900000"/>
          </a:xfrm>
          <a:solidFill>
            <a:schemeClr val="bg2"/>
          </a:solidFill>
          <a:ln w="38100">
            <a:gradFill>
              <a:gsLst>
                <a:gs pos="0">
                  <a:schemeClr val="accent1"/>
                </a:gs>
                <a:gs pos="50000">
                  <a:schemeClr val="accent3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BE" noProof="0"/>
          </a:p>
        </p:txBody>
      </p:sp>
      <p:sp>
        <p:nvSpPr>
          <p:cNvPr id="14" name="Picture Placeholder 2"/>
          <p:cNvSpPr>
            <a:spLocks noGrp="1"/>
          </p:cNvSpPr>
          <p:nvPr>
            <p:ph type="pic" idx="16"/>
          </p:nvPr>
        </p:nvSpPr>
        <p:spPr>
          <a:xfrm>
            <a:off x="216000" y="3712436"/>
            <a:ext cx="900000" cy="900000"/>
          </a:xfrm>
          <a:solidFill>
            <a:schemeClr val="bg2"/>
          </a:solidFill>
          <a:ln w="38100">
            <a:gradFill>
              <a:gsLst>
                <a:gs pos="0">
                  <a:schemeClr val="accent1"/>
                </a:gs>
                <a:gs pos="50000">
                  <a:schemeClr val="accent3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BE" noProof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7"/>
          </p:nvPr>
        </p:nvSpPr>
        <p:spPr>
          <a:xfrm>
            <a:off x="216000" y="4886454"/>
            <a:ext cx="900000" cy="900000"/>
          </a:xfrm>
          <a:solidFill>
            <a:schemeClr val="bg2"/>
          </a:solidFill>
          <a:ln w="38100">
            <a:gradFill>
              <a:gsLst>
                <a:gs pos="0">
                  <a:schemeClr val="accent1"/>
                </a:gs>
                <a:gs pos="50000">
                  <a:schemeClr val="accent3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nl-BE" noProof="0"/>
          </a:p>
        </p:txBody>
      </p:sp>
      <p:sp>
        <p:nvSpPr>
          <p:cNvPr id="11" name="Footer Placeholder 17"/>
          <p:cNvSpPr txBox="1">
            <a:spLocks/>
          </p:cNvSpPr>
          <p:nvPr/>
        </p:nvSpPr>
        <p:spPr>
          <a:xfrm>
            <a:off x="506248" y="6072206"/>
            <a:ext cx="3780000" cy="466380"/>
          </a:xfrm>
          <a:prstGeom prst="rect">
            <a:avLst/>
          </a:prstGeom>
          <a:solidFill>
            <a:srgbClr val="E87D1E"/>
          </a:solidFill>
        </p:spPr>
        <p:txBody>
          <a:bodyPr wrap="square" lIns="144000" tIns="0" rIns="14400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Dyscalculie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Banaba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Zorg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Kempen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nl-BE" smtClean="0"/>
              <a:t>July 2011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fld id="{D93DF516-1044-4D5A-96F9-AAD402BDE8B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en-US" smtClean="0"/>
              <a:t>Supporting students with ADHD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| Free pictures 1">
    <p:bg bwMode="gray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58024"/>
            <a:ext cx="9144000" cy="900000"/>
          </a:xfrm>
          <a:prstGeom prst="rect">
            <a:avLst/>
          </a:prstGeom>
          <a:solidFill>
            <a:srgbClr val="E3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8000" rIns="0" bIns="18000" rtlCol="0" anchor="ctr"/>
          <a:lstStyle/>
          <a:p>
            <a:pPr algn="ctr"/>
            <a:endParaRPr lang="nl-BE" sz="11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214942" y="3786190"/>
            <a:ext cx="3929058" cy="1947571"/>
          </a:xfrm>
          <a:noFill/>
        </p:spPr>
        <p:txBody>
          <a:bodyPr wrap="square" lIns="0" tIns="180000" rIns="540000" bIns="432000">
            <a:spAutoFit/>
          </a:bodyPr>
          <a:lstStyle>
            <a:lvl1pPr marL="0" indent="0" algn="r">
              <a:buNone/>
              <a:defRPr sz="3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 dirty="0"/>
          </a:p>
        </p:txBody>
      </p:sp>
      <p:sp>
        <p:nvSpPr>
          <p:cNvPr id="154" name="Title 153"/>
          <p:cNvSpPr>
            <a:spLocks noGrp="1"/>
          </p:cNvSpPr>
          <p:nvPr>
            <p:ph type="title"/>
          </p:nvPr>
        </p:nvSpPr>
        <p:spPr>
          <a:xfrm>
            <a:off x="5214942" y="2025538"/>
            <a:ext cx="3929058" cy="1760652"/>
          </a:xfrm>
          <a:noFill/>
        </p:spPr>
        <p:txBody>
          <a:bodyPr lIns="0" tIns="0" rIns="540000" bIns="180000" anchor="b" anchorCtr="0">
            <a:spAutoFit/>
          </a:bodyPr>
          <a:lstStyle>
            <a:lvl1pPr algn="r">
              <a:lnSpc>
                <a:spcPct val="90000"/>
              </a:lnSpc>
              <a:defRPr sz="3800">
                <a:solidFill>
                  <a:srgbClr val="E87D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88" name="Picture Placeholder 87"/>
          <p:cNvSpPr>
            <a:spLocks noGrp="1"/>
          </p:cNvSpPr>
          <p:nvPr>
            <p:ph type="pic" sz="quarter" idx="10"/>
          </p:nvPr>
        </p:nvSpPr>
        <p:spPr>
          <a:xfrm>
            <a:off x="234000" y="0"/>
            <a:ext cx="4680000" cy="5958000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nl-BE" dirty="0"/>
          </a:p>
        </p:txBody>
      </p:sp>
      <p:sp>
        <p:nvSpPr>
          <p:cNvPr id="91" name="Picture Placeholder 90"/>
          <p:cNvSpPr>
            <a:spLocks noGrp="1"/>
          </p:cNvSpPr>
          <p:nvPr>
            <p:ph type="pic" sz="quarter" idx="11"/>
          </p:nvPr>
        </p:nvSpPr>
        <p:spPr>
          <a:xfrm>
            <a:off x="540000" y="5760000"/>
            <a:ext cx="900000" cy="900000"/>
          </a:xfrm>
          <a:solidFill>
            <a:schemeClr val="bg2"/>
          </a:solidFill>
          <a:ln w="38100">
            <a:solidFill>
              <a:srgbClr val="E87D1E"/>
            </a:solidFill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nl-BE" dirty="0"/>
          </a:p>
        </p:txBody>
      </p:sp>
      <p:sp>
        <p:nvSpPr>
          <p:cNvPr id="92" name="Picture Placeholder 90"/>
          <p:cNvSpPr>
            <a:spLocks noGrp="1"/>
          </p:cNvSpPr>
          <p:nvPr>
            <p:ph type="pic" sz="quarter" idx="12"/>
          </p:nvPr>
        </p:nvSpPr>
        <p:spPr>
          <a:xfrm>
            <a:off x="1976400" y="5760000"/>
            <a:ext cx="900000" cy="900000"/>
          </a:xfrm>
          <a:solidFill>
            <a:schemeClr val="bg2"/>
          </a:solidFill>
          <a:ln w="38100">
            <a:solidFill>
              <a:srgbClr val="E87D1E"/>
            </a:solidFill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nl-BE" dirty="0"/>
          </a:p>
        </p:txBody>
      </p:sp>
      <p:sp>
        <p:nvSpPr>
          <p:cNvPr id="93" name="Picture Placeholder 90"/>
          <p:cNvSpPr>
            <a:spLocks noGrp="1"/>
          </p:cNvSpPr>
          <p:nvPr>
            <p:ph type="pic" sz="quarter" idx="13"/>
          </p:nvPr>
        </p:nvSpPr>
        <p:spPr>
          <a:xfrm>
            <a:off x="3409200" y="5760000"/>
            <a:ext cx="900000" cy="900000"/>
          </a:xfrm>
          <a:solidFill>
            <a:schemeClr val="bg2"/>
          </a:solidFill>
          <a:ln w="38100">
            <a:solidFill>
              <a:srgbClr val="E87D1E"/>
            </a:solidFill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nl-BE" dirty="0"/>
          </a:p>
        </p:txBody>
      </p:sp>
      <p:sp>
        <p:nvSpPr>
          <p:cNvPr id="95" name="Picture Placeholder 90"/>
          <p:cNvSpPr>
            <a:spLocks noGrp="1"/>
          </p:cNvSpPr>
          <p:nvPr>
            <p:ph type="pic" sz="quarter" idx="14"/>
          </p:nvPr>
        </p:nvSpPr>
        <p:spPr>
          <a:xfrm>
            <a:off x="4845600" y="5760000"/>
            <a:ext cx="900000" cy="900000"/>
          </a:xfrm>
          <a:solidFill>
            <a:schemeClr val="bg2"/>
          </a:solidFill>
          <a:ln w="38100">
            <a:solidFill>
              <a:srgbClr val="E87D1E"/>
            </a:solidFill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nl-BE" dirty="0"/>
          </a:p>
        </p:txBody>
      </p:sp>
      <p:sp>
        <p:nvSpPr>
          <p:cNvPr id="96" name="Picture Placeholder 90"/>
          <p:cNvSpPr>
            <a:spLocks noGrp="1"/>
          </p:cNvSpPr>
          <p:nvPr>
            <p:ph type="pic" sz="quarter" idx="15"/>
          </p:nvPr>
        </p:nvSpPr>
        <p:spPr>
          <a:xfrm>
            <a:off x="6282000" y="5760000"/>
            <a:ext cx="900000" cy="900000"/>
          </a:xfrm>
          <a:solidFill>
            <a:schemeClr val="bg2"/>
          </a:solidFill>
          <a:ln w="38100">
            <a:solidFill>
              <a:srgbClr val="E87D1E"/>
            </a:solidFill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nl-BE" dirty="0"/>
          </a:p>
        </p:txBody>
      </p:sp>
      <p:sp>
        <p:nvSpPr>
          <p:cNvPr id="97" name="Picture Placeholder 90"/>
          <p:cNvSpPr>
            <a:spLocks noGrp="1"/>
          </p:cNvSpPr>
          <p:nvPr>
            <p:ph type="pic" sz="quarter" idx="16"/>
          </p:nvPr>
        </p:nvSpPr>
        <p:spPr>
          <a:xfrm>
            <a:off x="7714800" y="5760000"/>
            <a:ext cx="900000" cy="900000"/>
          </a:xfrm>
          <a:solidFill>
            <a:schemeClr val="bg2"/>
          </a:solidFill>
          <a:ln w="38100">
            <a:solidFill>
              <a:srgbClr val="E87D1E"/>
            </a:solidFill>
          </a:ln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en-US" smtClean="0"/>
              <a:t>Click icon to add picture</a:t>
            </a:r>
            <a:endParaRPr lang="nl-BE" dirty="0"/>
          </a:p>
        </p:txBody>
      </p:sp>
      <p:pic>
        <p:nvPicPr>
          <p:cNvPr id="87" name="Picture 86" descr="loog_blauw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28000" y="432000"/>
            <a:ext cx="3297857" cy="684000"/>
          </a:xfrm>
          <a:prstGeom prst="rect">
            <a:avLst/>
          </a:prstGeom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|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592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| 1 Big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9144000" cy="5929313"/>
          </a:xfrm>
        </p:spPr>
        <p:txBody>
          <a:bodyPr rtlCol="0">
            <a:normAutofit/>
          </a:bodyPr>
          <a:lstStyle/>
          <a:p>
            <a:pPr lvl="0"/>
            <a:r>
              <a:rPr lang="en-US" noProof="0" smtClean="0"/>
              <a:t>Click icon to add picture</a:t>
            </a:r>
            <a:endParaRPr lang="nl-BE" noProof="0"/>
          </a:p>
        </p:txBody>
      </p:sp>
      <p:sp>
        <p:nvSpPr>
          <p:cNvPr id="3" name="Footer Placeholder 17"/>
          <p:cNvSpPr txBox="1">
            <a:spLocks/>
          </p:cNvSpPr>
          <p:nvPr/>
        </p:nvSpPr>
        <p:spPr>
          <a:xfrm>
            <a:off x="506248" y="6072206"/>
            <a:ext cx="3780000" cy="466380"/>
          </a:xfrm>
          <a:prstGeom prst="rect">
            <a:avLst/>
          </a:prstGeom>
          <a:solidFill>
            <a:srgbClr val="E87D1E"/>
          </a:solidFill>
        </p:spPr>
        <p:txBody>
          <a:bodyPr wrap="square" lIns="144000" tIns="0" rIns="144000" bIns="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Dyscalculie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Banaba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Zorg</a:t>
            </a:r>
            <a:r>
              <a:rPr kumimoji="0" lang="en-US" sz="1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13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Kempen</a:t>
            </a:r>
            <a:endParaRPr kumimoji="0" lang="en-US" sz="13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BE" smtClean="0"/>
              <a:t>July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93DF516-1044-4D5A-96F9-AAD402BDE8B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Supporting students with ADHD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| Basic">
    <p:bg bwMode="gray">
      <p:bgPr>
        <a:solidFill>
          <a:srgbClr val="E7E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2928934"/>
            <a:ext cx="9144000" cy="2643206"/>
          </a:xfrm>
          <a:solidFill>
            <a:srgbClr val="E7E7E7"/>
          </a:solidFill>
        </p:spPr>
        <p:txBody>
          <a:bodyPr wrap="square" lIns="720000" tIns="180000" rIns="720000" bIns="540000">
            <a:noAutofit/>
          </a:bodyPr>
          <a:lstStyle>
            <a:lvl1pPr marL="0" indent="0" algn="ctr">
              <a:buNone/>
              <a:defRPr sz="3200">
                <a:solidFill>
                  <a:srgbClr val="003C7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 dirty="0"/>
          </a:p>
        </p:txBody>
      </p:sp>
      <p:sp>
        <p:nvSpPr>
          <p:cNvPr id="154" name="Title 153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2928934"/>
          </a:xfrm>
          <a:solidFill>
            <a:srgbClr val="E7E7E7">
              <a:alpha val="94902"/>
            </a:srgbClr>
          </a:solidFill>
        </p:spPr>
        <p:txBody>
          <a:bodyPr lIns="720000" tIns="540000" rIns="720000" bIns="180000" anchor="b" anchorCtr="0">
            <a:noAutofit/>
          </a:bodyPr>
          <a:lstStyle>
            <a:lvl1pPr algn="ctr">
              <a:lnSpc>
                <a:spcPct val="90000"/>
              </a:lnSpc>
              <a:defRPr sz="3800">
                <a:solidFill>
                  <a:srgbClr val="E87D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July 2011</a:t>
            </a:r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D93DF516-1044-4D5A-96F9-AAD402BDE8B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Supporting students with ADHD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| Free pictures 2">
    <p:bg bwMode="gray">
      <p:bgPr>
        <a:solidFill>
          <a:srgbClr val="FDE8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1142976" cy="5929330"/>
          </a:xfrm>
          <a:prstGeom prst="rect">
            <a:avLst/>
          </a:prstGeom>
          <a:solidFill>
            <a:srgbClr val="FDE8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54" name="Title 153"/>
          <p:cNvSpPr>
            <a:spLocks noGrp="1"/>
          </p:cNvSpPr>
          <p:nvPr>
            <p:ph type="title" hasCustomPrompt="1"/>
          </p:nvPr>
        </p:nvSpPr>
        <p:spPr>
          <a:xfrm>
            <a:off x="1152000" y="0"/>
            <a:ext cx="7992000" cy="2928934"/>
          </a:xfrm>
          <a:solidFill>
            <a:srgbClr val="FDE8D5"/>
          </a:solidFill>
        </p:spPr>
        <p:txBody>
          <a:bodyPr lIns="720000" tIns="540000" rIns="720000" bIns="180000" anchor="b" anchorCtr="0">
            <a:noAutofit/>
          </a:bodyPr>
          <a:lstStyle>
            <a:lvl1pPr algn="ctr">
              <a:lnSpc>
                <a:spcPct val="90000"/>
              </a:lnSpc>
              <a:defRPr sz="3800">
                <a:solidFill>
                  <a:schemeClr val="tx1"/>
                </a:solidFill>
              </a:defRPr>
            </a:lvl1pPr>
          </a:lstStyle>
          <a:p>
            <a:r>
              <a:rPr lang="en-US" dirty="0" err="1" smtClean="0"/>
              <a:t>Clic</a:t>
            </a:r>
            <a:r>
              <a:rPr lang="en-US" dirty="0" smtClean="0"/>
              <a:t> to edit Master title style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2000" y="2928934"/>
            <a:ext cx="7992000" cy="2643206"/>
          </a:xfrm>
          <a:solidFill>
            <a:srgbClr val="FDE8D5"/>
          </a:solidFill>
        </p:spPr>
        <p:txBody>
          <a:bodyPr wrap="square" lIns="720000" tIns="180000" rIns="720000" bIns="540000">
            <a:noAutofit/>
          </a:bodyPr>
          <a:lstStyle>
            <a:lvl1pPr marL="0" indent="0" algn="ctr">
              <a:buNone/>
              <a:defRPr sz="3200">
                <a:solidFill>
                  <a:schemeClr val="accent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nl-BE" dirty="0"/>
          </a:p>
        </p:txBody>
      </p:sp>
      <p:sp>
        <p:nvSpPr>
          <p:cNvPr id="15" name="Picture Placeholder 2"/>
          <p:cNvSpPr>
            <a:spLocks noGrp="1"/>
          </p:cNvSpPr>
          <p:nvPr>
            <p:ph type="pic" idx="13"/>
          </p:nvPr>
        </p:nvSpPr>
        <p:spPr>
          <a:xfrm>
            <a:off x="216000" y="252000"/>
            <a:ext cx="900000" cy="900000"/>
          </a:xfrm>
          <a:solidFill>
            <a:schemeClr val="tx1"/>
          </a:solidFill>
          <a:ln w="38100">
            <a:gradFill>
              <a:gsLst>
                <a:gs pos="0">
                  <a:schemeClr val="accent1"/>
                </a:gs>
                <a:gs pos="50000">
                  <a:schemeClr val="accent3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BE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idx="14"/>
          </p:nvPr>
        </p:nvSpPr>
        <p:spPr>
          <a:xfrm>
            <a:off x="216000" y="1364400"/>
            <a:ext cx="900000" cy="900000"/>
          </a:xfrm>
          <a:solidFill>
            <a:schemeClr val="tx1"/>
          </a:solidFill>
          <a:ln w="38100">
            <a:gradFill>
              <a:gsLst>
                <a:gs pos="0">
                  <a:schemeClr val="accent1"/>
                </a:gs>
                <a:gs pos="50000">
                  <a:schemeClr val="accent3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BE"/>
          </a:p>
        </p:txBody>
      </p:sp>
      <p:sp>
        <p:nvSpPr>
          <p:cNvPr id="26" name="Picture Placeholder 2"/>
          <p:cNvSpPr>
            <a:spLocks noGrp="1"/>
          </p:cNvSpPr>
          <p:nvPr>
            <p:ph type="pic" idx="15"/>
          </p:nvPr>
        </p:nvSpPr>
        <p:spPr>
          <a:xfrm>
            <a:off x="216000" y="2476800"/>
            <a:ext cx="900000" cy="900000"/>
          </a:xfrm>
          <a:solidFill>
            <a:schemeClr val="tx1"/>
          </a:solidFill>
          <a:ln w="38100">
            <a:gradFill>
              <a:gsLst>
                <a:gs pos="0">
                  <a:schemeClr val="accent1"/>
                </a:gs>
                <a:gs pos="50000">
                  <a:schemeClr val="accent3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BE"/>
          </a:p>
        </p:txBody>
      </p:sp>
      <p:sp>
        <p:nvSpPr>
          <p:cNvPr id="27" name="Picture Placeholder 2"/>
          <p:cNvSpPr>
            <a:spLocks noGrp="1"/>
          </p:cNvSpPr>
          <p:nvPr>
            <p:ph type="pic" idx="16"/>
          </p:nvPr>
        </p:nvSpPr>
        <p:spPr>
          <a:xfrm>
            <a:off x="216000" y="3589200"/>
            <a:ext cx="900000" cy="900000"/>
          </a:xfrm>
          <a:solidFill>
            <a:schemeClr val="tx1"/>
          </a:solidFill>
          <a:ln w="38100">
            <a:gradFill>
              <a:gsLst>
                <a:gs pos="0">
                  <a:schemeClr val="accent1"/>
                </a:gs>
                <a:gs pos="50000">
                  <a:schemeClr val="accent3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BE"/>
          </a:p>
        </p:txBody>
      </p:sp>
      <p:sp>
        <p:nvSpPr>
          <p:cNvPr id="28" name="Picture Placeholder 2"/>
          <p:cNvSpPr>
            <a:spLocks noGrp="1"/>
          </p:cNvSpPr>
          <p:nvPr>
            <p:ph type="pic" idx="17"/>
          </p:nvPr>
        </p:nvSpPr>
        <p:spPr>
          <a:xfrm>
            <a:off x="216000" y="4701600"/>
            <a:ext cx="900000" cy="900000"/>
          </a:xfrm>
          <a:solidFill>
            <a:schemeClr val="tx1"/>
          </a:solidFill>
          <a:ln w="38100">
            <a:gradFill>
              <a:gsLst>
                <a:gs pos="0">
                  <a:schemeClr val="accent1"/>
                </a:gs>
                <a:gs pos="50000">
                  <a:schemeClr val="accent3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BE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r>
              <a:rPr lang="nl-BE" smtClean="0"/>
              <a:t>July 2011</a:t>
            </a:r>
            <a:endParaRPr lang="en-US"/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9"/>
          </p:nvPr>
        </p:nvSpPr>
        <p:spPr>
          <a:solidFill>
            <a:schemeClr val="tx1"/>
          </a:solidFill>
        </p:spPr>
        <p:txBody>
          <a:bodyPr/>
          <a:lstStyle/>
          <a:p>
            <a:fld id="{D93DF516-1044-4D5A-96F9-AAD402BDE8B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0" name="Footer Placeholder 29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Supporting students with ADHD</a:t>
            </a:r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| Bas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734000"/>
          </a:xfrm>
        </p:spPr>
        <p:txBody>
          <a:bodyPr bIns="144000"/>
          <a:lstStyle>
            <a:lvl1pPr marL="323850" indent="-323850">
              <a:spcBef>
                <a:spcPts val="400"/>
              </a:spcBef>
              <a:spcAft>
                <a:spcPts val="400"/>
              </a:spcAft>
              <a:defRPr/>
            </a:lvl1pPr>
            <a:lvl2pPr marL="723900" indent="-368300">
              <a:spcBef>
                <a:spcPts val="400"/>
              </a:spcBef>
              <a:spcAft>
                <a:spcPts val="400"/>
              </a:spcAft>
              <a:buClr>
                <a:srgbClr val="E87D1E"/>
              </a:buClr>
              <a:defRPr sz="2500"/>
            </a:lvl2pPr>
            <a:lvl3pPr marL="982663" indent="-258763">
              <a:spcBef>
                <a:spcPts val="400"/>
              </a:spcBef>
              <a:spcAft>
                <a:spcPts val="400"/>
              </a:spcAft>
              <a:defRPr sz="2300"/>
            </a:lvl3pPr>
            <a:lvl4pPr marL="1255713" indent="-273050">
              <a:spcBef>
                <a:spcPts val="400"/>
              </a:spcBef>
              <a:spcAft>
                <a:spcPts val="400"/>
              </a:spcAft>
              <a:buClr>
                <a:srgbClr val="E87D1E"/>
              </a:buClr>
              <a:defRPr sz="2000"/>
            </a:lvl4pPr>
            <a:lvl5pPr marL="1609725" indent="-258763">
              <a:spcBef>
                <a:spcPts val="600"/>
              </a:spcBef>
              <a:spcAft>
                <a:spcPts val="600"/>
              </a:spcAft>
              <a:defRPr sz="17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>
            <a:lvl1pPr>
              <a:defRPr>
                <a:solidFill>
                  <a:srgbClr val="E87D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July 2011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3DF516-1044-4D5A-96F9-AAD402BDE8B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Supporting students with ADHD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|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52000"/>
            <a:ext cx="9144000" cy="4734000"/>
          </a:xfrm>
        </p:spPr>
        <p:txBody>
          <a:bodyPr bIns="144000" numCol="2" spcCol="360000" anchor="ctr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>
            <a:lvl1pPr>
              <a:defRPr>
                <a:solidFill>
                  <a:srgbClr val="E87D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July 2011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3DF516-1044-4D5A-96F9-AAD402BDE8B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Supporting students with ADHD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tent |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E87D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52000"/>
            <a:ext cx="4428000" cy="1097992"/>
          </a:xfrm>
        </p:spPr>
        <p:txBody>
          <a:bodyPr lIns="252000" tIns="252000" rIns="0" bIns="0" anchor="t" anchorCtr="0">
            <a:no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2285992"/>
            <a:ext cx="4428000" cy="3600000"/>
          </a:xfrm>
        </p:spPr>
        <p:txBody>
          <a:bodyPr lIns="252000" tIns="0" rIns="0"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16032" y="1152000"/>
            <a:ext cx="4428000" cy="1097992"/>
          </a:xfrm>
        </p:spPr>
        <p:txBody>
          <a:bodyPr lIns="0" tIns="252000" rIns="252000" bIns="0" anchor="t" anchorCtr="0">
            <a:normAutofit/>
          </a:bodyPr>
          <a:lstStyle>
            <a:lvl1pPr marL="0" indent="0">
              <a:buNone/>
              <a:defRPr sz="26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6032" y="2285992"/>
            <a:ext cx="4428000" cy="3600000"/>
          </a:xfrm>
        </p:spPr>
        <p:txBody>
          <a:bodyPr lIns="0" tIns="0" rIns="252000"/>
          <a:lstStyle>
            <a:lvl1pPr>
              <a:defRPr sz="2600"/>
            </a:lvl1pPr>
            <a:lvl2pPr>
              <a:defRPr sz="2300"/>
            </a:lvl2pPr>
            <a:lvl3pPr>
              <a:defRPr sz="2000"/>
            </a:lvl3pPr>
            <a:lvl4pPr>
              <a:defRPr sz="17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1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July 2011</a:t>
            </a:r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3DF516-1044-4D5A-96F9-AAD402BDE8B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Supporting students with ADHD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| 1 Pictur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7620" y="1152000"/>
            <a:ext cx="5072098" cy="4734000"/>
          </a:xfrm>
        </p:spPr>
        <p:txBody>
          <a:bodyPr lIns="0" rIns="0" bIns="144000"/>
          <a:lstStyle>
            <a:lvl2pPr algn="l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>
            <a:lvl1pPr>
              <a:defRPr>
                <a:solidFill>
                  <a:srgbClr val="E87D1E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nl-BE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Picture Placeholder 87"/>
          <p:cNvSpPr>
            <a:spLocks noGrp="1"/>
          </p:cNvSpPr>
          <p:nvPr>
            <p:ph type="pic" sz="quarter" idx="10"/>
          </p:nvPr>
        </p:nvSpPr>
        <p:spPr>
          <a:xfrm>
            <a:off x="180000" y="1152000"/>
            <a:ext cx="3428992" cy="4734000"/>
          </a:xfrm>
        </p:spPr>
        <p:txBody>
          <a:bodyPr>
            <a:normAutofit/>
          </a:bodyPr>
          <a:lstStyle>
            <a:lvl1pPr>
              <a:buNone/>
              <a:defRPr sz="1000"/>
            </a:lvl1pPr>
          </a:lstStyle>
          <a:p>
            <a:r>
              <a:rPr lang="en-US" smtClean="0"/>
              <a:t>Click icon to add picture</a:t>
            </a:r>
            <a:endParaRPr lang="nl-BE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nl-BE" smtClean="0"/>
              <a:t>July 2011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3DF516-1044-4D5A-96F9-AAD402BDE8B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r>
              <a:rPr lang="en-US" smtClean="0"/>
              <a:t>Supporting students with ADHD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| 5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28728" y="1152000"/>
            <a:ext cx="7500990" cy="4734000"/>
          </a:xfrm>
        </p:spPr>
        <p:txBody>
          <a:bodyPr lIns="0" rIns="0" bIns="144000"/>
          <a:lstStyle>
            <a:lvl2pPr algn="l">
              <a:defRPr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lIns="360000" tIns="180000" rIns="360000" bIns="144000"/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216000" y="1364400"/>
            <a:ext cx="900000" cy="900000"/>
          </a:xfrm>
          <a:solidFill>
            <a:schemeClr val="bg2"/>
          </a:solidFill>
          <a:ln w="38100">
            <a:gradFill>
              <a:gsLst>
                <a:gs pos="0">
                  <a:schemeClr val="accent1"/>
                </a:gs>
                <a:gs pos="50000">
                  <a:schemeClr val="accent3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BE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idx="15"/>
          </p:nvPr>
        </p:nvSpPr>
        <p:spPr>
          <a:xfrm>
            <a:off x="216000" y="2538418"/>
            <a:ext cx="900000" cy="900000"/>
          </a:xfrm>
          <a:solidFill>
            <a:schemeClr val="bg2"/>
          </a:solidFill>
          <a:ln w="38100">
            <a:gradFill>
              <a:gsLst>
                <a:gs pos="0">
                  <a:schemeClr val="accent1"/>
                </a:gs>
                <a:gs pos="50000">
                  <a:schemeClr val="accent3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BE"/>
          </a:p>
        </p:txBody>
      </p:sp>
      <p:sp>
        <p:nvSpPr>
          <p:cNvPr id="14" name="Picture Placeholder 2"/>
          <p:cNvSpPr>
            <a:spLocks noGrp="1"/>
          </p:cNvSpPr>
          <p:nvPr>
            <p:ph type="pic" idx="16"/>
          </p:nvPr>
        </p:nvSpPr>
        <p:spPr>
          <a:xfrm>
            <a:off x="216000" y="3712436"/>
            <a:ext cx="900000" cy="900000"/>
          </a:xfrm>
          <a:solidFill>
            <a:schemeClr val="bg2"/>
          </a:solidFill>
          <a:ln w="38100">
            <a:gradFill>
              <a:gsLst>
                <a:gs pos="0">
                  <a:schemeClr val="accent1"/>
                </a:gs>
                <a:gs pos="50000">
                  <a:schemeClr val="accent3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BE"/>
          </a:p>
        </p:txBody>
      </p:sp>
      <p:sp>
        <p:nvSpPr>
          <p:cNvPr id="15" name="Picture Placeholder 2"/>
          <p:cNvSpPr>
            <a:spLocks noGrp="1"/>
          </p:cNvSpPr>
          <p:nvPr>
            <p:ph type="pic" idx="17"/>
          </p:nvPr>
        </p:nvSpPr>
        <p:spPr>
          <a:xfrm>
            <a:off x="216000" y="4886454"/>
            <a:ext cx="900000" cy="900000"/>
          </a:xfrm>
          <a:solidFill>
            <a:schemeClr val="bg2"/>
          </a:solidFill>
          <a:ln w="38100">
            <a:gradFill>
              <a:gsLst>
                <a:gs pos="0">
                  <a:schemeClr val="accent1"/>
                </a:gs>
                <a:gs pos="50000">
                  <a:schemeClr val="accent3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5400000" scaled="0"/>
            </a:gradFill>
          </a:ln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nl-BE"/>
          </a:p>
        </p:txBody>
      </p:sp>
      <p:cxnSp>
        <p:nvCxnSpPr>
          <p:cNvPr id="20" name="Straight Connector 19"/>
          <p:cNvCxnSpPr/>
          <p:nvPr/>
        </p:nvCxnSpPr>
        <p:spPr>
          <a:xfrm>
            <a:off x="180000" y="1141200"/>
            <a:ext cx="8748000" cy="0"/>
          </a:xfrm>
          <a:prstGeom prst="line">
            <a:avLst/>
          </a:prstGeom>
          <a:ln w="63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16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r>
              <a:rPr lang="nl-BE" smtClean="0"/>
              <a:t>July 2011</a:t>
            </a: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fld id="{D93DF516-1044-4D5A-96F9-AAD402BDE8B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 smtClean="0"/>
              <a:t>Supporting students with ADHD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| No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0" y="0"/>
            <a:ext cx="9144000" cy="59293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nl-BE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nl-BE" smtClean="0"/>
              <a:t>July 2011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93DF516-1044-4D5A-96F9-AAD402BDE8B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smtClean="0"/>
              <a:t>Supporting students with ADHD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58024"/>
            <a:ext cx="6143636" cy="900000"/>
          </a:xfrm>
          <a:prstGeom prst="rect">
            <a:avLst/>
          </a:prstGeom>
          <a:solidFill>
            <a:srgbClr val="E3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8000" rIns="0" bIns="18000" rtlCol="0" anchor="ctr"/>
          <a:lstStyle/>
          <a:p>
            <a:pPr algn="ctr"/>
            <a:endParaRPr lang="nl-BE" sz="1100" dirty="0">
              <a:solidFill>
                <a:schemeClr val="bg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0" y="6084000"/>
            <a:ext cx="1980000" cy="432000"/>
          </a:xfrm>
          <a:prstGeom prst="rect">
            <a:avLst/>
          </a:prstGeom>
          <a:solidFill>
            <a:srgbClr val="E87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000" y="6084000"/>
            <a:ext cx="3780000" cy="432000"/>
          </a:xfrm>
          <a:prstGeom prst="rect">
            <a:avLst/>
          </a:prstGeom>
          <a:solidFill>
            <a:srgbClr val="E87D1E"/>
          </a:solidFill>
        </p:spPr>
        <p:txBody>
          <a:bodyPr wrap="square" lIns="144000" tIns="0" rIns="144000" bIns="0" anchor="ctr" anchorCtr="0">
            <a:noAutofit/>
          </a:bodyPr>
          <a:lstStyle>
            <a:lvl1pPr algn="l">
              <a:lnSpc>
                <a:spcPct val="90000"/>
              </a:lnSpc>
              <a:defRPr sz="13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Supporting students with ADHD</a:t>
            </a:r>
            <a:endParaRPr lang="en-US"/>
          </a:p>
        </p:txBody>
      </p:sp>
      <p:sp>
        <p:nvSpPr>
          <p:cNvPr id="86" name="Slide Number Placeholder 85"/>
          <p:cNvSpPr>
            <a:spLocks noGrp="1"/>
          </p:cNvSpPr>
          <p:nvPr>
            <p:ph type="sldNum" sz="quarter" idx="4"/>
          </p:nvPr>
        </p:nvSpPr>
        <p:spPr>
          <a:xfrm>
            <a:off x="108000" y="6084000"/>
            <a:ext cx="360000" cy="676800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108000" rIns="0" bIns="0" rtlCol="0" anchor="ctr" anchorCtr="0">
            <a:noAutofit/>
          </a:bodyPr>
          <a:lstStyle>
            <a:lvl1pPr algn="ctr">
              <a:defRPr sz="1800" b="0">
                <a:solidFill>
                  <a:srgbClr val="E87D1E"/>
                </a:solidFill>
              </a:defRPr>
            </a:lvl1pPr>
          </a:lstStyle>
          <a:p>
            <a:fld id="{D93DF516-1044-4D5A-96F9-AAD402BDE8B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2984"/>
          </a:xfrm>
          <a:prstGeom prst="rect">
            <a:avLst/>
          </a:prstGeom>
          <a:ln w="0">
            <a:noFill/>
          </a:ln>
        </p:spPr>
        <p:txBody>
          <a:bodyPr vert="horz" lIns="360000" tIns="180000" rIns="360000" bIns="14400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nl-BE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52000"/>
            <a:ext cx="9144000" cy="4734000"/>
          </a:xfrm>
          <a:prstGeom prst="rect">
            <a:avLst/>
          </a:prstGeom>
        </p:spPr>
        <p:txBody>
          <a:bodyPr vert="horz" lIns="432000" tIns="252000" rIns="432000" bIns="18000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80" name="Date Placeholder 3"/>
          <p:cNvSpPr>
            <a:spLocks noGrp="1"/>
          </p:cNvSpPr>
          <p:nvPr>
            <p:ph type="dt" sz="half" idx="2"/>
          </p:nvPr>
        </p:nvSpPr>
        <p:spPr>
          <a:xfrm>
            <a:off x="468000" y="6570000"/>
            <a:ext cx="1277695" cy="184666"/>
          </a:xfrm>
          <a:prstGeom prst="rect">
            <a:avLst/>
          </a:prstGeom>
          <a:solidFill>
            <a:srgbClr val="8EA0C2"/>
          </a:solidFill>
        </p:spPr>
        <p:txBody>
          <a:bodyPr wrap="none" lIns="108000" tIns="0" rIns="108000" bIns="0" anchor="ctr" anchorCtr="0">
            <a:spAutoFit/>
          </a:bodyPr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r>
              <a:rPr lang="nl-BE" smtClean="0"/>
              <a:t>July 2011</a:t>
            </a:r>
            <a:endParaRPr lang="en-US"/>
          </a:p>
        </p:txBody>
      </p:sp>
      <p:pic>
        <p:nvPicPr>
          <p:cNvPr id="10" name="Picture 9" descr="code_logo_cmyk.jpg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4464000" y="6072206"/>
            <a:ext cx="1428760" cy="71438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143636" y="5958024"/>
            <a:ext cx="3000396" cy="900000"/>
          </a:xfrm>
          <a:prstGeom prst="rect">
            <a:avLst/>
          </a:prstGeom>
          <a:solidFill>
            <a:srgbClr val="003C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pic>
        <p:nvPicPr>
          <p:cNvPr id="14" name="Picture 13" descr="code_logo_cmyk.jpg"/>
          <p:cNvPicPr>
            <a:picLocks noChangeAspect="1"/>
          </p:cNvPicPr>
          <p:nvPr/>
        </p:nvPicPr>
        <p:blipFill>
          <a:blip r:embed="rId16" cstate="print"/>
          <a:stretch>
            <a:fillRect/>
          </a:stretch>
        </p:blipFill>
        <p:spPr>
          <a:xfrm>
            <a:off x="6357950" y="6143644"/>
            <a:ext cx="2592000" cy="538086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72198" y="5958000"/>
            <a:ext cx="108000" cy="900000"/>
          </a:xfrm>
          <a:prstGeom prst="rect">
            <a:avLst/>
          </a:prstGeom>
          <a:solidFill>
            <a:srgbClr val="E87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400" b="1" kern="1200">
          <a:solidFill>
            <a:srgbClr val="E87D1E"/>
          </a:solidFill>
          <a:latin typeface="+mj-lt"/>
          <a:ea typeface="+mj-ea"/>
          <a:cs typeface="+mj-cs"/>
        </a:defRPr>
      </a:lvl1pPr>
    </p:titleStyle>
    <p:bodyStyle>
      <a:lvl1pPr marL="355600" indent="-3556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tx1"/>
        </a:buClr>
        <a:buSzPct val="90000"/>
        <a:buFont typeface="Verdana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723900" indent="-36830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accent1"/>
        </a:buClr>
        <a:buFont typeface="Arial" pitchFamily="34" charset="0"/>
        <a:buChar char="−"/>
        <a:defRPr sz="25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982663" indent="-25876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tx1"/>
        </a:buClr>
        <a:buFont typeface="Arial" pitchFamily="34" charset="0"/>
        <a:buChar char="•"/>
        <a:defRPr sz="22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255713" indent="-273050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accent1"/>
        </a:buClr>
        <a:buFont typeface="Arial" pitchFamily="34" charset="0"/>
        <a:buChar char="»"/>
        <a:defRPr sz="19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1609725" indent="-258763" algn="l" defTabSz="914400" rtl="0" eaLnBrk="1" latinLnBrk="0" hangingPunct="1">
        <a:lnSpc>
          <a:spcPct val="90000"/>
        </a:lnSpc>
        <a:spcBef>
          <a:spcPts val="400"/>
        </a:spcBef>
        <a:spcAft>
          <a:spcPts val="400"/>
        </a:spcAft>
        <a:buClr>
          <a:schemeClr val="tx1"/>
        </a:buClr>
        <a:buFont typeface="Arial" pitchFamily="34" charset="0"/>
        <a:buNone/>
        <a:defRPr sz="20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957888"/>
            <a:ext cx="6143625" cy="900112"/>
          </a:xfrm>
          <a:prstGeom prst="rect">
            <a:avLst/>
          </a:prstGeom>
          <a:solidFill>
            <a:srgbClr val="E3E6E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18000" rIns="0" bIns="1800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 sz="1100" dirty="0">
              <a:solidFill>
                <a:schemeClr val="bg1"/>
              </a:solidFill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0" y="6083300"/>
            <a:ext cx="1979613" cy="433388"/>
          </a:xfrm>
          <a:prstGeom prst="rect">
            <a:avLst/>
          </a:prstGeom>
          <a:solidFill>
            <a:srgbClr val="E87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313" y="6083300"/>
            <a:ext cx="3779837" cy="433388"/>
          </a:xfrm>
          <a:prstGeom prst="rect">
            <a:avLst/>
          </a:prstGeom>
          <a:solidFill>
            <a:srgbClr val="E87D1E"/>
          </a:solidFill>
        </p:spPr>
        <p:txBody>
          <a:bodyPr wrap="square" lIns="144000" tIns="0" rIns="144000" bIns="0" anchor="ctr" anchorCtr="0">
            <a:noAutofit/>
          </a:bodyPr>
          <a:lstStyle>
            <a:lvl1pPr algn="l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 sz="1300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smtClean="0"/>
              <a:t>Supporting students with ADHD</a:t>
            </a:r>
            <a:endParaRPr lang="en-US"/>
          </a:p>
        </p:txBody>
      </p:sp>
      <p:sp>
        <p:nvSpPr>
          <p:cNvPr id="86" name="Slide Number Placeholder 85"/>
          <p:cNvSpPr>
            <a:spLocks noGrp="1"/>
          </p:cNvSpPr>
          <p:nvPr>
            <p:ph type="sldNum" sz="quarter" idx="4"/>
          </p:nvPr>
        </p:nvSpPr>
        <p:spPr>
          <a:xfrm>
            <a:off x="107950" y="6083300"/>
            <a:ext cx="360363" cy="677863"/>
          </a:xfrm>
          <a:prstGeom prst="rect">
            <a:avLst/>
          </a:prstGeom>
          <a:solidFill>
            <a:schemeClr val="bg1"/>
          </a:solidFill>
        </p:spPr>
        <p:txBody>
          <a:bodyPr vert="horz" wrap="none" lIns="0" tIns="108000" rIns="0" bIns="0" rtlCol="0" anchor="ctr" anchorCtr="0">
            <a:noAutofit/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800" b="0" smtClean="0">
                <a:solidFill>
                  <a:srgbClr val="E87D1E"/>
                </a:solidFill>
                <a:latin typeface="+mn-lt"/>
              </a:defRPr>
            </a:lvl1pPr>
          </a:lstStyle>
          <a:p>
            <a:fld id="{D93DF516-1044-4D5A-96F9-AAD402BDE8BC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030" name="Title Placeholder 1"/>
          <p:cNvSpPr>
            <a:spLocks noGrp="1"/>
          </p:cNvSpPr>
          <p:nvPr>
            <p:ph type="title"/>
          </p:nvPr>
        </p:nvSpPr>
        <p:spPr bwMode="auto">
          <a:xfrm>
            <a:off x="0" y="0"/>
            <a:ext cx="9144000" cy="1143000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  <p:txBody>
          <a:bodyPr vert="horz" wrap="square" lIns="360000" tIns="180000" rIns="360000" bIns="1440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nl-BE" smtClean="0"/>
          </a:p>
        </p:txBody>
      </p:sp>
      <p:sp>
        <p:nvSpPr>
          <p:cNvPr id="103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0" y="1152525"/>
            <a:ext cx="9144000" cy="473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432000" tIns="252000" rIns="432000" bIns="1800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80" name="Date Placeholder 3"/>
          <p:cNvSpPr>
            <a:spLocks noGrp="1"/>
          </p:cNvSpPr>
          <p:nvPr>
            <p:ph type="dt" sz="half" idx="2"/>
          </p:nvPr>
        </p:nvSpPr>
        <p:spPr>
          <a:xfrm>
            <a:off x="468313" y="6570663"/>
            <a:ext cx="1638300" cy="184150"/>
          </a:xfrm>
          <a:prstGeom prst="rect">
            <a:avLst/>
          </a:prstGeom>
          <a:solidFill>
            <a:srgbClr val="8EA0C2"/>
          </a:solidFill>
        </p:spPr>
        <p:txBody>
          <a:bodyPr wrap="none" lIns="108000" tIns="0" rIns="108000" bIns="0" anchor="ctr" anchorCtr="0">
            <a:spAutoFit/>
          </a:bodyPr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nl-BE" smtClean="0"/>
              <a:t>July 2011</a:t>
            </a:r>
            <a:endParaRPr lang="en-US"/>
          </a:p>
        </p:txBody>
      </p:sp>
      <p:pic>
        <p:nvPicPr>
          <p:cNvPr id="1033" name="Picture 9" descr="code_logo_cmyk.jpg"/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464050" y="6072188"/>
            <a:ext cx="142875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6143625" y="5957888"/>
            <a:ext cx="3000375" cy="9001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sp>
        <p:nvSpPr>
          <p:cNvPr id="15" name="Rectangle 14"/>
          <p:cNvSpPr/>
          <p:nvPr/>
        </p:nvSpPr>
        <p:spPr>
          <a:xfrm>
            <a:off x="6072188" y="5957888"/>
            <a:ext cx="107950" cy="900112"/>
          </a:xfrm>
          <a:prstGeom prst="rect">
            <a:avLst/>
          </a:prstGeom>
          <a:solidFill>
            <a:srgbClr val="E87D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nl-BE"/>
          </a:p>
        </p:txBody>
      </p:sp>
      <p:pic>
        <p:nvPicPr>
          <p:cNvPr id="1036" name="Picture 15" descr="Lessius rgb.jpg"/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80200" y="5929313"/>
            <a:ext cx="2249488" cy="90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ransition/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 kern="1200">
          <a:solidFill>
            <a:srgbClr val="E87D1E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rgbClr val="E87D1E"/>
          </a:solidFill>
          <a:latin typeface="Verdana" pitchFamily="34" charset="0"/>
        </a:defRPr>
      </a:lvl2pPr>
      <a:lvl3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rgbClr val="E87D1E"/>
          </a:solidFill>
          <a:latin typeface="Verdana" pitchFamily="34" charset="0"/>
        </a:defRPr>
      </a:lvl3pPr>
      <a:lvl4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rgbClr val="E87D1E"/>
          </a:solidFill>
          <a:latin typeface="Verdana" pitchFamily="34" charset="0"/>
        </a:defRPr>
      </a:lvl4pPr>
      <a:lvl5pPr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rgbClr val="E87D1E"/>
          </a:solidFill>
          <a:latin typeface="Verdana" pitchFamily="34" charset="0"/>
        </a:defRPr>
      </a:lvl5pPr>
      <a:lvl6pPr marL="4572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rgbClr val="E87D1E"/>
          </a:solidFill>
          <a:latin typeface="Verdana" pitchFamily="34" charset="0"/>
        </a:defRPr>
      </a:lvl6pPr>
      <a:lvl7pPr marL="9144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rgbClr val="E87D1E"/>
          </a:solidFill>
          <a:latin typeface="Verdana" pitchFamily="34" charset="0"/>
        </a:defRPr>
      </a:lvl7pPr>
      <a:lvl8pPr marL="13716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rgbClr val="E87D1E"/>
          </a:solidFill>
          <a:latin typeface="Verdana" pitchFamily="34" charset="0"/>
        </a:defRPr>
      </a:lvl8pPr>
      <a:lvl9pPr marL="1828800" algn="l" rtl="0" eaLnBrk="1" fontAlgn="base" hangingPunct="1">
        <a:lnSpc>
          <a:spcPct val="80000"/>
        </a:lnSpc>
        <a:spcBef>
          <a:spcPct val="0"/>
        </a:spcBef>
        <a:spcAft>
          <a:spcPct val="0"/>
        </a:spcAft>
        <a:defRPr sz="3400" b="1">
          <a:solidFill>
            <a:srgbClr val="E87D1E"/>
          </a:solidFill>
          <a:latin typeface="Verdana" pitchFamily="34" charset="0"/>
        </a:defRPr>
      </a:lvl9pPr>
    </p:titleStyle>
    <p:bodyStyle>
      <a:lvl1pPr marL="355600" indent="-355600" algn="l" rtl="0" eaLnBrk="1" fontAlgn="base" hangingPunct="1">
        <a:lnSpc>
          <a:spcPct val="90000"/>
        </a:lnSpc>
        <a:spcBef>
          <a:spcPts val="400"/>
        </a:spcBef>
        <a:spcAft>
          <a:spcPts val="400"/>
        </a:spcAft>
        <a:buClr>
          <a:schemeClr val="tx1"/>
        </a:buClr>
        <a:buSzPct val="90000"/>
        <a:buFont typeface="Verdana" pitchFamily="34" charset="0"/>
        <a:buChar char="•"/>
        <a:defRPr sz="2800" kern="1200">
          <a:solidFill>
            <a:srgbClr val="406D96"/>
          </a:solidFill>
          <a:latin typeface="+mn-lt"/>
          <a:ea typeface="+mn-ea"/>
          <a:cs typeface="+mn-cs"/>
        </a:defRPr>
      </a:lvl1pPr>
      <a:lvl2pPr marL="723900" indent="-368300" algn="l" rtl="0" eaLnBrk="1" fontAlgn="base" hangingPunct="1">
        <a:lnSpc>
          <a:spcPct val="90000"/>
        </a:lnSpc>
        <a:spcBef>
          <a:spcPts val="400"/>
        </a:spcBef>
        <a:spcAft>
          <a:spcPts val="400"/>
        </a:spcAft>
        <a:buClr>
          <a:schemeClr val="accent1"/>
        </a:buClr>
        <a:buFont typeface="Arial" charset="0"/>
        <a:buChar char="−"/>
        <a:defRPr sz="2500" kern="1200">
          <a:solidFill>
            <a:srgbClr val="406D96"/>
          </a:solidFill>
          <a:latin typeface="+mn-lt"/>
          <a:ea typeface="+mn-ea"/>
          <a:cs typeface="+mn-cs"/>
        </a:defRPr>
      </a:lvl2pPr>
      <a:lvl3pPr marL="982663" indent="-258763" algn="l" rtl="0" eaLnBrk="1" fontAlgn="base" hangingPunct="1">
        <a:lnSpc>
          <a:spcPct val="90000"/>
        </a:lnSpc>
        <a:spcBef>
          <a:spcPts val="400"/>
        </a:spcBef>
        <a:spcAft>
          <a:spcPts val="400"/>
        </a:spcAft>
        <a:buClr>
          <a:schemeClr val="tx1"/>
        </a:buClr>
        <a:buFont typeface="Arial" charset="0"/>
        <a:buChar char="•"/>
        <a:defRPr sz="2200" kern="1200">
          <a:solidFill>
            <a:srgbClr val="406D96"/>
          </a:solidFill>
          <a:latin typeface="+mn-lt"/>
          <a:ea typeface="+mn-ea"/>
          <a:cs typeface="+mn-cs"/>
        </a:defRPr>
      </a:lvl3pPr>
      <a:lvl4pPr marL="1255713" indent="-273050" algn="l" rtl="0" eaLnBrk="1" fontAlgn="base" hangingPunct="1">
        <a:lnSpc>
          <a:spcPct val="90000"/>
        </a:lnSpc>
        <a:spcBef>
          <a:spcPts val="400"/>
        </a:spcBef>
        <a:spcAft>
          <a:spcPts val="400"/>
        </a:spcAft>
        <a:buClr>
          <a:schemeClr val="accent1"/>
        </a:buClr>
        <a:buFont typeface="Arial" charset="0"/>
        <a:buChar char="»"/>
        <a:defRPr sz="1900" kern="1200">
          <a:solidFill>
            <a:srgbClr val="406D96"/>
          </a:solidFill>
          <a:latin typeface="+mn-lt"/>
          <a:ea typeface="+mn-ea"/>
          <a:cs typeface="+mn-cs"/>
        </a:defRPr>
      </a:lvl4pPr>
      <a:lvl5pPr marL="1609725" indent="-258763" algn="l" rtl="0" eaLnBrk="1" fontAlgn="base" hangingPunct="1">
        <a:lnSpc>
          <a:spcPct val="90000"/>
        </a:lnSpc>
        <a:spcBef>
          <a:spcPts val="400"/>
        </a:spcBef>
        <a:spcAft>
          <a:spcPts val="400"/>
        </a:spcAft>
        <a:buClr>
          <a:schemeClr val="tx1"/>
        </a:buClr>
        <a:buFont typeface="Arial" charset="0"/>
        <a:defRPr sz="2000" kern="1200">
          <a:solidFill>
            <a:srgbClr val="406D9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Placeholder 32" descr="ist2_9944326-hands-together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/>
          <a:stretch>
            <a:fillRect/>
          </a:stretch>
        </p:blipFill>
        <p:spPr/>
      </p:pic>
      <p:pic>
        <p:nvPicPr>
          <p:cNvPr id="34" name="Picture Placeholder 33" descr="ist2_4184328-language.jpg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/>
          <a:srcRect/>
          <a:stretch>
            <a:fillRect/>
          </a:stretch>
        </p:blipFill>
        <p:spPr/>
      </p:pic>
      <p:pic>
        <p:nvPicPr>
          <p:cNvPr id="35" name="Picture Placeholder 34" descr="ist2_1825454-missing-piece.jpg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/>
          <a:srcRect l="88" r="88"/>
          <a:stretch>
            <a:fillRect/>
          </a:stretch>
        </p:blipFill>
        <p:spPr/>
      </p:pic>
      <p:pic>
        <p:nvPicPr>
          <p:cNvPr id="36" name="Picture Placeholder 35" descr="ist2_3470760-blank-signpost.jpg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/>
          <a:srcRect/>
          <a:stretch>
            <a:fillRect/>
          </a:stretch>
        </p:blipFill>
        <p:spPr/>
      </p:pic>
      <p:pic>
        <p:nvPicPr>
          <p:cNvPr id="38" name="Picture Placeholder 37" descr="ist2_579367-public-address_vorming.jpg"/>
          <p:cNvPicPr>
            <a:picLocks noGrp="1" noChangeAspect="1"/>
          </p:cNvPicPr>
          <p:nvPr>
            <p:ph type="pic" sz="quarter" idx="15"/>
          </p:nvPr>
        </p:nvPicPr>
        <p:blipFill>
          <a:blip r:embed="rId7" cstate="print"/>
          <a:srcRect/>
          <a:stretch>
            <a:fillRect/>
          </a:stretch>
        </p:blipFill>
        <p:spPr/>
      </p:pic>
      <p:pic>
        <p:nvPicPr>
          <p:cNvPr id="17" name="Picture 14" descr="Lessius rgb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71414"/>
            <a:ext cx="242887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000232" y="3266216"/>
            <a:ext cx="7143768" cy="1234354"/>
          </a:xfrm>
        </p:spPr>
        <p:txBody>
          <a:bodyPr/>
          <a:lstStyle/>
          <a:p>
            <a:pPr lvl="0" fontAlgn="auto">
              <a:spcAft>
                <a:spcPts val="0"/>
              </a:spcAft>
              <a:defRPr/>
            </a:pPr>
            <a:r>
              <a:rPr lang="nl-BE" sz="2800" dirty="0" smtClean="0"/>
              <a:t>Supporting students with ADHD: </a:t>
            </a:r>
            <a:br>
              <a:rPr lang="nl-BE" sz="2800" dirty="0" smtClean="0"/>
            </a:br>
            <a:r>
              <a:rPr lang="nl-BE" sz="2400" dirty="0" smtClean="0"/>
              <a:t>Indications for and effectiveness of </a:t>
            </a:r>
            <a:br>
              <a:rPr lang="nl-BE" sz="2400" dirty="0" smtClean="0"/>
            </a:br>
            <a:r>
              <a:rPr lang="nl-BE" sz="2400" dirty="0" smtClean="0"/>
              <a:t>teaching and </a:t>
            </a:r>
            <a:r>
              <a:rPr lang="nl-BE" sz="2400" dirty="0" err="1" smtClean="0"/>
              <a:t>exam</a:t>
            </a:r>
            <a:r>
              <a:rPr lang="nl-BE" sz="2400" dirty="0" smtClean="0"/>
              <a:t> </a:t>
            </a:r>
            <a:r>
              <a:rPr lang="nl-BE" sz="2400" dirty="0" err="1" smtClean="0"/>
              <a:t>accommodations</a:t>
            </a:r>
            <a:endParaRPr lang="en-US" sz="4000" dirty="0"/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3143240" y="4518250"/>
            <a:ext cx="6000760" cy="1282774"/>
          </a:xfrm>
        </p:spPr>
        <p:txBody>
          <a:bodyPr/>
          <a:lstStyle/>
          <a:p>
            <a:r>
              <a:rPr lang="nl-BE" sz="2400" dirty="0" smtClean="0">
                <a:solidFill>
                  <a:schemeClr val="bg1">
                    <a:lumMod val="50000"/>
                  </a:schemeClr>
                </a:solidFill>
              </a:rPr>
              <a:t>Dieter Baeyens &amp; Lotte Van Dyck</a:t>
            </a:r>
          </a:p>
        </p:txBody>
      </p:sp>
      <p:pic>
        <p:nvPicPr>
          <p:cNvPr id="14" name="Picture Placeholder 37" descr="ist2_579367-public-address_vorming.jpg"/>
          <p:cNvPicPr>
            <a:picLocks noGrp="1" noChangeAspect="1"/>
          </p:cNvPicPr>
          <p:nvPr>
            <p:ph type="pic" sz="quarter" idx="15"/>
          </p:nvPr>
        </p:nvPicPr>
        <p:blipFill>
          <a:blip r:embed="rId9" cstate="print"/>
          <a:stretch>
            <a:fillRect/>
          </a:stretch>
        </p:blipFill>
        <p:spPr>
          <a:xfrm>
            <a:off x="7643834" y="5743710"/>
            <a:ext cx="900000" cy="900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Evidence based diagnostics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July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3DF516-1044-4D5A-96F9-AAD402BDE8BC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Supporting students with ADHD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28662" y="1773784"/>
            <a:ext cx="735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 smtClean="0">
                <a:solidFill>
                  <a:schemeClr val="bg1"/>
                </a:solidFill>
              </a:rPr>
              <a:t>Diagnostic process of ADHD</a:t>
            </a: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57224" y="2714620"/>
            <a:ext cx="7572428" cy="3071834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TextBox 20"/>
          <p:cNvSpPr txBox="1"/>
          <p:nvPr/>
        </p:nvSpPr>
        <p:spPr>
          <a:xfrm>
            <a:off x="928694" y="2967335"/>
            <a:ext cx="7429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nl-BE" sz="2400" dirty="0" smtClean="0">
                <a:solidFill>
                  <a:schemeClr val="bg1"/>
                </a:solidFill>
                <a:latin typeface="Verdana"/>
              </a:rPr>
              <a:t>Number and peristence: ≥ 6</a:t>
            </a:r>
            <a:r>
              <a:rPr lang="nl-BE" sz="2400" dirty="0" smtClean="0">
                <a:solidFill>
                  <a:schemeClr val="bg1"/>
                </a:solidFill>
              </a:rPr>
              <a:t> symptoms of inattention and/or ≥ 6 symptoms of hyperactivity/impulsivity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nl-BE" sz="2400" dirty="0" smtClean="0">
              <a:solidFill>
                <a:schemeClr val="bg1"/>
              </a:solidFill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nl-BE" sz="2400" dirty="0" smtClean="0">
                <a:solidFill>
                  <a:schemeClr val="bg1"/>
                </a:solidFill>
              </a:rPr>
              <a:t>Age of onset: 7 years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nl-BE" sz="2400" dirty="0" smtClean="0">
              <a:solidFill>
                <a:schemeClr val="bg1"/>
              </a:solidFill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nl-BE" sz="2400" dirty="0" smtClean="0">
                <a:solidFill>
                  <a:schemeClr val="bg1"/>
                </a:solidFill>
              </a:rPr>
              <a:t>Pervasiveness: present in ≥ 2 settings</a:t>
            </a: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57224" y="1428736"/>
            <a:ext cx="7572428" cy="114300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TextBox 16"/>
          <p:cNvSpPr txBox="1"/>
          <p:nvPr/>
        </p:nvSpPr>
        <p:spPr>
          <a:xfrm>
            <a:off x="2928958" y="1785926"/>
            <a:ext cx="34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 smtClean="0">
                <a:solidFill>
                  <a:schemeClr val="bg1"/>
                </a:solidFill>
              </a:rPr>
              <a:t>Classification (1)</a:t>
            </a:r>
            <a:endParaRPr lang="nl-BE" sz="2400" dirty="0">
              <a:solidFill>
                <a:schemeClr val="bg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5643570" y="3786190"/>
            <a:ext cx="3500430" cy="642942"/>
            <a:chOff x="5643570" y="3786190"/>
            <a:chExt cx="3500430" cy="785818"/>
          </a:xfrm>
        </p:grpSpPr>
        <p:sp>
          <p:nvSpPr>
            <p:cNvPr id="26" name="Rounded Rectangle 25"/>
            <p:cNvSpPr/>
            <p:nvPr/>
          </p:nvSpPr>
          <p:spPr>
            <a:xfrm>
              <a:off x="5643570" y="3786190"/>
              <a:ext cx="3500430" cy="785818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86446" y="3929066"/>
              <a:ext cx="3214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Heterogeneity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5643602" y="4383954"/>
            <a:ext cx="3500430" cy="830995"/>
            <a:chOff x="5643570" y="3662856"/>
            <a:chExt cx="3500430" cy="909152"/>
          </a:xfrm>
        </p:grpSpPr>
        <p:sp>
          <p:nvSpPr>
            <p:cNvPr id="16" name="Rounded Rectangle 15"/>
            <p:cNvSpPr/>
            <p:nvPr/>
          </p:nvSpPr>
          <p:spPr>
            <a:xfrm>
              <a:off x="5643570" y="3786190"/>
              <a:ext cx="3500430" cy="785818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786446" y="3662856"/>
              <a:ext cx="3214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Developmental perspective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Evidence based diagnostics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July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3DF516-1044-4D5A-96F9-AAD402BDE8B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Supporting students with ADHD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28662" y="1773784"/>
            <a:ext cx="735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 smtClean="0">
                <a:solidFill>
                  <a:schemeClr val="bg1"/>
                </a:solidFill>
              </a:rPr>
              <a:t>Diagnostic process of ADHD</a:t>
            </a: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57224" y="2714620"/>
            <a:ext cx="7572428" cy="3071834"/>
          </a:xfrm>
          <a:prstGeom prst="roundRect">
            <a:avLst/>
          </a:prstGeom>
          <a:solidFill>
            <a:schemeClr val="tx2">
              <a:lumMod val="5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TextBox 20"/>
          <p:cNvSpPr txBox="1"/>
          <p:nvPr/>
        </p:nvSpPr>
        <p:spPr>
          <a:xfrm>
            <a:off x="928694" y="2967335"/>
            <a:ext cx="742952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nl-BE" sz="2400" dirty="0" smtClean="0">
                <a:solidFill>
                  <a:schemeClr val="bg1"/>
                </a:solidFill>
                <a:latin typeface="Verdana"/>
              </a:rPr>
              <a:t>Impairment: social, </a:t>
            </a:r>
            <a:r>
              <a:rPr lang="nl-BE" sz="2400" dirty="0" err="1" smtClean="0">
                <a:solidFill>
                  <a:schemeClr val="bg1"/>
                </a:solidFill>
                <a:latin typeface="Verdana"/>
              </a:rPr>
              <a:t>academic</a:t>
            </a:r>
            <a:r>
              <a:rPr lang="nl-BE" sz="2400" dirty="0" smtClean="0">
                <a:solidFill>
                  <a:schemeClr val="bg1"/>
                </a:solidFill>
                <a:latin typeface="Verdana"/>
              </a:rPr>
              <a:t>/</a:t>
            </a:r>
            <a:r>
              <a:rPr lang="nl-BE" sz="2400" dirty="0" err="1" smtClean="0">
                <a:solidFill>
                  <a:schemeClr val="bg1"/>
                </a:solidFill>
                <a:latin typeface="Verdana"/>
              </a:rPr>
              <a:t>occupational</a:t>
            </a:r>
            <a:r>
              <a:rPr lang="nl-BE" sz="2400" dirty="0" smtClean="0">
                <a:solidFill>
                  <a:schemeClr val="bg1"/>
                </a:solidFill>
              </a:rPr>
              <a:t> 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nl-BE" sz="2400" dirty="0" smtClean="0">
              <a:solidFill>
                <a:schemeClr val="bg1"/>
              </a:solidFill>
            </a:endParaRPr>
          </a:p>
          <a:p>
            <a:pPr marL="182563" indent="-182563" algn="just">
              <a:buFont typeface="Arial" pitchFamily="34" charset="0"/>
              <a:buChar char="•"/>
            </a:pPr>
            <a:endParaRPr lang="nl-BE" sz="2400" dirty="0" smtClean="0">
              <a:solidFill>
                <a:schemeClr val="bg1"/>
              </a:solidFill>
            </a:endParaRPr>
          </a:p>
          <a:p>
            <a:pPr marL="182563" indent="-182563" algn="just">
              <a:buFont typeface="Arial" pitchFamily="34" charset="0"/>
              <a:buChar char="•"/>
            </a:pPr>
            <a:endParaRPr lang="nl-BE" sz="2400" dirty="0" smtClean="0">
              <a:solidFill>
                <a:schemeClr val="bg1"/>
              </a:solidFill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nl-BE" sz="2400" dirty="0" smtClean="0">
                <a:solidFill>
                  <a:schemeClr val="bg1"/>
                </a:solidFill>
              </a:rPr>
              <a:t>Not only during the </a:t>
            </a:r>
            <a:r>
              <a:rPr lang="nl-BE" sz="2400" dirty="0" err="1" smtClean="0">
                <a:solidFill>
                  <a:schemeClr val="bg1"/>
                </a:solidFill>
              </a:rPr>
              <a:t>course</a:t>
            </a:r>
            <a:r>
              <a:rPr lang="nl-BE" sz="2400" dirty="0" smtClean="0">
                <a:solidFill>
                  <a:schemeClr val="bg1"/>
                </a:solidFill>
              </a:rPr>
              <a:t> of/</a:t>
            </a:r>
            <a:r>
              <a:rPr lang="nl-BE" sz="2400" dirty="0" err="1" smtClean="0">
                <a:solidFill>
                  <a:schemeClr val="bg1"/>
                </a:solidFill>
              </a:rPr>
              <a:t>better</a:t>
            </a:r>
            <a:r>
              <a:rPr lang="nl-BE" sz="2400" dirty="0" smtClean="0">
                <a:solidFill>
                  <a:schemeClr val="bg1"/>
                </a:solidFill>
              </a:rPr>
              <a:t> accounted for by </a:t>
            </a:r>
            <a:r>
              <a:rPr lang="nl-BE" sz="2400" dirty="0" err="1" smtClean="0">
                <a:solidFill>
                  <a:schemeClr val="bg1"/>
                </a:solidFill>
              </a:rPr>
              <a:t>other</a:t>
            </a:r>
            <a:r>
              <a:rPr lang="nl-BE" sz="2400" dirty="0" smtClean="0">
                <a:solidFill>
                  <a:schemeClr val="bg1"/>
                </a:solidFill>
              </a:rPr>
              <a:t> disorders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nl-BE" sz="2400" dirty="0" smtClean="0">
              <a:solidFill>
                <a:schemeClr val="bg1"/>
              </a:solidFill>
            </a:endParaRPr>
          </a:p>
          <a:p>
            <a:pPr marL="182563" indent="-182563" algn="just">
              <a:buFont typeface="Arial" pitchFamily="34" charset="0"/>
              <a:buChar char="•"/>
            </a:pP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857224" y="1428736"/>
            <a:ext cx="7572428" cy="1143008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TextBox 16"/>
          <p:cNvSpPr txBox="1"/>
          <p:nvPr/>
        </p:nvSpPr>
        <p:spPr>
          <a:xfrm>
            <a:off x="2928958" y="1785926"/>
            <a:ext cx="34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 smtClean="0">
                <a:solidFill>
                  <a:schemeClr val="bg1"/>
                </a:solidFill>
              </a:rPr>
              <a:t>Classification (2)</a:t>
            </a:r>
            <a:endParaRPr lang="nl-BE" sz="2400" dirty="0">
              <a:solidFill>
                <a:schemeClr val="bg1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5643570" y="3429000"/>
            <a:ext cx="3500430" cy="830997"/>
            <a:chOff x="5643570" y="3429000"/>
            <a:chExt cx="3500430" cy="830997"/>
          </a:xfrm>
        </p:grpSpPr>
        <p:sp>
          <p:nvSpPr>
            <p:cNvPr id="26" name="Rounded Rectangle 25"/>
            <p:cNvSpPr/>
            <p:nvPr/>
          </p:nvSpPr>
          <p:spPr>
            <a:xfrm>
              <a:off x="5643570" y="3429000"/>
              <a:ext cx="3500430" cy="785818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786446" y="3429000"/>
              <a:ext cx="3214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Interpersonal variation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643602" y="5235470"/>
            <a:ext cx="3500430" cy="785818"/>
            <a:chOff x="5643602" y="5000636"/>
            <a:chExt cx="3500430" cy="785818"/>
          </a:xfrm>
        </p:grpSpPr>
        <p:sp>
          <p:nvSpPr>
            <p:cNvPr id="14" name="Rounded Rectangle 13"/>
            <p:cNvSpPr/>
            <p:nvPr/>
          </p:nvSpPr>
          <p:spPr>
            <a:xfrm>
              <a:off x="5643602" y="5000636"/>
              <a:ext cx="3500430" cy="785818"/>
            </a:xfrm>
            <a:prstGeom prst="roundRect">
              <a:avLst/>
            </a:prstGeom>
            <a:solidFill>
              <a:srgbClr val="FF99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786478" y="5181913"/>
              <a:ext cx="3214678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Comorbidities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Evidence based diagnostics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July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3DF516-1044-4D5A-96F9-AAD402BDE8BC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Supporting students with ADHD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28662" y="1773784"/>
            <a:ext cx="735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 smtClean="0">
                <a:solidFill>
                  <a:schemeClr val="bg1"/>
                </a:solidFill>
              </a:rPr>
              <a:t>Diagnostic process of ADHD</a:t>
            </a: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57224" y="2714620"/>
            <a:ext cx="7572428" cy="3071834"/>
          </a:xfrm>
          <a:prstGeom prst="roundRect">
            <a:avLst/>
          </a:prstGeom>
          <a:solidFill>
            <a:schemeClr val="accent3">
              <a:lumMod val="10000"/>
            </a:schemeClr>
          </a:solidFill>
          <a:ln>
            <a:solidFill>
              <a:schemeClr val="accent3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Rounded Rectangle 24"/>
          <p:cNvSpPr/>
          <p:nvPr/>
        </p:nvSpPr>
        <p:spPr>
          <a:xfrm>
            <a:off x="857224" y="1428736"/>
            <a:ext cx="7572428" cy="1143008"/>
          </a:xfrm>
          <a:prstGeom prst="roundRect">
            <a:avLst/>
          </a:prstGeom>
          <a:solidFill>
            <a:schemeClr val="accent3">
              <a:lumMod val="25000"/>
            </a:schemeClr>
          </a:solidFill>
          <a:ln>
            <a:solidFill>
              <a:schemeClr val="accent3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TextBox 16"/>
          <p:cNvSpPr txBox="1"/>
          <p:nvPr/>
        </p:nvSpPr>
        <p:spPr>
          <a:xfrm>
            <a:off x="2928958" y="1785926"/>
            <a:ext cx="34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 smtClean="0">
                <a:solidFill>
                  <a:schemeClr val="bg1"/>
                </a:solidFill>
              </a:rPr>
              <a:t>Assessment (1)</a:t>
            </a: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857224" y="2928934"/>
            <a:ext cx="3500430" cy="571504"/>
          </a:xfrm>
          <a:prstGeom prst="round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7" name="TextBox 26"/>
          <p:cNvSpPr txBox="1"/>
          <p:nvPr/>
        </p:nvSpPr>
        <p:spPr>
          <a:xfrm>
            <a:off x="1000100" y="2967335"/>
            <a:ext cx="321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 smtClean="0">
                <a:solidFill>
                  <a:schemeClr val="bg1"/>
                </a:solidFill>
              </a:rPr>
              <a:t>Heterogeneity</a:t>
            </a: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857256" y="4286256"/>
            <a:ext cx="3500430" cy="642942"/>
          </a:xfrm>
          <a:prstGeom prst="round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8" name="TextBox 17"/>
          <p:cNvSpPr txBox="1"/>
          <p:nvPr/>
        </p:nvSpPr>
        <p:spPr>
          <a:xfrm>
            <a:off x="1000132" y="4169639"/>
            <a:ext cx="3214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 smtClean="0">
                <a:solidFill>
                  <a:schemeClr val="bg1"/>
                </a:solidFill>
              </a:rPr>
              <a:t>Interpersonal variation</a:t>
            </a: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57224" y="5000637"/>
            <a:ext cx="3500430" cy="526324"/>
          </a:xfrm>
          <a:prstGeom prst="round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TextBox 21"/>
          <p:cNvSpPr txBox="1"/>
          <p:nvPr/>
        </p:nvSpPr>
        <p:spPr>
          <a:xfrm>
            <a:off x="1000100" y="5039037"/>
            <a:ext cx="32146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 smtClean="0">
                <a:solidFill>
                  <a:schemeClr val="bg1"/>
                </a:solidFill>
              </a:rPr>
              <a:t>Comorbidities</a:t>
            </a: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24" name="Right Brace 23"/>
          <p:cNvSpPr/>
          <p:nvPr/>
        </p:nvSpPr>
        <p:spPr>
          <a:xfrm>
            <a:off x="4286248" y="2928934"/>
            <a:ext cx="500066" cy="2643206"/>
          </a:xfrm>
          <a:prstGeom prst="rightBrace">
            <a:avLst/>
          </a:prstGeom>
          <a:ln>
            <a:solidFill>
              <a:srgbClr val="FF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21" name="Group 20"/>
          <p:cNvGrpSpPr/>
          <p:nvPr/>
        </p:nvGrpSpPr>
        <p:grpSpPr>
          <a:xfrm>
            <a:off x="4929222" y="3643314"/>
            <a:ext cx="3500430" cy="1285884"/>
            <a:chOff x="4929222" y="3643314"/>
            <a:chExt cx="3500430" cy="1285884"/>
          </a:xfrm>
        </p:grpSpPr>
        <p:sp>
          <p:nvSpPr>
            <p:cNvPr id="28" name="Rounded Rectangle 27"/>
            <p:cNvSpPr/>
            <p:nvPr/>
          </p:nvSpPr>
          <p:spPr>
            <a:xfrm>
              <a:off x="4929222" y="3643314"/>
              <a:ext cx="3500430" cy="1285884"/>
            </a:xfrm>
            <a:prstGeom prst="roundRect">
              <a:avLst/>
            </a:prstGeom>
            <a:solidFill>
              <a:srgbClr val="FF0000"/>
            </a:solidFill>
            <a:ln>
              <a:solidFill>
                <a:srgbClr val="FF99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5072098" y="3643314"/>
              <a:ext cx="321467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Recent, comprehensive assessment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3" name="Rounded Rectangle 22"/>
          <p:cNvSpPr/>
          <p:nvPr/>
        </p:nvSpPr>
        <p:spPr>
          <a:xfrm>
            <a:off x="857224" y="3571876"/>
            <a:ext cx="3500430" cy="642942"/>
          </a:xfrm>
          <a:prstGeom prst="round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30" name="TextBox 29"/>
          <p:cNvSpPr txBox="1"/>
          <p:nvPr/>
        </p:nvSpPr>
        <p:spPr>
          <a:xfrm>
            <a:off x="1000100" y="3455259"/>
            <a:ext cx="32146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 smtClean="0">
                <a:solidFill>
                  <a:schemeClr val="bg1"/>
                </a:solidFill>
              </a:rPr>
              <a:t>Developmental perspective</a:t>
            </a:r>
            <a:endParaRPr lang="nl-BE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Evidence based diagnostics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July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3DF516-1044-4D5A-96F9-AAD402BDE8BC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Supporting students with ADHD</a:t>
            </a:r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928662" y="1773784"/>
            <a:ext cx="735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 smtClean="0">
                <a:solidFill>
                  <a:schemeClr val="bg1"/>
                </a:solidFill>
              </a:rPr>
              <a:t>Diagnostic process of ADHD</a:t>
            </a: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57224" y="2714620"/>
            <a:ext cx="7572428" cy="3071834"/>
          </a:xfrm>
          <a:prstGeom prst="roundRect">
            <a:avLst/>
          </a:prstGeom>
          <a:solidFill>
            <a:schemeClr val="accent3">
              <a:lumMod val="10000"/>
            </a:schemeClr>
          </a:solidFill>
          <a:ln>
            <a:solidFill>
              <a:schemeClr val="accent3">
                <a:lumMod val="1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5" name="Rounded Rectangle 24"/>
          <p:cNvSpPr/>
          <p:nvPr/>
        </p:nvSpPr>
        <p:spPr>
          <a:xfrm>
            <a:off x="857224" y="1428736"/>
            <a:ext cx="7572428" cy="1143008"/>
          </a:xfrm>
          <a:prstGeom prst="roundRect">
            <a:avLst/>
          </a:prstGeom>
          <a:solidFill>
            <a:schemeClr val="accent3">
              <a:lumMod val="25000"/>
            </a:schemeClr>
          </a:solidFill>
          <a:ln>
            <a:solidFill>
              <a:schemeClr val="accent3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7" name="TextBox 16"/>
          <p:cNvSpPr txBox="1"/>
          <p:nvPr/>
        </p:nvSpPr>
        <p:spPr>
          <a:xfrm>
            <a:off x="2928958" y="1785926"/>
            <a:ext cx="3428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 smtClean="0">
                <a:solidFill>
                  <a:schemeClr val="bg1"/>
                </a:solidFill>
              </a:rPr>
              <a:t>Assessment (2)</a:t>
            </a:r>
            <a:endParaRPr lang="nl-BE" sz="24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28694" y="2967335"/>
            <a:ext cx="742952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563" indent="-182563" algn="just">
              <a:buFont typeface="Arial" pitchFamily="34" charset="0"/>
              <a:buChar char="•"/>
            </a:pPr>
            <a:r>
              <a:rPr lang="nl-BE" sz="2400" dirty="0" smtClean="0">
                <a:solidFill>
                  <a:schemeClr val="bg1"/>
                </a:solidFill>
                <a:latin typeface="Verdana"/>
              </a:rPr>
              <a:t>Identify the current cognitive processes responsible for the impairment</a:t>
            </a:r>
            <a:endParaRPr lang="nl-BE" sz="2400" dirty="0" smtClean="0">
              <a:solidFill>
                <a:schemeClr val="bg1"/>
              </a:solidFill>
            </a:endParaRPr>
          </a:p>
          <a:p>
            <a:pPr marL="182563" indent="-182563" algn="just">
              <a:buFont typeface="Arial" pitchFamily="34" charset="0"/>
              <a:buChar char="•"/>
            </a:pPr>
            <a:endParaRPr lang="nl-BE" sz="2400" dirty="0" smtClean="0">
              <a:solidFill>
                <a:schemeClr val="bg1"/>
              </a:solidFill>
            </a:endParaRPr>
          </a:p>
          <a:p>
            <a:pPr marL="182563" indent="-182563" algn="just">
              <a:buFont typeface="Arial" pitchFamily="34" charset="0"/>
              <a:buChar char="•"/>
            </a:pPr>
            <a:r>
              <a:rPr lang="nl-BE" sz="2400" dirty="0" smtClean="0">
                <a:solidFill>
                  <a:schemeClr val="bg1"/>
                </a:solidFill>
              </a:rPr>
              <a:t>Clear indications of student’s strengths and weaknesses</a:t>
            </a:r>
          </a:p>
          <a:p>
            <a:pPr marL="182563" indent="-182563" algn="just">
              <a:buFont typeface="Arial" pitchFamily="34" charset="0"/>
              <a:buChar char="•"/>
            </a:pPr>
            <a:endParaRPr lang="nl-BE" sz="2400" dirty="0" smtClean="0">
              <a:solidFill>
                <a:schemeClr val="bg1"/>
              </a:solidFill>
            </a:endParaRPr>
          </a:p>
          <a:p>
            <a:pPr marL="182563" indent="-182563" algn="just">
              <a:buFont typeface="Arial" pitchFamily="34" charset="0"/>
              <a:buChar char="•"/>
            </a:pPr>
            <a:endParaRPr lang="nl-BE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Psycho-education</a:t>
            </a:r>
          </a:p>
          <a:p>
            <a:pPr lvl="1"/>
            <a:r>
              <a:rPr lang="nl-BE" dirty="0" smtClean="0"/>
              <a:t>For the student with ADHD</a:t>
            </a:r>
          </a:p>
          <a:p>
            <a:pPr lvl="1"/>
            <a:r>
              <a:rPr lang="nl-BE" dirty="0" smtClean="0"/>
              <a:t>For the context</a:t>
            </a:r>
          </a:p>
          <a:p>
            <a:endParaRPr lang="nl-BE" dirty="0" smtClean="0"/>
          </a:p>
          <a:p>
            <a:r>
              <a:rPr lang="nl-BE" dirty="0" smtClean="0"/>
              <a:t>Psychopharmacology</a:t>
            </a:r>
          </a:p>
          <a:p>
            <a:endParaRPr lang="nl-BE" dirty="0" smtClean="0"/>
          </a:p>
          <a:p>
            <a:r>
              <a:rPr lang="nl-BE" dirty="0" smtClean="0"/>
              <a:t>Cognitive behavioral therapy/techniques</a:t>
            </a:r>
          </a:p>
          <a:p>
            <a:pPr lvl="1"/>
            <a:r>
              <a:rPr lang="nl-BE" dirty="0" smtClean="0"/>
              <a:t>For the student with ADHD</a:t>
            </a:r>
          </a:p>
          <a:p>
            <a:pPr lvl="1"/>
            <a:r>
              <a:rPr lang="nl-BE" dirty="0" smtClean="0"/>
              <a:t>For the context</a:t>
            </a:r>
          </a:p>
          <a:p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Evidence based treatment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July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3DF516-1044-4D5A-96F9-AAD402BDE8BC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Supporting students with ADHD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400" dirty="0" smtClean="0"/>
              <a:t>ADHD – students</a:t>
            </a:r>
          </a:p>
          <a:p>
            <a:pPr lvl="1"/>
            <a:r>
              <a:rPr lang="nl-BE" sz="2400" dirty="0" err="1" smtClean="0"/>
              <a:t>Lower</a:t>
            </a:r>
            <a:r>
              <a:rPr lang="nl-BE" sz="2400" dirty="0" smtClean="0"/>
              <a:t> </a:t>
            </a:r>
            <a:r>
              <a:rPr lang="nl-BE" sz="2400" dirty="0" err="1" smtClean="0"/>
              <a:t>grade</a:t>
            </a:r>
            <a:r>
              <a:rPr lang="nl-BE" sz="2400" dirty="0" smtClean="0"/>
              <a:t> point averages</a:t>
            </a:r>
          </a:p>
          <a:p>
            <a:pPr lvl="1"/>
            <a:r>
              <a:rPr lang="nl-BE" sz="2400" dirty="0" smtClean="0"/>
              <a:t>More </a:t>
            </a:r>
            <a:r>
              <a:rPr lang="nl-BE" sz="2400" dirty="0" err="1" smtClean="0"/>
              <a:t>academic</a:t>
            </a:r>
            <a:r>
              <a:rPr lang="nl-BE" sz="2400" dirty="0" smtClean="0"/>
              <a:t> </a:t>
            </a:r>
            <a:r>
              <a:rPr lang="nl-BE" sz="2400" dirty="0" err="1" smtClean="0"/>
              <a:t>problems</a:t>
            </a:r>
            <a:endParaRPr lang="nl-BE" sz="2400" dirty="0" smtClean="0"/>
          </a:p>
          <a:p>
            <a:pPr lvl="1"/>
            <a:r>
              <a:rPr lang="nl-BE" sz="2400" dirty="0" err="1" smtClean="0"/>
              <a:t>Higher</a:t>
            </a:r>
            <a:r>
              <a:rPr lang="nl-BE" sz="2400" dirty="0" smtClean="0"/>
              <a:t> </a:t>
            </a:r>
            <a:r>
              <a:rPr lang="nl-BE" sz="2400" dirty="0" err="1" smtClean="0"/>
              <a:t>chance</a:t>
            </a:r>
            <a:r>
              <a:rPr lang="nl-BE" sz="2400" dirty="0" smtClean="0"/>
              <a:t> of dropping out</a:t>
            </a:r>
          </a:p>
          <a:p>
            <a:pPr lvl="1"/>
            <a:r>
              <a:rPr lang="nl-BE" sz="2400" dirty="0" smtClean="0"/>
              <a:t>…</a:t>
            </a:r>
          </a:p>
          <a:p>
            <a:endParaRPr lang="nl-BE" dirty="0" smtClean="0"/>
          </a:p>
          <a:p>
            <a:r>
              <a:rPr lang="en-GB" sz="2400" dirty="0" smtClean="0"/>
              <a:t>As a result students with ADHD are encouraged to advocate for teaching and exam </a:t>
            </a:r>
            <a:r>
              <a:rPr lang="en-GB" sz="2400" dirty="0" smtClean="0"/>
              <a:t>accommodations </a:t>
            </a:r>
            <a:r>
              <a:rPr lang="en-GB" sz="2400" dirty="0" smtClean="0"/>
              <a:t>provided by Disability Services Offices (DSO).</a:t>
            </a:r>
            <a:endParaRPr lang="nl-BE" sz="2400" dirty="0" smtClean="0"/>
          </a:p>
          <a:p>
            <a:pPr lvl="1">
              <a:buNone/>
            </a:pPr>
            <a:endParaRPr lang="nl-BE" sz="1800" dirty="0" smtClean="0">
              <a:solidFill>
                <a:srgbClr val="003C72"/>
              </a:solidFill>
            </a:endParaRPr>
          </a:p>
          <a:p>
            <a:pPr lvl="1">
              <a:buNone/>
            </a:pPr>
            <a:endParaRPr lang="nl-BE" sz="1800" dirty="0" smtClean="0">
              <a:solidFill>
                <a:srgbClr val="003C72"/>
              </a:solidFill>
            </a:endParaRPr>
          </a:p>
          <a:p>
            <a:pPr lvl="1">
              <a:buNone/>
            </a:pPr>
            <a:endParaRPr lang="nl-BE" sz="1800" dirty="0" smtClean="0">
              <a:solidFill>
                <a:srgbClr val="003C72"/>
              </a:solidFill>
            </a:endParaRPr>
          </a:p>
          <a:p>
            <a:pPr lvl="1">
              <a:buNone/>
            </a:pPr>
            <a:endParaRPr lang="nl-BE" sz="1800" dirty="0" smtClean="0">
              <a:solidFill>
                <a:srgbClr val="003C72"/>
              </a:solidFill>
            </a:endParaRPr>
          </a:p>
          <a:p>
            <a:pPr lvl="1">
              <a:buNone/>
            </a:pPr>
            <a:endParaRPr lang="nl-BE" sz="1800" dirty="0" smtClean="0">
              <a:solidFill>
                <a:srgbClr val="003C72"/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Evidence based support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BE" smtClean="0"/>
              <a:t>July 2011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Supporting students with ADHD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15</a:t>
            </a:fld>
            <a:endParaRPr lang="nl-BE" dirty="0"/>
          </a:p>
        </p:txBody>
      </p:sp>
      <p:sp>
        <p:nvSpPr>
          <p:cNvPr id="7" name="TextBox 6"/>
          <p:cNvSpPr txBox="1"/>
          <p:nvPr/>
        </p:nvSpPr>
        <p:spPr>
          <a:xfrm>
            <a:off x="6143636" y="5488560"/>
            <a:ext cx="30003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GB" dirty="0" smtClean="0">
                <a:solidFill>
                  <a:srgbClr val="003C72"/>
                </a:solidFill>
              </a:rPr>
              <a:t>(Barkley et al., 2008)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2400" dirty="0" smtClean="0"/>
              <a:t>Students with ADHD could potentially benefit from teaching and exams </a:t>
            </a:r>
            <a:r>
              <a:rPr lang="en-GB" sz="2400" dirty="0" smtClean="0"/>
              <a:t>accommodations </a:t>
            </a:r>
            <a:r>
              <a:rPr lang="en-GB" sz="1800" dirty="0" smtClean="0"/>
              <a:t>(Harrison &amp; </a:t>
            </a:r>
            <a:r>
              <a:rPr lang="en-GB" sz="1800" dirty="0" err="1" smtClean="0"/>
              <a:t>Rosenblum</a:t>
            </a:r>
            <a:r>
              <a:rPr lang="en-GB" sz="1800" dirty="0" smtClean="0"/>
              <a:t>, 2010)</a:t>
            </a:r>
          </a:p>
          <a:p>
            <a:pPr>
              <a:buNone/>
            </a:pPr>
            <a:endParaRPr lang="nl-BE" sz="2400" dirty="0" smtClean="0"/>
          </a:p>
          <a:p>
            <a:r>
              <a:rPr lang="nl-BE" sz="2400" dirty="0" smtClean="0"/>
              <a:t>However, </a:t>
            </a:r>
            <a:r>
              <a:rPr lang="nl-BE" sz="2400" dirty="0" err="1" smtClean="0"/>
              <a:t>little</a:t>
            </a:r>
            <a:r>
              <a:rPr lang="nl-BE" sz="2400" dirty="0" smtClean="0"/>
              <a:t> research </a:t>
            </a:r>
            <a:r>
              <a:rPr lang="nl-BE" sz="2400" dirty="0" err="1" smtClean="0"/>
              <a:t>available</a:t>
            </a:r>
            <a:r>
              <a:rPr lang="nl-BE" sz="2400" dirty="0" smtClean="0"/>
              <a:t> on effectiveness of </a:t>
            </a:r>
            <a:r>
              <a:rPr lang="nl-BE" sz="2400" dirty="0" err="1" smtClean="0"/>
              <a:t>accommodations</a:t>
            </a:r>
            <a:r>
              <a:rPr lang="nl-BE" sz="2400" dirty="0" smtClean="0"/>
              <a:t> </a:t>
            </a:r>
            <a:r>
              <a:rPr lang="nl-BE" sz="2400" dirty="0" smtClean="0"/>
              <a:t>in secondary education (SE) and postsecondary education (PE)</a:t>
            </a:r>
          </a:p>
          <a:p>
            <a:pPr lvl="1">
              <a:buNone/>
            </a:pP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Evidence based diagnostics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BE" smtClean="0"/>
              <a:t>July 2011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Supporting students with ADHD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16</a:t>
            </a:fld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This</a:t>
            </a:r>
            <a:r>
              <a:rPr lang="nl-BE" dirty="0" smtClean="0"/>
              <a:t> </a:t>
            </a:r>
            <a:r>
              <a:rPr lang="nl-BE" dirty="0" err="1" smtClean="0"/>
              <a:t>study</a:t>
            </a:r>
            <a:r>
              <a:rPr lang="nl-BE" dirty="0" smtClean="0"/>
              <a:t>: </a:t>
            </a:r>
          </a:p>
          <a:p>
            <a:pPr lvl="1"/>
            <a:r>
              <a:rPr lang="en-GB" sz="2400" dirty="0" smtClean="0"/>
              <a:t>Overview of </a:t>
            </a:r>
            <a:r>
              <a:rPr lang="en-GB" sz="2400" dirty="0" smtClean="0"/>
              <a:t>accommodations </a:t>
            </a:r>
            <a:r>
              <a:rPr lang="en-GB" sz="2400" dirty="0" smtClean="0"/>
              <a:t>for students with ADHD in SE and PE </a:t>
            </a:r>
            <a:r>
              <a:rPr lang="en-GB" sz="2400" dirty="0" smtClean="0">
                <a:sym typeface="Wingdings" pitchFamily="2" charset="2"/>
              </a:rPr>
              <a:t> quantitative approach</a:t>
            </a:r>
          </a:p>
          <a:p>
            <a:pPr lvl="1">
              <a:buNone/>
            </a:pPr>
            <a:endParaRPr lang="en-GB" sz="2400" dirty="0" smtClean="0">
              <a:sym typeface="Wingdings" pitchFamily="2" charset="2"/>
            </a:endParaRPr>
          </a:p>
          <a:p>
            <a:pPr lvl="1"/>
            <a:endParaRPr lang="en-GB" sz="2400" dirty="0" smtClean="0"/>
          </a:p>
          <a:p>
            <a:pPr lvl="1"/>
            <a:endParaRPr lang="en-GB" sz="2400" dirty="0" smtClean="0"/>
          </a:p>
          <a:p>
            <a:pPr lvl="1"/>
            <a:r>
              <a:rPr lang="en-GB" sz="2400" dirty="0" smtClean="0"/>
              <a:t>Exploring indications for and effectiveness of </a:t>
            </a:r>
            <a:r>
              <a:rPr lang="en-GB" sz="2400" dirty="0" smtClean="0"/>
              <a:t>accommodations </a:t>
            </a:r>
            <a:r>
              <a:rPr lang="en-GB" sz="2400" dirty="0" smtClean="0">
                <a:sym typeface="Wingdings" pitchFamily="2" charset="2"/>
              </a:rPr>
              <a:t> qualitative approach</a:t>
            </a:r>
            <a:endParaRPr lang="en-GB" sz="2400" b="1" dirty="0" smtClean="0"/>
          </a:p>
          <a:p>
            <a:pPr lvl="1"/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Aims	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BE" smtClean="0"/>
              <a:t>July 2011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Supporting students with ADHD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17</a:t>
            </a:fld>
            <a:endParaRPr lang="nl-BE" dirty="0"/>
          </a:p>
        </p:txBody>
      </p:sp>
      <p:sp>
        <p:nvSpPr>
          <p:cNvPr id="8" name="Round Diagonal Corner Rectangle 7"/>
          <p:cNvSpPr/>
          <p:nvPr/>
        </p:nvSpPr>
        <p:spPr>
          <a:xfrm>
            <a:off x="4929190" y="2714620"/>
            <a:ext cx="3000396" cy="914400"/>
          </a:xfrm>
          <a:prstGeom prst="round2Diag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/>
              <a:t>Survey</a:t>
            </a:r>
            <a:endParaRPr lang="nl-BE" dirty="0"/>
          </a:p>
        </p:txBody>
      </p:sp>
      <p:sp>
        <p:nvSpPr>
          <p:cNvPr id="10" name="Round Diagonal Corner Rectangle 9"/>
          <p:cNvSpPr/>
          <p:nvPr/>
        </p:nvSpPr>
        <p:spPr>
          <a:xfrm>
            <a:off x="4929190" y="4714884"/>
            <a:ext cx="3000396" cy="914400"/>
          </a:xfrm>
          <a:prstGeom prst="round2Diag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/>
              <a:t>Interviews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sz="2400" u="sng" dirty="0" err="1" smtClean="0"/>
              <a:t>Quantitative</a:t>
            </a:r>
            <a:r>
              <a:rPr lang="nl-BE" sz="2400" u="sng" dirty="0" smtClean="0"/>
              <a:t> </a:t>
            </a:r>
            <a:r>
              <a:rPr lang="nl-BE" sz="2400" u="sng" dirty="0" err="1" smtClean="0"/>
              <a:t>study</a:t>
            </a:r>
            <a:r>
              <a:rPr lang="nl-BE" sz="2400" u="sng" dirty="0" smtClean="0"/>
              <a:t> </a:t>
            </a:r>
          </a:p>
          <a:p>
            <a:pPr>
              <a:buNone/>
            </a:pPr>
            <a:r>
              <a:rPr lang="nl-BE" sz="2400" dirty="0" smtClean="0"/>
              <a:t>	A </a:t>
            </a:r>
            <a:r>
              <a:rPr lang="nl-BE" sz="2400" dirty="0" err="1" smtClean="0"/>
              <a:t>survey</a:t>
            </a:r>
            <a:r>
              <a:rPr lang="nl-BE" sz="2400" dirty="0" smtClean="0"/>
              <a:t> </a:t>
            </a:r>
            <a:r>
              <a:rPr lang="nl-BE" sz="2400" dirty="0" err="1" smtClean="0"/>
              <a:t>on</a:t>
            </a:r>
            <a:r>
              <a:rPr lang="nl-BE" sz="2400" dirty="0" smtClean="0"/>
              <a:t> </a:t>
            </a:r>
            <a:r>
              <a:rPr lang="nl-BE" sz="2400" dirty="0" err="1" smtClean="0"/>
              <a:t>accommodations</a:t>
            </a:r>
            <a:r>
              <a:rPr lang="nl-BE" sz="2400" dirty="0" smtClean="0"/>
              <a:t> </a:t>
            </a:r>
            <a:r>
              <a:rPr lang="nl-BE" sz="2400" dirty="0" smtClean="0"/>
              <a:t>in 91 settings of PE (n=49) and SE (n=42)     </a:t>
            </a:r>
          </a:p>
          <a:p>
            <a:pPr>
              <a:buNone/>
            </a:pPr>
            <a:r>
              <a:rPr lang="nl-BE" sz="2400" dirty="0" smtClean="0"/>
              <a:t>    	</a:t>
            </a:r>
            <a:r>
              <a:rPr lang="nl-BE" sz="2000" dirty="0" smtClean="0">
                <a:sym typeface="Wingdings" pitchFamily="2" charset="2"/>
              </a:rPr>
              <a:t> </a:t>
            </a:r>
            <a:r>
              <a:rPr lang="nl-BE" sz="2400" dirty="0" err="1" smtClean="0">
                <a:sym typeface="Wingdings" pitchFamily="2" charset="2"/>
              </a:rPr>
              <a:t>Qualtrics</a:t>
            </a:r>
            <a:r>
              <a:rPr lang="nl-BE" sz="2400" dirty="0" smtClean="0">
                <a:sym typeface="Wingdings" pitchFamily="2" charset="2"/>
              </a:rPr>
              <a:t> </a:t>
            </a:r>
            <a:r>
              <a:rPr lang="nl-BE" sz="1800" dirty="0" smtClean="0">
                <a:sym typeface="Wingdings" pitchFamily="2" charset="2"/>
              </a:rPr>
              <a:t>(</a:t>
            </a:r>
            <a:r>
              <a:rPr lang="nl-BE" sz="1800" dirty="0" err="1" smtClean="0">
                <a:sym typeface="Wingdings" pitchFamily="2" charset="2"/>
              </a:rPr>
              <a:t>www.qualtrics.com</a:t>
            </a:r>
            <a:r>
              <a:rPr lang="nl-BE" sz="1800" dirty="0" smtClean="0">
                <a:sym typeface="Wingdings" pitchFamily="2" charset="2"/>
              </a:rPr>
              <a:t>)</a:t>
            </a:r>
            <a:r>
              <a:rPr lang="nl-BE" sz="1800" dirty="0" smtClean="0"/>
              <a:t> </a:t>
            </a:r>
          </a:p>
          <a:p>
            <a:pPr>
              <a:buNone/>
            </a:pPr>
            <a:endParaRPr lang="nl-BE" sz="1800" dirty="0" smtClean="0"/>
          </a:p>
          <a:p>
            <a:r>
              <a:rPr lang="nl-BE" sz="2400" u="sng" dirty="0" err="1" smtClean="0"/>
              <a:t>Qualitative</a:t>
            </a:r>
            <a:r>
              <a:rPr lang="nl-BE" sz="2400" u="sng" dirty="0" smtClean="0"/>
              <a:t> </a:t>
            </a:r>
            <a:r>
              <a:rPr lang="nl-BE" sz="2400" u="sng" dirty="0" err="1" smtClean="0"/>
              <a:t>study</a:t>
            </a:r>
            <a:r>
              <a:rPr lang="nl-BE" sz="2400" u="sng" dirty="0" smtClean="0"/>
              <a:t> </a:t>
            </a:r>
          </a:p>
          <a:p>
            <a:pPr>
              <a:buNone/>
            </a:pPr>
            <a:r>
              <a:rPr lang="nl-BE" sz="2400" dirty="0" smtClean="0"/>
              <a:t>	23 </a:t>
            </a:r>
            <a:r>
              <a:rPr lang="nl-BE" sz="2400" dirty="0" err="1" smtClean="0"/>
              <a:t>semi-structured</a:t>
            </a:r>
            <a:r>
              <a:rPr lang="nl-BE" sz="2400" dirty="0" smtClean="0"/>
              <a:t> interviews: </a:t>
            </a:r>
          </a:p>
          <a:p>
            <a:pPr lvl="1"/>
            <a:r>
              <a:rPr lang="nl-BE" sz="2400" dirty="0" err="1" smtClean="0"/>
              <a:t>Students</a:t>
            </a:r>
            <a:r>
              <a:rPr lang="nl-BE" sz="2400" dirty="0" smtClean="0"/>
              <a:t> in PE and SE  </a:t>
            </a:r>
          </a:p>
          <a:p>
            <a:pPr lvl="1"/>
            <a:r>
              <a:rPr lang="nl-BE" sz="2400" dirty="0" smtClean="0"/>
              <a:t>DSO in PE and SE                            </a:t>
            </a:r>
          </a:p>
          <a:p>
            <a:pPr lvl="1">
              <a:buNone/>
            </a:pPr>
            <a:r>
              <a:rPr lang="nl-BE" sz="2400" dirty="0" smtClean="0"/>
              <a:t>     </a:t>
            </a:r>
            <a:r>
              <a:rPr lang="nl-BE" sz="2000" dirty="0" smtClean="0">
                <a:sym typeface="Wingdings" pitchFamily="2" charset="2"/>
              </a:rPr>
              <a:t> </a:t>
            </a:r>
            <a:r>
              <a:rPr lang="nl-BE" sz="2400" dirty="0" smtClean="0">
                <a:sym typeface="Wingdings" pitchFamily="2" charset="2"/>
              </a:rPr>
              <a:t>Nvivo8 </a:t>
            </a:r>
            <a:r>
              <a:rPr lang="nl-BE" sz="1800" dirty="0" smtClean="0">
                <a:sym typeface="Wingdings" pitchFamily="2" charset="2"/>
              </a:rPr>
              <a:t>(QSR International, 2008)</a:t>
            </a:r>
            <a:endParaRPr lang="nl-BE" sz="1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Methods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BE" smtClean="0"/>
              <a:t>July 2011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Supporting students with ADHD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18</a:t>
            </a:fld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nl-BE" dirty="0" smtClean="0"/>
          </a:p>
          <a:p>
            <a:pPr marL="514350" indent="-514350">
              <a:buAutoNum type="arabicPeriod"/>
            </a:pPr>
            <a:r>
              <a:rPr lang="nl-BE" dirty="0" smtClean="0"/>
              <a:t>Comparison ADHD – Learning Disorders</a:t>
            </a:r>
          </a:p>
          <a:p>
            <a:pPr marL="514350" indent="-514350">
              <a:buAutoNum type="arabicPeriod"/>
            </a:pPr>
            <a:r>
              <a:rPr lang="nl-BE" dirty="0" smtClean="0"/>
              <a:t>Teaching </a:t>
            </a:r>
            <a:r>
              <a:rPr lang="nl-BE" dirty="0" err="1" smtClean="0"/>
              <a:t>accommodations</a:t>
            </a:r>
            <a:endParaRPr lang="nl-BE" dirty="0" smtClean="0"/>
          </a:p>
          <a:p>
            <a:pPr marL="514350" indent="-514350">
              <a:buAutoNum type="arabicPeriod"/>
            </a:pPr>
            <a:r>
              <a:rPr lang="nl-BE" dirty="0" err="1" smtClean="0"/>
              <a:t>Exam</a:t>
            </a:r>
            <a:r>
              <a:rPr lang="nl-BE" dirty="0" smtClean="0"/>
              <a:t> </a:t>
            </a:r>
            <a:r>
              <a:rPr lang="nl-BE" dirty="0" err="1" smtClean="0"/>
              <a:t>accommodations</a:t>
            </a:r>
            <a:endParaRPr lang="nl-BE" dirty="0" smtClean="0"/>
          </a:p>
          <a:p>
            <a:pPr marL="514350" indent="-514350">
              <a:buAutoNum type="arabicPeriod"/>
            </a:pPr>
            <a:r>
              <a:rPr lang="nl-BE" dirty="0" err="1" smtClean="0"/>
              <a:t>Needs</a:t>
            </a: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Outline results	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July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3DF516-1044-4D5A-96F9-AAD402BDE8BC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Supporting students with ADHD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nl-BE" sz="2400" dirty="0" smtClean="0"/>
          </a:p>
          <a:p>
            <a:endParaRPr lang="nl-BE" sz="2400" dirty="0" smtClean="0"/>
          </a:p>
          <a:p>
            <a:endParaRPr lang="nl-BE" sz="2400" dirty="0" smtClean="0"/>
          </a:p>
          <a:p>
            <a:endParaRPr lang="nl-BE" sz="2400" dirty="0" smtClean="0"/>
          </a:p>
          <a:p>
            <a:endParaRPr lang="nl-BE" sz="2400" dirty="0" smtClean="0"/>
          </a:p>
          <a:p>
            <a:endParaRPr lang="nl-BE" sz="2400" dirty="0" smtClean="0"/>
          </a:p>
          <a:p>
            <a:endParaRPr lang="nl-BE" sz="2400" dirty="0" smtClean="0"/>
          </a:p>
          <a:p>
            <a:pPr>
              <a:buNone/>
            </a:pPr>
            <a:endParaRPr lang="nl-BE" sz="2400" dirty="0" smtClean="0"/>
          </a:p>
          <a:p>
            <a:pPr>
              <a:buNone/>
            </a:pPr>
            <a:endParaRPr lang="en-GB" sz="2400" dirty="0" smtClean="0"/>
          </a:p>
          <a:p>
            <a:pPr lvl="1"/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2800" dirty="0" smtClean="0"/>
              <a:t>Attention Deficit Hyperactivity Disorder</a:t>
            </a:r>
            <a:endParaRPr lang="nl-BE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BE" smtClean="0"/>
              <a:t>July 2011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Supporting students with ADHD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</a:t>
            </a:fld>
            <a:endParaRPr lang="nl-BE" dirty="0"/>
          </a:p>
        </p:txBody>
      </p:sp>
      <p:grpSp>
        <p:nvGrpSpPr>
          <p:cNvPr id="13" name="Group 12"/>
          <p:cNvGrpSpPr/>
          <p:nvPr/>
        </p:nvGrpSpPr>
        <p:grpSpPr>
          <a:xfrm>
            <a:off x="857224" y="2143116"/>
            <a:ext cx="3643338" cy="928694"/>
            <a:chOff x="857224" y="2786058"/>
            <a:chExt cx="3643338" cy="928694"/>
          </a:xfrm>
        </p:grpSpPr>
        <p:sp>
          <p:nvSpPr>
            <p:cNvPr id="14" name="Rounded Rectangle 13"/>
            <p:cNvSpPr/>
            <p:nvPr/>
          </p:nvSpPr>
          <p:spPr>
            <a:xfrm>
              <a:off x="857224" y="2786058"/>
              <a:ext cx="3643338" cy="92869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928694" y="2967335"/>
              <a:ext cx="34289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Inattention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4705352" y="2143116"/>
            <a:ext cx="3643338" cy="928694"/>
            <a:chOff x="857224" y="2786058"/>
            <a:chExt cx="3643338" cy="928694"/>
          </a:xfrm>
        </p:grpSpPr>
        <p:sp>
          <p:nvSpPr>
            <p:cNvPr id="17" name="Rounded Rectangle 16"/>
            <p:cNvSpPr/>
            <p:nvPr/>
          </p:nvSpPr>
          <p:spPr>
            <a:xfrm>
              <a:off x="857224" y="2786058"/>
              <a:ext cx="3643338" cy="92869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928694" y="2812317"/>
              <a:ext cx="34289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Hyperactivity/ Impulsivity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Down Arrow 18"/>
          <p:cNvSpPr/>
          <p:nvPr/>
        </p:nvSpPr>
        <p:spPr>
          <a:xfrm>
            <a:off x="785786" y="3214686"/>
            <a:ext cx="642942" cy="785818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0" name="Down Arrow 19"/>
          <p:cNvSpPr/>
          <p:nvPr/>
        </p:nvSpPr>
        <p:spPr>
          <a:xfrm>
            <a:off x="3857620" y="3214686"/>
            <a:ext cx="642942" cy="785818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1" name="Down Arrow 20"/>
          <p:cNvSpPr/>
          <p:nvPr/>
        </p:nvSpPr>
        <p:spPr>
          <a:xfrm>
            <a:off x="4643438" y="3214686"/>
            <a:ext cx="642942" cy="785818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2" name="Down Arrow 21"/>
          <p:cNvSpPr/>
          <p:nvPr/>
        </p:nvSpPr>
        <p:spPr>
          <a:xfrm>
            <a:off x="7786710" y="3214686"/>
            <a:ext cx="642942" cy="785818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23" name="Group 22"/>
          <p:cNvGrpSpPr/>
          <p:nvPr/>
        </p:nvGrpSpPr>
        <p:grpSpPr>
          <a:xfrm>
            <a:off x="142844" y="4071942"/>
            <a:ext cx="2857520" cy="928694"/>
            <a:chOff x="4786314" y="4857760"/>
            <a:chExt cx="3643338" cy="928694"/>
          </a:xfrm>
        </p:grpSpPr>
        <p:sp>
          <p:nvSpPr>
            <p:cNvPr id="24" name="Rounded Rectangle 23"/>
            <p:cNvSpPr/>
            <p:nvPr/>
          </p:nvSpPr>
          <p:spPr>
            <a:xfrm>
              <a:off x="4786314" y="4857760"/>
              <a:ext cx="3643338" cy="928694"/>
            </a:xfrm>
            <a:prstGeom prst="roundRect">
              <a:avLst/>
            </a:prstGeom>
            <a:solidFill>
              <a:schemeClr val="accent3">
                <a:lumMod val="25000"/>
              </a:schemeClr>
            </a:solidFill>
            <a:ln>
              <a:solidFill>
                <a:schemeClr val="accent3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4857784" y="5110475"/>
              <a:ext cx="34289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ADHD-IA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214678" y="4071942"/>
            <a:ext cx="2857520" cy="928694"/>
            <a:chOff x="4786314" y="4857760"/>
            <a:chExt cx="3643338" cy="928694"/>
          </a:xfrm>
        </p:grpSpPr>
        <p:sp>
          <p:nvSpPr>
            <p:cNvPr id="27" name="Rounded Rectangle 26"/>
            <p:cNvSpPr/>
            <p:nvPr/>
          </p:nvSpPr>
          <p:spPr>
            <a:xfrm>
              <a:off x="4786314" y="4857760"/>
              <a:ext cx="3643338" cy="928694"/>
            </a:xfrm>
            <a:prstGeom prst="roundRect">
              <a:avLst/>
            </a:prstGeom>
            <a:solidFill>
              <a:schemeClr val="accent3">
                <a:lumMod val="25000"/>
              </a:schemeClr>
            </a:solidFill>
            <a:ln>
              <a:solidFill>
                <a:schemeClr val="accent3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4857784" y="5110475"/>
              <a:ext cx="34289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ADHD-COM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43636" y="4071942"/>
            <a:ext cx="2857520" cy="928694"/>
            <a:chOff x="4786314" y="4857760"/>
            <a:chExt cx="3643338" cy="928694"/>
          </a:xfrm>
        </p:grpSpPr>
        <p:sp>
          <p:nvSpPr>
            <p:cNvPr id="30" name="Rounded Rectangle 29"/>
            <p:cNvSpPr/>
            <p:nvPr/>
          </p:nvSpPr>
          <p:spPr>
            <a:xfrm>
              <a:off x="4786314" y="4857760"/>
              <a:ext cx="3643338" cy="928694"/>
            </a:xfrm>
            <a:prstGeom prst="roundRect">
              <a:avLst/>
            </a:prstGeom>
            <a:solidFill>
              <a:schemeClr val="accent3">
                <a:lumMod val="25000"/>
              </a:schemeClr>
            </a:solidFill>
            <a:ln>
              <a:solidFill>
                <a:schemeClr val="accent3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857784" y="5110475"/>
              <a:ext cx="34289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ADHD-HI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Significantly</a:t>
            </a:r>
            <a:r>
              <a:rPr lang="nl-BE" dirty="0" smtClean="0"/>
              <a:t> more </a:t>
            </a:r>
            <a:r>
              <a:rPr lang="nl-BE" dirty="0" err="1" smtClean="0"/>
              <a:t>accommodations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learning</a:t>
            </a:r>
            <a:r>
              <a:rPr lang="nl-BE" dirty="0" smtClean="0"/>
              <a:t> disorders (LD) </a:t>
            </a:r>
            <a:r>
              <a:rPr lang="nl-BE" dirty="0" err="1" smtClean="0"/>
              <a:t>than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ADHD </a:t>
            </a:r>
          </a:p>
          <a:p>
            <a:pPr>
              <a:buNone/>
            </a:pPr>
            <a:r>
              <a:rPr lang="en-GB" dirty="0" smtClean="0">
                <a:solidFill>
                  <a:srgbClr val="003C72"/>
                </a:solidFill>
              </a:rPr>
              <a:t>	</a:t>
            </a:r>
            <a:r>
              <a:rPr lang="en-GB" dirty="0" smtClean="0">
                <a:sym typeface="Wingdings" pitchFamily="2" charset="2"/>
              </a:rPr>
              <a:t></a:t>
            </a:r>
            <a:r>
              <a:rPr lang="en-GB" dirty="0" smtClean="0">
                <a:solidFill>
                  <a:srgbClr val="003C72"/>
                </a:solidFill>
                <a:sym typeface="Wingdings" pitchFamily="2" charset="2"/>
              </a:rPr>
              <a:t> </a:t>
            </a:r>
            <a:r>
              <a:rPr lang="en-GB" dirty="0" smtClean="0"/>
              <a:t>(</a:t>
            </a:r>
            <a:r>
              <a:rPr lang="el-GR" dirty="0" smtClean="0"/>
              <a:t>χ</a:t>
            </a:r>
            <a:r>
              <a:rPr lang="nl-BE" dirty="0" smtClean="0"/>
              <a:t>²(1)=3.82, p&lt;0.05)</a:t>
            </a:r>
          </a:p>
          <a:p>
            <a:endParaRPr lang="nl-BE" dirty="0" smtClean="0"/>
          </a:p>
          <a:p>
            <a:pPr lvl="1"/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Results</a:t>
            </a:r>
            <a:r>
              <a:rPr lang="nl-BE" dirty="0" smtClean="0"/>
              <a:t> </a:t>
            </a:r>
            <a:r>
              <a:rPr lang="nl-BE" sz="2800" dirty="0" smtClean="0"/>
              <a:t>– </a:t>
            </a:r>
            <a:r>
              <a:rPr lang="nl-BE" sz="2800" dirty="0" err="1" smtClean="0"/>
              <a:t>comparison</a:t>
            </a:r>
            <a:r>
              <a:rPr lang="nl-BE" sz="2800" dirty="0" smtClean="0"/>
              <a:t> </a:t>
            </a:r>
            <a:endParaRPr lang="nl-BE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BE" smtClean="0"/>
              <a:t>July 2011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Supporting students with ADHD</a:t>
            </a:r>
            <a:endParaRPr lang="nl-BE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785788" y="3071810"/>
          <a:ext cx="7358112" cy="21431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52704"/>
                <a:gridCol w="2452704"/>
                <a:gridCol w="2452704"/>
              </a:tblGrid>
              <a:tr h="714380">
                <a:tc>
                  <a:txBody>
                    <a:bodyPr/>
                    <a:lstStyle/>
                    <a:p>
                      <a:endParaRPr lang="nl-BE" sz="2400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400" b="1" dirty="0" smtClean="0"/>
                        <a:t>SE</a:t>
                      </a:r>
                      <a:endParaRPr lang="nl-BE" sz="24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400" b="1" dirty="0" smtClean="0"/>
                        <a:t>PE</a:t>
                      </a:r>
                      <a:endParaRPr lang="nl-BE" sz="2400" b="1" dirty="0"/>
                    </a:p>
                  </a:txBody>
                  <a:tcPr>
                    <a:solidFill>
                      <a:srgbClr val="002060"/>
                    </a:solidFill>
                  </a:tcPr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nl-BE" sz="2400" b="1" dirty="0" smtClean="0">
                          <a:solidFill>
                            <a:schemeClr val="bg1"/>
                          </a:solidFill>
                        </a:rPr>
                        <a:t>LD</a:t>
                      </a:r>
                      <a:endParaRPr lang="nl-BE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400" dirty="0" smtClean="0"/>
                        <a:t>100 %</a:t>
                      </a:r>
                      <a:endParaRPr lang="nl-BE" sz="2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400" dirty="0" smtClean="0"/>
                        <a:t>100 %</a:t>
                      </a:r>
                      <a:endParaRPr lang="nl-BE" sz="2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  <a:tr h="714380">
                <a:tc>
                  <a:txBody>
                    <a:bodyPr/>
                    <a:lstStyle/>
                    <a:p>
                      <a:r>
                        <a:rPr lang="nl-BE" sz="2400" b="1" dirty="0" smtClean="0">
                          <a:solidFill>
                            <a:schemeClr val="bg1"/>
                          </a:solidFill>
                        </a:rPr>
                        <a:t>ADHD</a:t>
                      </a:r>
                      <a:endParaRPr lang="nl-BE" sz="2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400" dirty="0" smtClean="0"/>
                        <a:t>75.5 %</a:t>
                      </a:r>
                      <a:endParaRPr lang="nl-BE" sz="2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BE" sz="2400" dirty="0" smtClean="0"/>
                        <a:t>90.2 %</a:t>
                      </a:r>
                      <a:endParaRPr lang="nl-BE" sz="2400" dirty="0"/>
                    </a:p>
                  </a:txBody>
                  <a:tcPr>
                    <a:solidFill>
                      <a:schemeClr val="accent2">
                        <a:lumMod val="7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20</a:t>
            </a:fld>
            <a:endParaRPr lang="nl-BE" dirty="0"/>
          </a:p>
        </p:txBody>
      </p:sp>
      <p:sp>
        <p:nvSpPr>
          <p:cNvPr id="9" name="Round Diagonal Corner Rectangle 8"/>
          <p:cNvSpPr/>
          <p:nvPr/>
        </p:nvSpPr>
        <p:spPr>
          <a:xfrm>
            <a:off x="5929322" y="228584"/>
            <a:ext cx="3000396" cy="914400"/>
          </a:xfrm>
          <a:prstGeom prst="round2Diag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/>
              <a:t>Survey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 smtClean="0"/>
              <a:t>Possible</a:t>
            </a:r>
            <a:r>
              <a:rPr lang="nl-BE" dirty="0" smtClean="0"/>
              <a:t> hypotheses:</a:t>
            </a:r>
          </a:p>
          <a:p>
            <a:pPr lvl="1"/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Results</a:t>
            </a:r>
            <a:r>
              <a:rPr lang="nl-BE" dirty="0" smtClean="0"/>
              <a:t> </a:t>
            </a:r>
            <a:r>
              <a:rPr lang="nl-BE" sz="2800" dirty="0" smtClean="0"/>
              <a:t>– </a:t>
            </a:r>
            <a:r>
              <a:rPr lang="nl-BE" sz="2800" dirty="0" err="1" smtClean="0"/>
              <a:t>comparison</a:t>
            </a:r>
            <a:endParaRPr lang="nl-BE" sz="2800" dirty="0"/>
          </a:p>
        </p:txBody>
      </p:sp>
      <p:sp>
        <p:nvSpPr>
          <p:cNvPr id="8" name="Round Diagonal Corner Rectangle 7"/>
          <p:cNvSpPr/>
          <p:nvPr/>
        </p:nvSpPr>
        <p:spPr>
          <a:xfrm>
            <a:off x="5143504" y="1500174"/>
            <a:ext cx="3143272" cy="1136738"/>
          </a:xfrm>
          <a:prstGeom prst="round2DiagRect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nl-BE" dirty="0" smtClean="0"/>
              <a:t>Are </a:t>
            </a:r>
            <a:r>
              <a:rPr lang="nl-BE" dirty="0" err="1" smtClean="0"/>
              <a:t>students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LD </a:t>
            </a:r>
            <a:r>
              <a:rPr lang="nl-BE" dirty="0" err="1" smtClean="0"/>
              <a:t>applying</a:t>
            </a:r>
            <a:r>
              <a:rPr lang="nl-BE" dirty="0" smtClean="0"/>
              <a:t> more </a:t>
            </a:r>
            <a:r>
              <a:rPr lang="nl-BE" dirty="0" err="1" smtClean="0"/>
              <a:t>often</a:t>
            </a:r>
            <a:r>
              <a:rPr lang="nl-BE" dirty="0" smtClean="0"/>
              <a:t> </a:t>
            </a:r>
            <a:r>
              <a:rPr lang="nl-BE" dirty="0" err="1" smtClean="0"/>
              <a:t>than</a:t>
            </a:r>
            <a:r>
              <a:rPr lang="nl-BE" dirty="0" smtClean="0"/>
              <a:t> </a:t>
            </a:r>
            <a:r>
              <a:rPr lang="nl-BE" dirty="0" err="1" smtClean="0"/>
              <a:t>students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ADHD?</a:t>
            </a:r>
          </a:p>
        </p:txBody>
      </p:sp>
      <p:sp>
        <p:nvSpPr>
          <p:cNvPr id="9" name="Round Diagonal Corner Rectangle 8"/>
          <p:cNvSpPr/>
          <p:nvPr/>
        </p:nvSpPr>
        <p:spPr>
          <a:xfrm>
            <a:off x="857224" y="2143116"/>
            <a:ext cx="3143272" cy="914400"/>
          </a:xfrm>
          <a:prstGeom prst="round2Diag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nl-BE" dirty="0" smtClean="0"/>
              <a:t>More </a:t>
            </a:r>
            <a:r>
              <a:rPr lang="nl-BE" dirty="0" err="1" smtClean="0"/>
              <a:t>acceptance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impairments</a:t>
            </a:r>
            <a:r>
              <a:rPr lang="nl-BE" dirty="0" smtClean="0"/>
              <a:t> </a:t>
            </a:r>
            <a:r>
              <a:rPr lang="nl-BE" dirty="0" err="1" smtClean="0"/>
              <a:t>caused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LD </a:t>
            </a:r>
            <a:r>
              <a:rPr lang="nl-BE" dirty="0" err="1" smtClean="0"/>
              <a:t>than</a:t>
            </a:r>
            <a:r>
              <a:rPr lang="nl-BE" dirty="0" smtClean="0"/>
              <a:t> ADHD?</a:t>
            </a:r>
          </a:p>
        </p:txBody>
      </p:sp>
      <p:sp>
        <p:nvSpPr>
          <p:cNvPr id="11" name="Round Diagonal Corner Rectangle 10"/>
          <p:cNvSpPr/>
          <p:nvPr/>
        </p:nvSpPr>
        <p:spPr>
          <a:xfrm>
            <a:off x="4500562" y="3071810"/>
            <a:ext cx="3383806" cy="914400"/>
          </a:xfrm>
          <a:prstGeom prst="round2DiagRect">
            <a:avLst/>
          </a:prstGeom>
          <a:solidFill>
            <a:schemeClr val="accent5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nl-BE" dirty="0" smtClean="0"/>
              <a:t>More </a:t>
            </a:r>
            <a:r>
              <a:rPr lang="nl-BE" dirty="0" err="1" smtClean="0"/>
              <a:t>knowledge</a:t>
            </a:r>
            <a:r>
              <a:rPr lang="nl-BE" dirty="0" smtClean="0"/>
              <a:t> </a:t>
            </a:r>
            <a:r>
              <a:rPr lang="nl-BE" dirty="0" err="1" smtClean="0"/>
              <a:t>about</a:t>
            </a:r>
            <a:r>
              <a:rPr lang="nl-BE" dirty="0" smtClean="0"/>
              <a:t> </a:t>
            </a:r>
            <a:r>
              <a:rPr lang="nl-BE" dirty="0" err="1" smtClean="0"/>
              <a:t>accommodations</a:t>
            </a:r>
            <a:r>
              <a:rPr lang="nl-BE" dirty="0" smtClean="0"/>
              <a:t> </a:t>
            </a:r>
            <a:r>
              <a:rPr lang="nl-BE" dirty="0" smtClean="0"/>
              <a:t>in case of LD?</a:t>
            </a:r>
          </a:p>
        </p:txBody>
      </p:sp>
      <p:sp>
        <p:nvSpPr>
          <p:cNvPr id="12" name="Round Diagonal Corner Rectangle 11"/>
          <p:cNvSpPr/>
          <p:nvPr/>
        </p:nvSpPr>
        <p:spPr>
          <a:xfrm>
            <a:off x="857224" y="4214818"/>
            <a:ext cx="3143272" cy="914400"/>
          </a:xfrm>
          <a:prstGeom prst="round2Diag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>
              <a:buNone/>
            </a:pPr>
            <a:r>
              <a:rPr lang="nl-BE" dirty="0" smtClean="0"/>
              <a:t>More </a:t>
            </a:r>
            <a:r>
              <a:rPr lang="nl-BE" dirty="0" err="1" smtClean="0"/>
              <a:t>students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LD </a:t>
            </a:r>
            <a:r>
              <a:rPr lang="nl-BE" dirty="0" err="1" smtClean="0"/>
              <a:t>than</a:t>
            </a:r>
            <a:r>
              <a:rPr lang="nl-BE" dirty="0" smtClean="0"/>
              <a:t> ADHD in SE/PE?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July 2011</a:t>
            </a:r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3DF516-1044-4D5A-96F9-AAD402BDE8BC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Supporting students with ADHD</a:t>
            </a:r>
            <a:endParaRPr lang="en-US"/>
          </a:p>
        </p:txBody>
      </p:sp>
      <p:sp>
        <p:nvSpPr>
          <p:cNvPr id="16" name="Round Diagonal Corner Rectangle 15"/>
          <p:cNvSpPr/>
          <p:nvPr/>
        </p:nvSpPr>
        <p:spPr>
          <a:xfrm>
            <a:off x="4929190" y="4786322"/>
            <a:ext cx="3143272" cy="914400"/>
          </a:xfrm>
          <a:prstGeom prst="round2Diag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1"/>
            <a:r>
              <a:rPr lang="nl-BE" dirty="0" smtClean="0"/>
              <a:t>More </a:t>
            </a:r>
            <a:r>
              <a:rPr lang="nl-BE" dirty="0" err="1" smtClean="0"/>
              <a:t>need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 </a:t>
            </a:r>
            <a:r>
              <a:rPr lang="nl-BE" dirty="0" err="1" smtClean="0"/>
              <a:t>accommodations</a:t>
            </a:r>
            <a:r>
              <a:rPr lang="nl-BE" dirty="0" smtClean="0"/>
              <a:t> </a:t>
            </a:r>
            <a:r>
              <a:rPr lang="nl-BE" dirty="0" smtClean="0"/>
              <a:t>in case of LD?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1" grpId="0" animBg="1"/>
      <p:bldP spid="12" grpId="0" animBg="1"/>
      <p:bldP spid="1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u="sng" dirty="0" smtClean="0"/>
              <a:t>DSO:</a:t>
            </a:r>
          </a:p>
          <a:p>
            <a:pPr>
              <a:buNone/>
            </a:pPr>
            <a:endParaRPr lang="nl-BE" dirty="0" smtClean="0"/>
          </a:p>
          <a:p>
            <a:pPr lvl="1"/>
            <a:r>
              <a:rPr lang="nl-BE" dirty="0" err="1" smtClean="0"/>
              <a:t>Knowledge</a:t>
            </a:r>
            <a:r>
              <a:rPr lang="nl-BE" dirty="0" smtClean="0"/>
              <a:t> </a:t>
            </a:r>
            <a:r>
              <a:rPr lang="nl-BE" dirty="0" err="1" smtClean="0"/>
              <a:t>about</a:t>
            </a:r>
            <a:r>
              <a:rPr lang="nl-BE" dirty="0" smtClean="0"/>
              <a:t> the disorder in adolescents/</a:t>
            </a:r>
            <a:r>
              <a:rPr lang="nl-BE" dirty="0" err="1" smtClean="0"/>
              <a:t>young</a:t>
            </a:r>
            <a:r>
              <a:rPr lang="nl-BE" dirty="0" smtClean="0"/>
              <a:t> </a:t>
            </a:r>
            <a:r>
              <a:rPr lang="nl-BE" dirty="0" err="1" smtClean="0"/>
              <a:t>adults</a:t>
            </a:r>
            <a:r>
              <a:rPr lang="nl-BE" dirty="0" smtClean="0"/>
              <a:t>: </a:t>
            </a:r>
          </a:p>
          <a:p>
            <a:pPr lvl="2">
              <a:buNone/>
            </a:pPr>
            <a:r>
              <a:rPr lang="nl-BE" dirty="0" smtClean="0"/>
              <a:t>LD &gt; ADHD </a:t>
            </a:r>
          </a:p>
          <a:p>
            <a:pPr lvl="2">
              <a:buNone/>
            </a:pPr>
            <a:endParaRPr lang="nl-BE" dirty="0" smtClean="0"/>
          </a:p>
          <a:p>
            <a:pPr lvl="1"/>
            <a:r>
              <a:rPr lang="nl-BE" dirty="0" err="1" smtClean="0"/>
              <a:t>Guidelines</a:t>
            </a:r>
            <a:r>
              <a:rPr lang="nl-BE" dirty="0" smtClean="0"/>
              <a:t> </a:t>
            </a:r>
            <a:r>
              <a:rPr lang="nl-BE" dirty="0" err="1" smtClean="0"/>
              <a:t>about</a:t>
            </a:r>
            <a:r>
              <a:rPr lang="nl-BE" dirty="0" smtClean="0"/>
              <a:t> </a:t>
            </a:r>
            <a:r>
              <a:rPr lang="nl-BE" dirty="0" err="1" smtClean="0"/>
              <a:t>effective</a:t>
            </a:r>
            <a:r>
              <a:rPr lang="nl-BE" dirty="0" smtClean="0"/>
              <a:t> </a:t>
            </a:r>
            <a:r>
              <a:rPr lang="nl-BE" dirty="0" err="1" smtClean="0"/>
              <a:t>accommodations</a:t>
            </a:r>
            <a:r>
              <a:rPr lang="nl-BE" dirty="0" smtClean="0"/>
              <a:t>: </a:t>
            </a:r>
          </a:p>
          <a:p>
            <a:pPr lvl="1">
              <a:buNone/>
            </a:pPr>
            <a:r>
              <a:rPr lang="nl-BE" dirty="0" smtClean="0"/>
              <a:t>	</a:t>
            </a:r>
            <a:r>
              <a:rPr lang="nl-BE" sz="2300" dirty="0" smtClean="0"/>
              <a:t>LD &gt; ADHD</a:t>
            </a:r>
          </a:p>
          <a:p>
            <a:pPr lvl="1">
              <a:buNone/>
            </a:pPr>
            <a:endParaRPr lang="nl-BE" sz="23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Results</a:t>
            </a:r>
            <a:r>
              <a:rPr lang="nl-BE" dirty="0" smtClean="0"/>
              <a:t> </a:t>
            </a:r>
            <a:r>
              <a:rPr lang="nl-BE" sz="2800" dirty="0" smtClean="0"/>
              <a:t>– </a:t>
            </a:r>
            <a:r>
              <a:rPr lang="nl-BE" sz="2800" dirty="0" err="1" smtClean="0"/>
              <a:t>comparison</a:t>
            </a:r>
            <a:endParaRPr lang="nl-BE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July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3DF516-1044-4D5A-96F9-AAD402BDE8BC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Supporting students with ADHD</a:t>
            </a:r>
            <a:endParaRPr lang="en-US"/>
          </a:p>
        </p:txBody>
      </p:sp>
      <p:sp>
        <p:nvSpPr>
          <p:cNvPr id="9" name="Round Diagonal Corner Rectangle 8"/>
          <p:cNvSpPr/>
          <p:nvPr/>
        </p:nvSpPr>
        <p:spPr>
          <a:xfrm>
            <a:off x="5929322" y="228584"/>
            <a:ext cx="3000396" cy="914400"/>
          </a:xfrm>
          <a:prstGeom prst="round2Diag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/>
              <a:t>Interviews</a:t>
            </a:r>
            <a:endParaRPr lang="nl-B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u="sng" dirty="0" err="1" smtClean="0"/>
              <a:t>Students</a:t>
            </a:r>
            <a:r>
              <a:rPr lang="nl-BE" u="sng" dirty="0" smtClean="0"/>
              <a:t>:</a:t>
            </a:r>
          </a:p>
          <a:p>
            <a:pPr>
              <a:buNone/>
            </a:pPr>
            <a:endParaRPr lang="nl-BE" dirty="0" smtClean="0"/>
          </a:p>
          <a:p>
            <a:pPr lvl="1"/>
            <a:r>
              <a:rPr lang="nl-BE" dirty="0" err="1" smtClean="0"/>
              <a:t>Fear</a:t>
            </a:r>
            <a:r>
              <a:rPr lang="nl-BE" dirty="0" smtClean="0"/>
              <a:t> </a:t>
            </a:r>
            <a:r>
              <a:rPr lang="nl-BE" dirty="0" err="1" smtClean="0"/>
              <a:t>social</a:t>
            </a:r>
            <a:r>
              <a:rPr lang="nl-BE" dirty="0" smtClean="0"/>
              <a:t> stigma</a:t>
            </a:r>
          </a:p>
          <a:p>
            <a:pPr lvl="1"/>
            <a:r>
              <a:rPr lang="nl-BE" dirty="0" err="1" smtClean="0"/>
              <a:t>Refuse</a:t>
            </a:r>
            <a:r>
              <a:rPr lang="nl-BE" dirty="0" smtClean="0"/>
              <a:t> to accept support</a:t>
            </a:r>
          </a:p>
          <a:p>
            <a:pPr lvl="1"/>
            <a:r>
              <a:rPr lang="nl-BE" dirty="0" err="1" smtClean="0"/>
              <a:t>Positive</a:t>
            </a:r>
            <a:r>
              <a:rPr lang="nl-BE" dirty="0" smtClean="0"/>
              <a:t> effect of </a:t>
            </a:r>
            <a:r>
              <a:rPr lang="nl-BE" dirty="0" err="1" smtClean="0"/>
              <a:t>accommodations</a:t>
            </a:r>
            <a:r>
              <a:rPr lang="nl-BE" dirty="0" smtClean="0"/>
              <a:t> </a:t>
            </a:r>
            <a:r>
              <a:rPr lang="nl-BE" dirty="0" err="1" smtClean="0"/>
              <a:t>unknown</a:t>
            </a:r>
            <a:endParaRPr lang="nl-BE" dirty="0" smtClean="0"/>
          </a:p>
          <a:p>
            <a:pPr lvl="1"/>
            <a:r>
              <a:rPr lang="nl-BE" dirty="0" smtClean="0"/>
              <a:t>Option of applying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accommodations</a:t>
            </a:r>
            <a:r>
              <a:rPr lang="nl-BE" dirty="0" smtClean="0"/>
              <a:t> </a:t>
            </a:r>
            <a:r>
              <a:rPr lang="nl-BE" dirty="0" smtClean="0"/>
              <a:t>unknown</a:t>
            </a:r>
          </a:p>
          <a:p>
            <a:pPr lvl="1">
              <a:buNone/>
            </a:pP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Results</a:t>
            </a:r>
            <a:r>
              <a:rPr lang="nl-BE" dirty="0" smtClean="0"/>
              <a:t> </a:t>
            </a:r>
            <a:r>
              <a:rPr lang="nl-BE" sz="2800" dirty="0" smtClean="0"/>
              <a:t>– </a:t>
            </a:r>
            <a:r>
              <a:rPr lang="nl-BE" sz="2800" dirty="0" err="1" smtClean="0"/>
              <a:t>comparison</a:t>
            </a:r>
            <a:endParaRPr lang="nl-BE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July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3DF516-1044-4D5A-96F9-AAD402BDE8BC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Supporting students with ADHD</a:t>
            </a:r>
            <a:endParaRPr lang="en-US"/>
          </a:p>
        </p:txBody>
      </p:sp>
      <p:sp>
        <p:nvSpPr>
          <p:cNvPr id="8" name="Round Diagonal Corner Rectangle 7"/>
          <p:cNvSpPr/>
          <p:nvPr/>
        </p:nvSpPr>
        <p:spPr>
          <a:xfrm>
            <a:off x="5929322" y="228584"/>
            <a:ext cx="3000396" cy="914400"/>
          </a:xfrm>
          <a:prstGeom prst="round2Diag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/>
              <a:t>Interviews</a:t>
            </a:r>
            <a:endParaRPr lang="nl-BE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BE" dirty="0" smtClean="0"/>
              <a:t>Top 3 </a:t>
            </a:r>
            <a:r>
              <a:rPr lang="nl-BE" dirty="0" err="1" smtClean="0"/>
              <a:t>reported</a:t>
            </a:r>
            <a:r>
              <a:rPr lang="nl-BE" dirty="0" smtClean="0"/>
              <a:t> teaching </a:t>
            </a:r>
            <a:r>
              <a:rPr lang="nl-BE" dirty="0" err="1" smtClean="0"/>
              <a:t>accommodations</a:t>
            </a:r>
            <a:r>
              <a:rPr lang="nl-BE" dirty="0" smtClean="0"/>
              <a:t>:</a:t>
            </a:r>
          </a:p>
          <a:p>
            <a:pPr>
              <a:buNone/>
            </a:pPr>
            <a:endParaRPr lang="nl-BE" dirty="0" smtClean="0"/>
          </a:p>
          <a:p>
            <a:pPr marL="812800" lvl="1" indent="-457200">
              <a:buAutoNum type="arabicPeriod"/>
            </a:pPr>
            <a:r>
              <a:rPr lang="nl-BE" dirty="0" smtClean="0"/>
              <a:t>Teaching </a:t>
            </a:r>
            <a:r>
              <a:rPr lang="nl-BE" dirty="0" err="1" smtClean="0"/>
              <a:t>staff</a:t>
            </a:r>
            <a:r>
              <a:rPr lang="nl-BE" dirty="0" smtClean="0"/>
              <a:t> </a:t>
            </a:r>
            <a:r>
              <a:rPr lang="nl-BE" dirty="0" err="1" smtClean="0"/>
              <a:t>receives</a:t>
            </a:r>
            <a:r>
              <a:rPr lang="nl-BE" dirty="0" smtClean="0"/>
              <a:t> </a:t>
            </a:r>
            <a:r>
              <a:rPr lang="nl-BE" dirty="0" err="1" smtClean="0"/>
              <a:t>information</a:t>
            </a:r>
            <a:r>
              <a:rPr lang="nl-BE" dirty="0" smtClean="0"/>
              <a:t> </a:t>
            </a:r>
            <a:r>
              <a:rPr lang="nl-BE" dirty="0" err="1" smtClean="0"/>
              <a:t>on</a:t>
            </a:r>
            <a:r>
              <a:rPr lang="nl-BE" dirty="0" smtClean="0"/>
              <a:t> ADHD </a:t>
            </a:r>
            <a:r>
              <a:rPr lang="nl-BE" dirty="0" smtClean="0">
                <a:sym typeface="Wingdings" pitchFamily="2" charset="2"/>
              </a:rPr>
              <a:t> </a:t>
            </a:r>
            <a:r>
              <a:rPr lang="nl-BE" dirty="0" smtClean="0"/>
              <a:t>66%</a:t>
            </a:r>
          </a:p>
          <a:p>
            <a:pPr marL="812800" lvl="1" indent="-457200">
              <a:buAutoNum type="arabicPeriod"/>
            </a:pPr>
            <a:r>
              <a:rPr lang="nl-BE" dirty="0" err="1" smtClean="0"/>
              <a:t>Developing</a:t>
            </a:r>
            <a:r>
              <a:rPr lang="nl-BE" dirty="0" smtClean="0"/>
              <a:t> </a:t>
            </a:r>
            <a:r>
              <a:rPr lang="nl-BE" dirty="0" err="1" smtClean="0"/>
              <a:t>strategies</a:t>
            </a:r>
            <a:r>
              <a:rPr lang="nl-BE" dirty="0" smtClean="0"/>
              <a:t> to coach the student    </a:t>
            </a:r>
            <a:r>
              <a:rPr lang="nl-BE" dirty="0" smtClean="0">
                <a:sym typeface="Wingdings" pitchFamily="2" charset="2"/>
              </a:rPr>
              <a:t> </a:t>
            </a:r>
            <a:r>
              <a:rPr lang="nl-BE" dirty="0" smtClean="0"/>
              <a:t>41%</a:t>
            </a:r>
          </a:p>
          <a:p>
            <a:pPr marL="812800" lvl="1" indent="-457200">
              <a:buAutoNum type="arabicPeriod"/>
            </a:pPr>
            <a:r>
              <a:rPr lang="nl-BE" dirty="0" err="1" smtClean="0"/>
              <a:t>Supporting</a:t>
            </a:r>
            <a:r>
              <a:rPr lang="nl-BE" dirty="0" smtClean="0"/>
              <a:t> </a:t>
            </a:r>
            <a:r>
              <a:rPr lang="nl-BE" dirty="0" err="1" smtClean="0"/>
              <a:t>self-management</a:t>
            </a:r>
            <a:r>
              <a:rPr lang="nl-BE" dirty="0" smtClean="0"/>
              <a:t> in </a:t>
            </a:r>
            <a:r>
              <a:rPr lang="nl-BE" dirty="0" err="1" smtClean="0"/>
              <a:t>students</a:t>
            </a:r>
            <a:r>
              <a:rPr lang="nl-BE" dirty="0" smtClean="0"/>
              <a:t>      </a:t>
            </a:r>
            <a:r>
              <a:rPr lang="nl-BE" dirty="0" smtClean="0">
                <a:sym typeface="Wingdings" pitchFamily="2" charset="2"/>
              </a:rPr>
              <a:t> </a:t>
            </a:r>
            <a:r>
              <a:rPr lang="nl-BE" dirty="0" smtClean="0"/>
              <a:t>40%</a:t>
            </a:r>
          </a:p>
          <a:p>
            <a:pPr lvl="1"/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Results </a:t>
            </a:r>
            <a:r>
              <a:rPr lang="nl-BE" sz="2800" dirty="0" smtClean="0"/>
              <a:t>– Teaching</a:t>
            </a:r>
            <a:endParaRPr lang="nl-BE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BE" smtClean="0"/>
              <a:t>July 2011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Supporting students with ADHD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24</a:t>
            </a:fld>
            <a:endParaRPr lang="nl-BE" dirty="0"/>
          </a:p>
        </p:txBody>
      </p:sp>
      <p:sp>
        <p:nvSpPr>
          <p:cNvPr id="8" name="Round Diagonal Corner Rectangle 7"/>
          <p:cNvSpPr/>
          <p:nvPr/>
        </p:nvSpPr>
        <p:spPr>
          <a:xfrm>
            <a:off x="5929322" y="228584"/>
            <a:ext cx="3000396" cy="914400"/>
          </a:xfrm>
          <a:prstGeom prst="round2Diag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/>
              <a:t>Survey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Results </a:t>
            </a:r>
            <a:r>
              <a:rPr lang="nl-BE" sz="2800" dirty="0" smtClean="0"/>
              <a:t>– Teaching</a:t>
            </a:r>
            <a:endParaRPr lang="nl-NL" sz="28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68000" y="6570000"/>
            <a:ext cx="1032384" cy="184666"/>
          </a:xfrm>
        </p:spPr>
        <p:txBody>
          <a:bodyPr/>
          <a:lstStyle/>
          <a:p>
            <a:pPr algn="l"/>
            <a:r>
              <a:rPr lang="nl-BE" smtClean="0"/>
              <a:t>July 2011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Supporting students with ADHD</a:t>
            </a:r>
            <a:endParaRPr lang="nl-BE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25</a:t>
            </a:fld>
            <a:endParaRPr lang="nl-BE" dirty="0"/>
          </a:p>
        </p:txBody>
      </p:sp>
      <p:graphicFrame>
        <p:nvGraphicFramePr>
          <p:cNvPr id="14" name="Content Placeholder 7"/>
          <p:cNvGraphicFramePr>
            <a:graphicFrameLocks noGrp="1"/>
          </p:cNvGraphicFramePr>
          <p:nvPr>
            <p:ph idx="1"/>
          </p:nvPr>
        </p:nvGraphicFramePr>
        <p:xfrm>
          <a:off x="0" y="1285860"/>
          <a:ext cx="9144000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ound Diagonal Corner Rectangle 7"/>
          <p:cNvSpPr/>
          <p:nvPr/>
        </p:nvSpPr>
        <p:spPr>
          <a:xfrm>
            <a:off x="5929322" y="228584"/>
            <a:ext cx="3000396" cy="914400"/>
          </a:xfrm>
          <a:prstGeom prst="round2Diag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/>
              <a:t>Survey</a:t>
            </a:r>
            <a:endParaRPr lang="nl-BE" dirty="0"/>
          </a:p>
        </p:txBody>
      </p:sp>
      <p:sp>
        <p:nvSpPr>
          <p:cNvPr id="9" name="TextBox 8"/>
          <p:cNvSpPr txBox="1"/>
          <p:nvPr/>
        </p:nvSpPr>
        <p:spPr>
          <a:xfrm>
            <a:off x="1785918" y="1785926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rgbClr val="002060"/>
                </a:solidFill>
              </a:rPr>
              <a:t>*</a:t>
            </a:r>
            <a:endParaRPr lang="nl-BE" sz="2400" b="1" dirty="0">
              <a:solidFill>
                <a:srgbClr val="00206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14744" y="1857364"/>
            <a:ext cx="1500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rgbClr val="002060"/>
                </a:solidFill>
              </a:rPr>
              <a:t>***</a:t>
            </a:r>
            <a:endParaRPr lang="nl-BE" sz="2400" b="1" dirty="0">
              <a:solidFill>
                <a:srgbClr val="002060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876256" y="1496978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2000" dirty="0" smtClean="0"/>
              <a:t>* = p&lt;.05</a:t>
            </a:r>
          </a:p>
          <a:p>
            <a:pPr algn="r"/>
            <a:r>
              <a:rPr lang="nl-BE" sz="2000" dirty="0" smtClean="0"/>
              <a:t>*** = p&lt;.005</a:t>
            </a:r>
            <a:endParaRPr lang="nl-N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u="sng" dirty="0" smtClean="0"/>
              <a:t>DSO:</a:t>
            </a:r>
          </a:p>
          <a:p>
            <a:pPr>
              <a:buNone/>
            </a:pPr>
            <a:endParaRPr lang="nl-BE" dirty="0" smtClean="0"/>
          </a:p>
          <a:p>
            <a:pPr lvl="1"/>
            <a:r>
              <a:rPr lang="nl-BE" dirty="0" err="1" smtClean="0"/>
              <a:t>Little</a:t>
            </a:r>
            <a:r>
              <a:rPr lang="nl-BE" dirty="0" smtClean="0"/>
              <a:t> is </a:t>
            </a:r>
            <a:r>
              <a:rPr lang="nl-BE" dirty="0" err="1" smtClean="0"/>
              <a:t>known</a:t>
            </a:r>
            <a:r>
              <a:rPr lang="nl-BE" dirty="0" smtClean="0"/>
              <a:t> </a:t>
            </a:r>
            <a:r>
              <a:rPr lang="nl-BE" dirty="0" err="1" smtClean="0"/>
              <a:t>about</a:t>
            </a:r>
            <a:r>
              <a:rPr lang="nl-BE" dirty="0" smtClean="0"/>
              <a:t> ADHD in </a:t>
            </a:r>
            <a:r>
              <a:rPr lang="nl-BE" dirty="0" err="1" smtClean="0"/>
              <a:t>adolescence</a:t>
            </a:r>
            <a:r>
              <a:rPr lang="nl-BE" dirty="0" smtClean="0"/>
              <a:t> and </a:t>
            </a:r>
            <a:r>
              <a:rPr lang="nl-BE" dirty="0" err="1" smtClean="0"/>
              <a:t>young</a:t>
            </a:r>
            <a:r>
              <a:rPr lang="nl-BE" dirty="0" smtClean="0"/>
              <a:t> </a:t>
            </a:r>
            <a:r>
              <a:rPr lang="nl-BE" dirty="0" err="1" smtClean="0"/>
              <a:t>adulthood</a:t>
            </a:r>
            <a:endParaRPr lang="nl-BE" dirty="0" smtClean="0"/>
          </a:p>
          <a:p>
            <a:pPr lvl="1"/>
            <a:r>
              <a:rPr lang="en-GB" dirty="0" smtClean="0">
                <a:sym typeface="Wingdings" pitchFamily="2" charset="2"/>
              </a:rPr>
              <a:t>Psycho-education for the teaching staff could increase awareness of ADHD </a:t>
            </a:r>
            <a:r>
              <a:rPr lang="en-GB" dirty="0" err="1" smtClean="0">
                <a:sym typeface="Wingdings" pitchFamily="2" charset="2"/>
              </a:rPr>
              <a:t>symptomatology</a:t>
            </a:r>
            <a:endParaRPr lang="en-GB" dirty="0" smtClean="0">
              <a:sym typeface="Wingdings" pitchFamily="2" charset="2"/>
            </a:endParaRPr>
          </a:p>
          <a:p>
            <a:pPr lvl="1"/>
            <a:r>
              <a:rPr lang="en-GB" dirty="0" smtClean="0"/>
              <a:t>The teaching staff fears the additional effort</a:t>
            </a:r>
          </a:p>
          <a:p>
            <a:pPr lvl="1"/>
            <a:endParaRPr lang="en-GB" dirty="0" smtClean="0"/>
          </a:p>
          <a:p>
            <a:pPr lvl="1"/>
            <a:endParaRPr lang="nl-BE" dirty="0" smtClean="0"/>
          </a:p>
          <a:p>
            <a:pPr lvl="1"/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Results </a:t>
            </a:r>
            <a:r>
              <a:rPr lang="nl-BE" sz="2800" dirty="0" smtClean="0"/>
              <a:t>– Teaching</a:t>
            </a:r>
            <a:endParaRPr lang="nl-BE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BE" smtClean="0"/>
              <a:t>July 2011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Supporting students with ADHD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26</a:t>
            </a:fld>
            <a:endParaRPr lang="nl-BE" dirty="0"/>
          </a:p>
        </p:txBody>
      </p:sp>
      <p:sp>
        <p:nvSpPr>
          <p:cNvPr id="8" name="Round Diagonal Corner Rectangle 7"/>
          <p:cNvSpPr/>
          <p:nvPr/>
        </p:nvSpPr>
        <p:spPr>
          <a:xfrm>
            <a:off x="5929322" y="228584"/>
            <a:ext cx="3000396" cy="914400"/>
          </a:xfrm>
          <a:prstGeom prst="round2Diag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/>
              <a:t>Interviews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u="sng" dirty="0" smtClean="0"/>
              <a:t>Students: </a:t>
            </a:r>
          </a:p>
          <a:p>
            <a:pPr algn="just">
              <a:buNone/>
            </a:pPr>
            <a:endParaRPr lang="en-GB" dirty="0" smtClean="0"/>
          </a:p>
          <a:p>
            <a:pPr lvl="1" algn="just"/>
            <a:r>
              <a:rPr lang="en-GB" dirty="0" smtClean="0"/>
              <a:t>Fear a lack of understanding by making use of </a:t>
            </a:r>
            <a:r>
              <a:rPr lang="en-GB" dirty="0" smtClean="0"/>
              <a:t>accommodations </a:t>
            </a:r>
            <a:r>
              <a:rPr lang="en-GB" dirty="0" smtClean="0"/>
              <a:t>- </a:t>
            </a:r>
            <a:r>
              <a:rPr lang="en-GB" dirty="0" smtClean="0">
                <a:sym typeface="Wingdings" pitchFamily="2" charset="2"/>
              </a:rPr>
              <a:t>this is less the case for LD</a:t>
            </a:r>
          </a:p>
          <a:p>
            <a:pPr lvl="1" algn="just"/>
            <a:r>
              <a:rPr lang="en-GB" dirty="0" smtClean="0">
                <a:sym typeface="Wingdings" pitchFamily="2" charset="2"/>
              </a:rPr>
              <a:t>Fear social stigma</a:t>
            </a:r>
          </a:p>
          <a:p>
            <a:pPr lvl="1" algn="just"/>
            <a:r>
              <a:rPr lang="en-GB" dirty="0" smtClean="0">
                <a:sym typeface="Wingdings" pitchFamily="2" charset="2"/>
              </a:rPr>
              <a:t>Open communication between the student with ADHD, peers, teaching staff and DSO is needed</a:t>
            </a:r>
          </a:p>
          <a:p>
            <a:pPr>
              <a:buNone/>
            </a:pP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Results </a:t>
            </a:r>
            <a:r>
              <a:rPr lang="nl-BE" sz="2800" dirty="0" smtClean="0"/>
              <a:t>– Teaching</a:t>
            </a:r>
            <a:endParaRPr lang="nl-BE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BE" smtClean="0"/>
              <a:t>July 2011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Supporting students with ADHD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27</a:t>
            </a:fld>
            <a:endParaRPr lang="nl-BE" dirty="0"/>
          </a:p>
        </p:txBody>
      </p:sp>
      <p:sp>
        <p:nvSpPr>
          <p:cNvPr id="8" name="Round Diagonal Corner Rectangle 7"/>
          <p:cNvSpPr/>
          <p:nvPr/>
        </p:nvSpPr>
        <p:spPr>
          <a:xfrm>
            <a:off x="5929322" y="228584"/>
            <a:ext cx="3000396" cy="914400"/>
          </a:xfrm>
          <a:prstGeom prst="round2Diag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/>
              <a:t>Interviews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BE" dirty="0" smtClean="0"/>
              <a:t>Top 3 </a:t>
            </a:r>
            <a:r>
              <a:rPr lang="nl-BE" dirty="0" err="1" smtClean="0"/>
              <a:t>reported</a:t>
            </a:r>
            <a:r>
              <a:rPr lang="nl-BE" dirty="0" smtClean="0"/>
              <a:t> </a:t>
            </a:r>
            <a:r>
              <a:rPr lang="nl-BE" dirty="0" err="1" smtClean="0"/>
              <a:t>exam</a:t>
            </a:r>
            <a:r>
              <a:rPr lang="nl-BE" dirty="0" smtClean="0"/>
              <a:t> </a:t>
            </a:r>
            <a:r>
              <a:rPr lang="nl-BE" dirty="0" err="1" smtClean="0"/>
              <a:t>accommodations</a:t>
            </a:r>
            <a:r>
              <a:rPr lang="nl-BE" dirty="0" smtClean="0"/>
              <a:t>:</a:t>
            </a:r>
          </a:p>
          <a:p>
            <a:pPr>
              <a:buNone/>
            </a:pPr>
            <a:endParaRPr lang="nl-BE" dirty="0" smtClean="0"/>
          </a:p>
          <a:p>
            <a:pPr marL="812800" lvl="1" indent="-457200">
              <a:buAutoNum type="arabicPeriod"/>
            </a:pPr>
            <a:r>
              <a:rPr lang="nl-BE" dirty="0" err="1" smtClean="0"/>
              <a:t>Students</a:t>
            </a:r>
            <a:r>
              <a:rPr lang="nl-BE" dirty="0" smtClean="0"/>
              <a:t> </a:t>
            </a:r>
            <a:r>
              <a:rPr lang="nl-BE" dirty="0" err="1" smtClean="0"/>
              <a:t>receives</a:t>
            </a:r>
            <a:r>
              <a:rPr lang="nl-BE" dirty="0" smtClean="0"/>
              <a:t> more time                             </a:t>
            </a:r>
            <a:r>
              <a:rPr lang="nl-BE" dirty="0" smtClean="0">
                <a:sym typeface="Wingdings" pitchFamily="2" charset="2"/>
              </a:rPr>
              <a:t> 73</a:t>
            </a:r>
            <a:r>
              <a:rPr lang="nl-BE" dirty="0" smtClean="0"/>
              <a:t>%</a:t>
            </a:r>
          </a:p>
          <a:p>
            <a:pPr marL="812800" lvl="1" indent="-457200">
              <a:buAutoNum type="arabicPeriod"/>
            </a:pPr>
            <a:r>
              <a:rPr lang="nl-BE" dirty="0" err="1" smtClean="0"/>
              <a:t>Option</a:t>
            </a:r>
            <a:r>
              <a:rPr lang="nl-BE" dirty="0" smtClean="0"/>
              <a:t> of (at </a:t>
            </a:r>
            <a:r>
              <a:rPr lang="nl-BE" dirty="0" err="1" smtClean="0"/>
              <a:t>least</a:t>
            </a:r>
            <a:r>
              <a:rPr lang="nl-BE" dirty="0" smtClean="0"/>
              <a:t> </a:t>
            </a:r>
            <a:r>
              <a:rPr lang="nl-BE" dirty="0" err="1" smtClean="0"/>
              <a:t>partial</a:t>
            </a:r>
            <a:r>
              <a:rPr lang="nl-BE" dirty="0" smtClean="0"/>
              <a:t>) </a:t>
            </a:r>
            <a:r>
              <a:rPr lang="nl-BE" dirty="0" err="1" smtClean="0"/>
              <a:t>oral</a:t>
            </a:r>
            <a:r>
              <a:rPr lang="nl-BE" dirty="0" smtClean="0"/>
              <a:t> </a:t>
            </a:r>
            <a:r>
              <a:rPr lang="nl-BE" dirty="0" err="1" smtClean="0"/>
              <a:t>exams</a:t>
            </a:r>
            <a:r>
              <a:rPr lang="nl-BE" dirty="0" smtClean="0"/>
              <a:t>                </a:t>
            </a:r>
            <a:r>
              <a:rPr lang="nl-BE" dirty="0" smtClean="0">
                <a:sym typeface="Wingdings" pitchFamily="2" charset="2"/>
              </a:rPr>
              <a:t> </a:t>
            </a:r>
            <a:r>
              <a:rPr lang="nl-BE" dirty="0" smtClean="0"/>
              <a:t>40%</a:t>
            </a:r>
          </a:p>
          <a:p>
            <a:pPr marL="812800" lvl="1" indent="-457200">
              <a:buAutoNum type="arabicPeriod"/>
            </a:pPr>
            <a:r>
              <a:rPr lang="nl-BE" dirty="0" err="1" smtClean="0"/>
              <a:t>Option</a:t>
            </a:r>
            <a:r>
              <a:rPr lang="nl-BE" dirty="0" smtClean="0"/>
              <a:t> of </a:t>
            </a:r>
            <a:r>
              <a:rPr lang="nl-BE" dirty="0" err="1" smtClean="0"/>
              <a:t>taking</a:t>
            </a:r>
            <a:r>
              <a:rPr lang="nl-BE" dirty="0" smtClean="0"/>
              <a:t> breaks </a:t>
            </a:r>
            <a:r>
              <a:rPr lang="nl-BE" dirty="0" err="1" smtClean="0"/>
              <a:t>during</a:t>
            </a:r>
            <a:r>
              <a:rPr lang="nl-BE" dirty="0" smtClean="0"/>
              <a:t> </a:t>
            </a:r>
            <a:r>
              <a:rPr lang="nl-BE" dirty="0" err="1" smtClean="0"/>
              <a:t>exams</a:t>
            </a:r>
            <a:r>
              <a:rPr lang="nl-BE" dirty="0" smtClean="0"/>
              <a:t>                 </a:t>
            </a:r>
            <a:r>
              <a:rPr lang="nl-BE" dirty="0" smtClean="0">
                <a:sym typeface="Wingdings" pitchFamily="2" charset="2"/>
              </a:rPr>
              <a:t> 13</a:t>
            </a:r>
            <a:r>
              <a:rPr lang="nl-BE" dirty="0" smtClean="0"/>
              <a:t>%</a:t>
            </a:r>
          </a:p>
          <a:p>
            <a:pPr lvl="1"/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Results </a:t>
            </a:r>
            <a:r>
              <a:rPr lang="nl-BE" sz="2800" dirty="0" smtClean="0"/>
              <a:t>– Exams</a:t>
            </a:r>
            <a:endParaRPr lang="nl-BE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BE" smtClean="0"/>
              <a:t>July 2011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Supporting students with ADHD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28</a:t>
            </a:fld>
            <a:endParaRPr lang="nl-BE" dirty="0"/>
          </a:p>
        </p:txBody>
      </p:sp>
      <p:sp>
        <p:nvSpPr>
          <p:cNvPr id="8" name="Round Diagonal Corner Rectangle 7"/>
          <p:cNvSpPr/>
          <p:nvPr/>
        </p:nvSpPr>
        <p:spPr>
          <a:xfrm>
            <a:off x="5929322" y="228584"/>
            <a:ext cx="3000396" cy="914400"/>
          </a:xfrm>
          <a:prstGeom prst="round2Diag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/>
              <a:t>Survey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Results </a:t>
            </a:r>
            <a:r>
              <a:rPr lang="nl-BE" sz="2800" dirty="0" smtClean="0"/>
              <a:t>– Exams </a:t>
            </a:r>
            <a:endParaRPr lang="nl-NL" sz="2800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468000" y="6570000"/>
            <a:ext cx="1032384" cy="184666"/>
          </a:xfrm>
        </p:spPr>
        <p:txBody>
          <a:bodyPr/>
          <a:lstStyle/>
          <a:p>
            <a:pPr algn="l"/>
            <a:r>
              <a:rPr lang="nl-BE" smtClean="0"/>
              <a:t>July 2011</a:t>
            </a:r>
            <a:endParaRPr lang="nl-BE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Supporting students with ADHD</a:t>
            </a:r>
            <a:endParaRPr lang="nl-BE" dirty="0"/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0" y="1152525"/>
          <a:ext cx="9144000" cy="47339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29</a:t>
            </a:fld>
            <a:endParaRPr lang="nl-BE" dirty="0"/>
          </a:p>
        </p:txBody>
      </p:sp>
      <p:sp>
        <p:nvSpPr>
          <p:cNvPr id="9" name="Round Diagonal Corner Rectangle 8"/>
          <p:cNvSpPr/>
          <p:nvPr/>
        </p:nvSpPr>
        <p:spPr>
          <a:xfrm>
            <a:off x="5929322" y="228584"/>
            <a:ext cx="3000396" cy="914400"/>
          </a:xfrm>
          <a:prstGeom prst="round2Diag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/>
              <a:t>Survey</a:t>
            </a:r>
            <a:endParaRPr lang="nl-BE" dirty="0"/>
          </a:p>
        </p:txBody>
      </p:sp>
      <p:sp>
        <p:nvSpPr>
          <p:cNvPr id="10" name="TextBox 9"/>
          <p:cNvSpPr txBox="1"/>
          <p:nvPr/>
        </p:nvSpPr>
        <p:spPr>
          <a:xfrm>
            <a:off x="1785918" y="1643050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rgbClr val="002060"/>
                </a:solidFill>
              </a:rPr>
              <a:t>*</a:t>
            </a:r>
            <a:endParaRPr lang="nl-BE" sz="2400" b="1" dirty="0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86578" y="2681583"/>
            <a:ext cx="5000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rgbClr val="002060"/>
                </a:solidFill>
              </a:rPr>
              <a:t>*</a:t>
            </a:r>
            <a:endParaRPr lang="nl-BE" sz="2400" b="1" dirty="0">
              <a:solidFill>
                <a:srgbClr val="00206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71934" y="3786190"/>
            <a:ext cx="9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b="1" dirty="0" smtClean="0">
                <a:solidFill>
                  <a:srgbClr val="002060"/>
                </a:solidFill>
              </a:rPr>
              <a:t>**</a:t>
            </a:r>
            <a:endParaRPr lang="nl-BE" sz="2400" b="1" dirty="0">
              <a:solidFill>
                <a:srgbClr val="002060"/>
              </a:solidFill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6876256" y="1412776"/>
            <a:ext cx="20162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nl-BE" sz="2000" dirty="0" smtClean="0"/>
              <a:t>* = p&lt;.05</a:t>
            </a:r>
          </a:p>
          <a:p>
            <a:pPr algn="r"/>
            <a:r>
              <a:rPr lang="nl-BE" sz="2000" dirty="0" smtClean="0"/>
              <a:t>** = p&lt;.01</a:t>
            </a:r>
            <a:endParaRPr lang="nl-NL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400" dirty="0" smtClean="0"/>
              <a:t>Worldwide prevalence in children +/- 7% </a:t>
            </a:r>
          </a:p>
          <a:p>
            <a:r>
              <a:rPr lang="nl-BE" sz="2400" dirty="0" smtClean="0"/>
              <a:t>Between 2 and 4% of university students</a:t>
            </a:r>
            <a:endParaRPr lang="en-GB" sz="1800" dirty="0" smtClean="0"/>
          </a:p>
          <a:p>
            <a:endParaRPr lang="en-GB" sz="2400" dirty="0" smtClean="0"/>
          </a:p>
          <a:p>
            <a:pPr>
              <a:buFont typeface="Wingdings" pitchFamily="2" charset="2"/>
              <a:buChar char="è"/>
            </a:pPr>
            <a:r>
              <a:rPr lang="en-GB" sz="2400" dirty="0" smtClean="0"/>
              <a:t>More students with ADHD in higher education because of increased screening at earlier age and better diagnosis at primary school age</a:t>
            </a:r>
          </a:p>
          <a:p>
            <a:pPr>
              <a:buFont typeface="Wingdings" pitchFamily="2" charset="2"/>
              <a:buChar char="è"/>
            </a:pPr>
            <a:r>
              <a:rPr lang="en-GB" sz="2400" dirty="0" smtClean="0"/>
              <a:t>With increasing demands in secondary and postsecondary education, this group is primarily facing increasing problems with attention, planning and organization.</a:t>
            </a:r>
          </a:p>
          <a:p>
            <a:pPr lvl="1"/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ADHD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BE" smtClean="0"/>
              <a:t>July 2011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Supporting students with ADHD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</a:t>
            </a:fld>
            <a:endParaRPr lang="nl-BE" dirty="0"/>
          </a:p>
        </p:txBody>
      </p:sp>
      <p:sp>
        <p:nvSpPr>
          <p:cNvPr id="8" name="TextBox 7"/>
          <p:cNvSpPr txBox="1"/>
          <p:nvPr/>
        </p:nvSpPr>
        <p:spPr>
          <a:xfrm>
            <a:off x="5286380" y="5559998"/>
            <a:ext cx="38576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r"/>
            <a:r>
              <a:rPr lang="en-GB" dirty="0" smtClean="0">
                <a:solidFill>
                  <a:srgbClr val="406D96"/>
                </a:solidFill>
              </a:rPr>
              <a:t>(</a:t>
            </a:r>
            <a:r>
              <a:rPr lang="en-GB" dirty="0" err="1" smtClean="0">
                <a:solidFill>
                  <a:srgbClr val="406D96"/>
                </a:solidFill>
              </a:rPr>
              <a:t>Weyandt</a:t>
            </a:r>
            <a:r>
              <a:rPr lang="en-GB" dirty="0" smtClean="0">
                <a:solidFill>
                  <a:srgbClr val="406D96"/>
                </a:solidFill>
              </a:rPr>
              <a:t> &amp; </a:t>
            </a:r>
            <a:r>
              <a:rPr lang="en-GB" dirty="0" err="1" smtClean="0">
                <a:solidFill>
                  <a:srgbClr val="406D96"/>
                </a:solidFill>
              </a:rPr>
              <a:t>DuPaul</a:t>
            </a:r>
            <a:r>
              <a:rPr lang="en-GB" dirty="0" smtClean="0">
                <a:solidFill>
                  <a:srgbClr val="406D96"/>
                </a:solidFill>
              </a:rPr>
              <a:t>, 2006)</a:t>
            </a:r>
            <a:endParaRPr lang="nl-BE" sz="1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u="sng" dirty="0" smtClean="0"/>
              <a:t>DSO:</a:t>
            </a:r>
          </a:p>
          <a:p>
            <a:pPr>
              <a:buNone/>
            </a:pPr>
            <a:endParaRPr lang="nl-BE" dirty="0" smtClean="0"/>
          </a:p>
          <a:p>
            <a:pPr lvl="1"/>
            <a:r>
              <a:rPr lang="nl-BE" dirty="0" smtClean="0"/>
              <a:t>No </a:t>
            </a:r>
            <a:r>
              <a:rPr lang="nl-BE" dirty="0" err="1" smtClean="0"/>
              <a:t>guarantee</a:t>
            </a:r>
            <a:r>
              <a:rPr lang="nl-BE" dirty="0" smtClean="0"/>
              <a:t> </a:t>
            </a:r>
            <a:r>
              <a:rPr lang="nl-BE" dirty="0" err="1" smtClean="0"/>
              <a:t>that</a:t>
            </a:r>
            <a:r>
              <a:rPr lang="nl-BE" dirty="0" smtClean="0"/>
              <a:t> the </a:t>
            </a:r>
            <a:r>
              <a:rPr lang="nl-BE" dirty="0" err="1" smtClean="0"/>
              <a:t>accommodation</a:t>
            </a:r>
            <a:r>
              <a:rPr lang="nl-BE" dirty="0" smtClean="0"/>
              <a:t> </a:t>
            </a:r>
            <a:r>
              <a:rPr lang="nl-BE" dirty="0" smtClean="0"/>
              <a:t>is </a:t>
            </a:r>
            <a:r>
              <a:rPr lang="nl-BE" dirty="0" err="1" smtClean="0"/>
              <a:t>effective</a:t>
            </a:r>
            <a:endParaRPr lang="en-GB" dirty="0" smtClean="0">
              <a:sym typeface="Wingdings" pitchFamily="2" charset="2"/>
            </a:endParaRPr>
          </a:p>
          <a:p>
            <a:pPr lvl="1"/>
            <a:r>
              <a:rPr lang="en-GB" dirty="0" smtClean="0"/>
              <a:t>The teaching staff fears the additional effort</a:t>
            </a:r>
          </a:p>
          <a:p>
            <a:pPr lvl="1"/>
            <a:r>
              <a:rPr lang="en-GB" dirty="0" smtClean="0">
                <a:solidFill>
                  <a:schemeClr val="accent4"/>
                </a:solidFill>
              </a:rPr>
              <a:t>The teaching staff fears doing ‘too much’ for students with ADHD</a:t>
            </a:r>
          </a:p>
          <a:p>
            <a:pPr lvl="1"/>
            <a:endParaRPr lang="en-GB" dirty="0" smtClean="0"/>
          </a:p>
          <a:p>
            <a:pPr lvl="1"/>
            <a:endParaRPr lang="nl-BE" dirty="0" smtClean="0"/>
          </a:p>
          <a:p>
            <a:pPr lvl="1"/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Results </a:t>
            </a:r>
            <a:r>
              <a:rPr lang="nl-BE" sz="2800" dirty="0" smtClean="0"/>
              <a:t>– Exams</a:t>
            </a:r>
            <a:endParaRPr lang="nl-BE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BE" smtClean="0"/>
              <a:t>July 2011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Supporting students with ADHD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30</a:t>
            </a:fld>
            <a:endParaRPr lang="nl-BE" dirty="0"/>
          </a:p>
        </p:txBody>
      </p:sp>
      <p:sp>
        <p:nvSpPr>
          <p:cNvPr id="8" name="Round Diagonal Corner Rectangle 7"/>
          <p:cNvSpPr/>
          <p:nvPr/>
        </p:nvSpPr>
        <p:spPr>
          <a:xfrm>
            <a:off x="5929322" y="228584"/>
            <a:ext cx="3000396" cy="914400"/>
          </a:xfrm>
          <a:prstGeom prst="round2Diag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/>
              <a:t>Interviews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u="sng" dirty="0" smtClean="0"/>
              <a:t>Students:</a:t>
            </a:r>
          </a:p>
          <a:p>
            <a:pPr algn="just">
              <a:buNone/>
            </a:pPr>
            <a:endParaRPr lang="en-GB" dirty="0" smtClean="0"/>
          </a:p>
          <a:p>
            <a:pPr lvl="1" algn="just"/>
            <a:r>
              <a:rPr lang="en-GB" dirty="0" smtClean="0"/>
              <a:t>Most </a:t>
            </a:r>
            <a:r>
              <a:rPr lang="en-GB" dirty="0" smtClean="0"/>
              <a:t>accommodations </a:t>
            </a:r>
            <a:r>
              <a:rPr lang="en-GB" dirty="0" smtClean="0"/>
              <a:t>are not effective </a:t>
            </a:r>
          </a:p>
          <a:p>
            <a:pPr lvl="1" algn="just"/>
            <a:r>
              <a:rPr lang="en-GB" dirty="0" smtClean="0">
                <a:solidFill>
                  <a:schemeClr val="accent4"/>
                </a:solidFill>
              </a:rPr>
              <a:t>Taking exams in a separate room</a:t>
            </a:r>
            <a:r>
              <a:rPr lang="en-GB" b="1" dirty="0" smtClean="0">
                <a:solidFill>
                  <a:srgbClr val="FF0000"/>
                </a:solidFill>
              </a:rPr>
              <a:t> </a:t>
            </a:r>
            <a:r>
              <a:rPr lang="en-GB" dirty="0" smtClean="0"/>
              <a:t>is perceived as the most effective exam </a:t>
            </a:r>
            <a:r>
              <a:rPr lang="en-GB" dirty="0" smtClean="0"/>
              <a:t>accommodation</a:t>
            </a:r>
            <a:endParaRPr lang="en-GB" dirty="0" smtClean="0"/>
          </a:p>
          <a:p>
            <a:pPr lvl="1" algn="just"/>
            <a:r>
              <a:rPr lang="en-GB" dirty="0" smtClean="0"/>
              <a:t>Medication is perceived as the most effective treatment</a:t>
            </a:r>
          </a:p>
          <a:p>
            <a:pPr lvl="1" algn="just"/>
            <a:r>
              <a:rPr lang="en-GB" dirty="0" smtClean="0"/>
              <a:t>A single typical </a:t>
            </a:r>
            <a:r>
              <a:rPr lang="en-GB" dirty="0" smtClean="0"/>
              <a:t>accommodation </a:t>
            </a:r>
            <a:r>
              <a:rPr lang="en-GB" dirty="0" smtClean="0"/>
              <a:t>profile for ‘the student with ADHD’ does not exist</a:t>
            </a:r>
          </a:p>
          <a:p>
            <a:pPr lvl="1" algn="just"/>
            <a:r>
              <a:rPr lang="en-GB" dirty="0" smtClean="0"/>
              <a:t>Fear social stigma</a:t>
            </a:r>
          </a:p>
          <a:p>
            <a:pPr lvl="1" algn="just">
              <a:buNone/>
            </a:pPr>
            <a:endParaRPr lang="en-GB" dirty="0" smtClean="0"/>
          </a:p>
          <a:p>
            <a:pPr algn="just">
              <a:buNone/>
            </a:pP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Results </a:t>
            </a:r>
            <a:r>
              <a:rPr lang="nl-BE" sz="2800" dirty="0" smtClean="0"/>
              <a:t>– Exams</a:t>
            </a:r>
            <a:endParaRPr lang="nl-BE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BE" smtClean="0"/>
              <a:t>July 2011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Supporting students with ADHD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31</a:t>
            </a:fld>
            <a:endParaRPr lang="nl-BE" dirty="0"/>
          </a:p>
        </p:txBody>
      </p:sp>
      <p:sp>
        <p:nvSpPr>
          <p:cNvPr id="8" name="Round Diagonal Corner Rectangle 7"/>
          <p:cNvSpPr/>
          <p:nvPr/>
        </p:nvSpPr>
        <p:spPr>
          <a:xfrm>
            <a:off x="5929322" y="228584"/>
            <a:ext cx="3000396" cy="914400"/>
          </a:xfrm>
          <a:prstGeom prst="round2Diag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/>
              <a:t>Interviews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u="sng" dirty="0" err="1" smtClean="0"/>
              <a:t>Needs</a:t>
            </a:r>
            <a:r>
              <a:rPr lang="nl-BE" u="sng" dirty="0" smtClean="0"/>
              <a:t> </a:t>
            </a:r>
            <a:r>
              <a:rPr lang="nl-BE" u="sng" dirty="0" err="1" smtClean="0"/>
              <a:t>according</a:t>
            </a:r>
            <a:r>
              <a:rPr lang="nl-BE" u="sng" dirty="0" smtClean="0"/>
              <a:t> to DSO:</a:t>
            </a:r>
          </a:p>
          <a:p>
            <a:pPr>
              <a:buNone/>
            </a:pPr>
            <a:endParaRPr lang="nl-BE" dirty="0" smtClean="0"/>
          </a:p>
          <a:p>
            <a:pPr marL="812800" lvl="1" indent="-457200">
              <a:buAutoNum type="arabicPeriod"/>
            </a:pPr>
            <a:r>
              <a:rPr lang="nl-BE" dirty="0" smtClean="0"/>
              <a:t>More information on coaching student                             </a:t>
            </a:r>
            <a:r>
              <a:rPr lang="nl-BE" dirty="0" smtClean="0">
                <a:sym typeface="Wingdings" pitchFamily="2" charset="2"/>
              </a:rPr>
              <a:t> 71</a:t>
            </a:r>
            <a:r>
              <a:rPr lang="nl-BE" dirty="0" smtClean="0"/>
              <a:t>%</a:t>
            </a:r>
          </a:p>
          <a:p>
            <a:pPr marL="812800" lvl="1" indent="-457200">
              <a:buAutoNum type="arabicPeriod"/>
            </a:pPr>
            <a:r>
              <a:rPr lang="nl-BE" dirty="0" smtClean="0"/>
              <a:t>A </a:t>
            </a:r>
            <a:r>
              <a:rPr lang="nl-BE" dirty="0" err="1" smtClean="0"/>
              <a:t>national</a:t>
            </a:r>
            <a:r>
              <a:rPr lang="nl-BE" dirty="0" smtClean="0"/>
              <a:t> </a:t>
            </a:r>
            <a:r>
              <a:rPr lang="nl-BE" dirty="0" err="1" smtClean="0"/>
              <a:t>policy</a:t>
            </a:r>
            <a:r>
              <a:rPr lang="nl-BE" dirty="0" smtClean="0"/>
              <a:t> </a:t>
            </a:r>
            <a:r>
              <a:rPr lang="nl-BE" dirty="0" err="1" smtClean="0"/>
              <a:t>on</a:t>
            </a:r>
            <a:r>
              <a:rPr lang="nl-BE" dirty="0" smtClean="0"/>
              <a:t> </a:t>
            </a:r>
            <a:r>
              <a:rPr lang="nl-BE" dirty="0" err="1" smtClean="0"/>
              <a:t>accommodations</a:t>
            </a:r>
            <a:r>
              <a:rPr lang="nl-BE" dirty="0" smtClean="0"/>
              <a:t>                     </a:t>
            </a:r>
            <a:r>
              <a:rPr lang="nl-BE" dirty="0" smtClean="0">
                <a:sym typeface="Wingdings" pitchFamily="2" charset="2"/>
              </a:rPr>
              <a:t> 50%</a:t>
            </a:r>
          </a:p>
          <a:p>
            <a:pPr marL="812800" lvl="1" indent="-457200">
              <a:buAutoNum type="arabicPeriod"/>
            </a:pPr>
            <a:r>
              <a:rPr lang="nl-BE" dirty="0" smtClean="0">
                <a:sym typeface="Wingdings" pitchFamily="2" charset="2"/>
              </a:rPr>
              <a:t>Help </a:t>
            </a:r>
            <a:r>
              <a:rPr lang="nl-BE" dirty="0" err="1" smtClean="0">
                <a:sym typeface="Wingdings" pitchFamily="2" charset="2"/>
              </a:rPr>
              <a:t>from</a:t>
            </a:r>
            <a:r>
              <a:rPr lang="nl-BE" dirty="0" smtClean="0">
                <a:sym typeface="Wingdings" pitchFamily="2" charset="2"/>
              </a:rPr>
              <a:t> </a:t>
            </a:r>
            <a:r>
              <a:rPr lang="nl-BE" dirty="0" err="1" smtClean="0">
                <a:sym typeface="Wingdings" pitchFamily="2" charset="2"/>
              </a:rPr>
              <a:t>external</a:t>
            </a:r>
            <a:r>
              <a:rPr lang="nl-BE" dirty="0" smtClean="0">
                <a:sym typeface="Wingdings" pitchFamily="2" charset="2"/>
              </a:rPr>
              <a:t> </a:t>
            </a:r>
            <a:r>
              <a:rPr lang="nl-BE" dirty="0" err="1" smtClean="0">
                <a:sym typeface="Wingdings" pitchFamily="2" charset="2"/>
              </a:rPr>
              <a:t>specialists</a:t>
            </a:r>
            <a:r>
              <a:rPr lang="nl-BE" dirty="0" smtClean="0">
                <a:sym typeface="Wingdings" pitchFamily="2" charset="2"/>
              </a:rPr>
              <a:t>                        37%</a:t>
            </a:r>
            <a:endParaRPr lang="nl-BE" dirty="0" smtClean="0"/>
          </a:p>
          <a:p>
            <a:pPr marL="812800" lvl="1" indent="-457200">
              <a:buNone/>
            </a:pP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Results </a:t>
            </a:r>
            <a:r>
              <a:rPr lang="nl-BE" sz="2800" dirty="0" smtClean="0"/>
              <a:t>– Needs</a:t>
            </a:r>
            <a:endParaRPr lang="nl-BE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BE" smtClean="0"/>
              <a:t>July 2011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Supporting students with ADHD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32</a:t>
            </a:fld>
            <a:endParaRPr lang="nl-BE" dirty="0"/>
          </a:p>
        </p:txBody>
      </p:sp>
      <p:sp>
        <p:nvSpPr>
          <p:cNvPr id="9" name="Round Diagonal Corner Rectangle 8"/>
          <p:cNvSpPr/>
          <p:nvPr/>
        </p:nvSpPr>
        <p:spPr>
          <a:xfrm>
            <a:off x="5929322" y="228584"/>
            <a:ext cx="3000396" cy="914400"/>
          </a:xfrm>
          <a:prstGeom prst="round2Diag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/>
              <a:t>Survey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GB" dirty="0" smtClean="0"/>
              <a:t>There are no clear guidelines from the government:</a:t>
            </a:r>
          </a:p>
          <a:p>
            <a:pPr algn="just">
              <a:buNone/>
            </a:pPr>
            <a:endParaRPr lang="en-GB" dirty="0" smtClean="0"/>
          </a:p>
          <a:p>
            <a:pPr lvl="1" algn="just"/>
            <a:r>
              <a:rPr lang="en-GB" dirty="0" smtClean="0"/>
              <a:t>The selection of </a:t>
            </a:r>
            <a:r>
              <a:rPr lang="en-GB" dirty="0" smtClean="0"/>
              <a:t>accommodations </a:t>
            </a:r>
            <a:r>
              <a:rPr lang="en-GB" dirty="0" smtClean="0"/>
              <a:t>is made locally and on intuitive basis</a:t>
            </a:r>
          </a:p>
          <a:p>
            <a:pPr algn="just">
              <a:buNone/>
            </a:pPr>
            <a:endParaRPr lang="en-GB" dirty="0" smtClean="0"/>
          </a:p>
          <a:p>
            <a:pPr>
              <a:buNone/>
            </a:pP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Results </a:t>
            </a:r>
            <a:r>
              <a:rPr lang="nl-BE" sz="2800" dirty="0" smtClean="0"/>
              <a:t>– Needs</a:t>
            </a:r>
            <a:endParaRPr lang="nl-BE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BE" smtClean="0"/>
              <a:t>July 2011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Supporting students with ADHD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33</a:t>
            </a:fld>
            <a:endParaRPr lang="nl-BE" dirty="0"/>
          </a:p>
        </p:txBody>
      </p:sp>
      <p:sp>
        <p:nvSpPr>
          <p:cNvPr id="8" name="Round Diagonal Corner Rectangle 7"/>
          <p:cNvSpPr/>
          <p:nvPr/>
        </p:nvSpPr>
        <p:spPr>
          <a:xfrm>
            <a:off x="5929322" y="228584"/>
            <a:ext cx="3000396" cy="914400"/>
          </a:xfrm>
          <a:prstGeom prst="round2Diag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/>
              <a:t>Interviews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dirty="0" smtClean="0"/>
              <a:t>Because of the heterogeneity in ADHD, a recent, comprehensive assessment is needed:</a:t>
            </a:r>
          </a:p>
          <a:p>
            <a:pPr algn="just">
              <a:buNone/>
            </a:pPr>
            <a:endParaRPr lang="en-GB" dirty="0" smtClean="0"/>
          </a:p>
          <a:p>
            <a:pPr lvl="1" algn="just"/>
            <a:r>
              <a:rPr lang="en-GB" dirty="0" smtClean="0"/>
              <a:t>To identify the current cognitive processes responsible for the impairment on which to base </a:t>
            </a:r>
            <a:r>
              <a:rPr lang="en-GB" dirty="0" smtClean="0"/>
              <a:t>accommodations</a:t>
            </a:r>
            <a:endParaRPr lang="en-GB" dirty="0" smtClean="0"/>
          </a:p>
          <a:p>
            <a:pPr lvl="1" algn="just"/>
            <a:r>
              <a:rPr lang="en-GB" dirty="0" smtClean="0"/>
              <a:t>Reports from qualified specialists should provide clear indications of students’ strengths and weaknesses</a:t>
            </a:r>
          </a:p>
          <a:p>
            <a:pPr>
              <a:buNone/>
            </a:pP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Results </a:t>
            </a:r>
            <a:r>
              <a:rPr lang="nl-BE" sz="2800" dirty="0" smtClean="0"/>
              <a:t>– Needs</a:t>
            </a:r>
            <a:endParaRPr lang="nl-BE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BE" smtClean="0"/>
              <a:t>July 2011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Supporting students with ADHD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34</a:t>
            </a:fld>
            <a:endParaRPr lang="nl-BE" dirty="0"/>
          </a:p>
        </p:txBody>
      </p:sp>
      <p:sp>
        <p:nvSpPr>
          <p:cNvPr id="8" name="Round Diagonal Corner Rectangle 7"/>
          <p:cNvSpPr/>
          <p:nvPr/>
        </p:nvSpPr>
        <p:spPr>
          <a:xfrm>
            <a:off x="5929322" y="228584"/>
            <a:ext cx="3000396" cy="914400"/>
          </a:xfrm>
          <a:prstGeom prst="round2Diag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BE" sz="2400" dirty="0" smtClean="0"/>
              <a:t>Interviews</a:t>
            </a:r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Extra</a:t>
            </a:r>
            <a:r>
              <a:rPr lang="en-GB" dirty="0" smtClean="0"/>
              <a:t> effort, motivation and creativity often insufficient to deal with school and academic impairments of ADHD</a:t>
            </a:r>
          </a:p>
          <a:p>
            <a:pPr>
              <a:buNone/>
            </a:pPr>
            <a:endParaRPr lang="en-GB" dirty="0" smtClean="0"/>
          </a:p>
          <a:p>
            <a:r>
              <a:rPr lang="en-GB" dirty="0" smtClean="0"/>
              <a:t>If some specific conditions are met, teaching and exam </a:t>
            </a:r>
            <a:r>
              <a:rPr lang="en-GB" dirty="0" smtClean="0"/>
              <a:t>accommodations </a:t>
            </a:r>
            <a:r>
              <a:rPr lang="en-GB" dirty="0" smtClean="0"/>
              <a:t>are potentially effective to alleviate these impairments:</a:t>
            </a:r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Conclusions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BE" smtClean="0"/>
              <a:t>July 2011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Supporting students with ADHD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35</a:t>
            </a:fld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3850" lvl="1" indent="-323850">
              <a:buClr>
                <a:schemeClr val="tx1"/>
              </a:buClr>
              <a:buSzPct val="90000"/>
              <a:buFont typeface="Verdana" pitchFamily="34" charset="0"/>
              <a:buChar char="•"/>
            </a:pPr>
            <a:r>
              <a:rPr lang="en-GB" sz="2400" dirty="0" smtClean="0"/>
              <a:t>Accommodations </a:t>
            </a:r>
            <a:r>
              <a:rPr lang="en-GB" sz="2400" dirty="0" smtClean="0"/>
              <a:t>should be </a:t>
            </a:r>
            <a:r>
              <a:rPr lang="en-GB" sz="2400" b="1" dirty="0" smtClean="0"/>
              <a:t>individually designed </a:t>
            </a:r>
            <a:r>
              <a:rPr lang="en-GB" sz="2400" dirty="0" smtClean="0"/>
              <a:t>by the DSO based on recent comprehensive assessment of the students’ strengths and </a:t>
            </a:r>
            <a:r>
              <a:rPr lang="en-GB" sz="2400" dirty="0" err="1" smtClean="0"/>
              <a:t>weaknessess</a:t>
            </a:r>
            <a:r>
              <a:rPr lang="en-GB" sz="2400" dirty="0" smtClean="0"/>
              <a:t>, reported by a qualified specialist</a:t>
            </a:r>
          </a:p>
          <a:p>
            <a:pPr marL="323850" lvl="1" indent="-323850">
              <a:buClr>
                <a:schemeClr val="tx1"/>
              </a:buClr>
              <a:buSzPct val="90000"/>
              <a:buNone/>
            </a:pPr>
            <a:endParaRPr lang="en-GB" sz="2400" dirty="0" smtClean="0"/>
          </a:p>
          <a:p>
            <a:pPr marL="323850" lvl="1" indent="-323850">
              <a:buClr>
                <a:schemeClr val="tx1"/>
              </a:buClr>
              <a:buSzPct val="90000"/>
              <a:buFont typeface="Verdana" pitchFamily="34" charset="0"/>
              <a:buChar char="•"/>
            </a:pPr>
            <a:r>
              <a:rPr lang="en-GB" sz="2400" b="1" dirty="0" smtClean="0"/>
              <a:t>Open communication and a better knowledge </a:t>
            </a:r>
            <a:r>
              <a:rPr lang="en-GB" sz="2400" dirty="0" smtClean="0"/>
              <a:t>of ADHD will result in more goodwill on the part of the teaching staff, as is already the case for students with learning disorders.</a:t>
            </a:r>
          </a:p>
          <a:p>
            <a:pPr marL="323850" lvl="1" indent="-323850">
              <a:buClr>
                <a:schemeClr val="tx1"/>
              </a:buClr>
              <a:buSzPct val="90000"/>
              <a:buNone/>
            </a:pPr>
            <a:endParaRPr lang="en-GB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Conclusions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BE" smtClean="0"/>
              <a:t>July 2011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Supporting students with ADHD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36</a:t>
            </a:fld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23850" lvl="1" indent="-323850">
              <a:buClr>
                <a:schemeClr val="tx1"/>
              </a:buClr>
              <a:buSzPct val="90000"/>
              <a:buFont typeface="Verdana" pitchFamily="34" charset="0"/>
              <a:buChar char="•"/>
            </a:pPr>
            <a:r>
              <a:rPr lang="en-GB" sz="2400" dirty="0" smtClean="0"/>
              <a:t>A clear </a:t>
            </a:r>
            <a:r>
              <a:rPr lang="en-GB" sz="2400" b="1" dirty="0" smtClean="0"/>
              <a:t>(national) policy </a:t>
            </a:r>
            <a:r>
              <a:rPr lang="en-GB" sz="2400" dirty="0" smtClean="0"/>
              <a:t>on </a:t>
            </a:r>
            <a:r>
              <a:rPr lang="en-GB" sz="2400" dirty="0" smtClean="0"/>
              <a:t>accommodations </a:t>
            </a:r>
            <a:r>
              <a:rPr lang="en-GB" sz="2400" dirty="0" smtClean="0"/>
              <a:t>for disabilities should guarantee sufficient and effective support for students with ADHD as well as adequate resources for SE and PE settings to organize these </a:t>
            </a:r>
            <a:r>
              <a:rPr lang="en-GB" sz="2400" dirty="0" smtClean="0"/>
              <a:t>accommodations</a:t>
            </a:r>
            <a:r>
              <a:rPr lang="en-GB" sz="2400" dirty="0" smtClean="0"/>
              <a:t>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Conclusions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BE" smtClean="0"/>
              <a:t>July 2011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Supporting students with ADHD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37</a:t>
            </a:fld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Placeholder 32" descr="ist2_9944326-hands-together.jpg"/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/>
          <a:srcRect/>
          <a:stretch>
            <a:fillRect/>
          </a:stretch>
        </p:blipFill>
        <p:spPr/>
      </p:pic>
      <p:pic>
        <p:nvPicPr>
          <p:cNvPr id="34" name="Picture Placeholder 33" descr="ist2_4184328-language.jpg"/>
          <p:cNvPicPr>
            <a:picLocks noGrp="1" noChangeAspect="1"/>
          </p:cNvPicPr>
          <p:nvPr>
            <p:ph type="pic" sz="quarter" idx="12"/>
          </p:nvPr>
        </p:nvPicPr>
        <p:blipFill>
          <a:blip r:embed="rId4" cstate="print"/>
          <a:srcRect/>
          <a:stretch>
            <a:fillRect/>
          </a:stretch>
        </p:blipFill>
        <p:spPr/>
      </p:pic>
      <p:pic>
        <p:nvPicPr>
          <p:cNvPr id="35" name="Picture Placeholder 34" descr="ist2_1825454-missing-piece.jpg"/>
          <p:cNvPicPr>
            <a:picLocks noGrp="1" noChangeAspect="1"/>
          </p:cNvPicPr>
          <p:nvPr>
            <p:ph type="pic" sz="quarter" idx="13"/>
          </p:nvPr>
        </p:nvPicPr>
        <p:blipFill>
          <a:blip r:embed="rId5" cstate="print"/>
          <a:srcRect l="88" r="88"/>
          <a:stretch>
            <a:fillRect/>
          </a:stretch>
        </p:blipFill>
        <p:spPr/>
      </p:pic>
      <p:pic>
        <p:nvPicPr>
          <p:cNvPr id="36" name="Picture Placeholder 35" descr="ist2_3470760-blank-signpost.jpg"/>
          <p:cNvPicPr>
            <a:picLocks noGrp="1" noChangeAspect="1"/>
          </p:cNvPicPr>
          <p:nvPr>
            <p:ph type="pic" sz="quarter" idx="14"/>
          </p:nvPr>
        </p:nvPicPr>
        <p:blipFill>
          <a:blip r:embed="rId6" cstate="print"/>
          <a:srcRect/>
          <a:stretch>
            <a:fillRect/>
          </a:stretch>
        </p:blipFill>
        <p:spPr/>
      </p:pic>
      <p:pic>
        <p:nvPicPr>
          <p:cNvPr id="38" name="Picture Placeholder 37" descr="ist2_579367-public-address_vorming.jpg"/>
          <p:cNvPicPr>
            <a:picLocks noGrp="1" noChangeAspect="1"/>
          </p:cNvPicPr>
          <p:nvPr>
            <p:ph type="pic" sz="quarter" idx="15"/>
          </p:nvPr>
        </p:nvPicPr>
        <p:blipFill>
          <a:blip r:embed="rId7" cstate="print"/>
          <a:srcRect/>
          <a:stretch>
            <a:fillRect/>
          </a:stretch>
        </p:blipFill>
        <p:spPr/>
      </p:pic>
      <p:pic>
        <p:nvPicPr>
          <p:cNvPr id="17" name="Picture 14" descr="Lessius rgb.jpg"/>
          <p:cNvPicPr>
            <a:picLocks noChangeAspect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282" y="71414"/>
            <a:ext cx="2428875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>
          <a:xfrm>
            <a:off x="3143240" y="3357562"/>
            <a:ext cx="6000760" cy="1385366"/>
          </a:xfrm>
        </p:spPr>
        <p:txBody>
          <a:bodyPr/>
          <a:lstStyle/>
          <a:p>
            <a:r>
              <a:rPr lang="nl-BE" sz="2400" b="1" dirty="0" smtClean="0">
                <a:solidFill>
                  <a:schemeClr val="bg1">
                    <a:lumMod val="50000"/>
                  </a:schemeClr>
                </a:solidFill>
              </a:rPr>
              <a:t>Dieter.Baeyens@lessius.eu </a:t>
            </a:r>
          </a:p>
          <a:p>
            <a:r>
              <a:rPr lang="nl-BE" sz="2400" b="1" dirty="0" smtClean="0">
                <a:solidFill>
                  <a:schemeClr val="bg1">
                    <a:lumMod val="50000"/>
                  </a:schemeClr>
                </a:solidFill>
              </a:rPr>
              <a:t>Lotte.VanDyck@lessius.eu</a:t>
            </a:r>
          </a:p>
        </p:txBody>
      </p:sp>
      <p:pic>
        <p:nvPicPr>
          <p:cNvPr id="14" name="Picture Placeholder 37" descr="ist2_579367-public-address_vorming.jpg"/>
          <p:cNvPicPr>
            <a:picLocks noGrp="1" noChangeAspect="1"/>
          </p:cNvPicPr>
          <p:nvPr>
            <p:ph type="pic" sz="quarter" idx="15"/>
          </p:nvPr>
        </p:nvPicPr>
        <p:blipFill>
          <a:blip r:embed="rId9" cstate="print"/>
          <a:stretch>
            <a:fillRect/>
          </a:stretch>
        </p:blipFill>
        <p:spPr>
          <a:xfrm>
            <a:off x="7643834" y="5743710"/>
            <a:ext cx="900000" cy="9000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nl-BE" sz="2400" dirty="0" smtClean="0"/>
          </a:p>
          <a:p>
            <a:endParaRPr lang="nl-BE" sz="2400" dirty="0" smtClean="0"/>
          </a:p>
          <a:p>
            <a:endParaRPr lang="nl-BE" sz="2400" dirty="0" smtClean="0"/>
          </a:p>
          <a:p>
            <a:endParaRPr lang="nl-BE" sz="2400" dirty="0" smtClean="0"/>
          </a:p>
          <a:p>
            <a:endParaRPr lang="nl-BE" sz="2400" dirty="0" smtClean="0"/>
          </a:p>
          <a:p>
            <a:endParaRPr lang="nl-BE" sz="2400" dirty="0" smtClean="0"/>
          </a:p>
          <a:p>
            <a:endParaRPr lang="nl-BE" sz="2400" dirty="0" smtClean="0"/>
          </a:p>
          <a:p>
            <a:endParaRPr lang="nl-BE" sz="2400" dirty="0" smtClean="0"/>
          </a:p>
          <a:p>
            <a:pPr>
              <a:buNone/>
            </a:pPr>
            <a:endParaRPr lang="en-GB" sz="2400" dirty="0" smtClean="0"/>
          </a:p>
          <a:p>
            <a:pPr lvl="1"/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ADHD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BE" smtClean="0"/>
              <a:t>July 2011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Supporting students with ADHD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4</a:t>
            </a:fld>
            <a:endParaRPr lang="nl-BE" dirty="0"/>
          </a:p>
        </p:txBody>
      </p:sp>
      <p:sp>
        <p:nvSpPr>
          <p:cNvPr id="26" name="Cloud Callout 25"/>
          <p:cNvSpPr/>
          <p:nvPr/>
        </p:nvSpPr>
        <p:spPr>
          <a:xfrm>
            <a:off x="714348" y="1571612"/>
            <a:ext cx="7786742" cy="364333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TextBox 28"/>
          <p:cNvSpPr txBox="1"/>
          <p:nvPr/>
        </p:nvSpPr>
        <p:spPr>
          <a:xfrm>
            <a:off x="1785918" y="2285992"/>
            <a:ext cx="59293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 smtClean="0">
                <a:solidFill>
                  <a:schemeClr val="bg1"/>
                </a:solidFill>
              </a:rPr>
              <a:t>If I really want to study efficiently, I get on the train. The ongoing noise seems to block all other stimuli. I don’t get distracted anymore and there is only me and my books.</a:t>
            </a:r>
            <a:endParaRPr lang="nl-BE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nl-BE" sz="2400" dirty="0" smtClean="0"/>
          </a:p>
          <a:p>
            <a:endParaRPr lang="nl-BE" sz="2400" dirty="0" smtClean="0"/>
          </a:p>
          <a:p>
            <a:endParaRPr lang="nl-BE" sz="2400" dirty="0" smtClean="0"/>
          </a:p>
          <a:p>
            <a:endParaRPr lang="nl-BE" sz="2400" dirty="0" smtClean="0"/>
          </a:p>
          <a:p>
            <a:endParaRPr lang="nl-BE" sz="2400" dirty="0" smtClean="0"/>
          </a:p>
          <a:p>
            <a:endParaRPr lang="nl-BE" sz="2400" dirty="0" smtClean="0"/>
          </a:p>
          <a:p>
            <a:endParaRPr lang="nl-BE" sz="2400" dirty="0" smtClean="0"/>
          </a:p>
          <a:p>
            <a:endParaRPr lang="nl-BE" sz="2400" dirty="0" smtClean="0"/>
          </a:p>
          <a:p>
            <a:pPr>
              <a:buNone/>
            </a:pPr>
            <a:endParaRPr lang="en-GB" sz="2400" dirty="0" smtClean="0"/>
          </a:p>
          <a:p>
            <a:pPr lvl="1"/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ADHD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BE" smtClean="0"/>
              <a:t>July 2011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Supporting students with ADHD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5</a:t>
            </a:fld>
            <a:endParaRPr lang="nl-BE" dirty="0"/>
          </a:p>
        </p:txBody>
      </p:sp>
      <p:sp>
        <p:nvSpPr>
          <p:cNvPr id="26" name="Cloud Callout 25"/>
          <p:cNvSpPr/>
          <p:nvPr/>
        </p:nvSpPr>
        <p:spPr>
          <a:xfrm>
            <a:off x="714348" y="1571612"/>
            <a:ext cx="7786742" cy="364333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TextBox 28"/>
          <p:cNvSpPr txBox="1"/>
          <p:nvPr/>
        </p:nvSpPr>
        <p:spPr>
          <a:xfrm>
            <a:off x="1785918" y="2285992"/>
            <a:ext cx="592935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 smtClean="0">
                <a:solidFill>
                  <a:schemeClr val="bg1"/>
                </a:solidFill>
              </a:rPr>
              <a:t>This is the third key of the house, the seventh key of my bike and my second mobile since January. </a:t>
            </a:r>
            <a:br>
              <a:rPr lang="nl-BE" sz="2400" dirty="0" smtClean="0">
                <a:solidFill>
                  <a:schemeClr val="bg1"/>
                </a:solidFill>
              </a:rPr>
            </a:br>
            <a:r>
              <a:rPr lang="nl-BE" sz="2400" dirty="0" smtClean="0">
                <a:solidFill>
                  <a:schemeClr val="bg1"/>
                </a:solidFill>
              </a:rPr>
              <a:t>I loose everything because I am not able to pay attention.</a:t>
            </a:r>
            <a:endParaRPr lang="nl-BE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nl-BE" sz="2400" dirty="0" smtClean="0"/>
          </a:p>
          <a:p>
            <a:endParaRPr lang="nl-BE" sz="2400" dirty="0" smtClean="0"/>
          </a:p>
          <a:p>
            <a:endParaRPr lang="nl-BE" sz="2400" dirty="0" smtClean="0"/>
          </a:p>
          <a:p>
            <a:endParaRPr lang="nl-BE" sz="2400" dirty="0" smtClean="0"/>
          </a:p>
          <a:p>
            <a:endParaRPr lang="nl-BE" sz="2400" dirty="0" smtClean="0"/>
          </a:p>
          <a:p>
            <a:endParaRPr lang="nl-BE" sz="2400" dirty="0" smtClean="0"/>
          </a:p>
          <a:p>
            <a:endParaRPr lang="nl-BE" sz="2400" dirty="0" smtClean="0"/>
          </a:p>
          <a:p>
            <a:endParaRPr lang="nl-BE" sz="2400" dirty="0" smtClean="0"/>
          </a:p>
          <a:p>
            <a:pPr>
              <a:buNone/>
            </a:pPr>
            <a:endParaRPr lang="en-GB" sz="2400" dirty="0" smtClean="0"/>
          </a:p>
          <a:p>
            <a:pPr lvl="1"/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ADHD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BE" smtClean="0"/>
              <a:t>July 2011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Supporting students with ADHD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6</a:t>
            </a:fld>
            <a:endParaRPr lang="nl-BE" dirty="0"/>
          </a:p>
        </p:txBody>
      </p:sp>
      <p:sp>
        <p:nvSpPr>
          <p:cNvPr id="26" name="Cloud Callout 25"/>
          <p:cNvSpPr/>
          <p:nvPr/>
        </p:nvSpPr>
        <p:spPr>
          <a:xfrm>
            <a:off x="714348" y="1571612"/>
            <a:ext cx="7786742" cy="3643338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29" name="TextBox 28"/>
          <p:cNvSpPr txBox="1"/>
          <p:nvPr/>
        </p:nvSpPr>
        <p:spPr>
          <a:xfrm>
            <a:off x="1785918" y="2500306"/>
            <a:ext cx="5929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 smtClean="0">
                <a:solidFill>
                  <a:schemeClr val="bg1"/>
                </a:solidFill>
              </a:rPr>
              <a:t>My mother knows the telephone number of the bus company by heart to claim objects I have lost. They are really friendly people.</a:t>
            </a:r>
            <a:endParaRPr lang="nl-BE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l-BE" sz="2600" dirty="0" smtClean="0"/>
              <a:t>Important to know that</a:t>
            </a:r>
          </a:p>
          <a:p>
            <a:pPr lvl="1"/>
            <a:r>
              <a:rPr lang="nl-BE" sz="2600" dirty="0" smtClean="0"/>
              <a:t>ADHD is best described in terms of “not being able” rather than “not wanting” </a:t>
            </a:r>
          </a:p>
          <a:p>
            <a:pPr lvl="1">
              <a:buNone/>
            </a:pPr>
            <a:r>
              <a:rPr lang="nl-BE" sz="2600" dirty="0" smtClean="0">
                <a:sym typeface="Wingdings" pitchFamily="2" charset="2"/>
              </a:rPr>
              <a:t>	 understanding</a:t>
            </a:r>
            <a:endParaRPr lang="nl-BE" sz="2600" dirty="0" smtClean="0"/>
          </a:p>
          <a:p>
            <a:pPr lvl="1"/>
            <a:endParaRPr lang="nl-BE" sz="2600" dirty="0" smtClean="0"/>
          </a:p>
          <a:p>
            <a:pPr lvl="1"/>
            <a:r>
              <a:rPr lang="nl-BE" sz="2600" dirty="0" smtClean="0"/>
              <a:t>Symptoms are present in all settings </a:t>
            </a:r>
          </a:p>
          <a:p>
            <a:pPr lvl="1">
              <a:buNone/>
            </a:pPr>
            <a:r>
              <a:rPr lang="nl-BE" sz="2600" dirty="0" smtClean="0">
                <a:sym typeface="Wingdings" pitchFamily="2" charset="2"/>
              </a:rPr>
              <a:t>	</a:t>
            </a:r>
            <a:r>
              <a:rPr lang="nl-BE" sz="2600" dirty="0" smtClean="0"/>
              <a:t> it is not personal</a:t>
            </a:r>
          </a:p>
          <a:p>
            <a:endParaRPr lang="en-GB" sz="2600" dirty="0" smtClean="0"/>
          </a:p>
          <a:p>
            <a:pPr lvl="1"/>
            <a:r>
              <a:rPr lang="nl-BE" sz="2600" dirty="0" smtClean="0"/>
              <a:t>ADHD in childhood ≠ ADHD in adulthood </a:t>
            </a:r>
          </a:p>
          <a:p>
            <a:pPr lvl="1">
              <a:buNone/>
            </a:pPr>
            <a:r>
              <a:rPr lang="nl-BE" sz="2600" dirty="0" smtClean="0">
                <a:sym typeface="Wingdings" pitchFamily="2" charset="2"/>
              </a:rPr>
              <a:t>	 many people outgrow the typical DSM-IV symptoms but still show </a:t>
            </a:r>
            <a:r>
              <a:rPr lang="nl-BE" sz="2600" dirty="0" err="1" smtClean="0">
                <a:sym typeface="Wingdings" pitchFamily="2" charset="2"/>
              </a:rPr>
              <a:t>impairment</a:t>
            </a:r>
            <a:endParaRPr lang="en-GB" sz="2600" dirty="0" smtClean="0"/>
          </a:p>
          <a:p>
            <a:pPr lvl="1"/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ADHD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BE" smtClean="0"/>
              <a:t>July 2011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Supporting students with ADHD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7</a:t>
            </a:fld>
            <a:endParaRPr lang="nl-B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2400" dirty="0" smtClean="0"/>
              <a:t>Important to know that</a:t>
            </a:r>
          </a:p>
          <a:p>
            <a:pPr lvl="1"/>
            <a:r>
              <a:rPr lang="nl-BE" sz="2400" dirty="0" smtClean="0"/>
              <a:t>At the basis of the disorder lies a genetic </a:t>
            </a:r>
            <a:r>
              <a:rPr lang="nl-BE" sz="2400" dirty="0" err="1" smtClean="0"/>
              <a:t>vulnerability</a:t>
            </a:r>
            <a:r>
              <a:rPr lang="nl-BE" sz="2400" dirty="0" smtClean="0"/>
              <a:t> </a:t>
            </a:r>
            <a:r>
              <a:rPr lang="nl-BE" sz="2400" dirty="0" err="1" smtClean="0"/>
              <a:t>that</a:t>
            </a:r>
            <a:r>
              <a:rPr lang="nl-BE" sz="2400" dirty="0" smtClean="0"/>
              <a:t> can be positively or negatively affected by environmental factors </a:t>
            </a:r>
          </a:p>
          <a:p>
            <a:pPr lvl="1">
              <a:buNone/>
            </a:pPr>
            <a:r>
              <a:rPr lang="nl-BE" sz="2400" dirty="0" smtClean="0">
                <a:sym typeface="Wingdings" pitchFamily="2" charset="2"/>
              </a:rPr>
              <a:t>	 through these factors we have a moderate impact on the disorder</a:t>
            </a:r>
            <a:endParaRPr lang="nl-BE" sz="2400" dirty="0" smtClean="0"/>
          </a:p>
          <a:p>
            <a:pPr lvl="1"/>
            <a:endParaRPr lang="nl-BE" sz="2400" dirty="0" smtClean="0"/>
          </a:p>
          <a:p>
            <a:endParaRPr lang="en-GB" sz="2400" dirty="0" smtClean="0"/>
          </a:p>
          <a:p>
            <a:pPr lvl="1"/>
            <a:endParaRPr lang="nl-BE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ADHD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l"/>
            <a:r>
              <a:rPr lang="nl-BE" smtClean="0"/>
              <a:t>July 2011</a:t>
            </a:r>
            <a:endParaRPr lang="nl-B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Supporting students with ADHD</a:t>
            </a:r>
            <a:endParaRPr lang="nl-B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80295F-48CD-49FC-897A-CCEC919B8070}" type="slidenum">
              <a:rPr lang="nl-BE" smtClean="0"/>
              <a:pPr/>
              <a:t>8</a:t>
            </a:fld>
            <a:endParaRPr lang="nl-BE" dirty="0"/>
          </a:p>
        </p:txBody>
      </p:sp>
      <p:sp>
        <p:nvSpPr>
          <p:cNvPr id="8" name="Rounded Rectangle 7"/>
          <p:cNvSpPr/>
          <p:nvPr/>
        </p:nvSpPr>
        <p:spPr>
          <a:xfrm>
            <a:off x="857224" y="4071942"/>
            <a:ext cx="7572428" cy="1143008"/>
          </a:xfrm>
          <a:prstGeom prst="round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9" name="TextBox 8"/>
          <p:cNvSpPr txBox="1"/>
          <p:nvPr/>
        </p:nvSpPr>
        <p:spPr>
          <a:xfrm>
            <a:off x="928662" y="4214818"/>
            <a:ext cx="735808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 smtClean="0">
                <a:solidFill>
                  <a:schemeClr val="bg1"/>
                </a:solidFill>
              </a:rPr>
              <a:t>Need for evidence based diagnostics, treatment and support for each age group</a:t>
            </a:r>
            <a:endParaRPr lang="nl-BE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Evidence based diagnostics</a:t>
            </a:r>
            <a:endParaRPr lang="nl-BE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nl-BE" smtClean="0"/>
              <a:t>July 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93DF516-1044-4D5A-96F9-AAD402BDE8B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Supporting students with ADHD</a:t>
            </a:r>
            <a:endParaRPr lang="en-US"/>
          </a:p>
        </p:txBody>
      </p:sp>
      <p:sp>
        <p:nvSpPr>
          <p:cNvPr id="12" name="Rounded Rectangle 11"/>
          <p:cNvSpPr/>
          <p:nvPr/>
        </p:nvSpPr>
        <p:spPr>
          <a:xfrm>
            <a:off x="857224" y="1428736"/>
            <a:ext cx="7572428" cy="1143008"/>
          </a:xfrm>
          <a:prstGeom prst="roundRect">
            <a:avLst/>
          </a:prstGeom>
          <a:solidFill>
            <a:srgbClr val="FF9900"/>
          </a:solidFill>
          <a:ln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sp>
        <p:nvSpPr>
          <p:cNvPr id="13" name="TextBox 12"/>
          <p:cNvSpPr txBox="1"/>
          <p:nvPr/>
        </p:nvSpPr>
        <p:spPr>
          <a:xfrm>
            <a:off x="928662" y="1773784"/>
            <a:ext cx="73580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2400" dirty="0" smtClean="0">
                <a:solidFill>
                  <a:schemeClr val="bg1"/>
                </a:solidFill>
              </a:rPr>
              <a:t>Diagnostics of ADHD</a:t>
            </a:r>
            <a:endParaRPr lang="nl-BE" sz="2400" dirty="0">
              <a:solidFill>
                <a:schemeClr val="bg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57224" y="2786058"/>
            <a:ext cx="3643338" cy="928694"/>
            <a:chOff x="857224" y="2786058"/>
            <a:chExt cx="3643338" cy="928694"/>
          </a:xfrm>
        </p:grpSpPr>
        <p:sp>
          <p:nvSpPr>
            <p:cNvPr id="14" name="Rounded Rectangle 13"/>
            <p:cNvSpPr/>
            <p:nvPr/>
          </p:nvSpPr>
          <p:spPr>
            <a:xfrm>
              <a:off x="857224" y="2786058"/>
              <a:ext cx="3643338" cy="92869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928694" y="2967335"/>
              <a:ext cx="34289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Classification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4786314" y="2786058"/>
            <a:ext cx="3643338" cy="1000132"/>
            <a:chOff x="4786314" y="2786058"/>
            <a:chExt cx="3643338" cy="1000132"/>
          </a:xfrm>
        </p:grpSpPr>
        <p:sp>
          <p:nvSpPr>
            <p:cNvPr id="16" name="Rounded Rectangle 15"/>
            <p:cNvSpPr/>
            <p:nvPr/>
          </p:nvSpPr>
          <p:spPr>
            <a:xfrm>
              <a:off x="4786314" y="2786058"/>
              <a:ext cx="3643338" cy="1000132"/>
            </a:xfrm>
            <a:prstGeom prst="roundRect">
              <a:avLst/>
            </a:prstGeom>
            <a:solidFill>
              <a:schemeClr val="accent3">
                <a:lumMod val="25000"/>
              </a:schemeClr>
            </a:solidFill>
            <a:ln>
              <a:solidFill>
                <a:schemeClr val="accent3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4857752" y="2967335"/>
              <a:ext cx="34289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Assessment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9" name="Down Arrow 18"/>
          <p:cNvSpPr/>
          <p:nvPr/>
        </p:nvSpPr>
        <p:spPr>
          <a:xfrm>
            <a:off x="2285984" y="3929066"/>
            <a:ext cx="642942" cy="785818"/>
          </a:xfrm>
          <a:prstGeom prst="downArrow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27" name="Group 26"/>
          <p:cNvGrpSpPr/>
          <p:nvPr/>
        </p:nvGrpSpPr>
        <p:grpSpPr>
          <a:xfrm>
            <a:off x="857224" y="4857760"/>
            <a:ext cx="3643338" cy="928694"/>
            <a:chOff x="857224" y="4857760"/>
            <a:chExt cx="3643338" cy="928694"/>
          </a:xfrm>
        </p:grpSpPr>
        <p:sp>
          <p:nvSpPr>
            <p:cNvPr id="20" name="Rounded Rectangle 19"/>
            <p:cNvSpPr/>
            <p:nvPr/>
          </p:nvSpPr>
          <p:spPr>
            <a:xfrm>
              <a:off x="857224" y="4857760"/>
              <a:ext cx="3643338" cy="928694"/>
            </a:xfrm>
            <a:prstGeom prst="roundRect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928694" y="5110475"/>
              <a:ext cx="342899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“Universal”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  <p:sp>
        <p:nvSpPr>
          <p:cNvPr id="22" name="Down Arrow 21"/>
          <p:cNvSpPr/>
          <p:nvPr/>
        </p:nvSpPr>
        <p:spPr>
          <a:xfrm>
            <a:off x="6215074" y="3929066"/>
            <a:ext cx="642942" cy="785818"/>
          </a:xfrm>
          <a:prstGeom prst="downArrow">
            <a:avLst/>
          </a:prstGeom>
          <a:solidFill>
            <a:schemeClr val="accent3">
              <a:lumMod val="25000"/>
            </a:schemeClr>
          </a:solidFill>
          <a:ln>
            <a:solidFill>
              <a:schemeClr val="accent3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  <p:grpSp>
        <p:nvGrpSpPr>
          <p:cNvPr id="28" name="Group 27"/>
          <p:cNvGrpSpPr/>
          <p:nvPr/>
        </p:nvGrpSpPr>
        <p:grpSpPr>
          <a:xfrm>
            <a:off x="4786314" y="4857760"/>
            <a:ext cx="3643338" cy="928694"/>
            <a:chOff x="4786314" y="4857760"/>
            <a:chExt cx="3643338" cy="928694"/>
          </a:xfrm>
        </p:grpSpPr>
        <p:sp>
          <p:nvSpPr>
            <p:cNvPr id="23" name="Rounded Rectangle 22"/>
            <p:cNvSpPr/>
            <p:nvPr/>
          </p:nvSpPr>
          <p:spPr>
            <a:xfrm>
              <a:off x="4786314" y="4857760"/>
              <a:ext cx="3643338" cy="928694"/>
            </a:xfrm>
            <a:prstGeom prst="roundRect">
              <a:avLst/>
            </a:prstGeom>
            <a:solidFill>
              <a:schemeClr val="accent3">
                <a:lumMod val="25000"/>
              </a:schemeClr>
            </a:solidFill>
            <a:ln>
              <a:solidFill>
                <a:schemeClr val="accent3">
                  <a:lumMod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BE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4857784" y="4884019"/>
              <a:ext cx="342899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nl-BE" sz="2400" dirty="0" smtClean="0">
                  <a:solidFill>
                    <a:schemeClr val="bg1"/>
                  </a:solidFill>
                </a:rPr>
                <a:t>“Age and person specific”</a:t>
              </a:r>
              <a:endParaRPr lang="nl-BE" sz="24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</p:bldLst>
  </p:timing>
</p:sld>
</file>

<file path=ppt/theme/theme1.xml><?xml version="1.0" encoding="utf-8"?>
<a:theme xmlns:a="http://schemas.openxmlformats.org/drawingml/2006/main" name="SymposiumOverview">
  <a:themeElements>
    <a:clrScheme name="Lessius">
      <a:dk1>
        <a:srgbClr val="003C72"/>
      </a:dk1>
      <a:lt1>
        <a:srgbClr val="FFFFFF"/>
      </a:lt1>
      <a:dk2>
        <a:srgbClr val="003C72"/>
      </a:dk2>
      <a:lt2>
        <a:srgbClr val="FFFFFF"/>
      </a:lt2>
      <a:accent1>
        <a:srgbClr val="00A9E5"/>
      </a:accent1>
      <a:accent2>
        <a:srgbClr val="67CBEF"/>
      </a:accent2>
      <a:accent3>
        <a:srgbClr val="CCEEFA"/>
      </a:accent3>
      <a:accent4>
        <a:srgbClr val="406D96"/>
      </a:accent4>
      <a:accent5>
        <a:srgbClr val="7F9DB9"/>
      </a:accent5>
      <a:accent6>
        <a:srgbClr val="BECEDD"/>
      </a:accent6>
      <a:hlink>
        <a:srgbClr val="118EFF"/>
      </a:hlink>
      <a:folHlink>
        <a:srgbClr val="7030A0"/>
      </a:folHlink>
    </a:clrScheme>
    <a:fontScheme name="Lessi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lho_basistemplate">
  <a:themeElements>
    <a:clrScheme name="Lessius">
      <a:dk1>
        <a:srgbClr val="003C72"/>
      </a:dk1>
      <a:lt1>
        <a:srgbClr val="FFFFFF"/>
      </a:lt1>
      <a:dk2>
        <a:srgbClr val="003C72"/>
      </a:dk2>
      <a:lt2>
        <a:srgbClr val="FFFFFF"/>
      </a:lt2>
      <a:accent1>
        <a:srgbClr val="00A9E5"/>
      </a:accent1>
      <a:accent2>
        <a:srgbClr val="67CBEF"/>
      </a:accent2>
      <a:accent3>
        <a:srgbClr val="CCEEFA"/>
      </a:accent3>
      <a:accent4>
        <a:srgbClr val="406D96"/>
      </a:accent4>
      <a:accent5>
        <a:srgbClr val="7F9DB9"/>
      </a:accent5>
      <a:accent6>
        <a:srgbClr val="BECEDD"/>
      </a:accent6>
      <a:hlink>
        <a:srgbClr val="118EFF"/>
      </a:hlink>
      <a:folHlink>
        <a:srgbClr val="7030A0"/>
      </a:folHlink>
    </a:clrScheme>
    <a:fontScheme name="Lessiu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SymposiumOverview</Template>
  <TotalTime>2157</TotalTime>
  <Words>1423</Words>
  <Application>Microsoft Office PowerPoint</Application>
  <PresentationFormat>Diavoorstelling (4:3)</PresentationFormat>
  <Paragraphs>395</Paragraphs>
  <Slides>38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2</vt:i4>
      </vt:variant>
      <vt:variant>
        <vt:lpstr>Diatitels</vt:lpstr>
      </vt:variant>
      <vt:variant>
        <vt:i4>38</vt:i4>
      </vt:variant>
    </vt:vector>
  </HeadingPairs>
  <TitlesOfParts>
    <vt:vector size="40" baseType="lpstr">
      <vt:lpstr>SymposiumOverview</vt:lpstr>
      <vt:lpstr>2_lho_basistemplate</vt:lpstr>
      <vt:lpstr>Supporting students with ADHD:  Indications for and effectiveness of  teaching and exam accommodations</vt:lpstr>
      <vt:lpstr>Attention Deficit Hyperactivity Disorder</vt:lpstr>
      <vt:lpstr>ADHD</vt:lpstr>
      <vt:lpstr>ADHD</vt:lpstr>
      <vt:lpstr>ADHD</vt:lpstr>
      <vt:lpstr>ADHD</vt:lpstr>
      <vt:lpstr>ADHD</vt:lpstr>
      <vt:lpstr>ADHD</vt:lpstr>
      <vt:lpstr>Evidence based diagnostics</vt:lpstr>
      <vt:lpstr>Evidence based diagnostics</vt:lpstr>
      <vt:lpstr>Evidence based diagnostics</vt:lpstr>
      <vt:lpstr>Evidence based diagnostics</vt:lpstr>
      <vt:lpstr>Evidence based diagnostics</vt:lpstr>
      <vt:lpstr>Evidence based treatment</vt:lpstr>
      <vt:lpstr>Evidence based support</vt:lpstr>
      <vt:lpstr>Evidence based diagnostics</vt:lpstr>
      <vt:lpstr>Aims </vt:lpstr>
      <vt:lpstr>Methods</vt:lpstr>
      <vt:lpstr>Outline results </vt:lpstr>
      <vt:lpstr>Results – comparison </vt:lpstr>
      <vt:lpstr>Results – comparison</vt:lpstr>
      <vt:lpstr>Results – comparison</vt:lpstr>
      <vt:lpstr>Results – comparison</vt:lpstr>
      <vt:lpstr>Results – Teaching</vt:lpstr>
      <vt:lpstr>Results – Teaching</vt:lpstr>
      <vt:lpstr>Results – Teaching</vt:lpstr>
      <vt:lpstr>Results – Teaching</vt:lpstr>
      <vt:lpstr>Results – Exams</vt:lpstr>
      <vt:lpstr>Results – Exams </vt:lpstr>
      <vt:lpstr>Results – Exams</vt:lpstr>
      <vt:lpstr>Results – Exams</vt:lpstr>
      <vt:lpstr>Results – Needs</vt:lpstr>
      <vt:lpstr>Results – Needs</vt:lpstr>
      <vt:lpstr>Results – Needs</vt:lpstr>
      <vt:lpstr>Conclusions</vt:lpstr>
      <vt:lpstr>Conclusions</vt:lpstr>
      <vt:lpstr>Conclusions</vt:lpstr>
      <vt:lpstr>Dia 38</vt:lpstr>
    </vt:vector>
  </TitlesOfParts>
  <Company>Lessius hogeschool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Support of young adults with dyslexia</dc:title>
  <dc:creator>Jolien De Brauwer</dc:creator>
  <cp:lastModifiedBy>DB</cp:lastModifiedBy>
  <cp:revision>93</cp:revision>
  <dcterms:created xsi:type="dcterms:W3CDTF">2011-05-23T12:48:08Z</dcterms:created>
  <dcterms:modified xsi:type="dcterms:W3CDTF">2011-06-19T13:56:38Z</dcterms:modified>
</cp:coreProperties>
</file>