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59" r:id="rId5"/>
    <p:sldId id="274" r:id="rId6"/>
    <p:sldId id="275" r:id="rId7"/>
    <p:sldId id="276" r:id="rId8"/>
    <p:sldId id="260" r:id="rId9"/>
    <p:sldId id="261" r:id="rId10"/>
    <p:sldId id="283" r:id="rId11"/>
    <p:sldId id="262" r:id="rId12"/>
    <p:sldId id="263" r:id="rId13"/>
    <p:sldId id="277" r:id="rId14"/>
    <p:sldId id="264" r:id="rId15"/>
    <p:sldId id="265" r:id="rId16"/>
    <p:sldId id="284" r:id="rId17"/>
    <p:sldId id="268" r:id="rId18"/>
    <p:sldId id="286" r:id="rId19"/>
    <p:sldId id="285" r:id="rId20"/>
    <p:sldId id="287" r:id="rId21"/>
    <p:sldId id="288" r:id="rId22"/>
    <p:sldId id="289" r:id="rId23"/>
    <p:sldId id="273" r:id="rId24"/>
    <p:sldId id="269" r:id="rId25"/>
    <p:sldId id="270" r:id="rId26"/>
    <p:sldId id="272" r:id="rId27"/>
    <p:sldId id="291" r:id="rId28"/>
    <p:sldId id="294" r:id="rId29"/>
    <p:sldId id="295" r:id="rId30"/>
    <p:sldId id="297" r:id="rId31"/>
    <p:sldId id="296" r:id="rId32"/>
    <p:sldId id="278" r:id="rId33"/>
    <p:sldId id="279" r:id="rId34"/>
    <p:sldId id="280" r:id="rId35"/>
    <p:sldId id="281" r:id="rId36"/>
    <p:sldId id="282" r:id="rId3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E448D4-0E6A-478C-AADB-87B232701F5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1F775AB-D6A3-4E20-90E0-C5C84614E248}">
      <dgm:prSet phldrT="[Text]" custT="1"/>
      <dgm:spPr/>
      <dgm:t>
        <a:bodyPr/>
        <a:lstStyle/>
        <a:p>
          <a:r>
            <a:rPr lang="de-DE" sz="2400" dirty="0" smtClean="0"/>
            <a:t>HEI </a:t>
          </a:r>
          <a:r>
            <a:rPr lang="de-DE" sz="2400" dirty="0" err="1" smtClean="0"/>
            <a:t>student</a:t>
          </a:r>
          <a:r>
            <a:rPr lang="de-DE" sz="2400" dirty="0" smtClean="0"/>
            <a:t> </a:t>
          </a:r>
          <a:r>
            <a:rPr lang="de-DE" sz="2400" dirty="0" err="1" smtClean="0"/>
            <a:t>partnership</a:t>
          </a:r>
          <a:endParaRPr lang="en-US" sz="2400" dirty="0"/>
        </a:p>
      </dgm:t>
    </dgm:pt>
    <dgm:pt modelId="{C2A62510-725C-4363-9608-FAD08E6677FB}" type="parTrans" cxnId="{20681B28-3639-4FCC-9333-1555BA226C12}">
      <dgm:prSet/>
      <dgm:spPr/>
      <dgm:t>
        <a:bodyPr/>
        <a:lstStyle/>
        <a:p>
          <a:endParaRPr lang="en-US"/>
        </a:p>
      </dgm:t>
    </dgm:pt>
    <dgm:pt modelId="{FAE52ACA-8C28-4CF1-B9BA-FF0543300C3D}" type="sibTrans" cxnId="{20681B28-3639-4FCC-9333-1555BA226C12}">
      <dgm:prSet/>
      <dgm:spPr/>
      <dgm:t>
        <a:bodyPr/>
        <a:lstStyle/>
        <a:p>
          <a:endParaRPr lang="en-US"/>
        </a:p>
      </dgm:t>
    </dgm:pt>
    <dgm:pt modelId="{8D93DD9B-72DD-4326-A953-E87F48D5E36F}">
      <dgm:prSet phldrT="[Text]" custT="1"/>
      <dgm:spPr/>
      <dgm:t>
        <a:bodyPr/>
        <a:lstStyle/>
        <a:p>
          <a:r>
            <a:rPr lang="de-DE" sz="2400" dirty="0" smtClean="0"/>
            <a:t>Student </a:t>
          </a:r>
          <a:r>
            <a:rPr lang="de-DE" sz="2400" dirty="0" err="1" smtClean="0"/>
            <a:t>Involvement</a:t>
          </a:r>
          <a:endParaRPr lang="en-US" sz="2400" dirty="0"/>
        </a:p>
      </dgm:t>
    </dgm:pt>
    <dgm:pt modelId="{C0759BD7-B052-41D5-B206-73737C6A8537}" type="parTrans" cxnId="{134BF6DD-6D8A-4736-9BB7-15228AC10045}">
      <dgm:prSet/>
      <dgm:spPr/>
      <dgm:t>
        <a:bodyPr/>
        <a:lstStyle/>
        <a:p>
          <a:endParaRPr lang="en-US"/>
        </a:p>
      </dgm:t>
    </dgm:pt>
    <dgm:pt modelId="{2C8E6212-BBF2-4B79-B540-0EB26C5DC13A}" type="sibTrans" cxnId="{134BF6DD-6D8A-4736-9BB7-15228AC10045}">
      <dgm:prSet/>
      <dgm:spPr/>
      <dgm:t>
        <a:bodyPr/>
        <a:lstStyle/>
        <a:p>
          <a:endParaRPr lang="en-US"/>
        </a:p>
      </dgm:t>
    </dgm:pt>
    <dgm:pt modelId="{910732A8-9CB0-44F9-AFEA-C6478B738DBF}">
      <dgm:prSet phldrT="[Text]" custT="1"/>
      <dgm:spPr/>
      <dgm:t>
        <a:bodyPr/>
        <a:lstStyle/>
        <a:p>
          <a:r>
            <a:rPr lang="de-DE" sz="2400" dirty="0" err="1" smtClean="0"/>
            <a:t>Consultation</a:t>
          </a:r>
          <a:r>
            <a:rPr lang="de-DE" sz="2400" dirty="0" smtClean="0"/>
            <a:t> </a:t>
          </a:r>
          <a:r>
            <a:rPr lang="de-DE" sz="2400" dirty="0" err="1" smtClean="0"/>
            <a:t>with</a:t>
          </a:r>
          <a:r>
            <a:rPr lang="de-DE" sz="2400" dirty="0" smtClean="0"/>
            <a:t> </a:t>
          </a:r>
          <a:r>
            <a:rPr lang="de-DE" sz="2400" dirty="0" err="1" smtClean="0"/>
            <a:t>students</a:t>
          </a:r>
          <a:endParaRPr lang="en-US" sz="2400" dirty="0"/>
        </a:p>
      </dgm:t>
    </dgm:pt>
    <dgm:pt modelId="{EA4CED00-CAD3-4742-BF7B-0CC5CFD0F560}" type="parTrans" cxnId="{DDD4333E-C9C8-47D4-BE52-849DB3C50E06}">
      <dgm:prSet/>
      <dgm:spPr/>
      <dgm:t>
        <a:bodyPr/>
        <a:lstStyle/>
        <a:p>
          <a:endParaRPr lang="en-US"/>
        </a:p>
      </dgm:t>
    </dgm:pt>
    <dgm:pt modelId="{0A9F4885-7435-43B4-8E92-E307B64A8DDD}" type="sibTrans" cxnId="{DDD4333E-C9C8-47D4-BE52-849DB3C50E06}">
      <dgm:prSet/>
      <dgm:spPr/>
      <dgm:t>
        <a:bodyPr/>
        <a:lstStyle/>
        <a:p>
          <a:endParaRPr lang="en-US"/>
        </a:p>
      </dgm:t>
    </dgm:pt>
    <dgm:pt modelId="{0D4DAF44-BB75-4329-8925-B8020E6858D8}">
      <dgm:prSet custT="1"/>
      <dgm:spPr/>
      <dgm:t>
        <a:bodyPr/>
        <a:lstStyle/>
        <a:p>
          <a:r>
            <a:rPr lang="de-DE" sz="2400" dirty="0" smtClean="0"/>
            <a:t>Provision </a:t>
          </a:r>
          <a:r>
            <a:rPr lang="de-DE" sz="2400" dirty="0" err="1" smtClean="0"/>
            <a:t>of</a:t>
          </a:r>
          <a:r>
            <a:rPr lang="de-DE" sz="2400" dirty="0" smtClean="0"/>
            <a:t> </a:t>
          </a:r>
          <a:r>
            <a:rPr lang="de-DE" sz="2400" dirty="0" err="1" smtClean="0"/>
            <a:t>information</a:t>
          </a:r>
          <a:endParaRPr lang="en-US" sz="2400" dirty="0"/>
        </a:p>
      </dgm:t>
    </dgm:pt>
    <dgm:pt modelId="{898B4F61-37B8-4C57-A1A4-8E20E757ED2D}" type="parTrans" cxnId="{E990762E-454F-485A-AA86-C347A7B33870}">
      <dgm:prSet/>
      <dgm:spPr/>
      <dgm:t>
        <a:bodyPr/>
        <a:lstStyle/>
        <a:p>
          <a:endParaRPr lang="en-US"/>
        </a:p>
      </dgm:t>
    </dgm:pt>
    <dgm:pt modelId="{038F0CF1-ADE7-45C0-9F9A-E2C0AFD698EF}" type="sibTrans" cxnId="{E990762E-454F-485A-AA86-C347A7B33870}">
      <dgm:prSet/>
      <dgm:spPr/>
      <dgm:t>
        <a:bodyPr/>
        <a:lstStyle/>
        <a:p>
          <a:endParaRPr lang="en-US"/>
        </a:p>
      </dgm:t>
    </dgm:pt>
    <dgm:pt modelId="{3D0485BE-A877-4AE6-A4F6-B7D1C5531115}">
      <dgm:prSet custT="1"/>
      <dgm:spPr/>
      <dgm:t>
        <a:bodyPr/>
        <a:lstStyle/>
        <a:p>
          <a:r>
            <a:rPr lang="de-DE" sz="2400" dirty="0" err="1" smtClean="0"/>
            <a:t>Delegated</a:t>
          </a:r>
          <a:r>
            <a:rPr lang="de-DE" sz="2400" dirty="0" smtClean="0"/>
            <a:t> </a:t>
          </a:r>
          <a:r>
            <a:rPr lang="de-DE" sz="2400" dirty="0" err="1" smtClean="0"/>
            <a:t>control</a:t>
          </a:r>
          <a:endParaRPr lang="en-US" sz="2400" dirty="0"/>
        </a:p>
      </dgm:t>
    </dgm:pt>
    <dgm:pt modelId="{D889D853-43CC-4437-AF21-66D0E1B430F1}" type="parTrans" cxnId="{1CD652A1-8992-4CBF-B131-B77EC80D26DA}">
      <dgm:prSet/>
      <dgm:spPr/>
      <dgm:t>
        <a:bodyPr/>
        <a:lstStyle/>
        <a:p>
          <a:endParaRPr lang="en-US"/>
        </a:p>
      </dgm:t>
    </dgm:pt>
    <dgm:pt modelId="{86C07B44-7996-47F3-8856-94F3FF2CF9A7}" type="sibTrans" cxnId="{1CD652A1-8992-4CBF-B131-B77EC80D26DA}">
      <dgm:prSet/>
      <dgm:spPr/>
      <dgm:t>
        <a:bodyPr/>
        <a:lstStyle/>
        <a:p>
          <a:endParaRPr lang="en-US"/>
        </a:p>
      </dgm:t>
    </dgm:pt>
    <dgm:pt modelId="{3BC6053B-1B07-48F8-B39C-409A82D13B7E}" type="pres">
      <dgm:prSet presAssocID="{07E448D4-0E6A-478C-AADB-87B232701F5B}" presName="compositeShape" presStyleCnt="0">
        <dgm:presLayoutVars>
          <dgm:dir/>
          <dgm:resizeHandles/>
        </dgm:presLayoutVars>
      </dgm:prSet>
      <dgm:spPr/>
    </dgm:pt>
    <dgm:pt modelId="{C641EE86-2128-4EB3-A600-2E8F99CE2155}" type="pres">
      <dgm:prSet presAssocID="{07E448D4-0E6A-478C-AADB-87B232701F5B}" presName="pyramid" presStyleLbl="node1" presStyleIdx="0" presStyleCnt="1" custScaleX="47481" custLinFactNeighborX="-25722"/>
      <dgm:spPr>
        <a:solidFill>
          <a:srgbClr val="003366"/>
        </a:solidFill>
      </dgm:spPr>
    </dgm:pt>
    <dgm:pt modelId="{A29DC62B-84CD-48B3-9491-ACCE62B896F2}" type="pres">
      <dgm:prSet presAssocID="{07E448D4-0E6A-478C-AADB-87B232701F5B}" presName="theList" presStyleCnt="0"/>
      <dgm:spPr/>
    </dgm:pt>
    <dgm:pt modelId="{6D919049-705B-46FA-BE44-86BD08681733}" type="pres">
      <dgm:prSet presAssocID="{3D0485BE-A877-4AE6-A4F6-B7D1C5531115}" presName="aNode" presStyleLbl="fgAcc1" presStyleIdx="0" presStyleCnt="5" custScaleX="202315" custLinFactNeighborX="-8779" custLinFactNeighborY="29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D15A2-1B1A-4D30-BABB-C9E07A46A58C}" type="pres">
      <dgm:prSet presAssocID="{3D0485BE-A877-4AE6-A4F6-B7D1C5531115}" presName="aSpace" presStyleCnt="0"/>
      <dgm:spPr/>
    </dgm:pt>
    <dgm:pt modelId="{0B042D15-A596-4BD5-A0C5-CF79E63F7D8C}" type="pres">
      <dgm:prSet presAssocID="{31F775AB-D6A3-4E20-90E0-C5C84614E248}" presName="aNode" presStyleLbl="fgAcc1" presStyleIdx="1" presStyleCnt="5" custScaleX="208798" custLinFactNeighborX="-8779" custLinFactNeighborY="29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64364-0879-48C7-80D3-C471FCE5C9BB}" type="pres">
      <dgm:prSet presAssocID="{31F775AB-D6A3-4E20-90E0-C5C84614E248}" presName="aSpace" presStyleCnt="0"/>
      <dgm:spPr/>
    </dgm:pt>
    <dgm:pt modelId="{6761FF42-8E0D-4E35-AEDA-92D8A1334F33}" type="pres">
      <dgm:prSet presAssocID="{8D93DD9B-72DD-4326-A953-E87F48D5E36F}" presName="aNode" presStyleLbl="fgAcc1" presStyleIdx="2" presStyleCnt="5" custScaleX="208798" custLinFactNeighborX="-8779" custLinFactNeighborY="29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B7E87-5C5B-45BE-A239-BC726C176AB7}" type="pres">
      <dgm:prSet presAssocID="{8D93DD9B-72DD-4326-A953-E87F48D5E36F}" presName="aSpace" presStyleCnt="0"/>
      <dgm:spPr/>
    </dgm:pt>
    <dgm:pt modelId="{ED4AF9CA-5D01-4A02-BF65-DC84FF0BA230}" type="pres">
      <dgm:prSet presAssocID="{910732A8-9CB0-44F9-AFEA-C6478B738DBF}" presName="aNode" presStyleLbl="fgAcc1" presStyleIdx="3" presStyleCnt="5" custScaleX="208798" custLinFactNeighborX="-8779" custLinFactNeighborY="29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C57D5-D0CA-4319-8A4F-DFFC7CF1BB2D}" type="pres">
      <dgm:prSet presAssocID="{910732A8-9CB0-44F9-AFEA-C6478B738DBF}" presName="aSpace" presStyleCnt="0"/>
      <dgm:spPr/>
    </dgm:pt>
    <dgm:pt modelId="{F161539C-EF03-4011-82B1-58C4B85F1E3E}" type="pres">
      <dgm:prSet presAssocID="{0D4DAF44-BB75-4329-8925-B8020E6858D8}" presName="aNode" presStyleLbl="fgAcc1" presStyleIdx="4" presStyleCnt="5" custScaleX="205621" custLinFactNeighborX="-8779" custLinFactNeighborY="29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6160A-1A40-4BF0-AA60-5CF28731B78A}" type="pres">
      <dgm:prSet presAssocID="{0D4DAF44-BB75-4329-8925-B8020E6858D8}" presName="aSpace" presStyleCnt="0"/>
      <dgm:spPr/>
    </dgm:pt>
  </dgm:ptLst>
  <dgm:cxnLst>
    <dgm:cxn modelId="{FBC97972-7E4F-42E9-AAC7-AB51DA9C3511}" type="presOf" srcId="{31F775AB-D6A3-4E20-90E0-C5C84614E248}" destId="{0B042D15-A596-4BD5-A0C5-CF79E63F7D8C}" srcOrd="0" destOrd="0" presId="urn:microsoft.com/office/officeart/2005/8/layout/pyramid2"/>
    <dgm:cxn modelId="{E95E5905-8BE7-4FC3-9C8D-9AD1785AED34}" type="presOf" srcId="{0D4DAF44-BB75-4329-8925-B8020E6858D8}" destId="{F161539C-EF03-4011-82B1-58C4B85F1E3E}" srcOrd="0" destOrd="0" presId="urn:microsoft.com/office/officeart/2005/8/layout/pyramid2"/>
    <dgm:cxn modelId="{BFE7EAA2-260E-40E0-9081-0C054F440E00}" type="presOf" srcId="{3D0485BE-A877-4AE6-A4F6-B7D1C5531115}" destId="{6D919049-705B-46FA-BE44-86BD08681733}" srcOrd="0" destOrd="0" presId="urn:microsoft.com/office/officeart/2005/8/layout/pyramid2"/>
    <dgm:cxn modelId="{E990762E-454F-485A-AA86-C347A7B33870}" srcId="{07E448D4-0E6A-478C-AADB-87B232701F5B}" destId="{0D4DAF44-BB75-4329-8925-B8020E6858D8}" srcOrd="4" destOrd="0" parTransId="{898B4F61-37B8-4C57-A1A4-8E20E757ED2D}" sibTransId="{038F0CF1-ADE7-45C0-9F9A-E2C0AFD698EF}"/>
    <dgm:cxn modelId="{1CD652A1-8992-4CBF-B131-B77EC80D26DA}" srcId="{07E448D4-0E6A-478C-AADB-87B232701F5B}" destId="{3D0485BE-A877-4AE6-A4F6-B7D1C5531115}" srcOrd="0" destOrd="0" parTransId="{D889D853-43CC-4437-AF21-66D0E1B430F1}" sibTransId="{86C07B44-7996-47F3-8856-94F3FF2CF9A7}"/>
    <dgm:cxn modelId="{134BF6DD-6D8A-4736-9BB7-15228AC10045}" srcId="{07E448D4-0E6A-478C-AADB-87B232701F5B}" destId="{8D93DD9B-72DD-4326-A953-E87F48D5E36F}" srcOrd="2" destOrd="0" parTransId="{C0759BD7-B052-41D5-B206-73737C6A8537}" sibTransId="{2C8E6212-BBF2-4B79-B540-0EB26C5DC13A}"/>
    <dgm:cxn modelId="{20681B28-3639-4FCC-9333-1555BA226C12}" srcId="{07E448D4-0E6A-478C-AADB-87B232701F5B}" destId="{31F775AB-D6A3-4E20-90E0-C5C84614E248}" srcOrd="1" destOrd="0" parTransId="{C2A62510-725C-4363-9608-FAD08E6677FB}" sibTransId="{FAE52ACA-8C28-4CF1-B9BA-FF0543300C3D}"/>
    <dgm:cxn modelId="{1A3B3E71-EFAC-44E5-83A1-B0E51E886E31}" type="presOf" srcId="{07E448D4-0E6A-478C-AADB-87B232701F5B}" destId="{3BC6053B-1B07-48F8-B39C-409A82D13B7E}" srcOrd="0" destOrd="0" presId="urn:microsoft.com/office/officeart/2005/8/layout/pyramid2"/>
    <dgm:cxn modelId="{DDD4333E-C9C8-47D4-BE52-849DB3C50E06}" srcId="{07E448D4-0E6A-478C-AADB-87B232701F5B}" destId="{910732A8-9CB0-44F9-AFEA-C6478B738DBF}" srcOrd="3" destOrd="0" parTransId="{EA4CED00-CAD3-4742-BF7B-0CC5CFD0F560}" sibTransId="{0A9F4885-7435-43B4-8E92-E307B64A8DDD}"/>
    <dgm:cxn modelId="{CBAF6627-D44F-484F-A876-88DEC42249AC}" type="presOf" srcId="{8D93DD9B-72DD-4326-A953-E87F48D5E36F}" destId="{6761FF42-8E0D-4E35-AEDA-92D8A1334F33}" srcOrd="0" destOrd="0" presId="urn:microsoft.com/office/officeart/2005/8/layout/pyramid2"/>
    <dgm:cxn modelId="{9A298723-91EC-466C-B485-E1D5950351FA}" type="presOf" srcId="{910732A8-9CB0-44F9-AFEA-C6478B738DBF}" destId="{ED4AF9CA-5D01-4A02-BF65-DC84FF0BA230}" srcOrd="0" destOrd="0" presId="urn:microsoft.com/office/officeart/2005/8/layout/pyramid2"/>
    <dgm:cxn modelId="{88E84408-1E10-4FC9-8382-21CAD467A381}" type="presParOf" srcId="{3BC6053B-1B07-48F8-B39C-409A82D13B7E}" destId="{C641EE86-2128-4EB3-A600-2E8F99CE2155}" srcOrd="0" destOrd="0" presId="urn:microsoft.com/office/officeart/2005/8/layout/pyramid2"/>
    <dgm:cxn modelId="{E218A0C3-BDE8-44FD-9C69-9942F6DE66FC}" type="presParOf" srcId="{3BC6053B-1B07-48F8-B39C-409A82D13B7E}" destId="{A29DC62B-84CD-48B3-9491-ACCE62B896F2}" srcOrd="1" destOrd="0" presId="urn:microsoft.com/office/officeart/2005/8/layout/pyramid2"/>
    <dgm:cxn modelId="{E6D05752-A4BB-4F60-B38E-572AF888D92D}" type="presParOf" srcId="{A29DC62B-84CD-48B3-9491-ACCE62B896F2}" destId="{6D919049-705B-46FA-BE44-86BD08681733}" srcOrd="0" destOrd="0" presId="urn:microsoft.com/office/officeart/2005/8/layout/pyramid2"/>
    <dgm:cxn modelId="{13BF24B5-2773-427A-B0F1-2CCC8B63AC4B}" type="presParOf" srcId="{A29DC62B-84CD-48B3-9491-ACCE62B896F2}" destId="{F90D15A2-1B1A-4D30-BABB-C9E07A46A58C}" srcOrd="1" destOrd="0" presId="urn:microsoft.com/office/officeart/2005/8/layout/pyramid2"/>
    <dgm:cxn modelId="{5A92907D-2048-4E3D-B856-F34934B0BB1C}" type="presParOf" srcId="{A29DC62B-84CD-48B3-9491-ACCE62B896F2}" destId="{0B042D15-A596-4BD5-A0C5-CF79E63F7D8C}" srcOrd="2" destOrd="0" presId="urn:microsoft.com/office/officeart/2005/8/layout/pyramid2"/>
    <dgm:cxn modelId="{66C5DE3B-8B94-4B74-8E88-6565B85ED9F3}" type="presParOf" srcId="{A29DC62B-84CD-48B3-9491-ACCE62B896F2}" destId="{01E64364-0879-48C7-80D3-C471FCE5C9BB}" srcOrd="3" destOrd="0" presId="urn:microsoft.com/office/officeart/2005/8/layout/pyramid2"/>
    <dgm:cxn modelId="{A37E9FE6-58FE-44A4-9AF4-016ED4BB91F8}" type="presParOf" srcId="{A29DC62B-84CD-48B3-9491-ACCE62B896F2}" destId="{6761FF42-8E0D-4E35-AEDA-92D8A1334F33}" srcOrd="4" destOrd="0" presId="urn:microsoft.com/office/officeart/2005/8/layout/pyramid2"/>
    <dgm:cxn modelId="{54FD1A49-2143-4125-9C71-DC8C353FE65C}" type="presParOf" srcId="{A29DC62B-84CD-48B3-9491-ACCE62B896F2}" destId="{C26B7E87-5C5B-45BE-A239-BC726C176AB7}" srcOrd="5" destOrd="0" presId="urn:microsoft.com/office/officeart/2005/8/layout/pyramid2"/>
    <dgm:cxn modelId="{E0F9550B-09AE-46F2-A359-4103C2782F61}" type="presParOf" srcId="{A29DC62B-84CD-48B3-9491-ACCE62B896F2}" destId="{ED4AF9CA-5D01-4A02-BF65-DC84FF0BA230}" srcOrd="6" destOrd="0" presId="urn:microsoft.com/office/officeart/2005/8/layout/pyramid2"/>
    <dgm:cxn modelId="{569D106F-A85B-4E65-A41B-76154AD79B9C}" type="presParOf" srcId="{A29DC62B-84CD-48B3-9491-ACCE62B896F2}" destId="{01DC57D5-D0CA-4319-8A4F-DFFC7CF1BB2D}" srcOrd="7" destOrd="0" presId="urn:microsoft.com/office/officeart/2005/8/layout/pyramid2"/>
    <dgm:cxn modelId="{C1DBCAFE-ADF9-45A4-882B-DDA0DE37462B}" type="presParOf" srcId="{A29DC62B-84CD-48B3-9491-ACCE62B896F2}" destId="{F161539C-EF03-4011-82B1-58C4B85F1E3E}" srcOrd="8" destOrd="0" presId="urn:microsoft.com/office/officeart/2005/8/layout/pyramid2"/>
    <dgm:cxn modelId="{D58D4C31-1FA8-437D-BEAA-49D28BFE9437}" type="presParOf" srcId="{A29DC62B-84CD-48B3-9491-ACCE62B896F2}" destId="{9C06160A-1A40-4BF0-AA60-5CF28731B78A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41EE86-2128-4EB3-A600-2E8F99CE2155}">
      <dsp:nvSpPr>
        <dsp:cNvPr id="0" name=""/>
        <dsp:cNvSpPr/>
      </dsp:nvSpPr>
      <dsp:spPr>
        <a:xfrm>
          <a:off x="43031" y="0"/>
          <a:ext cx="1622788" cy="3417764"/>
        </a:xfrm>
        <a:prstGeom prst="triangle">
          <a:avLst/>
        </a:prstGeom>
        <a:solidFill>
          <a:srgbClr val="0033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19049-705B-46FA-BE44-86BD08681733}">
      <dsp:nvSpPr>
        <dsp:cNvPr id="0" name=""/>
        <dsp:cNvSpPr/>
      </dsp:nvSpPr>
      <dsp:spPr>
        <a:xfrm>
          <a:off x="402025" y="360040"/>
          <a:ext cx="4494522" cy="4859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err="1" smtClean="0"/>
            <a:t>Delegated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control</a:t>
          </a:r>
          <a:endParaRPr lang="en-US" sz="2400" kern="1200" dirty="0"/>
        </a:p>
      </dsp:txBody>
      <dsp:txXfrm>
        <a:off x="402025" y="360040"/>
        <a:ext cx="4494522" cy="485963"/>
      </dsp:txXfrm>
    </dsp:sp>
    <dsp:sp modelId="{0B042D15-A596-4BD5-A0C5-CF79E63F7D8C}">
      <dsp:nvSpPr>
        <dsp:cNvPr id="0" name=""/>
        <dsp:cNvSpPr/>
      </dsp:nvSpPr>
      <dsp:spPr>
        <a:xfrm>
          <a:off x="330013" y="906749"/>
          <a:ext cx="4638544" cy="4859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HEI </a:t>
          </a:r>
          <a:r>
            <a:rPr lang="de-DE" sz="2400" kern="1200" dirty="0" err="1" smtClean="0"/>
            <a:t>student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partnership</a:t>
          </a:r>
          <a:endParaRPr lang="en-US" sz="2400" kern="1200" dirty="0"/>
        </a:p>
      </dsp:txBody>
      <dsp:txXfrm>
        <a:off x="330013" y="906749"/>
        <a:ext cx="4638544" cy="485963"/>
      </dsp:txXfrm>
    </dsp:sp>
    <dsp:sp modelId="{6761FF42-8E0D-4E35-AEDA-92D8A1334F33}">
      <dsp:nvSpPr>
        <dsp:cNvPr id="0" name=""/>
        <dsp:cNvSpPr/>
      </dsp:nvSpPr>
      <dsp:spPr>
        <a:xfrm>
          <a:off x="330013" y="1453457"/>
          <a:ext cx="4638544" cy="4859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Student </a:t>
          </a:r>
          <a:r>
            <a:rPr lang="de-DE" sz="2400" kern="1200" dirty="0" err="1" smtClean="0"/>
            <a:t>Involvement</a:t>
          </a:r>
          <a:endParaRPr lang="en-US" sz="2400" kern="1200" dirty="0"/>
        </a:p>
      </dsp:txBody>
      <dsp:txXfrm>
        <a:off x="330013" y="1453457"/>
        <a:ext cx="4638544" cy="485963"/>
      </dsp:txXfrm>
    </dsp:sp>
    <dsp:sp modelId="{ED4AF9CA-5D01-4A02-BF65-DC84FF0BA230}">
      <dsp:nvSpPr>
        <dsp:cNvPr id="0" name=""/>
        <dsp:cNvSpPr/>
      </dsp:nvSpPr>
      <dsp:spPr>
        <a:xfrm>
          <a:off x="330013" y="2000166"/>
          <a:ext cx="4638544" cy="4859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err="1" smtClean="0"/>
            <a:t>Consultation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with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students</a:t>
          </a:r>
          <a:endParaRPr lang="en-US" sz="2400" kern="1200" dirty="0"/>
        </a:p>
      </dsp:txBody>
      <dsp:txXfrm>
        <a:off x="330013" y="2000166"/>
        <a:ext cx="4638544" cy="485963"/>
      </dsp:txXfrm>
    </dsp:sp>
    <dsp:sp modelId="{F161539C-EF03-4011-82B1-58C4B85F1E3E}">
      <dsp:nvSpPr>
        <dsp:cNvPr id="0" name=""/>
        <dsp:cNvSpPr/>
      </dsp:nvSpPr>
      <dsp:spPr>
        <a:xfrm>
          <a:off x="365303" y="2546875"/>
          <a:ext cx="4567966" cy="4859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Provision </a:t>
          </a:r>
          <a:r>
            <a:rPr lang="de-DE" sz="2400" kern="1200" dirty="0" err="1" smtClean="0"/>
            <a:t>of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information</a:t>
          </a:r>
          <a:endParaRPr lang="en-US" sz="2400" kern="1200" dirty="0"/>
        </a:p>
      </dsp:txBody>
      <dsp:txXfrm>
        <a:off x="365303" y="2546875"/>
        <a:ext cx="4567966" cy="485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75A5B-1710-4837-AB6A-081424F12940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08C7C-CF05-4A3A-96A7-CAB2C1B126F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CB79C-15A3-495C-B509-645E87FC4C18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BF9EC-7800-4720-9636-216D2E42A72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D546-59E7-45C1-9919-E6E7DB15AB63}" type="datetime1">
              <a:rPr lang="en-US" smtClean="0"/>
              <a:pPr/>
              <a:t>6/17/2011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18F1-D61C-4ED8-BE25-22572632537B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Grafik 6" descr="UniLogo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24128" y="548680"/>
            <a:ext cx="2679192" cy="7376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CBA8-7C4D-4A98-9EF4-8A22A0DCCC24}" type="datetime1">
              <a:rPr lang="en-US" smtClean="0"/>
              <a:pPr/>
              <a:t>6/17/2011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18F1-D61C-4ED8-BE25-22572632537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F27E-B98C-429F-BFDA-CC8E2311C434}" type="datetime1">
              <a:rPr lang="en-US" smtClean="0"/>
              <a:pPr/>
              <a:t>6/17/2011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18F1-D61C-4ED8-BE25-22572632537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941568" cy="926976"/>
          </a:xfrm>
        </p:spPr>
        <p:txBody>
          <a:bodyPr>
            <a:normAutofit/>
          </a:bodyPr>
          <a:lstStyle>
            <a:lvl1pPr>
              <a:defRPr sz="3400">
                <a:solidFill>
                  <a:srgbClr val="003366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2492896"/>
            <a:ext cx="7931224" cy="3633267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28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7D32-84DD-4885-8012-3713A3F602ED}" type="datetime1">
              <a:rPr lang="en-US" smtClean="0"/>
              <a:pPr/>
              <a:t>6/17/2011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412155"/>
          </a:xfr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5784E47-F597-4281-9D81-A6CD8B643DCD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Grafik 6" descr="UniLogo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16216" y="476672"/>
            <a:ext cx="1887104" cy="5195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D4E6-EA3F-46FF-9494-C99FB780C084}" type="datetime1">
              <a:rPr lang="en-US" smtClean="0"/>
              <a:pPr/>
              <a:t>6/17/2011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18F1-D61C-4ED8-BE25-22572632537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AB2C-D25F-4E2A-9717-BD9CCB0A35EF}" type="datetime1">
              <a:rPr lang="en-US" smtClean="0"/>
              <a:pPr/>
              <a:t>6/17/2011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18F1-D61C-4ED8-BE25-22572632537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941568" cy="926976"/>
          </a:xfrm>
        </p:spPr>
        <p:txBody>
          <a:bodyPr>
            <a:normAutofit/>
          </a:bodyPr>
          <a:lstStyle>
            <a:lvl1pPr>
              <a:defRPr sz="3400">
                <a:solidFill>
                  <a:srgbClr val="003366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860032" y="2492896"/>
            <a:ext cx="3826768" cy="3633267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8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pic>
        <p:nvPicPr>
          <p:cNvPr id="10" name="Grafik 9" descr="UniLogo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16216" y="476672"/>
            <a:ext cx="1887104" cy="519544"/>
          </a:xfrm>
          <a:prstGeom prst="rect">
            <a:avLst/>
          </a:prstGeom>
        </p:spPr>
      </p:pic>
      <p:sp>
        <p:nvSpPr>
          <p:cNvPr id="11" name="Inhaltsplatzhalter 2"/>
          <p:cNvSpPr>
            <a:spLocks noGrp="1"/>
          </p:cNvSpPr>
          <p:nvPr>
            <p:ph idx="13"/>
          </p:nvPr>
        </p:nvSpPr>
        <p:spPr>
          <a:xfrm>
            <a:off x="755576" y="2492896"/>
            <a:ext cx="3816424" cy="3633267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8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A785-C041-4474-B80C-AFDF796F52B8}" type="datetime1">
              <a:rPr lang="en-US" smtClean="0"/>
              <a:pPr/>
              <a:t>6/17/2011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18F1-D61C-4ED8-BE25-22572632537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5E50-555E-4A03-A909-A8C1C850A133}" type="datetime1">
              <a:rPr lang="en-US" smtClean="0"/>
              <a:pPr/>
              <a:t>6/17/2011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18F1-D61C-4ED8-BE25-22572632537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73C4-B456-489E-A04E-6015D1D3640D}" type="datetime1">
              <a:rPr lang="en-US" smtClean="0"/>
              <a:pPr/>
              <a:t>6/17/2011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18F1-D61C-4ED8-BE25-22572632537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AB4E-A4FC-4EB4-94FF-2DB4CA3BD807}" type="datetime1">
              <a:rPr lang="en-US" smtClean="0"/>
              <a:pPr/>
              <a:t>6/17/2011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18F1-D61C-4ED8-BE25-22572632537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7B02-4A2E-433E-B3BB-E3AAD14BA2C1}" type="datetime1">
              <a:rPr lang="en-US" smtClean="0"/>
              <a:pPr/>
              <a:t>6/17/2011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18F1-D61C-4ED8-BE25-22572632537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B9FCB-E1CA-4B02-BFE0-CD98F7321698}" type="datetime1">
              <a:rPr lang="en-US" smtClean="0"/>
              <a:pPr/>
              <a:t>6/17/2011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718F1-D61C-4ED8-BE25-22572632537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barrierefreielehre.univie.ac.at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www.ecu.ac.uk/publications/strategic-approaches-to-disabled-student-engagement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barrierefrei.studentpoint.at/" TargetMode="External"/><Relationship Id="rId2" Type="http://schemas.openxmlformats.org/officeDocument/2006/relationships/hyperlink" Target="mailto:birgit.virtbauer@univie.ac.at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The Student Advisory Board</a:t>
            </a:r>
            <a:br>
              <a:rPr lang="de-DE" dirty="0" smtClean="0"/>
            </a:br>
            <a:r>
              <a:rPr lang="de-DE" sz="3200" dirty="0" err="1" smtClean="0"/>
              <a:t>at</a:t>
            </a:r>
            <a:r>
              <a:rPr lang="de-DE" sz="3200" dirty="0" smtClean="0"/>
              <a:t> </a:t>
            </a:r>
            <a:r>
              <a:rPr lang="de-DE" sz="3200" dirty="0" err="1" smtClean="0"/>
              <a:t>the</a:t>
            </a:r>
            <a:r>
              <a:rPr lang="de-DE" sz="3200" dirty="0" smtClean="0"/>
              <a:t> University </a:t>
            </a:r>
            <a:r>
              <a:rPr lang="de-DE" sz="3200" dirty="0" err="1" smtClean="0"/>
              <a:t>of</a:t>
            </a:r>
            <a:r>
              <a:rPr lang="de-DE" sz="3200" dirty="0" smtClean="0"/>
              <a:t> Vienna</a:t>
            </a:r>
            <a:endParaRPr lang="en-US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91680" y="4221088"/>
            <a:ext cx="5904656" cy="1417712"/>
          </a:xfrm>
        </p:spPr>
        <p:txBody>
          <a:bodyPr>
            <a:normAutofit/>
          </a:bodyPr>
          <a:lstStyle/>
          <a:p>
            <a:r>
              <a:rPr lang="de-DE" sz="2800" b="1" dirty="0" smtClean="0"/>
              <a:t>Birgit Virtbauer</a:t>
            </a:r>
            <a:endParaRPr lang="de-DE" sz="2800" dirty="0" smtClean="0"/>
          </a:p>
          <a:p>
            <a:r>
              <a:rPr lang="de-DE" sz="2800" b="1" dirty="0" smtClean="0"/>
              <a:t>Kornelia Götzinger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Challenges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 smtClean="0"/>
              <a:t>Students</a:t>
            </a:r>
            <a:r>
              <a:rPr lang="de-DE" b="1" dirty="0" smtClean="0"/>
              <a:t> </a:t>
            </a:r>
            <a:r>
              <a:rPr lang="de-DE" b="1" dirty="0" err="1" smtClean="0"/>
              <a:t>with</a:t>
            </a:r>
            <a:r>
              <a:rPr lang="de-DE" b="1" dirty="0" smtClean="0"/>
              <a:t> mental </a:t>
            </a:r>
            <a:r>
              <a:rPr lang="de-DE" b="1" dirty="0" err="1" smtClean="0"/>
              <a:t>health</a:t>
            </a:r>
            <a:r>
              <a:rPr lang="de-DE" b="1" dirty="0" smtClean="0"/>
              <a:t> </a:t>
            </a:r>
            <a:r>
              <a:rPr lang="de-DE" b="1" dirty="0" err="1" smtClean="0"/>
              <a:t>issues</a:t>
            </a:r>
            <a:r>
              <a:rPr lang="de-DE" b="1" dirty="0" smtClean="0"/>
              <a:t>, </a:t>
            </a:r>
            <a:r>
              <a:rPr lang="de-DE" b="1" dirty="0" err="1" smtClean="0"/>
              <a:t>learning</a:t>
            </a:r>
            <a:r>
              <a:rPr lang="de-DE" b="1" dirty="0" smtClean="0"/>
              <a:t> </a:t>
            </a:r>
            <a:r>
              <a:rPr lang="de-DE" b="1" dirty="0" err="1" smtClean="0"/>
              <a:t>disabilities</a:t>
            </a:r>
            <a:r>
              <a:rPr lang="de-DE" b="1" dirty="0" smtClean="0"/>
              <a:t>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awareness</a:t>
            </a:r>
            <a:r>
              <a:rPr lang="de-DE" dirty="0" smtClean="0"/>
              <a:t>, </a:t>
            </a:r>
            <a:r>
              <a:rPr lang="de-DE" dirty="0" err="1" smtClean="0"/>
              <a:t>few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endParaRPr lang="de-DE" dirty="0" smtClean="0"/>
          </a:p>
          <a:p>
            <a:r>
              <a:rPr lang="de-DE" b="1" dirty="0" err="1" smtClean="0"/>
              <a:t>Students</a:t>
            </a:r>
            <a:r>
              <a:rPr lang="de-DE" b="1" dirty="0" smtClean="0"/>
              <a:t> </a:t>
            </a:r>
            <a:r>
              <a:rPr lang="de-DE" b="1" dirty="0" err="1" smtClean="0"/>
              <a:t>with</a:t>
            </a:r>
            <a:r>
              <a:rPr lang="de-DE" b="1" dirty="0" smtClean="0"/>
              <a:t> </a:t>
            </a:r>
            <a:r>
              <a:rPr lang="de-DE" b="1" dirty="0" err="1" smtClean="0"/>
              <a:t>mobility</a:t>
            </a:r>
            <a:r>
              <a:rPr lang="de-DE" b="1" dirty="0" smtClean="0"/>
              <a:t> </a:t>
            </a:r>
            <a:r>
              <a:rPr lang="de-DE" b="1" dirty="0" err="1" smtClean="0"/>
              <a:t>impairment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err="1" smtClean="0"/>
              <a:t>Accessibility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buildings</a:t>
            </a:r>
            <a:endParaRPr lang="de-DE" dirty="0" smtClean="0"/>
          </a:p>
          <a:p>
            <a:r>
              <a:rPr lang="de-DE" b="1" dirty="0" err="1" smtClean="0"/>
              <a:t>Deaf</a:t>
            </a:r>
            <a:r>
              <a:rPr lang="de-DE" b="1" dirty="0" smtClean="0"/>
              <a:t> </a:t>
            </a:r>
            <a:r>
              <a:rPr lang="de-DE" b="1" dirty="0" err="1" smtClean="0"/>
              <a:t>students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sign</a:t>
            </a:r>
            <a:r>
              <a:rPr lang="de-DE" dirty="0" smtClean="0"/>
              <a:t> </a:t>
            </a:r>
            <a:r>
              <a:rPr lang="de-DE" dirty="0" err="1" smtClean="0"/>
              <a:t>language</a:t>
            </a:r>
            <a:r>
              <a:rPr lang="de-DE" dirty="0" smtClean="0"/>
              <a:t> </a:t>
            </a:r>
            <a:r>
              <a:rPr lang="de-DE" dirty="0" err="1" smtClean="0"/>
              <a:t>interpreters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4E47-F597-4281-9D81-A6CD8B643DC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Student Advisory Board</a:t>
            </a:r>
            <a:endParaRPr lang="en-US" dirty="0"/>
          </a:p>
        </p:txBody>
      </p:sp>
      <p:pic>
        <p:nvPicPr>
          <p:cNvPr id="5" name="Inhaltsplatzhalter 4" descr="logo of the disability officer at the University of Vienna showing pictograms of all different kinds of disabilitie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071812"/>
            <a:ext cx="4054351" cy="4054351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4E47-F597-4281-9D81-A6CD8B643DC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History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Board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b="1" dirty="0" err="1" smtClean="0"/>
              <a:t>Autumn</a:t>
            </a:r>
            <a:r>
              <a:rPr lang="de-DE" b="1" dirty="0" smtClean="0"/>
              <a:t> 2009: </a:t>
            </a:r>
            <a:r>
              <a:rPr lang="de-DE" b="1" dirty="0" err="1" smtClean="0"/>
              <a:t>students</a:t>
            </a:r>
            <a:r>
              <a:rPr lang="de-DE" b="1" dirty="0" smtClean="0"/>
              <a:t> </a:t>
            </a:r>
            <a:r>
              <a:rPr lang="de-DE" b="1" dirty="0" err="1" smtClean="0"/>
              <a:t>protesting</a:t>
            </a:r>
            <a:endParaRPr lang="de-DE" b="1" dirty="0" smtClean="0"/>
          </a:p>
          <a:p>
            <a:endParaRPr lang="de-DE" b="1" dirty="0" smtClean="0"/>
          </a:p>
          <a:p>
            <a:r>
              <a:rPr lang="de-DE" b="1" dirty="0" err="1" smtClean="0"/>
              <a:t>Demands</a:t>
            </a:r>
            <a:r>
              <a:rPr lang="de-DE" b="1" dirty="0" smtClean="0"/>
              <a:t>:</a:t>
            </a:r>
          </a:p>
          <a:p>
            <a:pPr lvl="1"/>
            <a:r>
              <a:rPr lang="de-DE" dirty="0" err="1" smtClean="0"/>
              <a:t>Increase</a:t>
            </a:r>
            <a:r>
              <a:rPr lang="de-DE" dirty="0" smtClean="0"/>
              <a:t>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education</a:t>
            </a:r>
            <a:endParaRPr lang="de-DE" dirty="0" smtClean="0"/>
          </a:p>
          <a:p>
            <a:pPr lvl="1"/>
            <a:r>
              <a:rPr lang="de-DE" dirty="0" err="1" smtClean="0"/>
              <a:t>Equality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disabilities</a:t>
            </a:r>
            <a:endParaRPr lang="de-DE" dirty="0" smtClean="0"/>
          </a:p>
          <a:p>
            <a:pPr lvl="1"/>
            <a:r>
              <a:rPr lang="de-DE" dirty="0" err="1" smtClean="0"/>
              <a:t>Increase</a:t>
            </a:r>
            <a:r>
              <a:rPr lang="de-DE" dirty="0" smtClean="0"/>
              <a:t>  </a:t>
            </a:r>
            <a:r>
              <a:rPr lang="de-DE" dirty="0" err="1" smtClean="0"/>
              <a:t>participation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all </a:t>
            </a:r>
            <a:r>
              <a:rPr lang="de-DE" dirty="0" err="1" smtClean="0"/>
              <a:t>students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4E47-F597-4281-9D81-A6CD8B643DC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4E47-F597-4281-9D81-A6CD8B643DC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History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Board</a:t>
            </a:r>
            <a:endParaRPr lang="en-US" dirty="0"/>
          </a:p>
        </p:txBody>
      </p:sp>
      <p:pic>
        <p:nvPicPr>
          <p:cNvPr id="8" name="Inhaltsplatzhalter 7" descr="Students protesting in a lecture hall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2996952"/>
            <a:ext cx="3306950" cy="2197417"/>
          </a:xfrm>
        </p:spPr>
      </p:pic>
      <p:sp>
        <p:nvSpPr>
          <p:cNvPr id="6" name="Inhaltsplatzhalter 5"/>
          <p:cNvSpPr>
            <a:spLocks noGrp="1"/>
          </p:cNvSpPr>
          <p:nvPr>
            <p:ph idx="13"/>
          </p:nvPr>
        </p:nvSpPr>
        <p:spPr>
          <a:xfrm>
            <a:off x="755576" y="2492896"/>
            <a:ext cx="4680520" cy="3633267"/>
          </a:xfrm>
        </p:spPr>
        <p:txBody>
          <a:bodyPr/>
          <a:lstStyle/>
          <a:p>
            <a:r>
              <a:rPr lang="de-DE" dirty="0" smtClean="0"/>
              <a:t>Minister </a:t>
            </a:r>
            <a:r>
              <a:rPr lang="de-DE" dirty="0" err="1" smtClean="0"/>
              <a:t>of</a:t>
            </a:r>
            <a:r>
              <a:rPr lang="de-DE" dirty="0" smtClean="0"/>
              <a:t> Education </a:t>
            </a:r>
            <a:r>
              <a:rPr lang="de-DE" dirty="0" err="1" smtClean="0"/>
              <a:t>gives</a:t>
            </a:r>
            <a:r>
              <a:rPr lang="de-DE" dirty="0" smtClean="0"/>
              <a:t> </a:t>
            </a:r>
            <a:r>
              <a:rPr lang="de-DE" dirty="0" err="1" smtClean="0"/>
              <a:t>money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universities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smtClean="0"/>
              <a:t>March 2010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Foundation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Board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the University of Vienna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8 Members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Board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4 </a:t>
            </a:r>
            <a:r>
              <a:rPr lang="de-DE" dirty="0" err="1" smtClean="0"/>
              <a:t>students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disability</a:t>
            </a:r>
            <a:endParaRPr lang="en-US" dirty="0" smtClean="0"/>
          </a:p>
          <a:p>
            <a:r>
              <a:rPr lang="de-DE" dirty="0" smtClean="0"/>
              <a:t>1 </a:t>
            </a:r>
            <a:r>
              <a:rPr lang="de-DE" dirty="0" err="1" smtClean="0"/>
              <a:t>member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Austrian </a:t>
            </a:r>
            <a:r>
              <a:rPr lang="de-DE" dirty="0" err="1" smtClean="0"/>
              <a:t>Students</a:t>
            </a:r>
            <a:r>
              <a:rPr lang="de-DE" dirty="0" smtClean="0"/>
              <a:t> Union</a:t>
            </a:r>
          </a:p>
          <a:p>
            <a:r>
              <a:rPr lang="de-DE" dirty="0" smtClean="0"/>
              <a:t>1 </a:t>
            </a:r>
            <a:r>
              <a:rPr lang="de-DE" dirty="0" err="1" smtClean="0"/>
              <a:t>disability</a:t>
            </a:r>
            <a:r>
              <a:rPr lang="de-DE" dirty="0" smtClean="0"/>
              <a:t> </a:t>
            </a:r>
            <a:r>
              <a:rPr lang="de-DE" dirty="0" err="1" smtClean="0"/>
              <a:t>officer</a:t>
            </a:r>
            <a:endParaRPr lang="de-DE" dirty="0" smtClean="0"/>
          </a:p>
          <a:p>
            <a:r>
              <a:rPr lang="de-DE" dirty="0" smtClean="0"/>
              <a:t>1 </a:t>
            </a:r>
            <a:r>
              <a:rPr lang="de-DE" dirty="0" err="1" smtClean="0"/>
              <a:t>member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Equal</a:t>
            </a:r>
            <a:r>
              <a:rPr lang="de-DE" dirty="0" smtClean="0"/>
              <a:t> </a:t>
            </a:r>
            <a:r>
              <a:rPr lang="de-DE" dirty="0" err="1" smtClean="0"/>
              <a:t>Opportunities</a:t>
            </a:r>
            <a:r>
              <a:rPr lang="de-DE" dirty="0" smtClean="0"/>
              <a:t> Working Party</a:t>
            </a:r>
          </a:p>
          <a:p>
            <a:r>
              <a:rPr lang="de-DE" dirty="0" smtClean="0"/>
              <a:t>1 </a:t>
            </a:r>
            <a:r>
              <a:rPr lang="de-DE" dirty="0" err="1" smtClean="0"/>
              <a:t>member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bureau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rectorate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18F1-D61C-4ED8-BE25-22572632537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board</a:t>
            </a:r>
            <a:r>
              <a:rPr lang="de-DE" dirty="0" smtClean="0"/>
              <a:t> </a:t>
            </a:r>
            <a:r>
              <a:rPr lang="de-DE" dirty="0" err="1" smtClean="0"/>
              <a:t>works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Head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board</a:t>
            </a:r>
            <a:r>
              <a:rPr lang="de-DE" b="1" dirty="0" smtClean="0"/>
              <a:t>:</a:t>
            </a:r>
            <a:r>
              <a:rPr lang="en-US" b="1" dirty="0" smtClean="0"/>
              <a:t> </a:t>
            </a:r>
            <a:r>
              <a:rPr lang="en-US" dirty="0" smtClean="0"/>
              <a:t>Vice Rector for Student Affairs and Continuing Education</a:t>
            </a:r>
            <a:endParaRPr lang="de-DE" dirty="0" smtClean="0"/>
          </a:p>
          <a:p>
            <a:r>
              <a:rPr lang="de-DE" b="1" dirty="0" err="1" smtClean="0"/>
              <a:t>Coordination</a:t>
            </a:r>
            <a:r>
              <a:rPr lang="de-DE" dirty="0" smtClean="0"/>
              <a:t>: </a:t>
            </a:r>
            <a:r>
              <a:rPr lang="de-DE" dirty="0" err="1" smtClean="0"/>
              <a:t>Disability</a:t>
            </a:r>
            <a:r>
              <a:rPr lang="de-DE" dirty="0" smtClean="0"/>
              <a:t> </a:t>
            </a:r>
            <a:r>
              <a:rPr lang="de-DE" dirty="0" err="1" smtClean="0"/>
              <a:t>officer</a:t>
            </a:r>
            <a:r>
              <a:rPr lang="de-DE" dirty="0" smtClean="0"/>
              <a:t>, </a:t>
            </a:r>
            <a:r>
              <a:rPr lang="de-DE" dirty="0" err="1" smtClean="0"/>
              <a:t>student</a:t>
            </a:r>
            <a:r>
              <a:rPr lang="de-DE" dirty="0" smtClean="0"/>
              <a:t> </a:t>
            </a:r>
            <a:r>
              <a:rPr lang="de-DE" dirty="0" err="1" smtClean="0"/>
              <a:t>coordinator</a:t>
            </a:r>
            <a:endParaRPr lang="de-DE" dirty="0" smtClean="0"/>
          </a:p>
          <a:p>
            <a:r>
              <a:rPr lang="de-DE" b="1" dirty="0" err="1" smtClean="0"/>
              <a:t>Eligible</a:t>
            </a:r>
            <a:r>
              <a:rPr lang="de-DE" b="1" dirty="0" smtClean="0"/>
              <a:t> </a:t>
            </a: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vote</a:t>
            </a:r>
            <a:r>
              <a:rPr lang="de-DE" dirty="0" smtClean="0"/>
              <a:t>: 8 </a:t>
            </a:r>
            <a:r>
              <a:rPr lang="de-DE" dirty="0" err="1" smtClean="0"/>
              <a:t>members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4E47-F597-4281-9D81-A6CD8B643DCD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Meetings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meetings</a:t>
            </a:r>
            <a:r>
              <a:rPr lang="de-DE" dirty="0" smtClean="0"/>
              <a:t> 3 </a:t>
            </a:r>
            <a:r>
              <a:rPr lang="de-DE" dirty="0" err="1" smtClean="0"/>
              <a:t>times</a:t>
            </a:r>
            <a:r>
              <a:rPr lang="de-DE" dirty="0" smtClean="0"/>
              <a:t> per </a:t>
            </a:r>
            <a:r>
              <a:rPr lang="de-DE" dirty="0" err="1" smtClean="0"/>
              <a:t>semester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(10 </a:t>
            </a:r>
            <a:r>
              <a:rPr lang="de-DE" dirty="0" err="1" smtClean="0"/>
              <a:t>meetings</a:t>
            </a:r>
            <a:r>
              <a:rPr lang="de-DE" dirty="0" smtClean="0"/>
              <a:t> so </a:t>
            </a:r>
            <a:r>
              <a:rPr lang="de-DE" dirty="0" err="1" smtClean="0"/>
              <a:t>far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Discussion</a:t>
            </a:r>
            <a:r>
              <a:rPr lang="de-DE" dirty="0" smtClean="0"/>
              <a:t>, </a:t>
            </a:r>
            <a:r>
              <a:rPr lang="de-DE" dirty="0" err="1" smtClean="0"/>
              <a:t>evaluation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measures</a:t>
            </a:r>
            <a:r>
              <a:rPr lang="de-DE" dirty="0" smtClean="0"/>
              <a:t>,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experts</a:t>
            </a:r>
            <a:endParaRPr lang="de-DE" dirty="0" smtClean="0"/>
          </a:p>
          <a:p>
            <a:r>
              <a:rPr lang="de-DE" dirty="0" err="1" smtClean="0"/>
              <a:t>votings</a:t>
            </a:r>
            <a:r>
              <a:rPr lang="de-DE" dirty="0" smtClean="0"/>
              <a:t> </a:t>
            </a:r>
            <a:r>
              <a:rPr lang="de-DE" dirty="0" err="1" smtClean="0"/>
              <a:t>concerning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usage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budget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4E47-F597-4281-9D81-A6CD8B643DCD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Website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lecturers</a:t>
            </a:r>
            <a:r>
              <a:rPr lang="de-DE" dirty="0" smtClean="0"/>
              <a:t> (</a:t>
            </a:r>
            <a:r>
              <a:rPr lang="de-DE" dirty="0" err="1" smtClean="0"/>
              <a:t>german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dirty="0" smtClean="0">
                <a:hlinkClick r:id="rId2"/>
              </a:rPr>
              <a:t>http://barrierefreielehre.univie.ac.at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Recommendations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public</a:t>
            </a:r>
            <a:r>
              <a:rPr lang="de-DE" dirty="0" smtClean="0"/>
              <a:t> </a:t>
            </a:r>
            <a:r>
              <a:rPr lang="de-DE" dirty="0" err="1" smtClean="0"/>
              <a:t>places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university</a:t>
            </a:r>
            <a:endParaRPr lang="de-DE" dirty="0" smtClean="0"/>
          </a:p>
          <a:p>
            <a:r>
              <a:rPr lang="de-DE" dirty="0" err="1" smtClean="0"/>
              <a:t>Infoclip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student</a:t>
            </a:r>
            <a:r>
              <a:rPr lang="de-DE" dirty="0" smtClean="0"/>
              <a:t> </a:t>
            </a:r>
            <a:r>
              <a:rPr lang="de-DE" dirty="0" err="1" smtClean="0"/>
              <a:t>beginners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4E47-F597-4281-9D81-A6CD8B643DCD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Infoclip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student</a:t>
            </a:r>
            <a:r>
              <a:rPr lang="de-DE" dirty="0" smtClean="0"/>
              <a:t> </a:t>
            </a:r>
            <a:r>
              <a:rPr lang="de-DE" dirty="0" err="1" smtClean="0"/>
              <a:t>beginners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shown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all </a:t>
            </a:r>
            <a:r>
              <a:rPr lang="de-DE" dirty="0" err="1" smtClean="0"/>
              <a:t>student</a:t>
            </a:r>
            <a:r>
              <a:rPr lang="de-DE" dirty="0" smtClean="0"/>
              <a:t> </a:t>
            </a:r>
            <a:r>
              <a:rPr lang="de-DE" dirty="0" err="1" smtClean="0"/>
              <a:t>beginners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University </a:t>
            </a:r>
            <a:r>
              <a:rPr lang="de-DE" dirty="0" err="1" smtClean="0"/>
              <a:t>of</a:t>
            </a:r>
            <a:r>
              <a:rPr lang="de-DE" dirty="0" smtClean="0"/>
              <a:t> Vienna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semester</a:t>
            </a:r>
            <a:endParaRPr lang="de-DE" dirty="0" smtClean="0"/>
          </a:p>
          <a:p>
            <a:r>
              <a:rPr lang="de-DE" dirty="0" err="1" smtClean="0"/>
              <a:t>Actors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University </a:t>
            </a:r>
            <a:r>
              <a:rPr lang="de-DE" dirty="0" err="1" smtClean="0"/>
              <a:t>of</a:t>
            </a:r>
            <a:r>
              <a:rPr lang="de-DE" dirty="0" smtClean="0"/>
              <a:t> Vienna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disability</a:t>
            </a:r>
            <a:endParaRPr lang="de-DE" dirty="0" smtClean="0"/>
          </a:p>
          <a:p>
            <a:r>
              <a:rPr lang="de-DE" dirty="0" smtClean="0"/>
              <a:t>Is </a:t>
            </a:r>
            <a:r>
              <a:rPr lang="de-DE" dirty="0" err="1" smtClean="0"/>
              <a:t>fully</a:t>
            </a:r>
            <a:r>
              <a:rPr lang="de-DE" dirty="0" smtClean="0"/>
              <a:t> </a:t>
            </a:r>
            <a:r>
              <a:rPr lang="de-DE" dirty="0" err="1" smtClean="0"/>
              <a:t>sponsored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enterprises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4E47-F597-4281-9D81-A6CD8B643DCD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Infoclip</a:t>
            </a:r>
            <a:r>
              <a:rPr lang="de-DE" dirty="0" smtClean="0"/>
              <a:t>: </a:t>
            </a:r>
            <a:r>
              <a:rPr lang="de-DE" dirty="0" err="1" smtClean="0"/>
              <a:t>content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de-DE" dirty="0" err="1" smtClean="0"/>
              <a:t>Welcomes</a:t>
            </a:r>
            <a:r>
              <a:rPr lang="de-DE" dirty="0" smtClean="0"/>
              <a:t> all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endParaRPr lang="de-DE" dirty="0" smtClean="0"/>
          </a:p>
          <a:p>
            <a:pPr marL="514350" indent="-514350"/>
            <a:r>
              <a:rPr lang="de-DE" dirty="0" smtClean="0"/>
              <a:t>Tells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exam</a:t>
            </a:r>
            <a:r>
              <a:rPr lang="de-DE" dirty="0" smtClean="0"/>
              <a:t> </a:t>
            </a:r>
            <a:r>
              <a:rPr lang="de-DE" dirty="0" err="1" smtClean="0"/>
              <a:t>accomodations</a:t>
            </a:r>
            <a:endParaRPr lang="de-DE" dirty="0" smtClean="0"/>
          </a:p>
          <a:p>
            <a:pPr marL="514350" indent="-514350"/>
            <a:r>
              <a:rPr lang="de-DE" dirty="0" err="1" smtClean="0"/>
              <a:t>Gives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services</a:t>
            </a:r>
            <a:endParaRPr lang="de-DE" dirty="0" smtClean="0"/>
          </a:p>
          <a:p>
            <a:pPr marL="514350" indent="-514350">
              <a:buNone/>
            </a:pPr>
            <a:endParaRPr lang="de-DE" dirty="0" smtClean="0"/>
          </a:p>
          <a:p>
            <a:pPr marL="514350" indent="-514350">
              <a:buNone/>
            </a:pPr>
            <a:r>
              <a:rPr lang="de-DE" dirty="0" smtClean="0"/>
              <a:t>….in 3 </a:t>
            </a:r>
            <a:r>
              <a:rPr lang="de-DE" dirty="0" err="1" smtClean="0"/>
              <a:t>minutes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4E47-F597-4281-9D81-A6CD8B643DCD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University </a:t>
            </a:r>
            <a:r>
              <a:rPr lang="de-DE" dirty="0" err="1" smtClean="0"/>
              <a:t>of</a:t>
            </a:r>
            <a:r>
              <a:rPr lang="de-DE" dirty="0" smtClean="0"/>
              <a:t> Vienna</a:t>
            </a:r>
            <a:endParaRPr lang="en-US" dirty="0"/>
          </a:p>
        </p:txBody>
      </p:sp>
      <p:pic>
        <p:nvPicPr>
          <p:cNvPr id="4" name="Inhaltsplatzhalter 3" descr="University of Vienna, historical main buildi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6659" y="2492375"/>
            <a:ext cx="5450682" cy="3633788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4E47-F597-4281-9D81-A6CD8B643DC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Infoclip</a:t>
            </a:r>
            <a:r>
              <a:rPr lang="de-DE" dirty="0" smtClean="0"/>
              <a:t>: </a:t>
            </a:r>
            <a:r>
              <a:rPr lang="de-DE" dirty="0" err="1" smtClean="0"/>
              <a:t>Accessibility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Subheadings</a:t>
            </a:r>
            <a:r>
              <a:rPr lang="de-DE" dirty="0" smtClean="0"/>
              <a:t> in </a:t>
            </a:r>
            <a:r>
              <a:rPr lang="de-DE" dirty="0" err="1" smtClean="0"/>
              <a:t>german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english</a:t>
            </a:r>
            <a:endParaRPr lang="de-DE" dirty="0" smtClean="0"/>
          </a:p>
          <a:p>
            <a:r>
              <a:rPr lang="de-DE" dirty="0" smtClean="0"/>
              <a:t>Translation </a:t>
            </a:r>
            <a:r>
              <a:rPr lang="de-DE" dirty="0" err="1" smtClean="0"/>
              <a:t>into</a:t>
            </a:r>
            <a:r>
              <a:rPr lang="de-DE" dirty="0" smtClean="0"/>
              <a:t> Austrian </a:t>
            </a:r>
            <a:r>
              <a:rPr lang="de-DE" dirty="0" err="1" smtClean="0"/>
              <a:t>Sign</a:t>
            </a:r>
            <a:r>
              <a:rPr lang="de-DE" dirty="0" smtClean="0"/>
              <a:t> Language (</a:t>
            </a:r>
            <a:r>
              <a:rPr lang="de-DE" dirty="0" err="1" smtClean="0"/>
              <a:t>picture</a:t>
            </a:r>
            <a:r>
              <a:rPr lang="de-DE" dirty="0" smtClean="0"/>
              <a:t>-in-</a:t>
            </a:r>
            <a:r>
              <a:rPr lang="de-DE" dirty="0" err="1" smtClean="0"/>
              <a:t>picture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Transcription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4E47-F597-4281-9D81-A6CD8B643DCD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Infoclip</a:t>
            </a:r>
            <a:r>
              <a:rPr lang="de-DE" dirty="0" smtClean="0"/>
              <a:t>: Making </a:t>
            </a:r>
            <a:r>
              <a:rPr lang="de-DE" dirty="0" err="1" smtClean="0"/>
              <a:t>of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4E47-F597-4281-9D81-A6CD8B643DC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26" name="Picture 2" descr="D:\Profiles\virtbab5\Local Settings\Temporary Internet Files\Content.IE5\E733JO5V\MC900307911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3150944">
            <a:off x="3347864" y="2780928"/>
            <a:ext cx="2493367" cy="2452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Infoclip</a:t>
            </a:r>
            <a:r>
              <a:rPr lang="de-DE" dirty="0" smtClean="0"/>
              <a:t>: </a:t>
            </a:r>
            <a:r>
              <a:rPr lang="de-DE" dirty="0" err="1" smtClean="0"/>
              <a:t>Aims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want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…</a:t>
            </a:r>
          </a:p>
          <a:p>
            <a:r>
              <a:rPr lang="de-DE" dirty="0" err="1" smtClean="0"/>
              <a:t>Raise</a:t>
            </a:r>
            <a:r>
              <a:rPr lang="de-DE" dirty="0" smtClean="0"/>
              <a:t> </a:t>
            </a:r>
            <a:r>
              <a:rPr lang="de-DE" dirty="0" err="1" smtClean="0"/>
              <a:t>awareness</a:t>
            </a:r>
            <a:r>
              <a:rPr lang="de-DE" dirty="0" smtClean="0"/>
              <a:t> </a:t>
            </a:r>
            <a:r>
              <a:rPr lang="de-DE" dirty="0" err="1" smtClean="0"/>
              <a:t>among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lecturers</a:t>
            </a:r>
            <a:endParaRPr lang="de-DE" dirty="0" smtClean="0"/>
          </a:p>
          <a:p>
            <a:r>
              <a:rPr lang="de-DE" dirty="0" err="1" smtClean="0"/>
              <a:t>Present</a:t>
            </a:r>
            <a:r>
              <a:rPr lang="de-DE" dirty="0" smtClean="0"/>
              <a:t> </a:t>
            </a:r>
            <a:r>
              <a:rPr lang="de-DE" dirty="0" err="1" smtClean="0"/>
              <a:t>role-models</a:t>
            </a:r>
            <a:endParaRPr lang="de-DE" dirty="0" smtClean="0"/>
          </a:p>
          <a:p>
            <a:r>
              <a:rPr lang="de-DE" dirty="0" err="1" smtClean="0"/>
              <a:t>Give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(</a:t>
            </a:r>
            <a:r>
              <a:rPr lang="de-DE" dirty="0" err="1" smtClean="0"/>
              <a:t>increase</a:t>
            </a:r>
            <a:r>
              <a:rPr lang="de-DE" dirty="0" smtClean="0"/>
              <a:t> </a:t>
            </a:r>
            <a:r>
              <a:rPr lang="de-DE" dirty="0" err="1" smtClean="0"/>
              <a:t>visibility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services</a:t>
            </a:r>
            <a:r>
              <a:rPr lang="de-DE" dirty="0" smtClean="0"/>
              <a:t>)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4E47-F597-4281-9D81-A6CD8B643DCD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Future </a:t>
            </a:r>
            <a:r>
              <a:rPr lang="de-DE" dirty="0" err="1" smtClean="0"/>
              <a:t>projects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Folder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lecturers</a:t>
            </a:r>
            <a:r>
              <a:rPr lang="de-DE" dirty="0" smtClean="0"/>
              <a:t> (</a:t>
            </a:r>
            <a:r>
              <a:rPr lang="de-DE" dirty="0" err="1" smtClean="0"/>
              <a:t>german</a:t>
            </a:r>
            <a:r>
              <a:rPr lang="de-DE" dirty="0" smtClean="0"/>
              <a:t>/</a:t>
            </a:r>
            <a:r>
              <a:rPr lang="de-DE" dirty="0" err="1" smtClean="0"/>
              <a:t>english</a:t>
            </a:r>
            <a:r>
              <a:rPr lang="de-DE" dirty="0" smtClean="0"/>
              <a:t>)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inclusive</a:t>
            </a:r>
            <a:r>
              <a:rPr lang="de-DE" dirty="0" smtClean="0"/>
              <a:t> </a:t>
            </a:r>
            <a:r>
              <a:rPr lang="de-DE" dirty="0" err="1" smtClean="0"/>
              <a:t>teaching</a:t>
            </a:r>
            <a:endParaRPr lang="de-DE" dirty="0" smtClean="0"/>
          </a:p>
          <a:p>
            <a:r>
              <a:rPr lang="de-DE" dirty="0" smtClean="0"/>
              <a:t>Pictures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websites</a:t>
            </a:r>
            <a:r>
              <a:rPr lang="de-DE" dirty="0" smtClean="0"/>
              <a:t>, </a:t>
            </a:r>
            <a:r>
              <a:rPr lang="de-DE" dirty="0" err="1" smtClean="0"/>
              <a:t>publications</a:t>
            </a:r>
            <a:r>
              <a:rPr lang="de-DE" dirty="0" smtClean="0"/>
              <a:t> etc. </a:t>
            </a:r>
            <a:r>
              <a:rPr lang="de-DE" dirty="0" err="1" smtClean="0"/>
              <a:t>showing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disability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University </a:t>
            </a:r>
            <a:r>
              <a:rPr lang="de-DE" dirty="0" err="1" smtClean="0"/>
              <a:t>of</a:t>
            </a:r>
            <a:r>
              <a:rPr lang="de-DE" dirty="0" smtClean="0"/>
              <a:t> Vienna</a:t>
            </a:r>
          </a:p>
          <a:p>
            <a:r>
              <a:rPr lang="de-DE" dirty="0" err="1" smtClean="0"/>
              <a:t>Facebook-group</a:t>
            </a:r>
            <a:endParaRPr lang="de-DE" dirty="0" smtClean="0"/>
          </a:p>
          <a:p>
            <a:r>
              <a:rPr lang="de-DE" dirty="0" err="1" smtClean="0"/>
              <a:t>Sign</a:t>
            </a:r>
            <a:r>
              <a:rPr lang="de-DE" dirty="0" smtClean="0"/>
              <a:t> </a:t>
            </a:r>
            <a:r>
              <a:rPr lang="de-DE" dirty="0" err="1" smtClean="0"/>
              <a:t>language</a:t>
            </a:r>
            <a:r>
              <a:rPr lang="de-DE" dirty="0" smtClean="0"/>
              <a:t> </a:t>
            </a:r>
            <a:r>
              <a:rPr lang="de-DE" dirty="0" err="1" smtClean="0"/>
              <a:t>videos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website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4E47-F597-4281-9D81-A6CD8B643DCD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Benefits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 smtClean="0"/>
              <a:t>Get</a:t>
            </a:r>
            <a:r>
              <a:rPr lang="de-DE" b="1" dirty="0" smtClean="0"/>
              <a:t> an </a:t>
            </a:r>
            <a:r>
              <a:rPr lang="de-DE" b="1" dirty="0" err="1" smtClean="0"/>
              <a:t>insight</a:t>
            </a:r>
            <a:r>
              <a:rPr lang="de-DE" b="1" dirty="0" smtClean="0"/>
              <a:t> </a:t>
            </a:r>
            <a:r>
              <a:rPr lang="de-DE" dirty="0" smtClean="0"/>
              <a:t>in </a:t>
            </a:r>
            <a:r>
              <a:rPr lang="de-DE" dirty="0" err="1" smtClean="0"/>
              <a:t>decision-making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r>
              <a:rPr lang="de-DE" dirty="0" smtClean="0"/>
              <a:t> in a </a:t>
            </a:r>
            <a:r>
              <a:rPr lang="de-DE" dirty="0" err="1" smtClean="0"/>
              <a:t>big</a:t>
            </a:r>
            <a:r>
              <a:rPr lang="de-DE" dirty="0" smtClean="0"/>
              <a:t> </a:t>
            </a:r>
            <a:r>
              <a:rPr lang="de-DE" dirty="0" err="1" smtClean="0"/>
              <a:t>institution</a:t>
            </a:r>
            <a:endParaRPr lang="de-DE" dirty="0" smtClean="0"/>
          </a:p>
          <a:p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opportunity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b="1" dirty="0" err="1" smtClean="0"/>
              <a:t>share</a:t>
            </a:r>
            <a:r>
              <a:rPr lang="de-DE" b="1" dirty="0" smtClean="0"/>
              <a:t> </a:t>
            </a:r>
            <a:r>
              <a:rPr lang="de-DE" b="1" dirty="0" err="1" smtClean="0"/>
              <a:t>their</a:t>
            </a:r>
            <a:r>
              <a:rPr lang="de-DE" b="1" dirty="0" smtClean="0"/>
              <a:t> </a:t>
            </a:r>
            <a:r>
              <a:rPr lang="de-DE" b="1" dirty="0" err="1" smtClean="0"/>
              <a:t>experiences</a:t>
            </a:r>
            <a:endParaRPr lang="de-DE" b="1" dirty="0" smtClean="0"/>
          </a:p>
          <a:p>
            <a:r>
              <a:rPr lang="de-DE" b="1" dirty="0" err="1" smtClean="0"/>
              <a:t>Initiate</a:t>
            </a:r>
            <a:r>
              <a:rPr lang="de-DE" b="1" dirty="0" smtClean="0"/>
              <a:t> </a:t>
            </a:r>
            <a:r>
              <a:rPr lang="de-DE" b="1" dirty="0" err="1" smtClean="0"/>
              <a:t>change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4E47-F597-4281-9D81-A6CD8B643DCD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Benefits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university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 smtClean="0"/>
              <a:t>Rising</a:t>
            </a:r>
            <a:r>
              <a:rPr lang="de-DE" b="1" dirty="0" smtClean="0"/>
              <a:t> </a:t>
            </a:r>
            <a:r>
              <a:rPr lang="de-DE" b="1" dirty="0" err="1" smtClean="0"/>
              <a:t>awareness</a:t>
            </a:r>
            <a:r>
              <a:rPr lang="de-DE" b="1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university</a:t>
            </a:r>
            <a:endParaRPr lang="de-DE" dirty="0" smtClean="0"/>
          </a:p>
          <a:p>
            <a:r>
              <a:rPr lang="de-DE" b="1" dirty="0" err="1" smtClean="0"/>
              <a:t>direct</a:t>
            </a:r>
            <a:r>
              <a:rPr lang="de-DE" b="1" dirty="0" smtClean="0"/>
              <a:t> link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disabilities</a:t>
            </a:r>
            <a:r>
              <a:rPr lang="de-DE" dirty="0" smtClean="0"/>
              <a:t> </a:t>
            </a:r>
            <a:r>
              <a:rPr lang="de-DE" dirty="0" err="1" smtClean="0"/>
              <a:t>who</a:t>
            </a:r>
            <a:r>
              <a:rPr lang="de-DE" dirty="0" smtClean="0"/>
              <a:t> </a:t>
            </a:r>
            <a:r>
              <a:rPr lang="de-DE" dirty="0" err="1" smtClean="0"/>
              <a:t>evaluate</a:t>
            </a:r>
            <a:r>
              <a:rPr lang="de-DE" dirty="0" smtClean="0"/>
              <a:t> </a:t>
            </a:r>
            <a:r>
              <a:rPr lang="de-DE" dirty="0" err="1" smtClean="0"/>
              <a:t>measures</a:t>
            </a:r>
            <a:endParaRPr lang="de-DE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4E47-F597-4281-9D81-A6CD8B643DCD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Limitations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lecturers</a:t>
            </a:r>
            <a:r>
              <a:rPr lang="de-DE" dirty="0" smtClean="0"/>
              <a:t> </a:t>
            </a:r>
            <a:r>
              <a:rPr lang="de-DE" dirty="0" err="1" smtClean="0"/>
              <a:t>included</a:t>
            </a:r>
            <a:endParaRPr lang="de-DE" dirty="0" smtClean="0"/>
          </a:p>
          <a:p>
            <a:r>
              <a:rPr lang="de-DE" dirty="0" smtClean="0"/>
              <a:t>Low </a:t>
            </a:r>
            <a:r>
              <a:rPr lang="de-DE" dirty="0" err="1" smtClean="0"/>
              <a:t>visibility</a:t>
            </a:r>
            <a:endParaRPr lang="de-DE" dirty="0" smtClean="0"/>
          </a:p>
          <a:p>
            <a:r>
              <a:rPr lang="de-DE" dirty="0" err="1" smtClean="0"/>
              <a:t>Budgetary</a:t>
            </a:r>
            <a:r>
              <a:rPr lang="de-DE" dirty="0" smtClean="0"/>
              <a:t> </a:t>
            </a:r>
            <a:r>
              <a:rPr lang="de-DE" dirty="0" err="1" smtClean="0"/>
              <a:t>limitations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4E47-F597-4281-9D81-A6CD8B643DCD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4E47-F597-4281-9D81-A6CD8B643DC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Is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participation</a:t>
            </a:r>
            <a:r>
              <a:rPr lang="de-DE" dirty="0" smtClean="0"/>
              <a:t>?</a:t>
            </a:r>
            <a:endParaRPr lang="en-US" dirty="0"/>
          </a:p>
        </p:txBody>
      </p:sp>
      <p:graphicFrame>
        <p:nvGraphicFramePr>
          <p:cNvPr id="5" name="Inhaltsplatzhalter 4" descr="Arnsteins ladder of participation(engagement-consultation-involvement-participation-partnership) as it was adapted by May (2010)"/>
          <p:cNvGraphicFramePr>
            <a:graphicFrameLocks noGrp="1"/>
          </p:cNvGraphicFramePr>
          <p:nvPr>
            <p:ph idx="1"/>
          </p:nvPr>
        </p:nvGraphicFramePr>
        <p:xfrm>
          <a:off x="1187624" y="2348880"/>
          <a:ext cx="5688632" cy="3417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Inhaltsplatzhalter 5"/>
          <p:cNvSpPr>
            <a:spLocks noGrp="1"/>
          </p:cNvSpPr>
          <p:nvPr>
            <p:ph idx="13"/>
          </p:nvPr>
        </p:nvSpPr>
        <p:spPr>
          <a:xfrm>
            <a:off x="1043608" y="5949280"/>
            <a:ext cx="7272808" cy="576064"/>
          </a:xfrm>
        </p:spPr>
        <p:txBody>
          <a:bodyPr>
            <a:normAutofit fontScale="62500" lnSpcReduction="20000"/>
          </a:bodyPr>
          <a:lstStyle/>
          <a:p>
            <a:pPr algn="r">
              <a:buNone/>
            </a:pPr>
            <a:r>
              <a:rPr lang="de-DE" dirty="0" smtClean="0"/>
              <a:t>May. H. (2010): </a:t>
            </a:r>
            <a:r>
              <a:rPr lang="de-DE" dirty="0" smtClean="0">
                <a:hlinkClick r:id="rId7"/>
              </a:rPr>
              <a:t>Strategic Approaches </a:t>
            </a:r>
            <a:r>
              <a:rPr lang="de-DE" dirty="0" err="1" smtClean="0">
                <a:hlinkClick r:id="rId7"/>
              </a:rPr>
              <a:t>to</a:t>
            </a:r>
            <a:r>
              <a:rPr lang="de-DE" dirty="0" smtClean="0">
                <a:hlinkClick r:id="rId7"/>
              </a:rPr>
              <a:t> </a:t>
            </a:r>
            <a:r>
              <a:rPr lang="de-DE" dirty="0" err="1" smtClean="0">
                <a:hlinkClick r:id="rId7"/>
              </a:rPr>
              <a:t>disabled</a:t>
            </a:r>
            <a:r>
              <a:rPr lang="de-DE" dirty="0" smtClean="0">
                <a:hlinkClick r:id="rId7"/>
              </a:rPr>
              <a:t> </a:t>
            </a:r>
            <a:r>
              <a:rPr lang="de-DE" dirty="0" err="1" smtClean="0">
                <a:hlinkClick r:id="rId7"/>
              </a:rPr>
              <a:t>student</a:t>
            </a:r>
            <a:r>
              <a:rPr lang="de-DE" dirty="0" smtClean="0">
                <a:hlinkClick r:id="rId7"/>
              </a:rPr>
              <a:t> </a:t>
            </a:r>
            <a:r>
              <a:rPr lang="de-DE" dirty="0" err="1" smtClean="0">
                <a:hlinkClick r:id="rId7"/>
              </a:rPr>
              <a:t>engagement</a:t>
            </a:r>
            <a:r>
              <a:rPr lang="de-DE" dirty="0" smtClean="0"/>
              <a:t>, p5</a:t>
            </a:r>
            <a:endParaRPr lang="en-US" dirty="0" smtClean="0"/>
          </a:p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Partnership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b="1" dirty="0" err="1" smtClean="0"/>
              <a:t>Partnership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a </a:t>
            </a:r>
            <a:r>
              <a:rPr lang="de-DE" dirty="0" err="1" smtClean="0"/>
              <a:t>collaboration</a:t>
            </a:r>
            <a:r>
              <a:rPr lang="de-DE" dirty="0" smtClean="0"/>
              <a:t> </a:t>
            </a:r>
            <a:r>
              <a:rPr lang="de-DE" dirty="0" err="1" smtClean="0"/>
              <a:t>involving</a:t>
            </a:r>
            <a:r>
              <a:rPr lang="de-DE" dirty="0" smtClean="0"/>
              <a:t> </a:t>
            </a:r>
            <a:r>
              <a:rPr lang="de-DE" dirty="0" err="1" smtClean="0"/>
              <a:t>joint</a:t>
            </a:r>
            <a:r>
              <a:rPr lang="de-DE" dirty="0" smtClean="0"/>
              <a:t> </a:t>
            </a:r>
            <a:r>
              <a:rPr lang="de-DE" dirty="0" err="1" smtClean="0"/>
              <a:t>ownership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decision-making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outcome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Student </a:t>
            </a:r>
            <a:r>
              <a:rPr lang="de-DE" dirty="0" err="1" smtClean="0"/>
              <a:t>members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board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partnership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decision</a:t>
            </a:r>
            <a:r>
              <a:rPr lang="de-DE" dirty="0" smtClean="0"/>
              <a:t> </a:t>
            </a:r>
            <a:r>
              <a:rPr lang="de-DE" dirty="0" err="1" smtClean="0"/>
              <a:t>makers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University </a:t>
            </a:r>
            <a:r>
              <a:rPr lang="de-DE" dirty="0" err="1" smtClean="0"/>
              <a:t>of</a:t>
            </a:r>
            <a:r>
              <a:rPr lang="de-DE" dirty="0" smtClean="0"/>
              <a:t> Vienna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4E47-F597-4281-9D81-A6CD8B643DCD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Other </a:t>
            </a:r>
            <a:r>
              <a:rPr lang="de-DE" dirty="0" err="1" smtClean="0"/>
              <a:t>forms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engagement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Information</a:t>
            </a:r>
            <a:r>
              <a:rPr lang="de-DE" dirty="0" smtClean="0"/>
              <a:t>: </a:t>
            </a:r>
            <a:r>
              <a:rPr lang="de-DE" dirty="0" err="1" smtClean="0"/>
              <a:t>website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r>
              <a:rPr lang="de-DE" dirty="0" smtClean="0"/>
              <a:t>, </a:t>
            </a:r>
            <a:r>
              <a:rPr lang="de-DE" dirty="0" err="1" smtClean="0"/>
              <a:t>mailing-lists</a:t>
            </a:r>
            <a:r>
              <a:rPr lang="de-DE" dirty="0" smtClean="0"/>
              <a:t>, </a:t>
            </a:r>
            <a:r>
              <a:rPr lang="de-DE" dirty="0" err="1" smtClean="0"/>
              <a:t>brochure</a:t>
            </a:r>
            <a:r>
              <a:rPr lang="de-DE" dirty="0" smtClean="0"/>
              <a:t>, 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report</a:t>
            </a:r>
            <a:endParaRPr lang="de-DE" dirty="0" smtClean="0"/>
          </a:p>
          <a:p>
            <a:r>
              <a:rPr lang="de-DE" b="1" dirty="0" err="1" smtClean="0"/>
              <a:t>Consultation</a:t>
            </a:r>
            <a:r>
              <a:rPr lang="de-DE" dirty="0" smtClean="0"/>
              <a:t>: </a:t>
            </a:r>
            <a:r>
              <a:rPr lang="de-DE" dirty="0" err="1" smtClean="0"/>
              <a:t>surveys</a:t>
            </a:r>
            <a:r>
              <a:rPr lang="de-DE" dirty="0" smtClean="0"/>
              <a:t> </a:t>
            </a:r>
            <a:r>
              <a:rPr lang="de-DE" dirty="0" err="1" smtClean="0"/>
              <a:t>among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endParaRPr lang="de-DE" dirty="0" smtClean="0"/>
          </a:p>
          <a:p>
            <a:r>
              <a:rPr lang="de-DE" b="1" dirty="0" err="1" smtClean="0"/>
              <a:t>Partnership</a:t>
            </a:r>
            <a:r>
              <a:rPr lang="de-DE" b="1" dirty="0" smtClean="0"/>
              <a:t>/ </a:t>
            </a:r>
            <a:r>
              <a:rPr lang="de-DE" b="1" dirty="0" err="1" smtClean="0"/>
              <a:t>Delegated</a:t>
            </a:r>
            <a:r>
              <a:rPr lang="de-DE" b="1" dirty="0" smtClean="0"/>
              <a:t> </a:t>
            </a:r>
            <a:r>
              <a:rPr lang="de-DE" b="1" dirty="0" err="1" smtClean="0"/>
              <a:t>control</a:t>
            </a:r>
            <a:r>
              <a:rPr lang="de-DE" b="1" dirty="0" smtClean="0"/>
              <a:t>: </a:t>
            </a:r>
            <a:r>
              <a:rPr lang="de-DE" dirty="0" smtClean="0"/>
              <a:t>2 </a:t>
            </a:r>
            <a:r>
              <a:rPr lang="de-DE" dirty="0" err="1" smtClean="0"/>
              <a:t>student</a:t>
            </a:r>
            <a:r>
              <a:rPr lang="de-DE" dirty="0" smtClean="0"/>
              <a:t> </a:t>
            </a:r>
            <a:r>
              <a:rPr lang="de-DE" dirty="0" err="1" smtClean="0"/>
              <a:t>employees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disability</a:t>
            </a:r>
            <a:r>
              <a:rPr lang="de-DE" dirty="0" smtClean="0"/>
              <a:t> </a:t>
            </a:r>
            <a:r>
              <a:rPr lang="de-DE" dirty="0" err="1" smtClean="0"/>
              <a:t>officer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4E47-F597-4281-9D81-A6CD8B643DCD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University </a:t>
            </a:r>
            <a:r>
              <a:rPr lang="de-DE" dirty="0" err="1" smtClean="0"/>
              <a:t>of</a:t>
            </a:r>
            <a:r>
              <a:rPr lang="de-DE" dirty="0" smtClean="0"/>
              <a:t> Vienna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Oldest</a:t>
            </a:r>
            <a:r>
              <a:rPr lang="de-DE" dirty="0" smtClean="0"/>
              <a:t> </a:t>
            </a:r>
            <a:r>
              <a:rPr lang="de-DE" dirty="0" err="1" smtClean="0"/>
              <a:t>university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German-</a:t>
            </a:r>
            <a:r>
              <a:rPr lang="de-DE" dirty="0" err="1" smtClean="0"/>
              <a:t>speaking</a:t>
            </a:r>
            <a:r>
              <a:rPr lang="de-DE" dirty="0" smtClean="0"/>
              <a:t> </a:t>
            </a:r>
            <a:r>
              <a:rPr lang="de-DE" dirty="0" err="1" smtClean="0"/>
              <a:t>world</a:t>
            </a:r>
            <a:endParaRPr lang="de-DE" dirty="0" smtClean="0"/>
          </a:p>
          <a:p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largest</a:t>
            </a:r>
            <a:r>
              <a:rPr lang="de-DE" dirty="0" smtClean="0"/>
              <a:t> in Central Europe</a:t>
            </a:r>
          </a:p>
          <a:p>
            <a:r>
              <a:rPr lang="de-DE" dirty="0" smtClean="0"/>
              <a:t>88.000 </a:t>
            </a:r>
            <a:r>
              <a:rPr lang="de-DE" dirty="0" err="1" smtClean="0"/>
              <a:t>students</a:t>
            </a:r>
            <a:r>
              <a:rPr lang="de-DE" dirty="0" smtClean="0"/>
              <a:t>, 9.400 </a:t>
            </a:r>
            <a:r>
              <a:rPr lang="de-DE" dirty="0" err="1" smtClean="0"/>
              <a:t>employees</a:t>
            </a:r>
            <a:endParaRPr lang="de-DE" dirty="0" smtClean="0"/>
          </a:p>
          <a:p>
            <a:r>
              <a:rPr lang="de-DE" dirty="0" smtClean="0"/>
              <a:t>180 </a:t>
            </a:r>
            <a:r>
              <a:rPr lang="de-DE" dirty="0" err="1" smtClean="0"/>
              <a:t>study</a:t>
            </a:r>
            <a:r>
              <a:rPr lang="de-DE" dirty="0" smtClean="0"/>
              <a:t> </a:t>
            </a:r>
            <a:r>
              <a:rPr lang="de-DE" dirty="0" err="1" smtClean="0"/>
              <a:t>programmes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4E47-F597-4281-9D81-A6CD8B643DC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future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Find a </a:t>
            </a:r>
            <a:r>
              <a:rPr lang="de-AT" dirty="0" err="1" smtClean="0"/>
              <a:t>way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engage</a:t>
            </a:r>
            <a:r>
              <a:rPr lang="de-AT" dirty="0" smtClean="0"/>
              <a:t> a wider </a:t>
            </a:r>
            <a:r>
              <a:rPr lang="de-AT" dirty="0" err="1" smtClean="0"/>
              <a:t>range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individuals</a:t>
            </a:r>
            <a:endParaRPr lang="de-AT" dirty="0" smtClean="0"/>
          </a:p>
          <a:p>
            <a:r>
              <a:rPr lang="de-AT" dirty="0" err="1" smtClean="0"/>
              <a:t>Institutionalize</a:t>
            </a:r>
            <a:r>
              <a:rPr lang="de-AT" dirty="0" smtClean="0"/>
              <a:t> </a:t>
            </a:r>
            <a:r>
              <a:rPr lang="de-AT" dirty="0" err="1" smtClean="0"/>
              <a:t>existing</a:t>
            </a:r>
            <a:r>
              <a:rPr lang="de-AT" dirty="0" smtClean="0"/>
              <a:t> </a:t>
            </a:r>
            <a:r>
              <a:rPr lang="de-AT" dirty="0" err="1" smtClean="0"/>
              <a:t>strategies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4E47-F597-4281-9D81-A6CD8B643DCD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Contact</a:t>
            </a:r>
            <a:r>
              <a:rPr lang="de-DE" dirty="0" smtClean="0"/>
              <a:t> </a:t>
            </a:r>
            <a:r>
              <a:rPr lang="de-DE" dirty="0" err="1" smtClean="0"/>
              <a:t>us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University </a:t>
            </a:r>
            <a:r>
              <a:rPr lang="de-DE" dirty="0" err="1" smtClean="0"/>
              <a:t>of</a:t>
            </a:r>
            <a:r>
              <a:rPr lang="de-DE" dirty="0" smtClean="0"/>
              <a:t> Vienna</a:t>
            </a:r>
            <a:br>
              <a:rPr lang="de-DE" dirty="0" smtClean="0"/>
            </a:br>
            <a:r>
              <a:rPr lang="de-DE" b="1" dirty="0" smtClean="0"/>
              <a:t>Birgit Virtbauer – </a:t>
            </a:r>
            <a:r>
              <a:rPr lang="de-DE" b="1" dirty="0" err="1" smtClean="0"/>
              <a:t>disability</a:t>
            </a:r>
            <a:r>
              <a:rPr lang="de-DE" b="1" dirty="0" smtClean="0"/>
              <a:t> </a:t>
            </a:r>
            <a:r>
              <a:rPr lang="de-DE" b="1" dirty="0" err="1" smtClean="0"/>
              <a:t>officer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E: </a:t>
            </a:r>
            <a:r>
              <a:rPr lang="de-DE" dirty="0" smtClean="0">
                <a:hlinkClick r:id="rId2"/>
              </a:rPr>
              <a:t>birgit.virtbauer@univie.ac.at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hlinkClick r:id="rId3"/>
              </a:rPr>
              <a:t>http://barrierefrei.studentpoint.at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b="1" dirty="0" smtClean="0"/>
              <a:t>Kornelia Götzinger – </a:t>
            </a:r>
            <a:r>
              <a:rPr lang="de-DE" b="1" dirty="0" err="1" smtClean="0"/>
              <a:t>student</a:t>
            </a:r>
            <a:r>
              <a:rPr lang="de-DE" b="1" dirty="0" smtClean="0"/>
              <a:t> </a:t>
            </a:r>
            <a:r>
              <a:rPr lang="de-DE" b="1" dirty="0" err="1" smtClean="0"/>
              <a:t>member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board</a:t>
            </a:r>
            <a:r>
              <a:rPr lang="de-DE" dirty="0" smtClean="0"/>
              <a:t/>
            </a:r>
            <a:br>
              <a:rPr lang="de-DE" dirty="0" smtClean="0"/>
            </a:b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4E47-F597-4281-9D81-A6CD8B643DCD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4E47-F597-4281-9D81-A6CD8B643DC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Students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visual</a:t>
            </a:r>
            <a:r>
              <a:rPr lang="de-DE" dirty="0" smtClean="0"/>
              <a:t> </a:t>
            </a:r>
            <a:r>
              <a:rPr lang="de-DE" dirty="0" err="1" smtClean="0"/>
              <a:t>impairments</a:t>
            </a:r>
            <a:endParaRPr lang="en-US" dirty="0"/>
          </a:p>
        </p:txBody>
      </p:sp>
      <p:pic>
        <p:nvPicPr>
          <p:cNvPr id="8" name="Inhaltsplatzhalter 7" descr="pictogram of blind person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04248" y="2708920"/>
            <a:ext cx="917690" cy="2718000"/>
          </a:xfrm>
        </p:spPr>
      </p:pic>
      <p:sp>
        <p:nvSpPr>
          <p:cNvPr id="6" name="Inhaltsplatzhalter 5"/>
          <p:cNvSpPr>
            <a:spLocks noGrp="1"/>
          </p:cNvSpPr>
          <p:nvPr>
            <p:ph idx="13"/>
          </p:nvPr>
        </p:nvSpPr>
        <p:spPr>
          <a:xfrm>
            <a:off x="755576" y="2492896"/>
            <a:ext cx="5040560" cy="3633267"/>
          </a:xfrm>
        </p:spPr>
        <p:txBody>
          <a:bodyPr/>
          <a:lstStyle/>
          <a:p>
            <a:r>
              <a:rPr lang="de-DE" dirty="0" smtClean="0"/>
              <a:t>Adaptation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documents</a:t>
            </a:r>
            <a:endParaRPr lang="de-DE" dirty="0" smtClean="0"/>
          </a:p>
          <a:p>
            <a:r>
              <a:rPr lang="de-DE" dirty="0" err="1" smtClean="0"/>
              <a:t>Tactile</a:t>
            </a:r>
            <a:r>
              <a:rPr lang="de-DE" dirty="0" smtClean="0"/>
              <a:t> </a:t>
            </a:r>
            <a:r>
              <a:rPr lang="de-DE" dirty="0" err="1" smtClean="0"/>
              <a:t>orientation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blind </a:t>
            </a:r>
            <a:r>
              <a:rPr lang="de-DE" dirty="0" err="1" smtClean="0"/>
              <a:t>students</a:t>
            </a:r>
            <a:endParaRPr lang="de-DE" dirty="0" smtClean="0"/>
          </a:p>
          <a:p>
            <a:r>
              <a:rPr lang="de-DE" dirty="0" err="1" smtClean="0"/>
              <a:t>Accessible</a:t>
            </a:r>
            <a:r>
              <a:rPr lang="de-DE" dirty="0" smtClean="0"/>
              <a:t> </a:t>
            </a:r>
            <a:r>
              <a:rPr lang="de-DE" dirty="0" err="1" smtClean="0"/>
              <a:t>websites</a:t>
            </a:r>
            <a:endParaRPr lang="de-DE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18F1-D61C-4ED8-BE25-22572632537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Students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hearing</a:t>
            </a:r>
            <a:r>
              <a:rPr lang="de-DE" dirty="0" smtClean="0"/>
              <a:t> </a:t>
            </a:r>
            <a:r>
              <a:rPr lang="de-DE" dirty="0" err="1" smtClean="0"/>
              <a:t>impairments</a:t>
            </a:r>
            <a:endParaRPr lang="en-US" dirty="0"/>
          </a:p>
        </p:txBody>
      </p:sp>
      <p:pic>
        <p:nvPicPr>
          <p:cNvPr id="8" name="Inhaltsplatzhalter 7" descr="pictogram of deaf person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00192" y="2700000"/>
            <a:ext cx="920613" cy="2718000"/>
          </a:xfrm>
        </p:spPr>
      </p:pic>
      <p:pic>
        <p:nvPicPr>
          <p:cNvPr id="9" name="Inhaltsplatzhalter 8" descr="pictogram of hearing impaired person"/>
          <p:cNvPicPr>
            <a:picLocks noGrp="1" noChangeAspect="1"/>
          </p:cNvPicPr>
          <p:nvPr>
            <p:ph idx="13"/>
          </p:nvPr>
        </p:nvPicPr>
        <p:blipFill>
          <a:blip r:embed="rId3" cstate="print"/>
          <a:stretch>
            <a:fillRect/>
          </a:stretch>
        </p:blipFill>
        <p:spPr>
          <a:xfrm>
            <a:off x="7380312" y="2700000"/>
            <a:ext cx="920613" cy="2718000"/>
          </a:xfrm>
        </p:spPr>
      </p:pic>
      <p:sp>
        <p:nvSpPr>
          <p:cNvPr id="11" name="Inhaltsplatzhalter 5"/>
          <p:cNvSpPr txBox="1">
            <a:spLocks/>
          </p:cNvSpPr>
          <p:nvPr/>
        </p:nvSpPr>
        <p:spPr>
          <a:xfrm>
            <a:off x="755576" y="2492896"/>
            <a:ext cx="5040560" cy="3633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Induction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loops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lecture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halls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800" noProof="0" dirty="0" err="1" smtClean="0"/>
              <a:t>Organization</a:t>
            </a:r>
            <a:r>
              <a:rPr lang="de-DE" sz="2800" noProof="0" dirty="0" smtClean="0"/>
              <a:t> </a:t>
            </a:r>
            <a:r>
              <a:rPr lang="de-DE" sz="2800" noProof="0" dirty="0" err="1" smtClean="0"/>
              <a:t>of</a:t>
            </a:r>
            <a:r>
              <a:rPr lang="de-DE" sz="2800" noProof="0" dirty="0" smtClean="0"/>
              <a:t> </a:t>
            </a:r>
            <a:r>
              <a:rPr lang="de-DE" sz="2800" noProof="0" dirty="0" err="1" smtClean="0"/>
              <a:t>exchange</a:t>
            </a:r>
            <a:r>
              <a:rPr lang="de-DE" sz="2800" noProof="0" dirty="0" smtClean="0"/>
              <a:t> </a:t>
            </a:r>
            <a:r>
              <a:rPr lang="de-DE" sz="2800" noProof="0" dirty="0" err="1" smtClean="0"/>
              <a:t>of</a:t>
            </a:r>
            <a:r>
              <a:rPr lang="de-DE" sz="2800" noProof="0" dirty="0" smtClean="0"/>
              <a:t> </a:t>
            </a:r>
            <a:r>
              <a:rPr lang="de-DE" sz="2800" noProof="0" dirty="0" err="1" smtClean="0"/>
              <a:t>notes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800" dirty="0" err="1" smtClean="0"/>
              <a:t>No</a:t>
            </a:r>
            <a:r>
              <a:rPr lang="de-DE" sz="2800" dirty="0" smtClean="0"/>
              <a:t> </a:t>
            </a:r>
            <a:r>
              <a:rPr lang="de-DE" sz="2800" dirty="0" err="1" smtClean="0"/>
              <a:t>funding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sign</a:t>
            </a:r>
            <a:r>
              <a:rPr lang="de-DE" sz="2800" dirty="0" smtClean="0"/>
              <a:t> </a:t>
            </a:r>
            <a:r>
              <a:rPr lang="de-DE" sz="2800" dirty="0" err="1" smtClean="0"/>
              <a:t>language</a:t>
            </a:r>
            <a:r>
              <a:rPr lang="de-DE" sz="2800" dirty="0" smtClean="0"/>
              <a:t> </a:t>
            </a:r>
            <a:r>
              <a:rPr lang="de-DE" sz="2800" dirty="0" err="1" smtClean="0"/>
              <a:t>interpreters</a:t>
            </a:r>
            <a:r>
              <a:rPr lang="de-DE" sz="2800" dirty="0" smtClean="0"/>
              <a:t>, </a:t>
            </a:r>
            <a:r>
              <a:rPr lang="de-DE" sz="2800" dirty="0" err="1" smtClean="0"/>
              <a:t>realtime</a:t>
            </a:r>
            <a:r>
              <a:rPr lang="de-DE" sz="2800" dirty="0" smtClean="0"/>
              <a:t> </a:t>
            </a:r>
            <a:r>
              <a:rPr lang="de-DE" sz="2800" dirty="0" err="1" smtClean="0"/>
              <a:t>captioning</a:t>
            </a:r>
            <a:r>
              <a:rPr lang="de-DE" sz="2800" dirty="0" smtClean="0"/>
              <a:t> </a:t>
            </a:r>
            <a:r>
              <a:rPr lang="de-DE" sz="2800" dirty="0" err="1" smtClean="0"/>
              <a:t>or</a:t>
            </a:r>
            <a:r>
              <a:rPr lang="de-DE" sz="2800" dirty="0" smtClean="0"/>
              <a:t> </a:t>
            </a:r>
            <a:r>
              <a:rPr lang="de-DE" sz="2800" dirty="0" err="1" smtClean="0"/>
              <a:t>note-takers</a:t>
            </a:r>
            <a:endParaRPr lang="de-DE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18F1-D61C-4ED8-BE25-22572632537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Students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mental </a:t>
            </a:r>
            <a:r>
              <a:rPr lang="de-DE" dirty="0" err="1" smtClean="0"/>
              <a:t>health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endParaRPr lang="en-US" dirty="0"/>
          </a:p>
        </p:txBody>
      </p:sp>
      <p:pic>
        <p:nvPicPr>
          <p:cNvPr id="6" name="Inhaltsplatzhalter 5" descr="pictogram of person with mental health problem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04000" y="2700000"/>
            <a:ext cx="914516" cy="2700000"/>
          </a:xfrm>
        </p:spPr>
      </p:pic>
      <p:sp>
        <p:nvSpPr>
          <p:cNvPr id="5" name="Inhaltsplatzhalter 4"/>
          <p:cNvSpPr>
            <a:spLocks noGrp="1"/>
          </p:cNvSpPr>
          <p:nvPr>
            <p:ph idx="13"/>
          </p:nvPr>
        </p:nvSpPr>
        <p:spPr>
          <a:xfrm>
            <a:off x="755576" y="2492896"/>
            <a:ext cx="4968552" cy="3633267"/>
          </a:xfrm>
        </p:spPr>
        <p:txBody>
          <a:bodyPr/>
          <a:lstStyle/>
          <a:p>
            <a:r>
              <a:rPr lang="de-DE" dirty="0" err="1" smtClean="0"/>
              <a:t>Exam</a:t>
            </a:r>
            <a:r>
              <a:rPr lang="de-DE" dirty="0" smtClean="0"/>
              <a:t> </a:t>
            </a:r>
            <a:r>
              <a:rPr lang="de-DE" dirty="0" err="1" smtClean="0"/>
              <a:t>accomodations</a:t>
            </a:r>
            <a:endParaRPr lang="de-DE" dirty="0" smtClean="0"/>
          </a:p>
          <a:p>
            <a:r>
              <a:rPr lang="de-DE" dirty="0" smtClean="0"/>
              <a:t>Psychological </a:t>
            </a:r>
            <a:r>
              <a:rPr lang="de-DE" dirty="0" err="1" smtClean="0"/>
              <a:t>Counselling</a:t>
            </a:r>
            <a:r>
              <a:rPr lang="de-DE" dirty="0" smtClean="0"/>
              <a:t> Center </a:t>
            </a:r>
            <a:r>
              <a:rPr lang="de-DE" dirty="0" err="1" smtClean="0"/>
              <a:t>offers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free</a:t>
            </a:r>
            <a:endParaRPr lang="de-DE" dirty="0" smtClean="0"/>
          </a:p>
          <a:p>
            <a:r>
              <a:rPr lang="de-DE" dirty="0" smtClean="0"/>
              <a:t>Low </a:t>
            </a:r>
            <a:r>
              <a:rPr lang="de-DE" dirty="0" err="1" smtClean="0"/>
              <a:t>awareness</a:t>
            </a:r>
            <a:endParaRPr lang="en-US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18F1-D61C-4ED8-BE25-22572632537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Students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Mobility </a:t>
            </a:r>
            <a:r>
              <a:rPr lang="de-DE" dirty="0" err="1" smtClean="0"/>
              <a:t>Impairments</a:t>
            </a:r>
            <a:r>
              <a:rPr lang="de-DE" dirty="0" smtClean="0"/>
              <a:t> </a:t>
            </a:r>
            <a:endParaRPr lang="en-US" dirty="0"/>
          </a:p>
        </p:txBody>
      </p:sp>
      <p:pic>
        <p:nvPicPr>
          <p:cNvPr id="6" name="Inhaltsplatzhalter 5" descr="pictogram of person with mobility impairment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04000" y="2700000"/>
            <a:ext cx="914517" cy="2700000"/>
          </a:xfrm>
        </p:spPr>
      </p:pic>
      <p:sp>
        <p:nvSpPr>
          <p:cNvPr id="5" name="Inhaltsplatzhalter 4"/>
          <p:cNvSpPr>
            <a:spLocks noGrp="1"/>
          </p:cNvSpPr>
          <p:nvPr>
            <p:ph idx="13"/>
          </p:nvPr>
        </p:nvSpPr>
        <p:spPr>
          <a:xfrm>
            <a:off x="755576" y="2492896"/>
            <a:ext cx="5256584" cy="3633267"/>
          </a:xfrm>
        </p:spPr>
        <p:txBody>
          <a:bodyPr/>
          <a:lstStyle/>
          <a:p>
            <a:r>
              <a:rPr lang="de-DE" dirty="0" err="1" smtClean="0"/>
              <a:t>Accessibility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buildings</a:t>
            </a:r>
            <a:endParaRPr lang="de-DE" dirty="0" smtClean="0"/>
          </a:p>
          <a:p>
            <a:r>
              <a:rPr lang="de-DE" dirty="0" err="1" smtClean="0"/>
              <a:t>Accessible</a:t>
            </a:r>
            <a:r>
              <a:rPr lang="de-DE" dirty="0" smtClean="0"/>
              <a:t> </a:t>
            </a:r>
            <a:r>
              <a:rPr lang="de-DE" dirty="0" err="1" smtClean="0"/>
              <a:t>rooms</a:t>
            </a:r>
            <a:r>
              <a:rPr lang="de-DE" dirty="0" smtClean="0"/>
              <a:t> in </a:t>
            </a:r>
            <a:r>
              <a:rPr lang="de-DE" dirty="0" err="1" smtClean="0"/>
              <a:t>student</a:t>
            </a:r>
            <a:r>
              <a:rPr lang="de-DE" dirty="0" smtClean="0"/>
              <a:t> </a:t>
            </a:r>
            <a:r>
              <a:rPr lang="de-DE" dirty="0" err="1" smtClean="0"/>
              <a:t>halls</a:t>
            </a:r>
            <a:endParaRPr lang="de-DE" dirty="0" smtClean="0"/>
          </a:p>
          <a:p>
            <a:r>
              <a:rPr lang="de-DE" dirty="0" err="1" smtClean="0"/>
              <a:t>Accessible</a:t>
            </a:r>
            <a:r>
              <a:rPr lang="de-DE" dirty="0" smtClean="0"/>
              <a:t> </a:t>
            </a:r>
            <a:r>
              <a:rPr lang="de-DE" dirty="0" err="1" smtClean="0"/>
              <a:t>public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en-US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18F1-D61C-4ED8-BE25-22572632537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Students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Learning </a:t>
            </a:r>
            <a:r>
              <a:rPr lang="de-DE" dirty="0" err="1" smtClean="0"/>
              <a:t>Disabilities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dirty="0" smtClean="0"/>
              <a:t>Low </a:t>
            </a:r>
            <a:r>
              <a:rPr lang="de-DE" dirty="0" err="1" smtClean="0"/>
              <a:t>awareness</a:t>
            </a:r>
            <a:endParaRPr lang="de-DE" dirty="0" smtClean="0"/>
          </a:p>
          <a:p>
            <a:r>
              <a:rPr lang="de-DE" dirty="0" err="1" smtClean="0"/>
              <a:t>Few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possibilities</a:t>
            </a:r>
            <a:endParaRPr lang="en-US" dirty="0"/>
          </a:p>
        </p:txBody>
      </p:sp>
      <p:pic>
        <p:nvPicPr>
          <p:cNvPr id="8" name="Inhaltsplatzhalter 5" descr="pictogram of person with mental health problem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04000" y="2700000"/>
            <a:ext cx="914516" cy="2700000"/>
          </a:xfr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Students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Disabilities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500 registered </a:t>
            </a:r>
            <a:r>
              <a:rPr lang="de-DE" dirty="0" err="1" smtClean="0"/>
              <a:t>students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Disabilities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(0,5%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students</a:t>
            </a:r>
            <a:r>
              <a:rPr lang="de-DE" dirty="0" smtClean="0"/>
              <a:t>)</a:t>
            </a:r>
          </a:p>
          <a:p>
            <a:r>
              <a:rPr lang="de-DE" dirty="0" smtClean="0"/>
              <a:t>57% </a:t>
            </a:r>
            <a:r>
              <a:rPr lang="de-DE" dirty="0" err="1" smtClean="0"/>
              <a:t>women</a:t>
            </a:r>
            <a:r>
              <a:rPr lang="de-DE" dirty="0" smtClean="0"/>
              <a:t>, 43% </a:t>
            </a:r>
            <a:r>
              <a:rPr lang="de-DE" dirty="0" err="1" smtClean="0"/>
              <a:t>men</a:t>
            </a:r>
            <a:endParaRPr lang="de-DE" dirty="0" smtClean="0"/>
          </a:p>
          <a:p>
            <a:pPr>
              <a:tabLst>
                <a:tab pos="1262063" algn="l"/>
              </a:tabLst>
            </a:pPr>
            <a:r>
              <a:rPr lang="de-DE" dirty="0" err="1" smtClean="0"/>
              <a:t>Favourite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 smtClean="0"/>
              <a:t> </a:t>
            </a:r>
            <a:r>
              <a:rPr lang="de-DE" dirty="0" err="1" smtClean="0"/>
              <a:t>programmes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17% 	</a:t>
            </a:r>
            <a:r>
              <a:rPr lang="de-DE" dirty="0" err="1" smtClean="0"/>
              <a:t>law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14% 	</a:t>
            </a:r>
            <a:r>
              <a:rPr lang="de-DE" dirty="0" err="1" smtClean="0"/>
              <a:t>psychology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10% 	</a:t>
            </a:r>
            <a:r>
              <a:rPr lang="de-DE" dirty="0" err="1" smtClean="0"/>
              <a:t>history</a:t>
            </a:r>
            <a:endParaRPr lang="de-DE" dirty="0" smtClean="0"/>
          </a:p>
          <a:p>
            <a:endParaRPr lang="de-DE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4E47-F597-4281-9D81-A6CD8B643DC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Support: University </a:t>
            </a:r>
            <a:r>
              <a:rPr lang="de-DE" dirty="0" err="1" smtClean="0"/>
              <a:t>of</a:t>
            </a:r>
            <a:r>
              <a:rPr lang="de-DE" dirty="0" smtClean="0"/>
              <a:t> Vienna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 smtClean="0"/>
              <a:t>Disability</a:t>
            </a:r>
            <a:r>
              <a:rPr lang="de-DE" b="1" dirty="0" smtClean="0"/>
              <a:t> </a:t>
            </a:r>
            <a:r>
              <a:rPr lang="de-DE" b="1" dirty="0" err="1" smtClean="0"/>
              <a:t>officer</a:t>
            </a:r>
            <a:r>
              <a:rPr lang="de-DE" b="1" dirty="0" smtClean="0"/>
              <a:t> </a:t>
            </a:r>
            <a:r>
              <a:rPr lang="de-DE" dirty="0" err="1" smtClean="0"/>
              <a:t>since</a:t>
            </a:r>
            <a:r>
              <a:rPr lang="de-DE" dirty="0" smtClean="0"/>
              <a:t> 1994</a:t>
            </a:r>
          </a:p>
          <a:p>
            <a:r>
              <a:rPr lang="de-DE" b="1" dirty="0" smtClean="0"/>
              <a:t>Austrian </a:t>
            </a:r>
            <a:r>
              <a:rPr lang="de-DE" b="1" dirty="0" err="1" smtClean="0"/>
              <a:t>Students</a:t>
            </a:r>
            <a:r>
              <a:rPr lang="de-DE" b="1" dirty="0" smtClean="0"/>
              <a:t>‘ Union</a:t>
            </a:r>
            <a:r>
              <a:rPr lang="de-DE" dirty="0" smtClean="0"/>
              <a:t>: </a:t>
            </a:r>
            <a:r>
              <a:rPr lang="de-DE" dirty="0" err="1" smtClean="0"/>
              <a:t>departement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Disabilities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Admission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students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all </a:t>
            </a:r>
            <a:r>
              <a:rPr lang="de-DE" dirty="0" err="1" smtClean="0"/>
              <a:t>study</a:t>
            </a:r>
            <a:r>
              <a:rPr lang="de-DE" dirty="0" smtClean="0"/>
              <a:t> </a:t>
            </a:r>
            <a:r>
              <a:rPr lang="de-DE" dirty="0" err="1" smtClean="0"/>
              <a:t>programmes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4E47-F597-4281-9D81-A6CD8B643DC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Support: University </a:t>
            </a:r>
            <a:r>
              <a:rPr lang="de-DE" dirty="0" err="1" smtClean="0"/>
              <a:t>of</a:t>
            </a:r>
            <a:r>
              <a:rPr lang="de-DE" dirty="0" smtClean="0"/>
              <a:t> Vienna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Exam</a:t>
            </a:r>
            <a:r>
              <a:rPr lang="de-DE" dirty="0" smtClean="0"/>
              <a:t> </a:t>
            </a:r>
            <a:r>
              <a:rPr lang="de-DE" dirty="0" err="1" smtClean="0"/>
              <a:t>accomodations</a:t>
            </a:r>
            <a:endParaRPr lang="de-DE" dirty="0" smtClean="0"/>
          </a:p>
          <a:p>
            <a:r>
              <a:rPr lang="de-DE" dirty="0" smtClean="0"/>
              <a:t>Grant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disabilities</a:t>
            </a:r>
            <a:endParaRPr lang="de-DE" dirty="0" smtClean="0"/>
          </a:p>
          <a:p>
            <a:r>
              <a:rPr lang="de-DE" dirty="0" smtClean="0"/>
              <a:t>Remission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tuition</a:t>
            </a:r>
            <a:r>
              <a:rPr lang="de-DE" dirty="0" smtClean="0"/>
              <a:t> </a:t>
            </a:r>
            <a:r>
              <a:rPr lang="de-DE" dirty="0" err="1" smtClean="0"/>
              <a:t>fee</a:t>
            </a:r>
            <a:r>
              <a:rPr lang="de-DE" dirty="0" smtClean="0"/>
              <a:t> (380€ per </a:t>
            </a:r>
            <a:r>
              <a:rPr lang="de-DE" dirty="0" err="1" smtClean="0"/>
              <a:t>semester</a:t>
            </a:r>
            <a:r>
              <a:rPr lang="de-DE" dirty="0" smtClean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4E47-F597-4281-9D81-A6CD8B643DC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Support: State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b="1" dirty="0" smtClean="0"/>
              <a:t>Family </a:t>
            </a:r>
            <a:r>
              <a:rPr lang="de-DE" b="1" dirty="0" err="1" smtClean="0"/>
              <a:t>allowance</a:t>
            </a:r>
            <a:r>
              <a:rPr lang="de-DE" b="1" dirty="0" smtClean="0"/>
              <a:t>, </a:t>
            </a:r>
            <a:r>
              <a:rPr lang="de-DE" b="1" dirty="0" err="1" smtClean="0"/>
              <a:t>study</a:t>
            </a:r>
            <a:r>
              <a:rPr lang="de-DE" b="1" dirty="0" smtClean="0"/>
              <a:t> </a:t>
            </a:r>
            <a:r>
              <a:rPr lang="de-DE" b="1" dirty="0" err="1" smtClean="0"/>
              <a:t>grants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special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disabilities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b="1" dirty="0" smtClean="0"/>
              <a:t>Grant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Austrian </a:t>
            </a:r>
            <a:r>
              <a:rPr lang="de-DE" b="1" dirty="0" err="1" smtClean="0"/>
              <a:t>Students</a:t>
            </a:r>
            <a:r>
              <a:rPr lang="de-DE" b="1" dirty="0" smtClean="0"/>
              <a:t>‘ Union</a:t>
            </a:r>
          </a:p>
          <a:p>
            <a:endParaRPr lang="de-DE" dirty="0" smtClean="0"/>
          </a:p>
          <a:p>
            <a:r>
              <a:rPr lang="de-DE" b="1" dirty="0" smtClean="0"/>
              <a:t>Technical Assistance</a:t>
            </a:r>
          </a:p>
          <a:p>
            <a:r>
              <a:rPr lang="de-DE" b="1" dirty="0" smtClean="0"/>
              <a:t>Personal Assistance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4E47-F597-4281-9D81-A6CD8B643DC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4E47-F597-4281-9D81-A6CD8B643DC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Topics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Consultation</a:t>
            </a:r>
            <a:r>
              <a:rPr lang="de-DE" dirty="0" smtClean="0"/>
              <a:t> </a:t>
            </a:r>
            <a:r>
              <a:rPr lang="de-DE" dirty="0" err="1" smtClean="0"/>
              <a:t>Disability</a:t>
            </a:r>
            <a:r>
              <a:rPr lang="de-DE" dirty="0" smtClean="0"/>
              <a:t> Officer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3"/>
          </p:nvPr>
        </p:nvSpPr>
        <p:spPr>
          <a:xfrm>
            <a:off x="755576" y="2492896"/>
            <a:ext cx="4248472" cy="3633267"/>
          </a:xfrm>
        </p:spPr>
        <p:txBody>
          <a:bodyPr>
            <a:normAutofit/>
          </a:bodyPr>
          <a:lstStyle/>
          <a:p>
            <a:r>
              <a:rPr lang="de-DE" dirty="0" err="1" smtClean="0"/>
              <a:t>Tuition</a:t>
            </a:r>
            <a:r>
              <a:rPr lang="de-DE" dirty="0" smtClean="0"/>
              <a:t> </a:t>
            </a:r>
            <a:r>
              <a:rPr lang="de-DE" dirty="0" err="1" smtClean="0"/>
              <a:t>Fees</a:t>
            </a:r>
            <a:r>
              <a:rPr lang="de-DE" dirty="0" smtClean="0"/>
              <a:t> &amp; Remission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err="1" smtClean="0"/>
              <a:t>Organization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semester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studying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exam</a:t>
            </a:r>
            <a:r>
              <a:rPr lang="de-DE" dirty="0" smtClean="0"/>
              <a:t> </a:t>
            </a:r>
            <a:r>
              <a:rPr lang="de-DE" dirty="0" err="1" smtClean="0"/>
              <a:t>accomodation</a:t>
            </a:r>
            <a:endParaRPr lang="en-US" dirty="0" smtClean="0"/>
          </a:p>
        </p:txBody>
      </p:sp>
      <p:pic>
        <p:nvPicPr>
          <p:cNvPr id="8" name="Inhaltsplatzhalter 7" descr="picture of students in a lecture hall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6016"/>
          <a:stretch>
            <a:fillRect/>
          </a:stretch>
        </p:blipFill>
        <p:spPr>
          <a:xfrm>
            <a:off x="5508104" y="2708920"/>
            <a:ext cx="2953022" cy="30776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Relevance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measures</a:t>
            </a:r>
            <a:r>
              <a:rPr lang="de-DE" dirty="0" smtClean="0"/>
              <a:t> (Survey)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349375" algn="l"/>
              </a:tabLst>
            </a:pPr>
            <a:r>
              <a:rPr lang="de-DE" dirty="0" smtClean="0"/>
              <a:t>38%	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55%	</a:t>
            </a:r>
            <a:r>
              <a:rPr lang="de-DE" dirty="0" err="1" smtClean="0"/>
              <a:t>would</a:t>
            </a:r>
            <a:r>
              <a:rPr lang="de-DE" dirty="0" smtClean="0"/>
              <a:t> </a:t>
            </a:r>
            <a:r>
              <a:rPr lang="de-DE" dirty="0" err="1" smtClean="0"/>
              <a:t>join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endParaRPr lang="de-DE" dirty="0" smtClean="0"/>
          </a:p>
          <a:p>
            <a:pPr>
              <a:tabLst>
                <a:tab pos="1349375" algn="l"/>
              </a:tabLst>
            </a:pPr>
            <a:r>
              <a:rPr lang="de-DE" dirty="0" smtClean="0"/>
              <a:t>25%	</a:t>
            </a:r>
            <a:r>
              <a:rPr lang="de-DE" dirty="0" err="1" smtClean="0"/>
              <a:t>mailing</a:t>
            </a:r>
            <a:r>
              <a:rPr lang="de-DE" dirty="0" smtClean="0"/>
              <a:t> </a:t>
            </a:r>
            <a:r>
              <a:rPr lang="de-DE" dirty="0" err="1" smtClean="0"/>
              <a:t>lists</a:t>
            </a:r>
            <a:endParaRPr lang="de-DE" dirty="0" smtClean="0"/>
          </a:p>
          <a:p>
            <a:pPr>
              <a:tabLst>
                <a:tab pos="1349375" algn="l"/>
              </a:tabLst>
            </a:pPr>
            <a:r>
              <a:rPr lang="de-DE" dirty="0" smtClean="0"/>
              <a:t>17%	</a:t>
            </a:r>
            <a:r>
              <a:rPr lang="de-DE" dirty="0" err="1" smtClean="0"/>
              <a:t>coaching</a:t>
            </a:r>
            <a:r>
              <a:rPr lang="de-DE" dirty="0" smtClean="0"/>
              <a:t> </a:t>
            </a:r>
            <a:r>
              <a:rPr lang="de-DE" dirty="0" err="1" smtClean="0"/>
              <a:t>groups</a:t>
            </a:r>
            <a:endParaRPr lang="de-DE" dirty="0" smtClean="0"/>
          </a:p>
          <a:p>
            <a:pPr>
              <a:tabLst>
                <a:tab pos="1349375" algn="l"/>
              </a:tabLst>
            </a:pPr>
            <a:r>
              <a:rPr lang="de-DE" dirty="0" smtClean="0"/>
              <a:t>15%	</a:t>
            </a:r>
            <a:r>
              <a:rPr lang="de-DE" dirty="0" err="1" smtClean="0"/>
              <a:t>meetings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endParaRPr lang="de-DE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4E47-F597-4281-9D81-A6CD8B643DC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646</Words>
  <Application>Microsoft Office PowerPoint</Application>
  <PresentationFormat>Bildschirmpräsentation (4:3)</PresentationFormat>
  <Paragraphs>184</Paragraphs>
  <Slides>36</Slides>
  <Notes>0</Notes>
  <HiddenSlides>5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37" baseType="lpstr">
      <vt:lpstr>Larissa-Design</vt:lpstr>
      <vt:lpstr>The Student Advisory Board at the University of Vienna</vt:lpstr>
      <vt:lpstr>The University of Vienna</vt:lpstr>
      <vt:lpstr>The University of Vienna</vt:lpstr>
      <vt:lpstr>Students with Disabilities</vt:lpstr>
      <vt:lpstr>Support: University of Vienna</vt:lpstr>
      <vt:lpstr>Support: University of Vienna</vt:lpstr>
      <vt:lpstr>Support: State</vt:lpstr>
      <vt:lpstr>Topics at Consultation Disability Officer</vt:lpstr>
      <vt:lpstr>Relevance of measures (Survey)</vt:lpstr>
      <vt:lpstr>Challenges</vt:lpstr>
      <vt:lpstr>The Student Advisory Board</vt:lpstr>
      <vt:lpstr>History of the Board</vt:lpstr>
      <vt:lpstr>History of the Board</vt:lpstr>
      <vt:lpstr>8 Members of the Board</vt:lpstr>
      <vt:lpstr>How the board works</vt:lpstr>
      <vt:lpstr>Meetings</vt:lpstr>
      <vt:lpstr>Results</vt:lpstr>
      <vt:lpstr>Infoclip for student beginners</vt:lpstr>
      <vt:lpstr>Infoclip: content</vt:lpstr>
      <vt:lpstr>Infoclip: Accessibility</vt:lpstr>
      <vt:lpstr>Infoclip: Making of</vt:lpstr>
      <vt:lpstr>Infoclip: Aims</vt:lpstr>
      <vt:lpstr>Future projects</vt:lpstr>
      <vt:lpstr>Benefits for the students</vt:lpstr>
      <vt:lpstr>Benefits for the university</vt:lpstr>
      <vt:lpstr>Limitations</vt:lpstr>
      <vt:lpstr>Is it participation?</vt:lpstr>
      <vt:lpstr>Partnership</vt:lpstr>
      <vt:lpstr>Other forms of engagement </vt:lpstr>
      <vt:lpstr>For the future</vt:lpstr>
      <vt:lpstr>Contact us</vt:lpstr>
      <vt:lpstr>Students with visual impairments</vt:lpstr>
      <vt:lpstr>Students with hearing impairments</vt:lpstr>
      <vt:lpstr>Students with mental health conditions</vt:lpstr>
      <vt:lpstr>Students with Mobility Impairments </vt:lpstr>
      <vt:lpstr>Students with Learning Disabilities</vt:lpstr>
    </vt:vector>
  </TitlesOfParts>
  <Company>Universitaet Wien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virtbab5</dc:creator>
  <cp:lastModifiedBy>virtbab5</cp:lastModifiedBy>
  <cp:revision>77</cp:revision>
  <dcterms:created xsi:type="dcterms:W3CDTF">2011-06-08T13:18:07Z</dcterms:created>
  <dcterms:modified xsi:type="dcterms:W3CDTF">2011-06-17T09:39:20Z</dcterms:modified>
</cp:coreProperties>
</file>