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310" r:id="rId3"/>
    <p:sldId id="321" r:id="rId4"/>
    <p:sldId id="312" r:id="rId5"/>
    <p:sldId id="319" r:id="rId6"/>
    <p:sldId id="320" r:id="rId7"/>
    <p:sldId id="300" r:id="rId8"/>
    <p:sldId id="322" r:id="rId9"/>
    <p:sldId id="294" r:id="rId10"/>
    <p:sldId id="313" r:id="rId11"/>
    <p:sldId id="316" r:id="rId12"/>
    <p:sldId id="314" r:id="rId13"/>
    <p:sldId id="317" r:id="rId14"/>
    <p:sldId id="318" r:id="rId15"/>
    <p:sldId id="307" r:id="rId16"/>
  </p:sldIdLst>
  <p:sldSz cx="9144000" cy="6858000" type="screen4x3"/>
  <p:notesSz cx="6797675" cy="9874250"/>
  <p:defaultTextStyle>
    <a:defPPr>
      <a:defRPr lang="sv-SE"/>
    </a:defPPr>
    <a:lvl1pPr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A36"/>
    <a:srgbClr val="F2F3DB"/>
    <a:srgbClr val="FBFAD2"/>
    <a:srgbClr val="A00AE5"/>
    <a:srgbClr val="2AA53C"/>
    <a:srgbClr val="E53E2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8" autoAdjust="0"/>
    <p:restoredTop sz="86509" autoAdjust="0"/>
  </p:normalViewPr>
  <p:slideViewPr>
    <p:cSldViewPr>
      <p:cViewPr varScale="1">
        <p:scale>
          <a:sx n="67" d="100"/>
          <a:sy n="67" d="100"/>
        </p:scale>
        <p:origin x="-834" y="-10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perspective val="30"/>
    </c:view3D>
    <c:plotArea>
      <c:layout/>
      <c:bar3DChart>
        <c:barDir val="col"/>
        <c:grouping val="stacked"/>
        <c:ser>
          <c:idx val="0"/>
          <c:order val="0"/>
          <c:tx>
            <c:strRef>
              <c:f>Blad1!$B$1</c:f>
              <c:strCache>
                <c:ptCount val="1"/>
                <c:pt idx="0">
                  <c:v>Visual impairment</c:v>
                </c:pt>
              </c:strCache>
            </c:strRef>
          </c:tx>
          <c:spPr>
            <a:solidFill>
              <a:srgbClr val="00B050"/>
            </a:solidFill>
          </c:spPr>
          <c:cat>
            <c:numRef>
              <c:f>Blad1!$A$2:$A$3</c:f>
              <c:numCache>
                <c:formatCode>General</c:formatCode>
                <c:ptCount val="2"/>
                <c:pt idx="0">
                  <c:v>2000</c:v>
                </c:pt>
                <c:pt idx="1">
                  <c:v>2010</c:v>
                </c:pt>
              </c:numCache>
            </c:numRef>
          </c:cat>
          <c:val>
            <c:numRef>
              <c:f>Blad1!$B$2:$B$3</c:f>
              <c:numCache>
                <c:formatCode>General</c:formatCode>
                <c:ptCount val="2"/>
                <c:pt idx="0">
                  <c:v>131</c:v>
                </c:pt>
                <c:pt idx="1">
                  <c:v>208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Mobility impairment</c:v>
                </c:pt>
              </c:strCache>
            </c:strRef>
          </c:tx>
          <c:spPr>
            <a:solidFill>
              <a:srgbClr val="FF0000"/>
            </a:solidFill>
          </c:spPr>
          <c:cat>
            <c:numRef>
              <c:f>Blad1!$A$2:$A$3</c:f>
              <c:numCache>
                <c:formatCode>General</c:formatCode>
                <c:ptCount val="2"/>
                <c:pt idx="0">
                  <c:v>2000</c:v>
                </c:pt>
                <c:pt idx="1">
                  <c:v>2010</c:v>
                </c:pt>
              </c:numCache>
            </c:numRef>
          </c:cat>
          <c:val>
            <c:numRef>
              <c:f>Blad1!$C$2:$C$3</c:f>
              <c:numCache>
                <c:formatCode>General</c:formatCode>
                <c:ptCount val="2"/>
                <c:pt idx="0">
                  <c:v>21</c:v>
                </c:pt>
                <c:pt idx="1">
                  <c:v>114</c:v>
                </c:pt>
              </c:numCache>
            </c:numRef>
          </c:val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Print disability</c:v>
                </c:pt>
              </c:strCache>
            </c:strRef>
          </c:tx>
          <c:spPr>
            <a:solidFill>
              <a:srgbClr val="00B0F0"/>
            </a:solidFill>
          </c:spPr>
          <c:cat>
            <c:numRef>
              <c:f>Blad1!$A$2:$A$3</c:f>
              <c:numCache>
                <c:formatCode>General</c:formatCode>
                <c:ptCount val="2"/>
                <c:pt idx="0">
                  <c:v>2000</c:v>
                </c:pt>
                <c:pt idx="1">
                  <c:v>2010</c:v>
                </c:pt>
              </c:numCache>
            </c:numRef>
          </c:cat>
          <c:val>
            <c:numRef>
              <c:f>Blad1!$D$2:$D$3</c:f>
              <c:numCache>
                <c:formatCode>General</c:formatCode>
                <c:ptCount val="2"/>
                <c:pt idx="0">
                  <c:v>414</c:v>
                </c:pt>
                <c:pt idx="1">
                  <c:v>3223</c:v>
                </c:pt>
              </c:numCache>
            </c:numRef>
          </c:val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Learning difficulties </c:v>
                </c:pt>
              </c:strCache>
            </c:strRef>
          </c:tx>
          <c:cat>
            <c:numRef>
              <c:f>Blad1!$A$2:$A$3</c:f>
              <c:numCache>
                <c:formatCode>General</c:formatCode>
                <c:ptCount val="2"/>
                <c:pt idx="0">
                  <c:v>2000</c:v>
                </c:pt>
                <c:pt idx="1">
                  <c:v>2010</c:v>
                </c:pt>
              </c:numCache>
            </c:numRef>
          </c:cat>
          <c:val>
            <c:numRef>
              <c:f>Blad1!$E$2:$E$3</c:f>
              <c:numCache>
                <c:formatCode>General</c:formatCode>
                <c:ptCount val="2"/>
                <c:pt idx="0">
                  <c:v>0</c:v>
                </c:pt>
                <c:pt idx="1">
                  <c:v>464</c:v>
                </c:pt>
              </c:numCache>
            </c:numRef>
          </c:val>
        </c:ser>
        <c:shape val="box"/>
        <c:axId val="42182144"/>
        <c:axId val="42183680"/>
        <c:axId val="0"/>
      </c:bar3DChart>
      <c:catAx>
        <c:axId val="42182144"/>
        <c:scaling>
          <c:orientation val="minMax"/>
        </c:scaling>
        <c:axPos val="b"/>
        <c:numFmt formatCode="General" sourceLinked="1"/>
        <c:tickLblPos val="nextTo"/>
        <c:crossAx val="42183680"/>
        <c:crosses val="autoZero"/>
        <c:auto val="1"/>
        <c:lblAlgn val="ctr"/>
        <c:lblOffset val="100"/>
      </c:catAx>
      <c:valAx>
        <c:axId val="42183680"/>
        <c:scaling>
          <c:orientation val="minMax"/>
        </c:scaling>
        <c:axPos val="l"/>
        <c:majorGridlines/>
        <c:numFmt formatCode="General" sourceLinked="1"/>
        <c:tickLblPos val="nextTo"/>
        <c:crossAx val="42182144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Blad1!$B$1</c:f>
              <c:strCache>
                <c:ptCount val="1"/>
                <c:pt idx="0">
                  <c:v>Production cost </c:v>
                </c:pt>
              </c:strCache>
            </c:strRef>
          </c:tx>
          <c:spPr>
            <a:solidFill>
              <a:srgbClr val="E5CA36"/>
            </a:solidFill>
          </c:spPr>
          <c:cat>
            <c:numRef>
              <c:f>Blad1!$A$2:$A$3</c:f>
              <c:numCache>
                <c:formatCode>General</c:formatCode>
                <c:ptCount val="2"/>
                <c:pt idx="0">
                  <c:v>2000</c:v>
                </c:pt>
                <c:pt idx="1">
                  <c:v>2010</c:v>
                </c:pt>
              </c:numCache>
            </c:numRef>
          </c:cat>
          <c:val>
            <c:numRef>
              <c:f>Blad1!$B$2:$B$3</c:f>
              <c:numCache>
                <c:formatCode>General</c:formatCode>
                <c:ptCount val="2"/>
                <c:pt idx="0">
                  <c:v>2.1</c:v>
                </c:pt>
                <c:pt idx="1">
                  <c:v>2.2000000000000002</c:v>
                </c:pt>
              </c:numCache>
            </c:numRef>
          </c:val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Students</c:v>
                </c:pt>
              </c:strCache>
            </c:strRef>
          </c:tx>
          <c:cat>
            <c:numRef>
              <c:f>Blad1!$A$2:$A$3</c:f>
              <c:numCache>
                <c:formatCode>General</c:formatCode>
                <c:ptCount val="2"/>
                <c:pt idx="0">
                  <c:v>2000</c:v>
                </c:pt>
                <c:pt idx="1">
                  <c:v>2010</c:v>
                </c:pt>
              </c:numCache>
            </c:numRef>
          </c:cat>
          <c:val>
            <c:numRef>
              <c:f>Blad1!$C$2:$C$3</c:f>
              <c:numCache>
                <c:formatCode>General</c:formatCode>
                <c:ptCount val="2"/>
                <c:pt idx="0">
                  <c:v>0.5</c:v>
                </c:pt>
                <c:pt idx="1">
                  <c:v>4</c:v>
                </c:pt>
              </c:numCache>
            </c:numRef>
          </c:val>
        </c:ser>
        <c:shape val="box"/>
        <c:axId val="105771008"/>
        <c:axId val="105772544"/>
        <c:axId val="103329280"/>
      </c:bar3DChart>
      <c:catAx>
        <c:axId val="105771008"/>
        <c:scaling>
          <c:orientation val="minMax"/>
        </c:scaling>
        <c:axPos val="b"/>
        <c:numFmt formatCode="General" sourceLinked="1"/>
        <c:tickLblPos val="nextTo"/>
        <c:crossAx val="105772544"/>
        <c:crosses val="autoZero"/>
        <c:auto val="1"/>
        <c:lblAlgn val="ctr"/>
        <c:lblOffset val="100"/>
      </c:catAx>
      <c:valAx>
        <c:axId val="105772544"/>
        <c:scaling>
          <c:orientation val="minMax"/>
          <c:max val="4"/>
          <c:min val="0"/>
        </c:scaling>
        <c:axPos val="l"/>
        <c:majorGridlines/>
        <c:numFmt formatCode="General" sourceLinked="1"/>
        <c:tickLblPos val="nextTo"/>
        <c:crossAx val="105771008"/>
        <c:crosses val="autoZero"/>
        <c:crossBetween val="between"/>
      </c:valAx>
      <c:serAx>
        <c:axId val="103329280"/>
        <c:scaling>
          <c:orientation val="minMax"/>
        </c:scaling>
        <c:delete val="1"/>
        <c:axPos val="b"/>
        <c:tickLblPos val="none"/>
        <c:crossAx val="105772544"/>
        <c:crosses val="autoZero"/>
      </c:serAx>
    </c:plotArea>
    <c:legend>
      <c:legendPos val="r"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0.56522</cdr:x>
      <cdr:y>0.89218</cdr:y>
    </cdr:from>
    <cdr:to>
      <cdr:x>0.71739</cdr:x>
      <cdr:y>0.97149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3744416" y="3240360"/>
          <a:ext cx="100811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600" dirty="0" err="1" smtClean="0"/>
            <a:t>Year</a:t>
          </a:r>
          <a:endParaRPr lang="sv-SE" sz="16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80537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380537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E117F83-7E08-4253-B3E4-7609FB93E05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7" y="0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90269"/>
            <a:ext cx="4984962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80537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7" y="9380537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FD794E9-7784-49CF-9B8A-8BE2B26137B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26A4E2-CD64-473C-8D54-C0025A500200}" type="slidenum">
              <a:rPr lang="sv-SE" smtClean="0">
                <a:latin typeface="Arial" charset="0"/>
              </a:rPr>
              <a:pPr/>
              <a:t>1</a:t>
            </a:fld>
            <a:endParaRPr lang="sv-SE" dirty="0" smtClean="0">
              <a:latin typeface="Arial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78D31D-3292-4C98-8D1E-C68D4B885A62}" type="slidenum">
              <a:rPr lang="sv-SE" smtClean="0">
                <a:latin typeface="Arial" charset="0"/>
              </a:rPr>
              <a:pPr/>
              <a:t>10</a:t>
            </a:fld>
            <a:endParaRPr lang="sv-SE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78D31D-3292-4C98-8D1E-C68D4B885A62}" type="slidenum">
              <a:rPr lang="sv-SE" smtClean="0">
                <a:latin typeface="Arial" charset="0"/>
              </a:rPr>
              <a:pPr/>
              <a:t>11</a:t>
            </a:fld>
            <a:endParaRPr lang="sv-SE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78D31D-3292-4C98-8D1E-C68D4B885A62}" type="slidenum">
              <a:rPr lang="sv-SE" smtClean="0">
                <a:latin typeface="Arial" charset="0"/>
              </a:rPr>
              <a:pPr/>
              <a:t>12</a:t>
            </a:fld>
            <a:endParaRPr lang="sv-SE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78D31D-3292-4C98-8D1E-C68D4B885A62}" type="slidenum">
              <a:rPr lang="sv-SE" smtClean="0">
                <a:latin typeface="Arial" charset="0"/>
              </a:rPr>
              <a:pPr/>
              <a:t>13</a:t>
            </a:fld>
            <a:endParaRPr lang="sv-SE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78D31D-3292-4C98-8D1E-C68D4B885A62}" type="slidenum">
              <a:rPr lang="sv-SE" smtClean="0">
                <a:latin typeface="Arial" charset="0"/>
              </a:rPr>
              <a:pPr/>
              <a:t>14</a:t>
            </a:fld>
            <a:endParaRPr lang="sv-SE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03DF2F-E129-48A2-861A-DFFE18D82E3F}" type="slidenum">
              <a:rPr lang="sv-SE" smtClean="0">
                <a:latin typeface="Arial" charset="0"/>
              </a:rPr>
              <a:pPr/>
              <a:t>15</a:t>
            </a:fld>
            <a:endParaRPr lang="sv-SE" smtClean="0"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9A8FA6-64D5-41C3-9020-E6248C879132}" type="slidenum">
              <a:rPr lang="sv-SE" smtClean="0">
                <a:latin typeface="Arial" charset="0"/>
              </a:rPr>
              <a:pPr/>
              <a:t>2</a:t>
            </a:fld>
            <a:endParaRPr lang="sv-SE" dirty="0" smtClean="0">
              <a:latin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2CD24F-7FA8-4BC5-9E60-365582FC48DE}" type="slidenum">
              <a:rPr lang="sv-SE"/>
              <a:pPr/>
              <a:t>3</a:t>
            </a:fld>
            <a:endParaRPr lang="sv-SE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695580-AE74-4466-B44B-30138E7DD177}" type="slidenum">
              <a:rPr lang="sv-SE" smtClean="0">
                <a:latin typeface="Arial" charset="0"/>
              </a:rPr>
              <a:pPr/>
              <a:t>4</a:t>
            </a:fld>
            <a:endParaRPr lang="sv-SE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695580-AE74-4466-B44B-30138E7DD177}" type="slidenum">
              <a:rPr lang="sv-SE" smtClean="0">
                <a:latin typeface="Arial" charset="0"/>
              </a:rPr>
              <a:pPr/>
              <a:t>5</a:t>
            </a:fld>
            <a:endParaRPr lang="sv-SE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695580-AE74-4466-B44B-30138E7DD177}" type="slidenum">
              <a:rPr lang="sv-SE" smtClean="0">
                <a:latin typeface="Arial" charset="0"/>
              </a:rPr>
              <a:pPr/>
              <a:t>6</a:t>
            </a:fld>
            <a:endParaRPr lang="sv-SE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9064B8-4CCA-4B09-B75F-DE16F558F71B}" type="slidenum">
              <a:rPr lang="sv-SE" smtClean="0">
                <a:latin typeface="Arial" charset="0"/>
              </a:rPr>
              <a:pPr/>
              <a:t>7</a:t>
            </a:fld>
            <a:endParaRPr lang="sv-SE" smtClean="0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705BCA-75FC-4504-B399-C082C352E973}" type="slidenum">
              <a:rPr lang="sv-SE" smtClean="0">
                <a:latin typeface="Arial" charset="0"/>
              </a:rPr>
              <a:pPr/>
              <a:t>8</a:t>
            </a:fld>
            <a:endParaRPr lang="sv-SE" smtClean="0">
              <a:latin typeface="Arial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70000"/>
              </a:spcBef>
            </a:pPr>
            <a:endParaRPr lang="sv-SE" sz="900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78D31D-3292-4C98-8D1E-C68D4B885A62}" type="slidenum">
              <a:rPr lang="sv-SE" smtClean="0">
                <a:latin typeface="Arial" charset="0"/>
              </a:rPr>
              <a:pPr/>
              <a:t>9</a:t>
            </a:fld>
            <a:endParaRPr lang="sv-SE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</a:pPr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6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6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6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5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6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6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7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9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5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4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7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sp>
        <p:nvSpPr>
          <p:cNvPr id="7" name="Rectangle 12"/>
          <p:cNvSpPr txBox="1"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/>
              <a:t>July 2011</a:t>
            </a: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7400" y="62484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The Swedish Library of Talking Books and Braille, TPB </a:t>
            </a:r>
            <a:endParaRPr lang="sv-SE"/>
          </a:p>
        </p:txBody>
      </p:sp>
      <p:pic>
        <p:nvPicPr>
          <p:cNvPr id="2054" name="Picture 7" descr="ta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324600" y="266700"/>
            <a:ext cx="25606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sv-SE">
              <a:latin typeface="Arial" pitchFamily="34" charset="0"/>
            </a:endParaRPr>
          </a:p>
        </p:txBody>
      </p:sp>
      <p:sp>
        <p:nvSpPr>
          <p:cNvPr id="1036" name="Rectangle 12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7310438" y="6237288"/>
            <a:ext cx="15827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None/>
              <a:defRPr/>
            </a:pPr>
            <a:r>
              <a:rPr lang="sv-SE" sz="1200" b="1">
                <a:solidFill>
                  <a:srgbClr val="2AA53C"/>
                </a:solidFill>
                <a:latin typeface="Arial" pitchFamily="34" charset="0"/>
              </a:rPr>
              <a:t>Pia Hasselrot 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fade/>
  </p:transition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  <a:endParaRPr lang="sv-SE" dirty="0" smtClean="0">
              <a:latin typeface="Arial" charset="0"/>
            </a:endParaRPr>
          </a:p>
        </p:txBody>
      </p:sp>
      <p:sp>
        <p:nvSpPr>
          <p:cNvPr id="3075" name="Platshållare för sidfot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v-SE" dirty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539552" y="1428750"/>
            <a:ext cx="820891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Digital Archive Access to Course Literature in 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Swedish Higher Education </a:t>
            </a:r>
          </a:p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Students access to instant download</a:t>
            </a:r>
            <a:endParaRPr lang="sv-SE" sz="3200" b="1" dirty="0">
              <a:solidFill>
                <a:schemeClr val="bg1"/>
              </a:solidFill>
            </a:endParaRPr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516563"/>
            <a:ext cx="6400800" cy="719137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noProof="0" dirty="0" smtClean="0">
                <a:solidFill>
                  <a:schemeClr val="bg1"/>
                </a:solidFill>
              </a:rPr>
              <a:t>Pia Hasselrot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noProof="0" dirty="0" smtClean="0">
                <a:solidFill>
                  <a:schemeClr val="bg1"/>
                </a:solidFill>
              </a:rPr>
              <a:t>www.tpb.se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1024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760" y="6248400"/>
            <a:ext cx="4320480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12875"/>
            <a:ext cx="7848600" cy="757238"/>
          </a:xfrm>
        </p:spPr>
        <p:txBody>
          <a:bodyPr anchor="t"/>
          <a:lstStyle/>
          <a:p>
            <a:pPr algn="l" eaLnBrk="1" hangingPunct="1"/>
            <a:r>
              <a:rPr lang="en-US" sz="4000" noProof="0" dirty="0" smtClean="0">
                <a:solidFill>
                  <a:schemeClr val="accent2"/>
                </a:solidFill>
              </a:rPr>
              <a:t>Personal Download Service</a:t>
            </a:r>
          </a:p>
        </p:txBody>
      </p:sp>
      <p:sp>
        <p:nvSpPr>
          <p:cNvPr id="10245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15950" y="2338388"/>
            <a:ext cx="8348663" cy="353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70000"/>
              </a:spcBef>
            </a:pPr>
            <a:r>
              <a:rPr lang="en-US" dirty="0" smtClean="0"/>
              <a:t>Digital Library</a:t>
            </a:r>
          </a:p>
          <a:p>
            <a:pPr marL="271463" indent="-271463">
              <a:spcBef>
                <a:spcPct val="70000"/>
              </a:spcBef>
            </a:pPr>
            <a:r>
              <a:rPr lang="en-US" dirty="0" smtClean="0"/>
              <a:t>Competent staff</a:t>
            </a:r>
          </a:p>
          <a:p>
            <a:pPr marL="271463" indent="-271463">
              <a:spcBef>
                <a:spcPct val="70000"/>
              </a:spcBef>
            </a:pPr>
            <a:r>
              <a:rPr lang="en-US" dirty="0" smtClean="0"/>
              <a:t>Student with a computer and </a:t>
            </a:r>
            <a:br>
              <a:rPr lang="en-US" dirty="0" smtClean="0"/>
            </a:br>
            <a:r>
              <a:rPr lang="en-US" dirty="0" smtClean="0"/>
              <a:t>access to Internet</a:t>
            </a:r>
          </a:p>
          <a:p>
            <a:pPr marL="271463" indent="-271463">
              <a:spcBef>
                <a:spcPct val="70000"/>
              </a:spcBef>
            </a:pPr>
            <a:endParaRPr lang="en-US" sz="2000" dirty="0" smtClean="0"/>
          </a:p>
          <a:p>
            <a:pPr marL="271463" indent="-271463">
              <a:spcBef>
                <a:spcPct val="70000"/>
              </a:spcBef>
              <a:buNone/>
            </a:pPr>
            <a:endParaRPr lang="en-US" sz="3200" dirty="0" smtClean="0"/>
          </a:p>
        </p:txBody>
      </p:sp>
      <p:pic>
        <p:nvPicPr>
          <p:cNvPr id="10247" name="Picture 8" descr="C:\Documents and Settings\PIHA\Lokala inställningar\Temporary Internet Files\Content.IE5\58E2DDEJ\MC90021662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3357563"/>
            <a:ext cx="2089150" cy="207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1024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760" y="6248400"/>
            <a:ext cx="4320480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12875"/>
            <a:ext cx="7848600" cy="757238"/>
          </a:xfrm>
        </p:spPr>
        <p:txBody>
          <a:bodyPr anchor="t"/>
          <a:lstStyle/>
          <a:p>
            <a:pPr algn="l" eaLnBrk="1" hangingPunct="1"/>
            <a:r>
              <a:rPr lang="en-US" sz="4000" noProof="0" dirty="0" smtClean="0">
                <a:solidFill>
                  <a:schemeClr val="accent2"/>
                </a:solidFill>
              </a:rPr>
              <a:t>To download talking books</a:t>
            </a:r>
          </a:p>
        </p:txBody>
      </p:sp>
      <p:sp>
        <p:nvSpPr>
          <p:cNvPr id="10245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15950" y="2338388"/>
            <a:ext cx="8348663" cy="353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70000"/>
              </a:spcBef>
            </a:pPr>
            <a:r>
              <a:rPr lang="en-US" dirty="0" smtClean="0"/>
              <a:t>Find a book in Digital Library</a:t>
            </a:r>
          </a:p>
          <a:p>
            <a:pPr marL="271463" indent="-271463">
              <a:spcBef>
                <a:spcPts val="1800"/>
              </a:spcBef>
            </a:pPr>
            <a:r>
              <a:rPr lang="en-US" dirty="0" smtClean="0"/>
              <a:t>Download</a:t>
            </a:r>
          </a:p>
          <a:p>
            <a:pPr marL="271463" indent="-271463">
              <a:spcBef>
                <a:spcPts val="1800"/>
              </a:spcBef>
            </a:pPr>
            <a:r>
              <a:rPr lang="en-US" dirty="0" smtClean="0"/>
              <a:t>Read the book on the computer, burn a CD or transfer to a mp3-player</a:t>
            </a:r>
          </a:p>
          <a:p>
            <a:pPr marL="271463" indent="-271463">
              <a:spcBef>
                <a:spcPts val="1800"/>
              </a:spcBef>
            </a:pPr>
            <a:r>
              <a:rPr lang="en-US" dirty="0" smtClean="0"/>
              <a:t>Erase the files after 6 month or when the book is not  needed anymore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1024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760" y="6248400"/>
            <a:ext cx="4320480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12875"/>
            <a:ext cx="7848600" cy="757238"/>
          </a:xfrm>
        </p:spPr>
        <p:txBody>
          <a:bodyPr anchor="t"/>
          <a:lstStyle/>
          <a:p>
            <a:pPr algn="l" eaLnBrk="1" hangingPunct="1"/>
            <a:r>
              <a:rPr lang="en-US" sz="4000" noProof="0" dirty="0" smtClean="0">
                <a:solidFill>
                  <a:schemeClr val="accent2"/>
                </a:solidFill>
              </a:rPr>
              <a:t>Areas of responsibility</a:t>
            </a:r>
          </a:p>
        </p:txBody>
      </p:sp>
      <p:sp>
        <p:nvSpPr>
          <p:cNvPr id="10245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15950" y="2338388"/>
            <a:ext cx="8348663" cy="353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dirty="0" smtClean="0"/>
              <a:t>The Swedish Library of Talking Books and Braille </a:t>
            </a:r>
          </a:p>
          <a:p>
            <a:pPr lvl="1"/>
            <a:r>
              <a:rPr lang="en-US" sz="2000" dirty="0" smtClean="0"/>
              <a:t>Produce books and make them available through the Digital Library</a:t>
            </a:r>
          </a:p>
          <a:p>
            <a:pPr lvl="1"/>
            <a:r>
              <a:rPr lang="en-US" sz="2000" dirty="0" smtClean="0"/>
              <a:t>Support staff at the Universities</a:t>
            </a:r>
          </a:p>
          <a:p>
            <a:r>
              <a:rPr lang="en-US" sz="2000" dirty="0" smtClean="0"/>
              <a:t>The University Library</a:t>
            </a:r>
          </a:p>
          <a:p>
            <a:pPr lvl="1"/>
            <a:r>
              <a:rPr lang="en-US" sz="2000" dirty="0" smtClean="0"/>
              <a:t>Register the student for the service</a:t>
            </a:r>
          </a:p>
          <a:p>
            <a:pPr lvl="1"/>
            <a:r>
              <a:rPr lang="en-US" sz="2000" dirty="0" smtClean="0"/>
              <a:t>Give information and support</a:t>
            </a:r>
          </a:p>
          <a:p>
            <a:r>
              <a:rPr lang="en-US" sz="2000" dirty="0" smtClean="0"/>
              <a:t>The student  </a:t>
            </a:r>
          </a:p>
          <a:p>
            <a:pPr lvl="1"/>
            <a:r>
              <a:rPr lang="en-US" sz="2000" dirty="0" smtClean="0"/>
              <a:t>Sign an agreement</a:t>
            </a:r>
          </a:p>
          <a:p>
            <a:pPr lvl="1"/>
            <a:r>
              <a:rPr lang="en-US" sz="2000" dirty="0" smtClean="0"/>
              <a:t>Borrow</a:t>
            </a:r>
          </a:p>
        </p:txBody>
      </p:sp>
      <p:pic>
        <p:nvPicPr>
          <p:cNvPr id="2051" name="Picture 3" descr="C:\Documents and Settings\PIHA\Lokala inställningar\Temporary Internet Files\Content.IE5\DCU29YJP\MC9002500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3356992"/>
            <a:ext cx="2072963" cy="21647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1024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760" y="6248400"/>
            <a:ext cx="4320480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12875"/>
            <a:ext cx="7848600" cy="757238"/>
          </a:xfrm>
        </p:spPr>
        <p:txBody>
          <a:bodyPr anchor="t"/>
          <a:lstStyle/>
          <a:p>
            <a:pPr algn="l" eaLnBrk="1" hangingPunct="1"/>
            <a:r>
              <a:rPr lang="en-US" sz="4000" noProof="0" dirty="0" smtClean="0">
                <a:solidFill>
                  <a:schemeClr val="accent2"/>
                </a:solidFill>
              </a:rPr>
              <a:t>Effects</a:t>
            </a:r>
          </a:p>
        </p:txBody>
      </p:sp>
      <p:sp>
        <p:nvSpPr>
          <p:cNvPr id="10245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15950" y="2338388"/>
            <a:ext cx="8348663" cy="353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Good for the economy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Good for the environment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Librarians are positive to the service and the decreased time spent on handling the loans</a:t>
            </a:r>
            <a:endParaRPr lang="en-US" i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 Students loan more books and are very positive for the self service</a:t>
            </a:r>
            <a:endParaRPr lang="en-US" i="1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1024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760" y="6248400"/>
            <a:ext cx="4320480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10245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15950" y="2338388"/>
            <a:ext cx="8348663" cy="353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“Thanks to the Personal Download Service I’ve finally started reading and I read more books than ever before, which makes me very happy!”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r>
              <a:rPr lang="sv-SE" dirty="0" smtClean="0"/>
              <a:t>				Student</a:t>
            </a:r>
          </a:p>
          <a:p>
            <a:pPr marL="271463" indent="-271463">
              <a:spcBef>
                <a:spcPct val="70000"/>
              </a:spcBef>
            </a:pPr>
            <a:endParaRPr lang="sv-SE" sz="3200" dirty="0"/>
          </a:p>
          <a:p>
            <a:pPr marL="271463" indent="-271463">
              <a:spcBef>
                <a:spcPct val="70000"/>
              </a:spcBef>
            </a:pPr>
            <a:endParaRPr lang="sv-SE" sz="32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1126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339975" y="6248400"/>
            <a:ext cx="4392613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412875"/>
            <a:ext cx="7848600" cy="757238"/>
          </a:xfrm>
        </p:spPr>
        <p:txBody>
          <a:bodyPr anchor="t"/>
          <a:lstStyle/>
          <a:p>
            <a:pPr algn="l" eaLnBrk="1" hangingPunct="1"/>
            <a:r>
              <a:rPr lang="en-US" sz="4000" noProof="0" dirty="0" smtClean="0">
                <a:solidFill>
                  <a:schemeClr val="accent2"/>
                </a:solidFill>
              </a:rPr>
              <a:t>Thank you!</a:t>
            </a:r>
          </a:p>
        </p:txBody>
      </p:sp>
      <p:sp>
        <p:nvSpPr>
          <p:cNvPr id="11269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615950" y="2338388"/>
            <a:ext cx="8348663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ts val="600"/>
              </a:spcBef>
              <a:spcAft>
                <a:spcPts val="1800"/>
              </a:spcAft>
              <a:buFontTx/>
              <a:buNone/>
            </a:pPr>
            <a:r>
              <a:rPr lang="en-US" dirty="0" smtClean="0"/>
              <a:t>Pia Hasselrot</a:t>
            </a:r>
          </a:p>
          <a:p>
            <a:pPr marL="271463" indent="-271463">
              <a:spcBef>
                <a:spcPts val="600"/>
              </a:spcBef>
              <a:buFontTx/>
              <a:buNone/>
            </a:pPr>
            <a:r>
              <a:rPr lang="en-US" dirty="0" smtClean="0"/>
              <a:t>pia.hasselrot@tpb.se</a:t>
            </a:r>
          </a:p>
          <a:p>
            <a:pPr marL="271463" indent="-271463">
              <a:spcBef>
                <a:spcPct val="70000"/>
              </a:spcBef>
              <a:buFontTx/>
              <a:buNone/>
            </a:pPr>
            <a:endParaRPr lang="en-US" dirty="0" smtClean="0"/>
          </a:p>
          <a:p>
            <a:pPr marL="271463" indent="-271463">
              <a:spcBef>
                <a:spcPct val="25000"/>
              </a:spcBef>
              <a:buFontTx/>
              <a:buNone/>
            </a:pPr>
            <a:endParaRPr lang="en-US" dirty="0" smtClean="0"/>
          </a:p>
          <a:p>
            <a:pPr marL="271463" indent="-271463">
              <a:spcBef>
                <a:spcPct val="25000"/>
              </a:spcBef>
              <a:buNone/>
            </a:pPr>
            <a:endParaRPr lang="en-US" dirty="0" smtClean="0"/>
          </a:p>
          <a:p>
            <a:pPr marL="271463" indent="-271463">
              <a:spcBef>
                <a:spcPct val="70000"/>
              </a:spcBef>
            </a:pPr>
            <a:endParaRPr lang="en-US" dirty="0" smtClean="0"/>
          </a:p>
          <a:p>
            <a:pPr marL="271463" indent="-271463">
              <a:spcBef>
                <a:spcPct val="70000"/>
              </a:spcBef>
            </a:pPr>
            <a:endParaRPr lang="en-US" sz="3200" dirty="0" smtClean="0"/>
          </a:p>
          <a:p>
            <a:pPr marL="271463" indent="-271463">
              <a:spcBef>
                <a:spcPct val="70000"/>
              </a:spcBef>
            </a:pPr>
            <a:endParaRPr lang="en-US" sz="32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  <a:endParaRPr lang="sv-SE" dirty="0" smtClean="0">
              <a:latin typeface="Arial" charset="0"/>
            </a:endParaRPr>
          </a:p>
        </p:txBody>
      </p:sp>
      <p:sp>
        <p:nvSpPr>
          <p:cNvPr id="4099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413" y="6248400"/>
            <a:ext cx="4321175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412875"/>
            <a:ext cx="7842250" cy="1439863"/>
          </a:xfrm>
        </p:spPr>
        <p:txBody>
          <a:bodyPr anchor="t"/>
          <a:lstStyle/>
          <a:p>
            <a:pPr algn="l" eaLnBrk="1" hangingPunct="1">
              <a:tabLst>
                <a:tab pos="1612900" algn="l"/>
              </a:tabLst>
            </a:pPr>
            <a:r>
              <a:rPr lang="en-US" sz="4000" noProof="0" dirty="0" smtClean="0">
                <a:solidFill>
                  <a:schemeClr val="accent2"/>
                </a:solidFill>
              </a:rPr>
              <a:t>TPB – The Swedish Library of 		Talking Books and Braille</a:t>
            </a:r>
          </a:p>
        </p:txBody>
      </p:sp>
      <p:sp>
        <p:nvSpPr>
          <p:cNvPr id="4101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 dirty="0"/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611188" y="2349500"/>
            <a:ext cx="8348662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70000"/>
              </a:spcBef>
            </a:pPr>
            <a:endParaRPr lang="sv-SE" dirty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16013" y="3524815"/>
            <a:ext cx="7056437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dirty="0" smtClean="0"/>
              <a:t>TPB is a government body that, in collaboration with local libraries, provides access to printed materials for people with print disability. 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tshållare för datum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/>
              <a:t>July 2011</a:t>
            </a:r>
            <a:endParaRPr lang="sv-SE" dirty="0"/>
          </a:p>
        </p:txBody>
      </p:sp>
      <p:sp>
        <p:nvSpPr>
          <p:cNvPr id="6147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2411760" y="6237312"/>
            <a:ext cx="4320480" cy="457200"/>
          </a:xfrm>
          <a:noFill/>
        </p:spPr>
        <p:txBody>
          <a:bodyPr/>
          <a:lstStyle/>
          <a:p>
            <a:r>
              <a:rPr lang="en-US" dirty="0" smtClean="0"/>
              <a:t>The Swedish Library of Talking Books and Braille, TPB </a:t>
            </a:r>
            <a:endParaRPr lang="sv-SE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412875"/>
            <a:ext cx="8353425" cy="757238"/>
          </a:xfrm>
        </p:spPr>
        <p:txBody>
          <a:bodyPr anchor="t"/>
          <a:lstStyle/>
          <a:p>
            <a:pPr algn="l" eaLnBrk="1" hangingPunct="1"/>
            <a:r>
              <a:rPr lang="en-US" sz="4000" noProof="0" dirty="0" smtClean="0">
                <a:solidFill>
                  <a:schemeClr val="accent2"/>
                </a:solidFill>
              </a:rPr>
              <a:t>TPB and the University</a:t>
            </a:r>
          </a:p>
        </p:txBody>
      </p:sp>
      <p:sp>
        <p:nvSpPr>
          <p:cNvPr id="6149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4139952" y="2635250"/>
            <a:ext cx="6297613" cy="223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70000"/>
              </a:spcBef>
              <a:buFontTx/>
              <a:buNone/>
              <a:tabLst>
                <a:tab pos="1349375" algn="l"/>
              </a:tabLst>
            </a:pPr>
            <a:r>
              <a:rPr lang="en-US" sz="1600" dirty="0" smtClean="0"/>
              <a:t>Coordinator	Local services </a:t>
            </a:r>
          </a:p>
          <a:p>
            <a:pPr marL="533400" indent="-533400">
              <a:spcBef>
                <a:spcPts val="0"/>
              </a:spcBef>
              <a:buFontTx/>
              <a:buNone/>
              <a:tabLst>
                <a:tab pos="1349375" algn="l"/>
              </a:tabLst>
            </a:pPr>
            <a:r>
              <a:rPr lang="en-US" sz="1600" dirty="0" smtClean="0"/>
              <a:t>	 	Certify the right to accessible literature</a:t>
            </a:r>
          </a:p>
          <a:p>
            <a:pPr marL="533400" indent="-533400">
              <a:spcBef>
                <a:spcPct val="70000"/>
              </a:spcBef>
              <a:buFontTx/>
              <a:buNone/>
              <a:tabLst>
                <a:tab pos="1349375" algn="l"/>
              </a:tabLst>
            </a:pPr>
            <a:r>
              <a:rPr lang="en-US" sz="1600" dirty="0" smtClean="0"/>
              <a:t>Library 	Help with loans  				Order production of new books</a:t>
            </a:r>
          </a:p>
          <a:p>
            <a:pPr marL="533400" indent="-533400">
              <a:spcBef>
                <a:spcPct val="70000"/>
              </a:spcBef>
              <a:buFontTx/>
              <a:buNone/>
              <a:tabLst>
                <a:tab pos="1349375" algn="l"/>
              </a:tabLst>
            </a:pPr>
            <a:r>
              <a:rPr lang="en-US" sz="1600" dirty="0" smtClean="0"/>
              <a:t>TPB 		Produce student literature		Responsible for the Digital Library</a:t>
            </a:r>
            <a:endParaRPr lang="en-US" sz="1600" dirty="0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95288" y="2203450"/>
            <a:ext cx="3671887" cy="3025775"/>
            <a:chOff x="158" y="1252"/>
            <a:chExt cx="2313" cy="1906"/>
          </a:xfrm>
        </p:grpSpPr>
        <p:sp>
          <p:nvSpPr>
            <p:cNvPr id="6152" name="AutoShape 18"/>
            <p:cNvSpPr>
              <a:spLocks noChangeArrowheads="1"/>
            </p:cNvSpPr>
            <p:nvPr/>
          </p:nvSpPr>
          <p:spPr bwMode="auto">
            <a:xfrm>
              <a:off x="1020" y="1706"/>
              <a:ext cx="576" cy="384"/>
            </a:xfrm>
            <a:prstGeom prst="flowChartProcess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53" name="Text Box 19"/>
            <p:cNvSpPr txBox="1">
              <a:spLocks noChangeArrowheads="1"/>
            </p:cNvSpPr>
            <p:nvPr/>
          </p:nvSpPr>
          <p:spPr bwMode="auto">
            <a:xfrm>
              <a:off x="869" y="2572"/>
              <a:ext cx="891" cy="4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sv-SE" sz="2000"/>
                <a:t>Samordnare</a:t>
              </a:r>
            </a:p>
          </p:txBody>
        </p:sp>
        <p:sp>
          <p:nvSpPr>
            <p:cNvPr id="6154" name="Oval 20"/>
            <p:cNvSpPr>
              <a:spLocks noChangeArrowheads="1"/>
            </p:cNvSpPr>
            <p:nvPr/>
          </p:nvSpPr>
          <p:spPr bwMode="auto">
            <a:xfrm>
              <a:off x="158" y="1252"/>
              <a:ext cx="925" cy="806"/>
            </a:xfrm>
            <a:prstGeom prst="ellipse">
              <a:avLst/>
            </a:prstGeom>
            <a:solidFill>
              <a:srgbClr val="2AA53C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sv-SE"/>
            </a:p>
            <a:p>
              <a:pPr algn="ctr"/>
              <a:endParaRPr lang="sv-SE"/>
            </a:p>
          </p:txBody>
        </p:sp>
        <p:sp>
          <p:nvSpPr>
            <p:cNvPr id="6155" name="Oval 21"/>
            <p:cNvSpPr>
              <a:spLocks noChangeArrowheads="1"/>
            </p:cNvSpPr>
            <p:nvPr/>
          </p:nvSpPr>
          <p:spPr bwMode="auto">
            <a:xfrm>
              <a:off x="1511" y="1252"/>
              <a:ext cx="925" cy="806"/>
            </a:xfrm>
            <a:prstGeom prst="ellipse">
              <a:avLst/>
            </a:prstGeom>
            <a:solidFill>
              <a:srgbClr val="2AA53C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56" name="Oval 22"/>
            <p:cNvSpPr>
              <a:spLocks noChangeArrowheads="1"/>
            </p:cNvSpPr>
            <p:nvPr/>
          </p:nvSpPr>
          <p:spPr bwMode="auto">
            <a:xfrm>
              <a:off x="799" y="2352"/>
              <a:ext cx="925" cy="806"/>
            </a:xfrm>
            <a:prstGeom prst="ellipse">
              <a:avLst/>
            </a:prstGeom>
            <a:solidFill>
              <a:srgbClr val="2AA53C"/>
            </a:soli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6157" name="Line 23"/>
            <p:cNvSpPr>
              <a:spLocks noChangeShapeType="1"/>
            </p:cNvSpPr>
            <p:nvPr/>
          </p:nvSpPr>
          <p:spPr bwMode="auto">
            <a:xfrm>
              <a:off x="728" y="2058"/>
              <a:ext cx="178" cy="40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6158" name="Line 24"/>
            <p:cNvSpPr>
              <a:spLocks noChangeShapeType="1"/>
            </p:cNvSpPr>
            <p:nvPr/>
          </p:nvSpPr>
          <p:spPr bwMode="auto">
            <a:xfrm flipH="1">
              <a:off x="1581" y="2058"/>
              <a:ext cx="214" cy="36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6159" name="Line 25"/>
            <p:cNvSpPr>
              <a:spLocks noChangeShapeType="1"/>
            </p:cNvSpPr>
            <p:nvPr/>
          </p:nvSpPr>
          <p:spPr bwMode="auto">
            <a:xfrm>
              <a:off x="1083" y="1509"/>
              <a:ext cx="428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6160" name="Text Box 26"/>
            <p:cNvSpPr txBox="1">
              <a:spLocks noChangeArrowheads="1"/>
            </p:cNvSpPr>
            <p:nvPr/>
          </p:nvSpPr>
          <p:spPr bwMode="auto">
            <a:xfrm>
              <a:off x="337" y="1564"/>
              <a:ext cx="819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sv-SE" sz="1600"/>
                <a:t>Library</a:t>
              </a:r>
            </a:p>
          </p:txBody>
        </p:sp>
        <p:sp>
          <p:nvSpPr>
            <p:cNvPr id="6161" name="Text Box 27"/>
            <p:cNvSpPr txBox="1">
              <a:spLocks noChangeArrowheads="1"/>
            </p:cNvSpPr>
            <p:nvPr/>
          </p:nvSpPr>
          <p:spPr bwMode="auto">
            <a:xfrm>
              <a:off x="1581" y="1564"/>
              <a:ext cx="890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sv-SE" sz="1600" dirty="0" err="1"/>
                <a:t>Coordinator</a:t>
              </a:r>
              <a:endParaRPr lang="sv-SE" sz="1600" dirty="0"/>
            </a:p>
          </p:txBody>
        </p:sp>
        <p:sp>
          <p:nvSpPr>
            <p:cNvPr id="6162" name="Text Box 28"/>
            <p:cNvSpPr txBox="1">
              <a:spLocks noChangeArrowheads="1"/>
            </p:cNvSpPr>
            <p:nvPr/>
          </p:nvSpPr>
          <p:spPr bwMode="auto">
            <a:xfrm>
              <a:off x="1082" y="2663"/>
              <a:ext cx="606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sv-SE" sz="1600"/>
                <a:t>TPB</a:t>
              </a: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614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413" y="6248400"/>
            <a:ext cx="4321175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412875"/>
            <a:ext cx="7842250" cy="1439863"/>
          </a:xfrm>
        </p:spPr>
        <p:txBody>
          <a:bodyPr anchor="t"/>
          <a:lstStyle/>
          <a:p>
            <a:pPr algn="l" eaLnBrk="1" hangingPunct="1">
              <a:tabLst>
                <a:tab pos="1612900" algn="l"/>
              </a:tabLst>
            </a:pPr>
            <a:r>
              <a:rPr lang="en-US" sz="4000" noProof="0" dirty="0" smtClean="0">
                <a:solidFill>
                  <a:schemeClr val="accent2"/>
                </a:solidFill>
              </a:rPr>
              <a:t>Student service at TPB</a:t>
            </a:r>
          </a:p>
        </p:txBody>
      </p:sp>
      <p:sp>
        <p:nvSpPr>
          <p:cNvPr id="6149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611188" y="2349500"/>
            <a:ext cx="8348662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70000"/>
              </a:spcBef>
            </a:pPr>
            <a:endParaRPr lang="sv-SE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116013" y="2349500"/>
            <a:ext cx="7056437" cy="250222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1463" indent="-271463">
              <a:spcBef>
                <a:spcPct val="70000"/>
              </a:spcBef>
            </a:pPr>
            <a:r>
              <a:rPr lang="en-US" dirty="0" smtClean="0"/>
              <a:t>Borrowing talking books, </a:t>
            </a:r>
            <a:r>
              <a:rPr lang="en-US" dirty="0" err="1" smtClean="0"/>
              <a:t>braille</a:t>
            </a:r>
            <a:r>
              <a:rPr lang="en-US" dirty="0" smtClean="0"/>
              <a:t> books, and e-text</a:t>
            </a:r>
          </a:p>
          <a:p>
            <a:pPr marL="271463" indent="-271463">
              <a:spcBef>
                <a:spcPts val="1800"/>
              </a:spcBef>
            </a:pPr>
            <a:r>
              <a:rPr lang="en-US" dirty="0" smtClean="0"/>
              <a:t>Producing of new books</a:t>
            </a:r>
          </a:p>
          <a:p>
            <a:pPr marL="271463" indent="-271463">
              <a:spcBef>
                <a:spcPct val="70000"/>
              </a:spcBef>
            </a:pPr>
            <a:r>
              <a:rPr lang="en-US" dirty="0" smtClean="0"/>
              <a:t>Distributing software digital talking book player</a:t>
            </a:r>
          </a:p>
          <a:p>
            <a:pPr marL="271463" indent="-271463"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614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413" y="6248400"/>
            <a:ext cx="4321175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6149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611188" y="2349500"/>
            <a:ext cx="8348662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70000"/>
              </a:spcBef>
            </a:pPr>
            <a:endParaRPr lang="sv-SE"/>
          </a:p>
        </p:txBody>
      </p:sp>
      <p:pic>
        <p:nvPicPr>
          <p:cNvPr id="8" name="Picture 9" descr="N:\Bildarkiv\Högskolelitteratur\fejkhsstudent\2009_07_09\IMG_999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6845" y="1628800"/>
            <a:ext cx="6049491" cy="4032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614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413" y="6248400"/>
            <a:ext cx="4321175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6149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611188" y="2349500"/>
            <a:ext cx="8348662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70000"/>
              </a:spcBef>
            </a:pPr>
            <a:endParaRPr lang="sv-SE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116013" y="2349500"/>
            <a:ext cx="7056437" cy="264072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US" dirty="0" smtClean="0"/>
              <a:t>“It’s tough enough to simply manage time for studies that there is no time left to actually learn how you’re supposed to use all that adapted material.”</a:t>
            </a:r>
            <a:endParaRPr lang="sv-SE" dirty="0" smtClean="0"/>
          </a:p>
          <a:p>
            <a:pPr marL="271463" indent="-271463">
              <a:spcBef>
                <a:spcPct val="70000"/>
              </a:spcBef>
              <a:buNone/>
            </a:pPr>
            <a:r>
              <a:rPr lang="sv-SE" dirty="0" smtClean="0"/>
              <a:t>							Student</a:t>
            </a:r>
          </a:p>
          <a:p>
            <a:pPr marL="271463" indent="-271463">
              <a:buFontTx/>
              <a:buNone/>
            </a:pPr>
            <a:endParaRPr lang="sv-SE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512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413" y="6248400"/>
            <a:ext cx="4321175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5125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611188" y="2349500"/>
            <a:ext cx="8348662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70000"/>
              </a:spcBef>
            </a:pPr>
            <a:endParaRPr lang="sv-SE"/>
          </a:p>
        </p:txBody>
      </p:sp>
      <p:graphicFrame>
        <p:nvGraphicFramePr>
          <p:cNvPr id="9" name="Diagram 8"/>
          <p:cNvGraphicFramePr/>
          <p:nvPr/>
        </p:nvGraphicFramePr>
        <p:xfrm>
          <a:off x="1403648" y="2276872"/>
          <a:ext cx="6624736" cy="3631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ruta 9"/>
          <p:cNvSpPr txBox="1"/>
          <p:nvPr/>
        </p:nvSpPr>
        <p:spPr>
          <a:xfrm>
            <a:off x="467544" y="1424970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Number of students</a:t>
            </a:r>
            <a:endParaRPr lang="en-US" sz="400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819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413" y="6248400"/>
            <a:ext cx="4321175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12875"/>
            <a:ext cx="7848600" cy="757238"/>
          </a:xfrm>
        </p:spPr>
        <p:txBody>
          <a:bodyPr anchor="t"/>
          <a:lstStyle/>
          <a:p>
            <a:pPr algn="l" eaLnBrk="1" hangingPunct="1"/>
            <a:r>
              <a:rPr lang="en-US" sz="4000" noProof="0" dirty="0" smtClean="0">
                <a:solidFill>
                  <a:schemeClr val="accent2"/>
                </a:solidFill>
              </a:rPr>
              <a:t>Production cost</a:t>
            </a:r>
          </a:p>
        </p:txBody>
      </p:sp>
      <p:sp>
        <p:nvSpPr>
          <p:cNvPr id="8197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611188" y="2349500"/>
            <a:ext cx="8348662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70000"/>
              </a:spcBef>
            </a:pPr>
            <a:endParaRPr lang="sv-SE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1475656" y="2420888"/>
          <a:ext cx="7272808" cy="3487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ruta 8"/>
          <p:cNvSpPr txBox="1"/>
          <p:nvPr/>
        </p:nvSpPr>
        <p:spPr>
          <a:xfrm>
            <a:off x="1691680" y="2226350"/>
            <a:ext cx="2088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sv-SE" sz="1600" dirty="0" smtClean="0"/>
              <a:t>Million Euro</a:t>
            </a:r>
            <a:endParaRPr lang="sv-SE" sz="1600" dirty="0"/>
          </a:p>
        </p:txBody>
      </p:sp>
      <p:sp>
        <p:nvSpPr>
          <p:cNvPr id="10" name="textruta 9"/>
          <p:cNvSpPr txBox="1"/>
          <p:nvPr/>
        </p:nvSpPr>
        <p:spPr>
          <a:xfrm>
            <a:off x="5580112" y="5538718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sv-SE" sz="1600" dirty="0" err="1" smtClean="0"/>
              <a:t>Year</a:t>
            </a:r>
            <a:endParaRPr lang="sv-SE" sz="1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latshållare för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v-SE" smtClean="0">
                <a:latin typeface="Arial" charset="0"/>
              </a:rPr>
              <a:t>July 2011</a:t>
            </a:r>
          </a:p>
        </p:txBody>
      </p:sp>
      <p:sp>
        <p:nvSpPr>
          <p:cNvPr id="1024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411760" y="6248400"/>
            <a:ext cx="4320480" cy="457200"/>
          </a:xfrm>
          <a:noFill/>
        </p:spPr>
        <p:txBody>
          <a:bodyPr/>
          <a:lstStyle/>
          <a:p>
            <a:r>
              <a:rPr lang="en-US" dirty="0" smtClean="0">
                <a:latin typeface="Arial" charset="0"/>
              </a:rPr>
              <a:t>The Swedish Library of Talking Books and Braille, TPB </a:t>
            </a:r>
            <a:endParaRPr lang="sv-SE" dirty="0" smtClean="0">
              <a:latin typeface="Arial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412875"/>
            <a:ext cx="7848600" cy="757238"/>
          </a:xfrm>
        </p:spPr>
        <p:txBody>
          <a:bodyPr anchor="t"/>
          <a:lstStyle/>
          <a:p>
            <a:pPr algn="l" eaLnBrk="1" hangingPunct="1"/>
            <a:r>
              <a:rPr lang="en-US" sz="4000" noProof="0" dirty="0" smtClean="0">
                <a:solidFill>
                  <a:schemeClr val="accent2"/>
                </a:solidFill>
              </a:rPr>
              <a:t>Strategy</a:t>
            </a:r>
          </a:p>
        </p:txBody>
      </p:sp>
      <p:sp>
        <p:nvSpPr>
          <p:cNvPr id="10245" name="Line 3"/>
          <p:cNvSpPr>
            <a:spLocks noChangeShapeType="1"/>
          </p:cNvSpPr>
          <p:nvPr/>
        </p:nvSpPr>
        <p:spPr bwMode="auto">
          <a:xfrm>
            <a:off x="0" y="5949950"/>
            <a:ext cx="9144000" cy="0"/>
          </a:xfrm>
          <a:prstGeom prst="line">
            <a:avLst/>
          </a:prstGeom>
          <a:noFill/>
          <a:ln w="76200">
            <a:solidFill>
              <a:srgbClr val="2AA53C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15950" y="2338388"/>
            <a:ext cx="8348663" cy="353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70000"/>
              </a:spcBef>
            </a:pPr>
            <a:r>
              <a:rPr lang="en-US" dirty="0" smtClean="0"/>
              <a:t>Technology</a:t>
            </a:r>
          </a:p>
          <a:p>
            <a:pPr marL="728663" lvl="1" indent="-271463">
              <a:spcBef>
                <a:spcPts val="600"/>
              </a:spcBef>
            </a:pPr>
            <a:r>
              <a:rPr lang="en-US" sz="2000" dirty="0" err="1" smtClean="0"/>
              <a:t>DTBook</a:t>
            </a:r>
            <a:endParaRPr lang="en-US" sz="2000" dirty="0" smtClean="0"/>
          </a:p>
          <a:p>
            <a:pPr marL="728663" lvl="1" indent="-271463">
              <a:spcBef>
                <a:spcPts val="600"/>
              </a:spcBef>
            </a:pPr>
            <a:r>
              <a:rPr lang="en-US" sz="2000" dirty="0" smtClean="0"/>
              <a:t>Speech synthesizer</a:t>
            </a:r>
          </a:p>
          <a:p>
            <a:pPr marL="728663" lvl="1" indent="-271463">
              <a:spcBef>
                <a:spcPts val="600"/>
              </a:spcBef>
            </a:pPr>
            <a:r>
              <a:rPr lang="en-US" sz="2000" dirty="0" smtClean="0"/>
              <a:t>Download Service </a:t>
            </a:r>
          </a:p>
          <a:p>
            <a:pPr marL="271463" indent="-271463">
              <a:spcBef>
                <a:spcPct val="70000"/>
              </a:spcBef>
            </a:pPr>
            <a:r>
              <a:rPr lang="en-US" dirty="0" smtClean="0"/>
              <a:t>Cooperation with staff at the Universities</a:t>
            </a:r>
          </a:p>
          <a:p>
            <a:pPr marL="271463" indent="-271463">
              <a:spcBef>
                <a:spcPct val="70000"/>
              </a:spcBef>
            </a:pPr>
            <a:endParaRPr lang="en-US" sz="3200" dirty="0" smtClean="0"/>
          </a:p>
          <a:p>
            <a:pPr marL="271463" indent="-271463">
              <a:spcBef>
                <a:spcPct val="70000"/>
              </a:spcBef>
            </a:pPr>
            <a:endParaRPr lang="en-US" sz="32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m presentation">
  <a:themeElements>
    <a:clrScheme name="Tom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om presentation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MS PGothic" pitchFamily="34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3820</TotalTime>
  <Words>484</Words>
  <Application>Microsoft Office PowerPoint</Application>
  <PresentationFormat>On-screen Show (4:3)</PresentationFormat>
  <Paragraphs>111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Tom presentation</vt:lpstr>
      <vt:lpstr>Slide 1</vt:lpstr>
      <vt:lpstr>TPB – The Swedish Library of   Talking Books and Braille</vt:lpstr>
      <vt:lpstr>TPB and the University</vt:lpstr>
      <vt:lpstr>Student service at TPB</vt:lpstr>
      <vt:lpstr>Slide 5</vt:lpstr>
      <vt:lpstr>Slide 6</vt:lpstr>
      <vt:lpstr>Slide 7</vt:lpstr>
      <vt:lpstr>Production cost</vt:lpstr>
      <vt:lpstr>Strategy</vt:lpstr>
      <vt:lpstr>Personal Download Service</vt:lpstr>
      <vt:lpstr>To download talking books</vt:lpstr>
      <vt:lpstr>Areas of responsibility</vt:lpstr>
      <vt:lpstr>Effects</vt:lpstr>
      <vt:lpstr>Slide 14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Hilda Androls</dc:creator>
  <cp:lastModifiedBy> </cp:lastModifiedBy>
  <cp:revision>206</cp:revision>
  <cp:lastPrinted>2007-02-06T14:53:45Z</cp:lastPrinted>
  <dcterms:created xsi:type="dcterms:W3CDTF">2006-12-21T14:22:43Z</dcterms:created>
  <dcterms:modified xsi:type="dcterms:W3CDTF">2011-07-14T17:48:15Z</dcterms:modified>
</cp:coreProperties>
</file>