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9" r:id="rId2"/>
    <p:sldId id="280" r:id="rId3"/>
    <p:sldId id="260" r:id="rId4"/>
    <p:sldId id="261" r:id="rId5"/>
    <p:sldId id="262" r:id="rId6"/>
    <p:sldId id="265" r:id="rId7"/>
    <p:sldId id="281" r:id="rId8"/>
    <p:sldId id="266" r:id="rId9"/>
    <p:sldId id="267" r:id="rId10"/>
    <p:sldId id="286" r:id="rId11"/>
    <p:sldId id="287" r:id="rId12"/>
    <p:sldId id="288" r:id="rId13"/>
    <p:sldId id="289" r:id="rId14"/>
    <p:sldId id="282" r:id="rId15"/>
    <p:sldId id="284" r:id="rId16"/>
    <p:sldId id="283" r:id="rId17"/>
    <p:sldId id="285" r:id="rId18"/>
    <p:sldId id="277" r:id="rId19"/>
    <p:sldId id="278" r:id="rId20"/>
    <p:sldId id="279" r:id="rId21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3366"/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800" autoAdjust="0"/>
  </p:normalViewPr>
  <p:slideViewPr>
    <p:cSldViewPr>
      <p:cViewPr varScale="1">
        <p:scale>
          <a:sx n="52" d="100"/>
          <a:sy n="52" d="100"/>
        </p:scale>
        <p:origin x="-10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DE67E-1E41-4D15-A788-7B6CA630EDF7}" type="datetimeFigureOut">
              <a:rPr lang="en-US" smtClean="0"/>
              <a:pPr/>
              <a:t>6/2/2011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2D70E-092A-49C2-8D06-2AFFB3CC784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17415"/>
            <a:ext cx="4982633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83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5D7F737B-E030-4738-B22C-778F753A728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737B-E030-4738-B22C-778F753A728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737B-E030-4738-B22C-778F753A728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737B-E030-4738-B22C-778F753A728C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737B-E030-4738-B22C-778F753A728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Talk about sections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737B-E030-4738-B22C-778F753A728C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FA038-B8A3-469C-90ED-9E2AF3C28DB2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480E7-BB73-4003-9464-EEFF5F8A8646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4A24-CFD5-45F7-9B9B-1FCF4CA92508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ADAB9-A925-4379-AD33-A7BE8548D910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AD823-5917-4AEA-BF71-B6D270633F8D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31489-5C96-4DC4-8A91-451D7DBA09F2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CEF8E-9799-41E8-91AA-E83CB1F1BED0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A2AD2-8B3E-46AA-B586-F4830E76B58B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9D3C0-0D3A-4B13-B544-394C1567BF89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26D68-A943-4319-9367-D6D2CD6A8235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1DF37-A812-4AD3-B977-3D1C40064DFC}" type="slidenum">
              <a:rPr lang="en-GB"/>
              <a:pPr/>
              <a:t>‹#›</a:t>
            </a:fld>
            <a:endParaRPr lang="en-GB">
              <a:latin typeface="Time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RNIB Sans-Book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RNIB Sans-Book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NIB Sans-Book" charset="0"/>
              </a:defRPr>
            </a:lvl1pPr>
          </a:lstStyle>
          <a:p>
            <a:fld id="{5A751C92-8731-4F48-BEA8-C8B323CB54CD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53" name="Picture 29" descr="C:\Documents and Settings\Hotdesk\My Documents\Rachel's work\PowerPoint template\New template for new logo\RNIB_En_STR_MIN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" y="5867400"/>
            <a:ext cx="2984500" cy="557213"/>
          </a:xfrm>
          <a:prstGeom prst="rect">
            <a:avLst/>
          </a:prstGeom>
          <a:noFill/>
        </p:spPr>
      </p:pic>
      <p:pic>
        <p:nvPicPr>
          <p:cNvPr id="1056" name="Picture 32" descr="C:\Documents and Settings\Hotdesk\My Documents\Rachel's work\BrandRD\images\RCN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096000"/>
            <a:ext cx="1816100" cy="2349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857233"/>
            <a:ext cx="7743852" cy="2214578"/>
          </a:xfrm>
        </p:spPr>
        <p:txBody>
          <a:bodyPr/>
          <a:lstStyle/>
          <a:p>
            <a:r>
              <a:rPr lang="en-GB" sz="4800" dirty="0" smtClean="0">
                <a:solidFill>
                  <a:srgbClr val="FFFF99"/>
                </a:solidFill>
              </a:rPr>
              <a:t>Disabled Allied Health Professionals: meeting the challenge</a:t>
            </a:r>
            <a:endParaRPr lang="en-GB" sz="4800" dirty="0">
              <a:solidFill>
                <a:srgbClr val="FFFF99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714620"/>
            <a:ext cx="7715304" cy="2924180"/>
          </a:xfrm>
        </p:spPr>
        <p:txBody>
          <a:bodyPr/>
          <a:lstStyle/>
          <a:p>
            <a:pPr algn="r">
              <a:buFontTx/>
              <a:buNone/>
            </a:pPr>
            <a:endParaRPr lang="en-GB" dirty="0"/>
          </a:p>
          <a:p>
            <a:pPr algn="r">
              <a:buFontTx/>
              <a:buNone/>
            </a:pPr>
            <a:r>
              <a:rPr lang="en-US" sz="2800" b="1" dirty="0" smtClean="0">
                <a:solidFill>
                  <a:srgbClr val="FFFF99"/>
                </a:solidFill>
              </a:rPr>
              <a:t>International Conference on Disability in HE</a:t>
            </a:r>
            <a:endParaRPr lang="en-US" sz="2800" b="1" dirty="0" smtClean="0">
              <a:solidFill>
                <a:srgbClr val="FFFF99"/>
              </a:solidFill>
            </a:endParaRPr>
          </a:p>
          <a:p>
            <a:pPr algn="r">
              <a:buFontTx/>
              <a:buNone/>
            </a:pPr>
            <a:r>
              <a:rPr lang="en-US" sz="2800" b="1" dirty="0" smtClean="0">
                <a:solidFill>
                  <a:srgbClr val="FFFF99"/>
                </a:solidFill>
              </a:rPr>
              <a:t>University of Antwerp</a:t>
            </a:r>
            <a:endParaRPr lang="en-US" sz="2800" b="1" dirty="0" smtClean="0">
              <a:solidFill>
                <a:srgbClr val="FFFF99"/>
              </a:solidFill>
            </a:endParaRPr>
          </a:p>
          <a:p>
            <a:pPr algn="r">
              <a:buFontTx/>
              <a:buNone/>
            </a:pPr>
            <a:r>
              <a:rPr lang="en-US" sz="2800" b="1" dirty="0" smtClean="0">
                <a:solidFill>
                  <a:srgbClr val="FFFF99"/>
                </a:solidFill>
              </a:rPr>
              <a:t>July 5</a:t>
            </a:r>
            <a:r>
              <a:rPr lang="en-US" sz="2800" b="1" baseline="30000" dirty="0" smtClean="0">
                <a:solidFill>
                  <a:srgbClr val="FFFF99"/>
                </a:solidFill>
              </a:rPr>
              <a:t>th</a:t>
            </a:r>
            <a:r>
              <a:rPr lang="en-US" sz="2800" b="1" dirty="0" smtClean="0">
                <a:solidFill>
                  <a:srgbClr val="FFFF99"/>
                </a:solidFill>
              </a:rPr>
              <a:t>/6</a:t>
            </a:r>
            <a:r>
              <a:rPr lang="en-US" sz="2800" b="1" baseline="30000" dirty="0" smtClean="0">
                <a:solidFill>
                  <a:srgbClr val="FFFF99"/>
                </a:solidFill>
              </a:rPr>
              <a:t>th</a:t>
            </a:r>
            <a:r>
              <a:rPr lang="en-US" sz="2800" b="1" dirty="0" smtClean="0">
                <a:solidFill>
                  <a:srgbClr val="FFFF99"/>
                </a:solidFill>
              </a:rPr>
              <a:t> 2011</a:t>
            </a:r>
            <a:endParaRPr lang="en-US" sz="2800" b="1" dirty="0" smtClean="0">
              <a:solidFill>
                <a:srgbClr val="FFFF99"/>
              </a:solidFill>
            </a:endParaRPr>
          </a:p>
          <a:p>
            <a:pPr algn="r">
              <a:buFontTx/>
              <a:buNone/>
            </a:pPr>
            <a:r>
              <a:rPr lang="en-US" sz="2800" b="1" dirty="0" smtClean="0">
                <a:solidFill>
                  <a:srgbClr val="FFFF99"/>
                </a:solidFill>
              </a:rPr>
              <a:t>Presenters: Jane Owen Hutchinson and Karen Atkinson</a:t>
            </a:r>
          </a:p>
          <a:p>
            <a:pPr algn="r">
              <a:buFontTx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Challenges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4488"/>
            <a:ext cx="7772400" cy="4381512"/>
          </a:xfrm>
        </p:spPr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Increased numbers of disabled students in </a:t>
            </a:r>
            <a:r>
              <a:rPr lang="en-GB" b="1" dirty="0" smtClean="0">
                <a:solidFill>
                  <a:srgbClr val="FFFF99"/>
                </a:solidFill>
              </a:rPr>
              <a:t>HE</a:t>
            </a:r>
          </a:p>
          <a:p>
            <a:pPr>
              <a:lnSpc>
                <a:spcPct val="80000"/>
              </a:lnSpc>
            </a:pPr>
            <a:r>
              <a:rPr lang="en-GB" sz="2800" b="1" dirty="0" smtClean="0">
                <a:solidFill>
                  <a:srgbClr val="FFFF99"/>
                </a:solidFill>
              </a:rPr>
              <a:t>Disabled people:</a:t>
            </a:r>
          </a:p>
          <a:p>
            <a:pPr lvl="1">
              <a:lnSpc>
                <a:spcPct val="80000"/>
              </a:lnSpc>
            </a:pPr>
            <a:r>
              <a:rPr lang="en-GB" sz="2400" b="1" dirty="0" smtClean="0">
                <a:solidFill>
                  <a:srgbClr val="FFFF99"/>
                </a:solidFill>
              </a:rPr>
              <a:t>10 million in UK</a:t>
            </a:r>
          </a:p>
          <a:p>
            <a:pPr lvl="1">
              <a:lnSpc>
                <a:spcPct val="80000"/>
              </a:lnSpc>
            </a:pPr>
            <a:r>
              <a:rPr lang="en-GB" sz="2400" b="1" dirty="0" smtClean="0">
                <a:solidFill>
                  <a:srgbClr val="FFFF99"/>
                </a:solidFill>
              </a:rPr>
              <a:t>6.8 million - of working age (20% of working age population) </a:t>
            </a:r>
          </a:p>
          <a:p>
            <a:pPr lvl="1">
              <a:lnSpc>
                <a:spcPct val="80000"/>
              </a:lnSpc>
            </a:pPr>
            <a:r>
              <a:rPr lang="en-GB" sz="2400" b="1" dirty="0" smtClean="0">
                <a:solidFill>
                  <a:srgbClr val="FFFF99"/>
                </a:solidFill>
              </a:rPr>
              <a:t>50% are in work (compared to </a:t>
            </a:r>
            <a:r>
              <a:rPr lang="en-GB" sz="2400" b="1" dirty="0" smtClean="0">
                <a:solidFill>
                  <a:srgbClr val="FFFF99"/>
                </a:solidFill>
              </a:rPr>
              <a:t>79% </a:t>
            </a:r>
            <a:r>
              <a:rPr lang="en-GB" sz="2400" b="1" dirty="0" smtClean="0">
                <a:solidFill>
                  <a:srgbClr val="FFFF99"/>
                </a:solidFill>
              </a:rPr>
              <a:t>of non – disabled population</a:t>
            </a:r>
            <a:r>
              <a:rPr lang="en-GB" sz="2400" b="1" dirty="0" smtClean="0">
                <a:solidFill>
                  <a:srgbClr val="FFFF99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GB" sz="2400" b="1" dirty="0" smtClean="0">
                <a:solidFill>
                  <a:srgbClr val="FFFF99"/>
                </a:solidFill>
              </a:rPr>
              <a:t>Graduates 42.4% in work (compared to 46.2% of non-disabled population)</a:t>
            </a:r>
            <a:endParaRPr lang="en-GB" sz="2400" b="1" dirty="0" smtClean="0">
              <a:solidFill>
                <a:srgbClr val="FFFF99"/>
              </a:solidFill>
            </a:endParaRPr>
          </a:p>
          <a:p>
            <a:endParaRPr lang="en-GB" b="1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5728"/>
            <a:ext cx="7772400" cy="1071570"/>
          </a:xfrm>
        </p:spPr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Challenges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4422"/>
            <a:ext cx="7772400" cy="4881578"/>
          </a:xfrm>
        </p:spPr>
        <p:txBody>
          <a:bodyPr/>
          <a:lstStyle/>
          <a:p>
            <a:r>
              <a:rPr lang="en-GB" sz="2800" b="1" dirty="0" smtClean="0">
                <a:solidFill>
                  <a:srgbClr val="FFFF99"/>
                </a:solidFill>
              </a:rPr>
              <a:t>Lack </a:t>
            </a:r>
            <a:r>
              <a:rPr lang="en-GB" sz="2800" b="1" dirty="0" smtClean="0">
                <a:solidFill>
                  <a:srgbClr val="FFFF99"/>
                </a:solidFill>
              </a:rPr>
              <a:t>of awareness of disability issues in the NHS</a:t>
            </a:r>
          </a:p>
          <a:p>
            <a:r>
              <a:rPr lang="en-GB" sz="2800" b="1" dirty="0" smtClean="0">
                <a:solidFill>
                  <a:srgbClr val="FFFF99"/>
                </a:solidFill>
              </a:rPr>
              <a:t>Lack of awareness of resources and sources of </a:t>
            </a:r>
            <a:r>
              <a:rPr lang="en-GB" sz="2800" b="1" dirty="0" smtClean="0">
                <a:solidFill>
                  <a:srgbClr val="FFFF99"/>
                </a:solidFill>
              </a:rPr>
              <a:t>support</a:t>
            </a:r>
          </a:p>
          <a:p>
            <a:r>
              <a:rPr lang="en-GB" sz="2800" b="1" dirty="0" smtClean="0">
                <a:solidFill>
                  <a:srgbClr val="FFFF99"/>
                </a:solidFill>
              </a:rPr>
              <a:t>Attitudinal issues</a:t>
            </a:r>
            <a:endParaRPr lang="en-GB" sz="2800" b="1" dirty="0" smtClean="0">
              <a:solidFill>
                <a:srgbClr val="FFFF99"/>
              </a:solidFill>
            </a:endParaRPr>
          </a:p>
          <a:p>
            <a:r>
              <a:rPr lang="en-GB" sz="2800" b="1" dirty="0" smtClean="0">
                <a:solidFill>
                  <a:srgbClr val="FFFF99"/>
                </a:solidFill>
              </a:rPr>
              <a:t>Fear and anxiety:</a:t>
            </a:r>
          </a:p>
          <a:p>
            <a:pPr lvl="1"/>
            <a:r>
              <a:rPr lang="en-GB" sz="2400" b="1" dirty="0" smtClean="0">
                <a:solidFill>
                  <a:srgbClr val="FFFF99"/>
                </a:solidFill>
              </a:rPr>
              <a:t>Staff don’t know what to do to support, don’t want to offend</a:t>
            </a:r>
          </a:p>
          <a:p>
            <a:pPr lvl="1"/>
            <a:r>
              <a:rPr lang="en-GB" sz="2400" b="1" dirty="0" smtClean="0">
                <a:solidFill>
                  <a:srgbClr val="FFFF99"/>
                </a:solidFill>
              </a:rPr>
              <a:t>Applicants think that if they disclose their disability they will not </a:t>
            </a:r>
            <a:r>
              <a:rPr lang="en-GB" sz="2400" b="1" dirty="0" smtClean="0">
                <a:solidFill>
                  <a:srgbClr val="FFFF99"/>
                </a:solidFill>
              </a:rPr>
              <a:t>be successful</a:t>
            </a:r>
            <a:endParaRPr lang="en-GB" sz="2400" b="1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42910" y="857232"/>
            <a:ext cx="7929618" cy="5238768"/>
          </a:xfrm>
        </p:spPr>
        <p:txBody>
          <a:bodyPr/>
          <a:lstStyle/>
          <a:p>
            <a:pPr eaLnBrk="1" hangingPunct="1"/>
            <a:r>
              <a:rPr lang="en-GB" sz="2800" b="1" dirty="0" smtClean="0">
                <a:solidFill>
                  <a:srgbClr val="FFFF99"/>
                </a:solidFill>
              </a:rPr>
              <a:t>One clinical manager actually formally asked the programme to stop recruiting disabled students as they “could not be fit for practice”</a:t>
            </a:r>
          </a:p>
          <a:p>
            <a:pPr eaLnBrk="1" hangingPunct="1"/>
            <a:r>
              <a:rPr lang="en-GB" sz="2800" b="1" dirty="0" smtClean="0">
                <a:solidFill>
                  <a:srgbClr val="FFFF99"/>
                </a:solidFill>
              </a:rPr>
              <a:t>One clinician was reported as saying: “How can you be a physiotherapist if you can’t see</a:t>
            </a:r>
            <a:r>
              <a:rPr lang="en-GB" sz="2800" b="1" dirty="0" smtClean="0">
                <a:solidFill>
                  <a:srgbClr val="FFFF99"/>
                </a:solidFill>
              </a:rPr>
              <a:t>?”</a:t>
            </a:r>
          </a:p>
          <a:p>
            <a:pPr eaLnBrk="1" hangingPunct="1"/>
            <a:r>
              <a:rPr lang="en-GB" sz="2800" b="1" dirty="0" smtClean="0">
                <a:solidFill>
                  <a:srgbClr val="FFFF99"/>
                </a:solidFill>
              </a:rPr>
              <a:t>“..the person who was going to be my supervisor…was absolutely scared out of her mind about what to do with me…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85926"/>
            <a:ext cx="7772400" cy="2714644"/>
          </a:xfrm>
        </p:spPr>
        <p:txBody>
          <a:bodyPr/>
          <a:lstStyle/>
          <a:p>
            <a:pPr algn="ctr"/>
            <a:r>
              <a:rPr lang="en-GB" sz="5400" b="1" dirty="0" smtClean="0">
                <a:solidFill>
                  <a:srgbClr val="FFFF99"/>
                </a:solidFill>
              </a:rPr>
              <a:t>Change</a:t>
            </a:r>
            <a:endParaRPr lang="en-GB" sz="5400" b="1" dirty="0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AHPSS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Background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Evolution </a:t>
            </a:r>
            <a:r>
              <a:rPr lang="en-GB" sz="3600" b="1" dirty="0" smtClean="0">
                <a:solidFill>
                  <a:srgbClr val="FFFF99"/>
                </a:solidFill>
              </a:rPr>
              <a:t>of </a:t>
            </a:r>
            <a:r>
              <a:rPr lang="en-GB" sz="3600" b="1" dirty="0" smtClean="0">
                <a:solidFill>
                  <a:srgbClr val="FFFF99"/>
                </a:solidFill>
              </a:rPr>
              <a:t>service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Recognition of need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Service development – pan disability and other </a:t>
            </a:r>
            <a:r>
              <a:rPr lang="en-GB" sz="3600" b="1" dirty="0" err="1" smtClean="0">
                <a:solidFill>
                  <a:srgbClr val="FFFF99"/>
                </a:solidFill>
              </a:rPr>
              <a:t>AHPs</a:t>
            </a:r>
            <a:endParaRPr lang="en-GB" sz="3600" b="1" dirty="0" smtClean="0">
              <a:solidFill>
                <a:srgbClr val="FFFF99"/>
              </a:solidFill>
            </a:endParaRPr>
          </a:p>
          <a:p>
            <a:pPr eaLnBrk="1" hangingPunct="1"/>
            <a:endParaRPr lang="en-GB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Mission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b="1" dirty="0" smtClean="0">
                <a:solidFill>
                  <a:srgbClr val="FFFF99"/>
                </a:solidFill>
              </a:rPr>
              <a:t>Challenging</a:t>
            </a:r>
          </a:p>
          <a:p>
            <a:r>
              <a:rPr lang="en-GB" sz="4000" b="1" dirty="0" smtClean="0">
                <a:solidFill>
                  <a:srgbClr val="FFFF99"/>
                </a:solidFill>
              </a:rPr>
              <a:t>Empowering</a:t>
            </a:r>
          </a:p>
          <a:p>
            <a:r>
              <a:rPr lang="en-GB" sz="4000" b="1" dirty="0" smtClean="0">
                <a:solidFill>
                  <a:srgbClr val="FFFF99"/>
                </a:solidFill>
              </a:rPr>
              <a:t>Raising awareness</a:t>
            </a:r>
          </a:p>
          <a:p>
            <a:r>
              <a:rPr lang="en-GB" sz="4000" b="1" dirty="0" smtClean="0">
                <a:solidFill>
                  <a:srgbClr val="FFFF99"/>
                </a:solidFill>
              </a:rPr>
              <a:t>Enabling</a:t>
            </a:r>
            <a:endParaRPr lang="en-GB" sz="4000" b="1" dirty="0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The Resource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4488"/>
            <a:ext cx="7772400" cy="4381512"/>
          </a:xfrm>
        </p:spPr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Newly written/designed resource  - joint CSP/RNIB publication</a:t>
            </a:r>
          </a:p>
          <a:p>
            <a:r>
              <a:rPr lang="en-GB" b="1" dirty="0" smtClean="0">
                <a:solidFill>
                  <a:srgbClr val="FFFF99"/>
                </a:solidFill>
              </a:rPr>
              <a:t>Target customers:</a:t>
            </a:r>
          </a:p>
          <a:p>
            <a:pPr lvl="1"/>
            <a:r>
              <a:rPr lang="en-GB" sz="3200" b="1" dirty="0" smtClean="0">
                <a:solidFill>
                  <a:srgbClr val="FFFF99"/>
                </a:solidFill>
              </a:rPr>
              <a:t>Academic and placement based staff</a:t>
            </a:r>
          </a:p>
          <a:p>
            <a:pPr lvl="1"/>
            <a:r>
              <a:rPr lang="en-GB" sz="3200" b="1" dirty="0" smtClean="0">
                <a:solidFill>
                  <a:srgbClr val="FFFF99"/>
                </a:solidFill>
              </a:rPr>
              <a:t>Disability advisers in HE</a:t>
            </a:r>
          </a:p>
          <a:p>
            <a:pPr lvl="1"/>
            <a:r>
              <a:rPr lang="en-GB" sz="3200" b="1" dirty="0" smtClean="0">
                <a:solidFill>
                  <a:srgbClr val="FFFF99"/>
                </a:solidFill>
              </a:rPr>
              <a:t>Other </a:t>
            </a:r>
            <a:r>
              <a:rPr lang="en-GB" sz="3200" b="1" dirty="0" err="1" smtClean="0">
                <a:solidFill>
                  <a:srgbClr val="FFFF99"/>
                </a:solidFill>
              </a:rPr>
              <a:t>AHPs</a:t>
            </a:r>
            <a:endParaRPr lang="en-GB" sz="3200" b="1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642918"/>
            <a:ext cx="357190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28802"/>
            <a:ext cx="7772400" cy="4167198"/>
          </a:xfrm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Expectations </a:t>
            </a:r>
            <a:r>
              <a:rPr lang="en-GB" b="1" dirty="0" smtClean="0">
                <a:solidFill>
                  <a:srgbClr val="FFFF99"/>
                </a:solidFill>
              </a:rPr>
              <a:t>of success</a:t>
            </a: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Partial fulfilment </a:t>
            </a:r>
            <a:endParaRPr lang="en-GB" b="1" dirty="0" smtClean="0">
              <a:solidFill>
                <a:srgbClr val="FFFF99"/>
              </a:solidFill>
            </a:endParaRP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Some </a:t>
            </a:r>
            <a:r>
              <a:rPr lang="en-GB" b="1" dirty="0" smtClean="0">
                <a:solidFill>
                  <a:srgbClr val="FFFF99"/>
                </a:solidFill>
              </a:rPr>
              <a:t>impairments – greater </a:t>
            </a:r>
            <a:r>
              <a:rPr lang="en-GB" b="1" dirty="0" smtClean="0">
                <a:solidFill>
                  <a:srgbClr val="FFFF99"/>
                </a:solidFill>
              </a:rPr>
              <a:t>barriers</a:t>
            </a: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Impact of resource</a:t>
            </a:r>
            <a:endParaRPr lang="en-GB" b="1" dirty="0" smtClean="0">
              <a:solidFill>
                <a:srgbClr val="FFFF99"/>
              </a:solidFill>
            </a:endParaRP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Working towards challenging the barriers and promoting changes</a:t>
            </a:r>
            <a:endParaRPr lang="en-GB" b="1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571744"/>
            <a:ext cx="7772400" cy="2143140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rgbClr val="FFFF99"/>
                </a:solidFill>
              </a:rPr>
              <a:t>Thank you for your attention</a:t>
            </a:r>
            <a:br>
              <a:rPr lang="en-GB" b="1" dirty="0" smtClean="0">
                <a:solidFill>
                  <a:srgbClr val="FFFF99"/>
                </a:solidFill>
              </a:rPr>
            </a:br>
            <a:r>
              <a:rPr lang="en-GB" b="1" dirty="0">
                <a:solidFill>
                  <a:srgbClr val="FFFF99"/>
                </a:solidFill>
              </a:rPr>
              <a:t/>
            </a:r>
            <a:br>
              <a:rPr lang="en-GB" b="1" dirty="0">
                <a:solidFill>
                  <a:srgbClr val="FFFF99"/>
                </a:solidFill>
              </a:rPr>
            </a:br>
            <a:r>
              <a:rPr lang="en-GB" b="1" dirty="0">
                <a:solidFill>
                  <a:srgbClr val="FFFF99"/>
                </a:solidFill>
              </a:rPr>
              <a:t>Any questions?</a:t>
            </a:r>
            <a:br>
              <a:rPr lang="en-GB" b="1" dirty="0">
                <a:solidFill>
                  <a:srgbClr val="FFFF99"/>
                </a:solidFill>
              </a:rPr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Session outline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85926"/>
            <a:ext cx="7772400" cy="4310074"/>
          </a:xfrm>
        </p:spPr>
        <p:txBody>
          <a:bodyPr/>
          <a:lstStyle/>
          <a:p>
            <a:r>
              <a:rPr lang="en-GB" dirty="0" smtClean="0">
                <a:solidFill>
                  <a:srgbClr val="FFFF99"/>
                </a:solidFill>
              </a:rPr>
              <a:t>Setting the scene</a:t>
            </a:r>
          </a:p>
          <a:p>
            <a:r>
              <a:rPr lang="en-GB" dirty="0" smtClean="0">
                <a:solidFill>
                  <a:srgbClr val="FFFF99"/>
                </a:solidFill>
              </a:rPr>
              <a:t>Challenges </a:t>
            </a:r>
            <a:r>
              <a:rPr lang="en-GB" dirty="0" smtClean="0">
                <a:solidFill>
                  <a:srgbClr val="FFFF99"/>
                </a:solidFill>
              </a:rPr>
              <a:t>affecting disabled people in the Allied Health Professions in the UK </a:t>
            </a:r>
          </a:p>
          <a:p>
            <a:r>
              <a:rPr lang="en-GB" dirty="0" smtClean="0">
                <a:solidFill>
                  <a:srgbClr val="FFFF99"/>
                </a:solidFill>
              </a:rPr>
              <a:t>RNIB’s Allied Health Professions Support Service (AHPSS)</a:t>
            </a:r>
          </a:p>
          <a:p>
            <a:r>
              <a:rPr lang="en-GB" dirty="0" smtClean="0">
                <a:solidFill>
                  <a:srgbClr val="FFFF99"/>
                </a:solidFill>
              </a:rPr>
              <a:t>A resource to improve support for disabled AHP students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Contact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85926"/>
            <a:ext cx="7772400" cy="4310074"/>
          </a:xfrm>
        </p:spPr>
        <p:txBody>
          <a:bodyPr/>
          <a:lstStyle/>
          <a:p>
            <a:r>
              <a:rPr lang="en-GB" sz="2400" b="1" dirty="0" smtClean="0">
                <a:solidFill>
                  <a:srgbClr val="FFFF99"/>
                </a:solidFill>
              </a:rPr>
              <a:t>Jane Owen Hutchinson, Manager Allied Health Professions Support Service (RNIB)</a:t>
            </a:r>
          </a:p>
          <a:p>
            <a:r>
              <a:rPr lang="en-GB" sz="2400" b="1" dirty="0" smtClean="0">
                <a:solidFill>
                  <a:srgbClr val="FFFF99"/>
                </a:solidFill>
              </a:rPr>
              <a:t>Mob: 07748657457</a:t>
            </a:r>
          </a:p>
          <a:p>
            <a:r>
              <a:rPr lang="en-GB" sz="2400" b="1" dirty="0" smtClean="0">
                <a:solidFill>
                  <a:srgbClr val="FFFF99"/>
                </a:solidFill>
              </a:rPr>
              <a:t>Email: </a:t>
            </a:r>
            <a:r>
              <a:rPr lang="en-GB" sz="2400" b="1" dirty="0" err="1" smtClean="0">
                <a:solidFill>
                  <a:srgbClr val="FFFF99"/>
                </a:solidFill>
              </a:rPr>
              <a:t>jane.owenhutchinson@rnib.org.uk</a:t>
            </a:r>
            <a:endParaRPr lang="en-GB" sz="2400" b="1" dirty="0" smtClean="0">
              <a:solidFill>
                <a:srgbClr val="FFFF99"/>
              </a:solidFill>
            </a:endParaRPr>
          </a:p>
          <a:p>
            <a:r>
              <a:rPr lang="en-GB" sz="2400" b="1" dirty="0" smtClean="0">
                <a:solidFill>
                  <a:srgbClr val="FFFF99"/>
                </a:solidFill>
              </a:rPr>
              <a:t>Karen Atkinson, Manager RNIB Resource Centre, Senior Physiotherapy Lecturer, School of Health and Bioscience, University of East London</a:t>
            </a:r>
          </a:p>
          <a:p>
            <a:r>
              <a:rPr lang="en-GB" sz="2400" b="1" dirty="0" smtClean="0">
                <a:solidFill>
                  <a:srgbClr val="FFFF99"/>
                </a:solidFill>
              </a:rPr>
              <a:t>Tel: ++44 (0)2082234950</a:t>
            </a:r>
          </a:p>
          <a:p>
            <a:r>
              <a:rPr lang="en-GB" sz="2400" b="1" dirty="0" smtClean="0">
                <a:solidFill>
                  <a:srgbClr val="FFFF99"/>
                </a:solidFill>
              </a:rPr>
              <a:t>Email: k.a.atkinson@uel.ac.uk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kern="120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NHS Employers state 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14554"/>
            <a:ext cx="7772400" cy="3881446"/>
          </a:xfrm>
        </p:spPr>
        <p:txBody>
          <a:bodyPr/>
          <a:lstStyle/>
          <a:p>
            <a:r>
              <a:rPr lang="en-GB" b="1" kern="1200" dirty="0" smtClean="0">
                <a:solidFill>
                  <a:srgbClr val="FFFF99"/>
                </a:solidFill>
              </a:rPr>
              <a:t>“Equality and diversity are at the heart of the NHS strategy. Investing in the NHS workforce allows us to deliver a better service and improve patient care in the NHS.”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3050"/>
            <a:ext cx="7772400" cy="4452950"/>
          </a:xfrm>
        </p:spPr>
        <p:txBody>
          <a:bodyPr/>
          <a:lstStyle/>
          <a:p>
            <a:r>
              <a:rPr lang="en-GB" sz="3600" b="1" kern="1200" dirty="0" smtClean="0">
                <a:solidFill>
                  <a:srgbClr val="FFFF99"/>
                </a:solidFill>
              </a:rPr>
              <a:t>“Equality is about creating a fairer society in which everyone has the opportunity to fulfil their potential. Diversity is about recognising and valuing difference in its broadest sense.”</a:t>
            </a:r>
            <a:endParaRPr lang="en-GB" sz="3600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The reality</a:t>
            </a:r>
            <a:endParaRPr lang="en-GB" b="1" dirty="0">
              <a:solidFill>
                <a:srgbClr val="FFFF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0174"/>
            <a:ext cx="7772400" cy="4595826"/>
          </a:xfrm>
        </p:spPr>
        <p:txBody>
          <a:bodyPr/>
          <a:lstStyle/>
          <a:p>
            <a:r>
              <a:rPr lang="en-GB" sz="2800" b="1" dirty="0" smtClean="0">
                <a:solidFill>
                  <a:srgbClr val="FFFF99"/>
                </a:solidFill>
              </a:rPr>
              <a:t>“</a:t>
            </a:r>
            <a:r>
              <a:rPr lang="en-GB" sz="2800" b="1" dirty="0" smtClean="0">
                <a:solidFill>
                  <a:srgbClr val="FFFF99"/>
                </a:solidFill>
              </a:rPr>
              <a:t>I felt…totally disarmed and disempowered and just 2</a:t>
            </a:r>
            <a:r>
              <a:rPr lang="en-GB" sz="2800" b="1" baseline="30000" dirty="0" smtClean="0">
                <a:solidFill>
                  <a:srgbClr val="FFFF99"/>
                </a:solidFill>
              </a:rPr>
              <a:t>nd</a:t>
            </a:r>
            <a:r>
              <a:rPr lang="en-GB" sz="2800" b="1" dirty="0" smtClean="0">
                <a:solidFill>
                  <a:srgbClr val="FFFF99"/>
                </a:solidFill>
              </a:rPr>
              <a:t> class”</a:t>
            </a:r>
          </a:p>
          <a:p>
            <a:r>
              <a:rPr lang="en-GB" sz="2800" b="1" dirty="0" smtClean="0">
                <a:solidFill>
                  <a:srgbClr val="FFFF99"/>
                </a:solidFill>
              </a:rPr>
              <a:t>“…it just took forever to get my ZoomText…so I was just </a:t>
            </a:r>
            <a:r>
              <a:rPr lang="en-GB" sz="2800" b="1" dirty="0" smtClean="0">
                <a:solidFill>
                  <a:srgbClr val="FFFF99"/>
                </a:solidFill>
              </a:rPr>
              <a:t>struggling…and </a:t>
            </a:r>
            <a:r>
              <a:rPr lang="en-GB" sz="2800" b="1" dirty="0" smtClean="0">
                <a:solidFill>
                  <a:srgbClr val="FFFF99"/>
                </a:solidFill>
              </a:rPr>
              <a:t>asking people for help…and then my laptop didn’t arrive</a:t>
            </a:r>
            <a:r>
              <a:rPr lang="en-GB" sz="2800" b="1" dirty="0" smtClean="0">
                <a:solidFill>
                  <a:srgbClr val="FFFF99"/>
                </a:solidFill>
              </a:rPr>
              <a:t>”</a:t>
            </a:r>
          </a:p>
          <a:p>
            <a:r>
              <a:rPr lang="en-GB" sz="2800" b="1" dirty="0" smtClean="0">
                <a:solidFill>
                  <a:srgbClr val="FFFF99"/>
                </a:solidFill>
              </a:rPr>
              <a:t>“I was supposed to have a support worker, just 1 or 2 hours a day but that didn’t happen either for about 3 months”</a:t>
            </a:r>
            <a:endParaRPr lang="en-GB" sz="2800" b="1" dirty="0" smtClean="0">
              <a:solidFill>
                <a:srgbClr val="FFFF99"/>
              </a:solidFill>
              <a:effectLst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AHP Educational </a:t>
            </a:r>
            <a:r>
              <a:rPr lang="en-GB" b="1" dirty="0" smtClean="0">
                <a:solidFill>
                  <a:srgbClr val="FFFF99"/>
                </a:solidFill>
              </a:rPr>
              <a:t>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4488"/>
            <a:ext cx="7772400" cy="4381512"/>
          </a:xfrm>
        </p:spPr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Majority of programmes are 3 year BSc (</a:t>
            </a:r>
            <a:r>
              <a:rPr lang="en-GB" b="1" dirty="0" err="1" smtClean="0">
                <a:solidFill>
                  <a:srgbClr val="FFFF99"/>
                </a:solidFill>
              </a:rPr>
              <a:t>Hons</a:t>
            </a:r>
            <a:r>
              <a:rPr lang="en-GB" b="1" dirty="0" smtClean="0">
                <a:solidFill>
                  <a:srgbClr val="FFFF99"/>
                </a:solidFill>
              </a:rPr>
              <a:t>) </a:t>
            </a:r>
            <a:r>
              <a:rPr lang="en-GB" b="1" dirty="0" smtClean="0">
                <a:solidFill>
                  <a:srgbClr val="FFFF99"/>
                </a:solidFill>
              </a:rPr>
              <a:t>degrees</a:t>
            </a:r>
          </a:p>
          <a:p>
            <a:r>
              <a:rPr lang="en-GB" b="1" dirty="0" smtClean="0">
                <a:solidFill>
                  <a:srgbClr val="FFFF99"/>
                </a:solidFill>
              </a:rPr>
              <a:t>Increasing </a:t>
            </a:r>
            <a:r>
              <a:rPr lang="en-GB" b="1" dirty="0" smtClean="0">
                <a:solidFill>
                  <a:srgbClr val="FFFF99"/>
                </a:solidFill>
              </a:rPr>
              <a:t>number of accelerated </a:t>
            </a:r>
            <a:r>
              <a:rPr lang="en-GB" b="1" dirty="0" smtClean="0">
                <a:solidFill>
                  <a:srgbClr val="FFFF99"/>
                </a:solidFill>
              </a:rPr>
              <a:t>2 year Pre </a:t>
            </a:r>
            <a:r>
              <a:rPr lang="en-GB" b="1" dirty="0" smtClean="0">
                <a:solidFill>
                  <a:srgbClr val="FFFF99"/>
                </a:solidFill>
              </a:rPr>
              <a:t>Registration MSc </a:t>
            </a:r>
            <a:r>
              <a:rPr lang="en-GB" b="1" dirty="0" smtClean="0">
                <a:solidFill>
                  <a:srgbClr val="FFFF99"/>
                </a:solidFill>
              </a:rPr>
              <a:t>courses</a:t>
            </a:r>
          </a:p>
          <a:p>
            <a:r>
              <a:rPr lang="en-GB" b="1" dirty="0" smtClean="0">
                <a:solidFill>
                  <a:srgbClr val="FFFF99"/>
                </a:solidFill>
              </a:rPr>
              <a:t>Less part time opportunities</a:t>
            </a:r>
          </a:p>
          <a:p>
            <a:r>
              <a:rPr lang="en-GB" b="1" dirty="0" smtClean="0">
                <a:solidFill>
                  <a:srgbClr val="FFFF99"/>
                </a:solidFill>
              </a:rPr>
              <a:t>Universities generally becoming more inclusive</a:t>
            </a:r>
          </a:p>
          <a:p>
            <a:endParaRPr lang="en-GB" b="1" dirty="0" smtClean="0">
              <a:solidFill>
                <a:srgbClr val="FFFF99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Educational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Significant proportion of the  education of health care professionals takes place in the clinical setting </a:t>
            </a: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Clinical </a:t>
            </a:r>
            <a:r>
              <a:rPr lang="en-GB" b="1" dirty="0" smtClean="0">
                <a:solidFill>
                  <a:srgbClr val="FFFF99"/>
                </a:solidFill>
              </a:rPr>
              <a:t>placements – </a:t>
            </a:r>
            <a:r>
              <a:rPr lang="en-GB" b="1" dirty="0" smtClean="0">
                <a:solidFill>
                  <a:srgbClr val="FFFF99"/>
                </a:solidFill>
              </a:rPr>
              <a:t>educational experiences </a:t>
            </a:r>
            <a:r>
              <a:rPr lang="en-GB" b="1" dirty="0" smtClean="0">
                <a:solidFill>
                  <a:srgbClr val="FFFF99"/>
                </a:solidFill>
              </a:rPr>
              <a:t>very variable for students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FF99"/>
                </a:solidFill>
              </a:rPr>
              <a:t>Professional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14488"/>
            <a:ext cx="7772400" cy="4381512"/>
          </a:xfrm>
        </p:spPr>
        <p:txBody>
          <a:bodyPr/>
          <a:lstStyle/>
          <a:p>
            <a:pPr marL="342900" lvl="1" indent="-342900" eaLnBrk="1" hangingPunct="1">
              <a:buFontTx/>
              <a:buChar char="•"/>
            </a:pPr>
            <a:r>
              <a:rPr lang="en-GB" sz="3200" b="1" dirty="0" smtClean="0">
                <a:solidFill>
                  <a:srgbClr val="FFFF99"/>
                </a:solidFill>
              </a:rPr>
              <a:t>Professional socialisation – “a subconscious process whereby persons internalise behavioural norms and standards and form a sense of identity” (Weidman et al 2001)</a:t>
            </a:r>
          </a:p>
          <a:p>
            <a:pPr eaLnBrk="1" hangingPunct="1"/>
            <a:r>
              <a:rPr lang="en-GB" b="1" dirty="0" smtClean="0">
                <a:solidFill>
                  <a:srgbClr val="FFFF99"/>
                </a:solidFill>
              </a:rPr>
              <a:t>Stereotypical responses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 smtClean="0">
                <a:solidFill>
                  <a:srgbClr val="FFFF99"/>
                </a:solidFill>
              </a:rPr>
              <a:t>Disability Context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Perceived limitations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Less equal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Defined in terms of problem</a:t>
            </a:r>
          </a:p>
          <a:p>
            <a:pPr eaLnBrk="1" hangingPunct="1"/>
            <a:r>
              <a:rPr lang="en-GB" sz="3600" b="1" dirty="0" smtClean="0">
                <a:solidFill>
                  <a:srgbClr val="FFFF99"/>
                </a:solidFill>
              </a:rPr>
              <a:t>Disabled students – unintentional collusion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NIBPowerPointtemplate[1].pot">
  <a:themeElements>
    <a:clrScheme name="RNIBPowerPointtemplate[1]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NIBPowerPointtemplate[1]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RNIBPowerPointtemplate[1]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NIBPowerPointtemplate[1].po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NIBPowerPointtemplate[1].po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NIBPowerPointtemplate[1].po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NIBPowerPointtemplate[1].po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NIBPowerPointtemplate[1].po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NIBPowerPointtemplate[1].po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EDB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442</TotalTime>
  <Words>608</Words>
  <Application>Microsoft Office PowerPoint</Application>
  <PresentationFormat>On-screen Show (4:3)</PresentationFormat>
  <Paragraphs>88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RNIBPowerPointtemplate[1].pot</vt:lpstr>
      <vt:lpstr>Disabled Allied Health Professionals: meeting the challenge</vt:lpstr>
      <vt:lpstr>Session outline</vt:lpstr>
      <vt:lpstr>NHS Employers state :</vt:lpstr>
      <vt:lpstr>Slide 4</vt:lpstr>
      <vt:lpstr>The reality</vt:lpstr>
      <vt:lpstr>AHP Educational Context</vt:lpstr>
      <vt:lpstr>Educational Context</vt:lpstr>
      <vt:lpstr>Professional Context</vt:lpstr>
      <vt:lpstr>Disability Context</vt:lpstr>
      <vt:lpstr>Challenges</vt:lpstr>
      <vt:lpstr>Challenges</vt:lpstr>
      <vt:lpstr>Slide 12</vt:lpstr>
      <vt:lpstr>Change</vt:lpstr>
      <vt:lpstr>AHPSS</vt:lpstr>
      <vt:lpstr>Mission</vt:lpstr>
      <vt:lpstr>The Resource</vt:lpstr>
      <vt:lpstr>Slide 17</vt:lpstr>
      <vt:lpstr>Conclusions</vt:lpstr>
      <vt:lpstr>Thank you for your attention  Any questions? </vt:lpstr>
      <vt:lpstr>Contact details</vt:lpstr>
    </vt:vector>
  </TitlesOfParts>
  <Company>RNIB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PCETTEMP</dc:creator>
  <cp:lastModifiedBy>karen6</cp:lastModifiedBy>
  <cp:revision>49</cp:revision>
  <dcterms:created xsi:type="dcterms:W3CDTF">2007-05-24T15:28:58Z</dcterms:created>
  <dcterms:modified xsi:type="dcterms:W3CDTF">2011-06-02T13:37:56Z</dcterms:modified>
</cp:coreProperties>
</file>