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6" r:id="rId6"/>
    <p:sldId id="265" r:id="rId7"/>
    <p:sldId id="264" r:id="rId8"/>
    <p:sldId id="258" r:id="rId9"/>
    <p:sldId id="262" r:id="rId10"/>
    <p:sldId id="263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EAC"/>
    <a:srgbClr val="E7A7D9"/>
    <a:srgbClr val="238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1" autoAdjust="0"/>
  </p:normalViewPr>
  <p:slideViewPr>
    <p:cSldViewPr snapToGrid="0">
      <p:cViewPr varScale="1">
        <p:scale>
          <a:sx n="62" d="100"/>
          <a:sy n="62" d="100"/>
        </p:scale>
        <p:origin x="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solidFill>
                  <a:schemeClr val="bg1"/>
                </a:solidFill>
              </a:rPr>
              <a:t>What is your preferred way of studying the content for this module</a:t>
            </a:r>
          </a:p>
        </c:rich>
      </c:tx>
      <c:layout>
        <c:manualLayout>
          <c:xMode val="edge"/>
          <c:yMode val="edge"/>
          <c:x val="4.7513779527559058E-2"/>
          <c:y val="4.6296296296296294E-2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1-4FB3-8FBE-71C48913E4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1-4FB3-8FBE-71C48913E4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1-4FB3-8FBE-71C48913E4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1-4FB3-8FBE-71C48913E4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1-4FB3-8FBE-71C48913E4E3}"/>
              </c:ext>
            </c:extLst>
          </c:dPt>
          <c:dLbls>
            <c:dLbl>
              <c:idx val="0"/>
              <c:layout>
                <c:manualLayout>
                  <c:x val="5.833333333333323E-2"/>
                  <c:y val="0.11111111111111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01-4FB3-8FBE-71C48913E4E3}"/>
                </c:ext>
              </c:extLst>
            </c:dLbl>
            <c:dLbl>
              <c:idx val="1"/>
              <c:layout>
                <c:manualLayout>
                  <c:x val="0.20555555555555546"/>
                  <c:y val="-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01-4FB3-8FBE-71C48913E4E3}"/>
                </c:ext>
              </c:extLst>
            </c:dLbl>
            <c:dLbl>
              <c:idx val="2"/>
              <c:layout>
                <c:manualLayout>
                  <c:x val="-8.8888888888888906E-2"/>
                  <c:y val="9.72222222222222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01-4FB3-8FBE-71C48913E4E3}"/>
                </c:ext>
              </c:extLst>
            </c:dLbl>
            <c:dLbl>
              <c:idx val="3"/>
              <c:layout>
                <c:manualLayout>
                  <c:x val="-0.13055555555555556"/>
                  <c:y val="0.142348432407487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01-4FB3-8FBE-71C48913E4E3}"/>
                </c:ext>
              </c:extLst>
            </c:dLbl>
            <c:dLbl>
              <c:idx val="4"/>
              <c:layout>
                <c:manualLayout>
                  <c:x val="-9.7222222222222224E-2"/>
                  <c:y val="0.105921735744570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01-4FB3-8FBE-71C48913E4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Sheet1!$A$1:$A$5</c:f>
              <c:strCache>
                <c:ptCount val="5"/>
                <c:pt idx="0">
                  <c:v>PowerPoint slides</c:v>
                </c:pt>
                <c:pt idx="1">
                  <c:v>Recorded lecture</c:v>
                </c:pt>
                <c:pt idx="2">
                  <c:v>Multimedia presentations</c:v>
                </c:pt>
                <c:pt idx="3">
                  <c:v>OneNote Class Notebook</c:v>
                </c:pt>
                <c:pt idx="4">
                  <c:v>Selected readings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31</c:v>
                </c:pt>
                <c:pt idx="1">
                  <c:v>30</c:v>
                </c:pt>
                <c:pt idx="2">
                  <c:v>12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01-4FB3-8FBE-71C48913E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9EF9-4018-7A95-88A2-F8B0DFF0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D9833-7737-CEB2-A659-7AA6B3A25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C33C-2ED5-9AF3-73D4-F301C17C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703E-9F14-DAC4-D99B-B065F83E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CD32F-6AAF-2F4F-3A57-167F1857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2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1C21-C603-3ED9-F59B-53077A9E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A11ED-9556-4741-4E45-36FAE6D95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16DB8-09B4-DCCE-7B18-FF772059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6920-FE5B-3611-EEA6-66D96E8A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7C37F-D593-CABA-8F2A-B4904477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134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147A9-F9C9-DD58-E102-65BE96731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4EE58-C314-863A-0C1F-080DC26BD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068A-97C4-5EDA-1026-EC027C22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6231F-F77A-47DF-FD91-24473879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0F64-D3AA-AD70-AEDD-3E7E0E28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914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542F-22EE-05EF-01BE-77880BFD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8A67-11EB-419E-5012-118560D5F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15C45-FA28-84B6-E6BF-BFCE0F3F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4165-E12E-9528-3BF1-B805EC17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20AD-415E-A37E-BDDA-DA279195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86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EB0A-18A2-CE5F-C0EC-24BB56EF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BE02C-F693-922A-810A-1654D2D7F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10C53-AC81-DC90-1BF2-CC34E9E7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D3D5D-8721-A152-15BA-01F5864D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433C0-E06A-4382-ED95-08155756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55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3616-C898-8F9B-F1CA-2F9895AF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C436-772A-B944-3C3D-FED60E193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CD555-B967-3149-0843-83FDCC5EE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5E027-8FF2-E687-35E4-84DA1F9E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7761C-A839-5DAA-03CE-71A33F29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939F6-81B4-AB97-2218-43C0DEC0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33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27DC-5A5B-2AAA-DC16-52BAD758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E48DE-1AF8-7D6B-1A92-9B5A73B3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A1818-8F55-1B62-D1CD-7C42B7A93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4F2DB-44B0-90A7-672D-DEAEDCE21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430C5-220C-24F7-801D-821404A75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21B2F-1B4F-08F7-4F2D-86C09583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DCD8C-4157-2BC4-9077-0636E5A2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17F57-5BCA-CB9F-899E-A567E4D0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56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4EF1-206B-6277-6469-0C6C2E2F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EA4C4-5FB6-A83B-2E44-060EB3B2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2A513-5165-15CA-F6E5-0C0EDC6B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A55CC-8CBF-7F8D-D992-194E93F4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611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7761C-C1D5-0F29-E761-620C4FF1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9605A-74E1-217F-E59B-F126EEC9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D8536-E60E-4DB3-DB17-58115F61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48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EFEF-CCA6-BECE-81F7-22958EDA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F620-1749-9AA1-070F-30069A6A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7200F-8292-37C3-B1D8-626634718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156EE-7E62-E4C5-2BAE-BB719B29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E4414-ED23-5AD7-01BB-9A4ADC72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05BB3-AD2F-A34E-C81A-1599D63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422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EE3B-24DE-9E80-516B-E0A549B7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3962A-3074-546E-EB51-4EC9E39FB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C5DA-0242-A755-338C-63ED52224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836CF-650E-F0D9-1713-1ECAB4D6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C84A8-9085-05EC-23E6-D9653A3C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F6E1B-2D6C-AE84-7197-5B07E304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6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52B71-7188-80E7-D842-BBD94BDF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B65E9-E8E6-BBFC-283B-581B9052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06E4-C129-B695-0A3F-E5E91A680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A31C-77F4-48A9-97BB-99283A11712E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D5797-F371-79F7-797A-47195C36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A0D01-3B66-CD08-8BE7-187E44A37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048E-2E0C-4E5D-8CAE-3CCF982757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16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.png"/><Relationship Id="rId2" Type="http://schemas.openxmlformats.org/officeDocument/2006/relationships/image" Target="../media/image4.em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5C8F-748D-3AE9-1080-5B7AB6CB2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0962" y="234836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IE" dirty="0"/>
            </a:br>
            <a:r>
              <a:rPr lang="en-IE" dirty="0"/>
              <a:t>Sustaining Momentum                in</a:t>
            </a:r>
            <a:br>
              <a:rPr lang="en-IE" dirty="0"/>
            </a:br>
            <a:r>
              <a:rPr lang="en-IE" dirty="0"/>
              <a:t>Universal Design </a:t>
            </a:r>
            <a:br>
              <a:rPr lang="en-IE" dirty="0"/>
            </a:br>
            <a:r>
              <a:rPr lang="en-IE" dirty="0"/>
              <a:t>in</a:t>
            </a:r>
            <a:br>
              <a:rPr lang="en-IE" dirty="0"/>
            </a:br>
            <a:r>
              <a:rPr lang="en-IE" dirty="0"/>
              <a:t>Tertiary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A9966-6B3A-A65B-C232-0DF185410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2867" y="4936330"/>
            <a:ext cx="9144000" cy="1134270"/>
          </a:xfrm>
        </p:spPr>
        <p:txBody>
          <a:bodyPr/>
          <a:lstStyle/>
          <a:p>
            <a:r>
              <a:rPr lang="en-IE" dirty="0"/>
              <a:t>Dr. Trish O’Connell</a:t>
            </a:r>
          </a:p>
          <a:p>
            <a:r>
              <a:rPr lang="en-IE" dirty="0"/>
              <a:t>ATU Galway City</a:t>
            </a:r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A614C400-E7B5-6232-E160-4A4B6FC26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0" y="5652470"/>
            <a:ext cx="5168394" cy="947766"/>
          </a:xfrm>
          <a:prstGeom prst="rect">
            <a:avLst/>
          </a:prstGeom>
        </p:spPr>
      </p:pic>
      <p:pic>
        <p:nvPicPr>
          <p:cNvPr id="4" name="Picture 3" descr="barriers being broken image&#10;ref #1">
            <a:extLst>
              <a:ext uri="{FF2B5EF4-FFF2-40B4-BE49-F238E27FC236}">
                <a16:creationId xmlns:a16="http://schemas.microsoft.com/office/drawing/2014/main" id="{7646BE89-8A12-5BE0-111E-2164F561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219" y="468313"/>
            <a:ext cx="3553087" cy="26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1"/>
    </mc:Choice>
    <mc:Fallback xmlns="">
      <p:transition spd="slow" advTm="180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00B050"/>
                </a:solidFill>
              </a:rPr>
              <a:t>Future Plans</a:t>
            </a:r>
          </a:p>
        </p:txBody>
      </p:sp>
      <p:sp>
        <p:nvSpPr>
          <p:cNvPr id="5" name="Content Placeholder 4" descr="Katz's 2block model of UDL incorporating Systems &amp; Structures, Inclusive Instruction &amp; Social &amp; Emotional Learning &amp; Well-being">
            <a:extLst>
              <a:ext uri="{FF2B5EF4-FFF2-40B4-BE49-F238E27FC236}">
                <a16:creationId xmlns:a16="http://schemas.microsoft.com/office/drawing/2014/main" id="{422D6DF1-6D91-C556-1FEE-D4C567A2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7620" cy="4351338"/>
          </a:xfrm>
        </p:spPr>
        <p:txBody>
          <a:bodyPr/>
          <a:lstStyle/>
          <a:p>
            <a:r>
              <a:rPr lang="en-IE" dirty="0"/>
              <a:t>Keep spreading the </a:t>
            </a:r>
            <a:r>
              <a:rPr lang="en-IE"/>
              <a:t>word… Staff AND Learners!! </a:t>
            </a:r>
            <a:endParaRPr lang="en-IE" dirty="0"/>
          </a:p>
          <a:p>
            <a:r>
              <a:rPr lang="en-IE" dirty="0"/>
              <a:t>Facilitation!</a:t>
            </a:r>
          </a:p>
          <a:p>
            <a:r>
              <a:rPr lang="en-IE" dirty="0"/>
              <a:t>Investigate  Katz’s 3-Block model of UDL &amp; the Plus One approach</a:t>
            </a:r>
          </a:p>
          <a:p>
            <a:r>
              <a:rPr lang="en-IE" dirty="0"/>
              <a:t>Refine &amp; implement Barriers to Learning class survey</a:t>
            </a:r>
          </a:p>
          <a:p>
            <a:endParaRPr lang="en-IE" dirty="0"/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A29CB6E7-D2A7-D966-4C37-9055151D0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AFF67-94ED-A710-97DA-8B8BF6CB1BC8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11</a:t>
            </a:r>
          </a:p>
        </p:txBody>
      </p:sp>
      <p:pic>
        <p:nvPicPr>
          <p:cNvPr id="1026" name="Picture 2" descr="3 block model of  Inclusive Education ">
            <a:extLst>
              <a:ext uri="{FF2B5EF4-FFF2-40B4-BE49-F238E27FC236}">
                <a16:creationId xmlns:a16="http://schemas.microsoft.com/office/drawing/2014/main" id="{0A3D6F34-9EEC-A8A5-F178-FAD6E1C3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86" y="365125"/>
            <a:ext cx="63722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y Army of UD Advocates!!!">
            <a:extLst>
              <a:ext uri="{FF2B5EF4-FFF2-40B4-BE49-F238E27FC236}">
                <a16:creationId xmlns:a16="http://schemas.microsoft.com/office/drawing/2014/main" id="{659C8870-FFF1-B57C-84B2-628E3C231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20" y="1208071"/>
            <a:ext cx="6419871" cy="48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6"/>
    </mc:Choice>
    <mc:Fallback xmlns="">
      <p:transition spd="slow" advTm="27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84AEB4-1FD8-D6D0-9283-20D28CBFC8A5}"/>
              </a:ext>
            </a:extLst>
          </p:cNvPr>
          <p:cNvSpPr/>
          <p:nvPr/>
        </p:nvSpPr>
        <p:spPr>
          <a:xfrm>
            <a:off x="4775200" y="853440"/>
            <a:ext cx="6299200" cy="4998720"/>
          </a:xfrm>
          <a:prstGeom prst="rect">
            <a:avLst/>
          </a:prstGeom>
          <a:gradFill flip="none" rotWithShape="1">
            <a:gsLst>
              <a:gs pos="0">
                <a:srgbClr val="DEACCF">
                  <a:tint val="66000"/>
                  <a:satMod val="160000"/>
                </a:srgbClr>
              </a:gs>
              <a:gs pos="50000">
                <a:srgbClr val="DEACCF">
                  <a:tint val="44500"/>
                  <a:satMod val="160000"/>
                </a:srgbClr>
              </a:gs>
              <a:gs pos="100000">
                <a:srgbClr val="DEACC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“You may have heard of the UDL framework, but until you have implemented it in your classroom, you will not see its power”</a:t>
            </a:r>
            <a:endParaRPr lang="en-IE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IE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Katie Novak</a:t>
            </a:r>
            <a:endParaRPr lang="en-I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EB38A-B1F1-4011-8546-8B020C1AC28A}"/>
              </a:ext>
            </a:extLst>
          </p:cNvPr>
          <p:cNvSpPr txBox="1"/>
          <p:nvPr/>
        </p:nvSpPr>
        <p:spPr>
          <a:xfrm>
            <a:off x="751840" y="302946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A474E-BF87-C4F7-9FE7-EE2DC9AC521B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DA103-5403-E125-69C1-EB5E2B7F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951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1"/>
    </mc:Choice>
    <mc:Fallback xmlns="">
      <p:transition spd="slow" advTm="153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30AA-1D6C-02FE-9A32-7521DCA0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B114-F802-C6DA-D11C-E3FCF971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Images courtesy of:</a:t>
            </a:r>
          </a:p>
          <a:p>
            <a:r>
              <a:rPr lang="en-IE" dirty="0"/>
              <a:t>Cover slide: Adobe stock “fair use”</a:t>
            </a:r>
          </a:p>
          <a:p>
            <a:r>
              <a:rPr lang="en-IE" dirty="0"/>
              <a:t>Slide #11: Dr. Jennifer Katz </a:t>
            </a:r>
          </a:p>
          <a:p>
            <a:r>
              <a:rPr lang="en-IE" dirty="0"/>
              <a:t>All other images: presenters 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19F10-C713-C257-652D-66E374662AF5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6053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My Context…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BF5188A-063E-61C0-D5AC-55110BFC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B.Sc.in UCD; B.Eng. in OU; M.Sc. in Regis &amp; NUIG; PhD in NUIG</a:t>
            </a:r>
          </a:p>
          <a:p>
            <a:r>
              <a:rPr lang="en-IE" dirty="0"/>
              <a:t>Lecturing in ATU for 10 </a:t>
            </a:r>
            <a:r>
              <a:rPr lang="en-IE" dirty="0" err="1"/>
              <a:t>years..prior</a:t>
            </a:r>
            <a:r>
              <a:rPr lang="en-IE" dirty="0"/>
              <a:t> to that various senior engineering roles including consultancy</a:t>
            </a:r>
          </a:p>
          <a:p>
            <a:r>
              <a:rPr lang="en-IE" dirty="0"/>
              <a:t>Programme coordinator for the MSc in Biopharmaceutical Manufacturing </a:t>
            </a:r>
          </a:p>
          <a:p>
            <a:r>
              <a:rPr lang="en-IE" dirty="0"/>
              <a:t>Lecturer &amp; Programme board member on 10 programmes in School of Science</a:t>
            </a:r>
          </a:p>
          <a:p>
            <a:r>
              <a:rPr lang="en-IE" dirty="0"/>
              <a:t>Lecture seven different modules</a:t>
            </a:r>
          </a:p>
          <a:p>
            <a:r>
              <a:rPr lang="en-IE" dirty="0"/>
              <a:t>UDL used across ALL modules…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E4A59-63A9-D19C-815C-2568926509A8}"/>
              </a:ext>
            </a:extLst>
          </p:cNvPr>
          <p:cNvSpPr txBox="1"/>
          <p:nvPr/>
        </p:nvSpPr>
        <p:spPr>
          <a:xfrm>
            <a:off x="5350123" y="5292994"/>
            <a:ext cx="6937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…</a:t>
            </a:r>
            <a:r>
              <a:rPr lang="en-IE" sz="4400" dirty="0"/>
              <a:t>WHY? </a:t>
            </a:r>
            <a:r>
              <a:rPr lang="en-IE" sz="4400" dirty="0">
                <a:solidFill>
                  <a:srgbClr val="CA3EAC"/>
                </a:solidFill>
              </a:rPr>
              <a:t>Because it works!!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8F8E226F-BF08-4B07-E5BC-3272A90A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3D09A7-11AD-EAAF-A7D2-454286AD4220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</a:t>
            </a:r>
          </a:p>
        </p:txBody>
      </p:sp>
      <p:pic>
        <p:nvPicPr>
          <p:cNvPr id="6" name="Picture 5" descr="Trish  wearing sunglasses and smiling - taken in Kenya with zebra at watterhole in background">
            <a:extLst>
              <a:ext uri="{FF2B5EF4-FFF2-40B4-BE49-F238E27FC236}">
                <a16:creationId xmlns:a16="http://schemas.microsoft.com/office/drawing/2014/main" id="{BE6C2DB2-E477-6FC5-4107-4D6B8136A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97" y="291496"/>
            <a:ext cx="2032541" cy="15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0"/>
    </mc:Choice>
    <mc:Fallback xmlns="">
      <p:transition spd="slow" advTm="2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UD Implementation –Engagement…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2D6DF1-6D91-C556-1FEE-D4C567A2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311887" cy="4351338"/>
          </a:xfrm>
        </p:spPr>
        <p:txBody>
          <a:bodyPr/>
          <a:lstStyle/>
          <a:p>
            <a:r>
              <a:rPr lang="en-GB" dirty="0"/>
              <a:t>Welcome video…setting the scene!</a:t>
            </a:r>
          </a:p>
          <a:p>
            <a:r>
              <a:rPr lang="en-GB" sz="2800" dirty="0"/>
              <a:t>Focus on the end game…paid employment!!!!</a:t>
            </a:r>
          </a:p>
          <a:p>
            <a:r>
              <a:rPr lang="en-GB" dirty="0"/>
              <a:t>Personal connection…</a:t>
            </a:r>
          </a:p>
          <a:p>
            <a:r>
              <a:rPr lang="en-GB" dirty="0"/>
              <a:t>Biopharma Showcase…</a:t>
            </a:r>
          </a:p>
          <a:p>
            <a:r>
              <a:rPr lang="en-GB" dirty="0"/>
              <a:t>Signposting &amp; Lesson Planning</a:t>
            </a:r>
          </a:p>
          <a:p>
            <a:r>
              <a:rPr lang="en-GB" dirty="0"/>
              <a:t>Fun</a:t>
            </a:r>
            <a:endParaRPr lang="en-IE" dirty="0"/>
          </a:p>
        </p:txBody>
      </p:sp>
      <p:grpSp>
        <p:nvGrpSpPr>
          <p:cNvPr id="7" name="Group 6" descr="Various images of personal stuff related to Trish: her dog, cats, kids, shark diving etc">
            <a:extLst>
              <a:ext uri="{FF2B5EF4-FFF2-40B4-BE49-F238E27FC236}">
                <a16:creationId xmlns:a16="http://schemas.microsoft.com/office/drawing/2014/main" id="{B1893E50-37B0-5E75-EC43-FD64D29F2475}"/>
              </a:ext>
            </a:extLst>
          </p:cNvPr>
          <p:cNvGrpSpPr/>
          <p:nvPr/>
        </p:nvGrpSpPr>
        <p:grpSpPr>
          <a:xfrm>
            <a:off x="6973557" y="1825626"/>
            <a:ext cx="4927040" cy="4712144"/>
            <a:chOff x="3890627" y="973938"/>
            <a:chExt cx="8009970" cy="55638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55ECFF-4839-4CA1-1B58-3FF285C4D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9854" y="1466881"/>
              <a:ext cx="1225685" cy="17461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3B8347-AC7A-0C7F-35A9-BD9BB37F6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7911" y="1209268"/>
              <a:ext cx="1914525" cy="2514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D977B5-95E1-7FF2-ED79-0052C555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3112" y="1138263"/>
              <a:ext cx="1329954" cy="17867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0D64A-085B-87D1-56E2-2F043F3B1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3261" y="973938"/>
              <a:ext cx="1447800" cy="18859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045D74-8808-64D8-D2C5-79690BD57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0627" y="3741803"/>
              <a:ext cx="1828800" cy="2438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5187A7-08FA-87C1-801C-3EAFD33B2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3446" y="3072701"/>
              <a:ext cx="1771650" cy="17867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5F45FF-C06B-A69A-9A37-D8C5C6005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3209" y="3821182"/>
              <a:ext cx="1960534" cy="21917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803926-DB64-F804-1381-5C9174E1A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84366" y="5023295"/>
              <a:ext cx="2638425" cy="15144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2EA993-326A-3DD9-77F3-C48ECEFB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72252" y="3095462"/>
              <a:ext cx="1724025" cy="16954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DDAF14-D15A-40C2-040D-FA2DDA1B8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65535" y="4985298"/>
              <a:ext cx="1135062" cy="1152525"/>
            </a:xfrm>
            <a:prstGeom prst="rect">
              <a:avLst/>
            </a:prstGeom>
          </p:spPr>
        </p:pic>
      </p:grpSp>
      <p:pic>
        <p:nvPicPr>
          <p:cNvPr id="18" name="Picture 17" descr="Biopharma showcase poster">
            <a:extLst>
              <a:ext uri="{FF2B5EF4-FFF2-40B4-BE49-F238E27FC236}">
                <a16:creationId xmlns:a16="http://schemas.microsoft.com/office/drawing/2014/main" id="{1E3D5C10-086A-E2C7-345D-6F6FFF72AE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6652" y="1223529"/>
            <a:ext cx="4008086" cy="5462000"/>
          </a:xfrm>
          <a:prstGeom prst="rect">
            <a:avLst/>
          </a:prstGeom>
        </p:spPr>
      </p:pic>
      <p:pic>
        <p:nvPicPr>
          <p:cNvPr id="19" name="Picture 18" descr="Lesson planner">
            <a:extLst>
              <a:ext uri="{FF2B5EF4-FFF2-40B4-BE49-F238E27FC236}">
                <a16:creationId xmlns:a16="http://schemas.microsoft.com/office/drawing/2014/main" id="{32FD16EF-9EF6-7FFA-847C-702E9A273C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5963" y="2011258"/>
            <a:ext cx="4285167" cy="4300655"/>
          </a:xfrm>
          <a:prstGeom prst="rect">
            <a:avLst/>
          </a:prstGeom>
        </p:spPr>
      </p:pic>
      <p:pic>
        <p:nvPicPr>
          <p:cNvPr id="20" name="Picture 19" descr="Edits from Jov ads detailing skills required ( that will be taught during the">
            <a:extLst>
              <a:ext uri="{FF2B5EF4-FFF2-40B4-BE49-F238E27FC236}">
                <a16:creationId xmlns:a16="http://schemas.microsoft.com/office/drawing/2014/main" id="{17ED322C-CDDB-8EE8-4719-CDEBBB7CA2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3402" y="3069126"/>
            <a:ext cx="6024650" cy="3388865"/>
          </a:xfrm>
          <a:prstGeom prst="rect">
            <a:avLst/>
          </a:prstGeom>
        </p:spPr>
      </p:pic>
      <p:pic>
        <p:nvPicPr>
          <p:cNvPr id="22" name="Picture 21" descr="welcome video">
            <a:extLst>
              <a:ext uri="{FF2B5EF4-FFF2-40B4-BE49-F238E27FC236}">
                <a16:creationId xmlns:a16="http://schemas.microsoft.com/office/drawing/2014/main" id="{52944D40-4E53-9CDD-39D3-137EB3432B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754" y="2303412"/>
            <a:ext cx="5975522" cy="2457875"/>
          </a:xfrm>
          <a:prstGeom prst="rect">
            <a:avLst/>
          </a:prstGeom>
        </p:spPr>
      </p:pic>
      <p:pic>
        <p:nvPicPr>
          <p:cNvPr id="3" name="Picture 2" descr="DOE Statapult used for teaching">
            <a:extLst>
              <a:ext uri="{FF2B5EF4-FFF2-40B4-BE49-F238E27FC236}">
                <a16:creationId xmlns:a16="http://schemas.microsoft.com/office/drawing/2014/main" id="{1153CA3C-E96D-7744-F32B-6D45787A5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64433" y="4246189"/>
            <a:ext cx="4093976" cy="2287039"/>
          </a:xfrm>
          <a:prstGeom prst="rect">
            <a:avLst/>
          </a:prstGeom>
        </p:spPr>
      </p:pic>
      <p:pic>
        <p:nvPicPr>
          <p:cNvPr id="21" name="Picture 20" descr="logo">
            <a:extLst>
              <a:ext uri="{FF2B5EF4-FFF2-40B4-BE49-F238E27FC236}">
                <a16:creationId xmlns:a16="http://schemas.microsoft.com/office/drawing/2014/main" id="{28424086-270E-50A8-2AFF-9966F31B84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669214-91C6-8B1F-9A62-4FDC2C7AAF3D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82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85"/>
    </mc:Choice>
    <mc:Fallback xmlns="">
      <p:transition spd="slow" advTm="120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UD Implementation…Representation</a:t>
            </a:r>
          </a:p>
        </p:txBody>
      </p:sp>
      <p:pic>
        <p:nvPicPr>
          <p:cNvPr id="7" name="Picture 6" descr="Lecture  slide ">
            <a:extLst>
              <a:ext uri="{FF2B5EF4-FFF2-40B4-BE49-F238E27FC236}">
                <a16:creationId xmlns:a16="http://schemas.microsoft.com/office/drawing/2014/main" id="{5C5D4240-3C8D-3016-6E1D-C73E42A9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765" y="1265572"/>
            <a:ext cx="3655789" cy="2277051"/>
          </a:xfrm>
          <a:prstGeom prst="rect">
            <a:avLst/>
          </a:prstGeom>
        </p:spPr>
      </p:pic>
      <p:pic>
        <p:nvPicPr>
          <p:cNvPr id="11" name="Picture 10" descr="Multimedia package">
            <a:extLst>
              <a:ext uri="{FF2B5EF4-FFF2-40B4-BE49-F238E27FC236}">
                <a16:creationId xmlns:a16="http://schemas.microsoft.com/office/drawing/2014/main" id="{706F0456-A7E1-719B-78D9-B2F7E5F8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86" y="2177101"/>
            <a:ext cx="3655789" cy="2730430"/>
          </a:xfrm>
          <a:prstGeom prst="rect">
            <a:avLst/>
          </a:prstGeom>
        </p:spPr>
      </p:pic>
      <p:pic>
        <p:nvPicPr>
          <p:cNvPr id="13" name="Picture 12" descr="Video">
            <a:extLst>
              <a:ext uri="{FF2B5EF4-FFF2-40B4-BE49-F238E27FC236}">
                <a16:creationId xmlns:a16="http://schemas.microsoft.com/office/drawing/2014/main" id="{C84494AB-32B8-72D7-B203-C69AFC2B3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420" y="3039839"/>
            <a:ext cx="4044407" cy="2354105"/>
          </a:xfrm>
          <a:prstGeom prst="rect">
            <a:avLst/>
          </a:prstGeom>
        </p:spPr>
      </p:pic>
      <p:pic>
        <p:nvPicPr>
          <p:cNvPr id="15" name="Picture 14" descr="Reading">
            <a:extLst>
              <a:ext uri="{FF2B5EF4-FFF2-40B4-BE49-F238E27FC236}">
                <a16:creationId xmlns:a16="http://schemas.microsoft.com/office/drawing/2014/main" id="{19DD7D87-9AE4-95DE-1F17-C65BA222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491" y="3144228"/>
            <a:ext cx="3894336" cy="3450800"/>
          </a:xfrm>
          <a:prstGeom prst="rect">
            <a:avLst/>
          </a:prstGeom>
        </p:spPr>
      </p:pic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C3DD72E0-A624-7B2D-E494-32C76E50E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F3561F-93ED-210C-C909-9417CE1BD304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5</a:t>
            </a:r>
          </a:p>
        </p:txBody>
      </p:sp>
      <p:pic>
        <p:nvPicPr>
          <p:cNvPr id="6" name="Picture 5" descr="Week 3 Moodle page">
            <a:extLst>
              <a:ext uri="{FF2B5EF4-FFF2-40B4-BE49-F238E27FC236}">
                <a16:creationId xmlns:a16="http://schemas.microsoft.com/office/drawing/2014/main" id="{770D0A17-B3A3-3E66-0925-8E0825DC8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149" y="1389504"/>
            <a:ext cx="4084706" cy="47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05"/>
    </mc:Choice>
    <mc:Fallback xmlns="">
      <p:transition spd="slow" advTm="4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UD Implementation…Action &amp; Expression</a:t>
            </a:r>
          </a:p>
        </p:txBody>
      </p:sp>
      <p:grpSp>
        <p:nvGrpSpPr>
          <p:cNvPr id="14" name="Group 13" descr="Assessment choice: MCQ">
            <a:extLst>
              <a:ext uri="{FF2B5EF4-FFF2-40B4-BE49-F238E27FC236}">
                <a16:creationId xmlns:a16="http://schemas.microsoft.com/office/drawing/2014/main" id="{102229E9-A745-0255-BB4C-47076FF345AA}"/>
              </a:ext>
            </a:extLst>
          </p:cNvPr>
          <p:cNvGrpSpPr/>
          <p:nvPr/>
        </p:nvGrpSpPr>
        <p:grpSpPr>
          <a:xfrm>
            <a:off x="105927" y="1299273"/>
            <a:ext cx="5717611" cy="4659400"/>
            <a:chOff x="105927" y="1299273"/>
            <a:chExt cx="5380473" cy="44556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C1930C8-4E8E-7862-DF31-F8606A0B9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27" y="2693797"/>
              <a:ext cx="1535121" cy="153512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6A840B-3145-4010-6840-CE3341953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3390" y="1299273"/>
              <a:ext cx="3032839" cy="149320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4CF76D-8E4D-EB45-9973-9BD660C8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387" y="3428998"/>
              <a:ext cx="60959" cy="457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95E7B5-2CC4-208D-91F2-4EF4D8B7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387" y="3428998"/>
              <a:ext cx="60959" cy="457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9EB366-00B0-EDB9-D546-94D34E4CB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455" y="3929063"/>
              <a:ext cx="2676945" cy="1825893"/>
            </a:xfrm>
            <a:prstGeom prst="rect">
              <a:avLst/>
            </a:prstGeom>
          </p:spPr>
        </p:pic>
      </p:grpSp>
      <p:pic>
        <p:nvPicPr>
          <p:cNvPr id="5" name="Picture 4" descr="assessment choice">
            <a:extLst>
              <a:ext uri="{FF2B5EF4-FFF2-40B4-BE49-F238E27FC236}">
                <a16:creationId xmlns:a16="http://schemas.microsoft.com/office/drawing/2014/main" id="{311EAA22-D60D-554E-0556-C14942D70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537" y="1299273"/>
            <a:ext cx="5334263" cy="4056729"/>
          </a:xfrm>
          <a:prstGeom prst="rect">
            <a:avLst/>
          </a:prstGeom>
        </p:spPr>
      </p:pic>
      <p:pic>
        <p:nvPicPr>
          <p:cNvPr id="11" name="Picture 10" descr="Group project">
            <a:extLst>
              <a:ext uri="{FF2B5EF4-FFF2-40B4-BE49-F238E27FC236}">
                <a16:creationId xmlns:a16="http://schemas.microsoft.com/office/drawing/2014/main" id="{C153136B-39D5-E998-75E0-D836466DF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463" y="5032107"/>
            <a:ext cx="4229987" cy="1825893"/>
          </a:xfrm>
          <a:prstGeom prst="rect">
            <a:avLst/>
          </a:prstGeom>
        </p:spPr>
      </p:pic>
      <p:pic>
        <p:nvPicPr>
          <p:cNvPr id="12" name="Picture 11" descr="logo">
            <a:extLst>
              <a:ext uri="{FF2B5EF4-FFF2-40B4-BE49-F238E27FC236}">
                <a16:creationId xmlns:a16="http://schemas.microsoft.com/office/drawing/2014/main" id="{7A82C404-364D-F7BE-28CE-3ECCAA8AD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13874E-4C3D-D785-A6F7-479EDE346FC1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47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0"/>
    </mc:Choice>
    <mc:Fallback xmlns="">
      <p:transition spd="slow" advTm="2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Learner Impact of UD 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02782BC9-043E-5A7F-A1B2-04F212903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E86EF-7EC3-5C58-4505-FF62B92D94B1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7</a:t>
            </a:r>
          </a:p>
        </p:txBody>
      </p:sp>
      <p:grpSp>
        <p:nvGrpSpPr>
          <p:cNvPr id="14" name="Group 13" descr="Pie chart depicting learner preferences for ">
            <a:extLst>
              <a:ext uri="{FF2B5EF4-FFF2-40B4-BE49-F238E27FC236}">
                <a16:creationId xmlns:a16="http://schemas.microsoft.com/office/drawing/2014/main" id="{8438D73D-FEEA-9A01-5BFF-9903210FE6FB}"/>
              </a:ext>
            </a:extLst>
          </p:cNvPr>
          <p:cNvGrpSpPr/>
          <p:nvPr/>
        </p:nvGrpSpPr>
        <p:grpSpPr>
          <a:xfrm>
            <a:off x="6216959" y="1331542"/>
            <a:ext cx="4572000" cy="2773680"/>
            <a:chOff x="0" y="0"/>
            <a:chExt cx="4572000" cy="277368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031FF7B0-08BF-F279-8069-3C1533C9C55D}"/>
                </a:ext>
              </a:extLst>
            </p:cNvPr>
            <p:cNvGraphicFramePr/>
            <p:nvPr/>
          </p:nvGraphicFramePr>
          <p:xfrm>
            <a:off x="0" y="0"/>
            <a:ext cx="4572000" cy="2773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323E32AE-F56A-D408-B73B-92FA4C607820}"/>
                </a:ext>
              </a:extLst>
            </p:cNvPr>
            <p:cNvSpPr txBox="1"/>
            <p:nvPr/>
          </p:nvSpPr>
          <p:spPr>
            <a:xfrm>
              <a:off x="24765" y="73343"/>
              <a:ext cx="4366260" cy="30289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i="0" baseline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What is your preferred way of studying the content for this module?</a:t>
              </a:r>
              <a:endParaRPr lang="en-IE">
                <a:effectLst/>
              </a:endParaRPr>
            </a:p>
            <a:p>
              <a:endParaRPr lang="en-IE" sz="11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ABE8F16-01D5-80CF-F478-E511EBC38A35}"/>
              </a:ext>
            </a:extLst>
          </p:cNvPr>
          <p:cNvSpPr txBox="1"/>
          <p:nvPr/>
        </p:nvSpPr>
        <p:spPr>
          <a:xfrm>
            <a:off x="838200" y="4431462"/>
            <a:ext cx="10337800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“I found it helpful that lecture slides were uploaded prior to lectures so I could print them out and write down notes. It helped me to engage more with the material.”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2" name="Picture 1" descr="Module satisfaction pie chart .... 77% very satisfied, 15% quite satisfied..">
            <a:extLst>
              <a:ext uri="{FF2B5EF4-FFF2-40B4-BE49-F238E27FC236}">
                <a16:creationId xmlns:a16="http://schemas.microsoft.com/office/drawing/2014/main" id="{4DD19CDC-2F0C-57C7-92D9-E2B19E49B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63" y="1340566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9"/>
    </mc:Choice>
    <mc:Fallback xmlns="">
      <p:transition spd="slow" advTm="21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Learner Feedback on Delivery...</a:t>
            </a:r>
          </a:p>
        </p:txBody>
      </p:sp>
      <p:sp>
        <p:nvSpPr>
          <p:cNvPr id="3" name="TextBox 2" descr="student feedback comment">
            <a:extLst>
              <a:ext uri="{FF2B5EF4-FFF2-40B4-BE49-F238E27FC236}">
                <a16:creationId xmlns:a16="http://schemas.microsoft.com/office/drawing/2014/main" id="{8B579DF7-0006-8026-44C4-4040EAB2E897}"/>
              </a:ext>
            </a:extLst>
          </p:cNvPr>
          <p:cNvSpPr txBox="1"/>
          <p:nvPr/>
        </p:nvSpPr>
        <p:spPr>
          <a:xfrm rot="20380157">
            <a:off x="5161525" y="3880346"/>
            <a:ext cx="609442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“The topics were a good mix of knowledge &amp; practical”</a:t>
            </a:r>
            <a:endParaRPr lang="en-IE" dirty="0"/>
          </a:p>
        </p:txBody>
      </p:sp>
      <p:sp>
        <p:nvSpPr>
          <p:cNvPr id="8" name="TextBox 7" descr="student feedback comment">
            <a:extLst>
              <a:ext uri="{FF2B5EF4-FFF2-40B4-BE49-F238E27FC236}">
                <a16:creationId xmlns:a16="http://schemas.microsoft.com/office/drawing/2014/main" id="{5262B70A-44FC-2887-6E67-5457B7E8FA50}"/>
              </a:ext>
            </a:extLst>
          </p:cNvPr>
          <p:cNvSpPr txBox="1"/>
          <p:nvPr/>
        </p:nvSpPr>
        <p:spPr>
          <a:xfrm>
            <a:off x="8451898" y="4192567"/>
            <a:ext cx="305507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E" sz="2800" b="1" dirty="0">
                <a:latin typeface="Bradley Hand ITC" panose="03070402050302030203" pitchFamily="66" charset="0"/>
              </a:rPr>
              <a:t>“The module was well designed – plenty of choice in ways to engage with the content”</a:t>
            </a:r>
          </a:p>
        </p:txBody>
      </p:sp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188D8BEC-C7B2-AC02-D552-F85C77DF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F15F41-B741-332C-388A-298B252F9EF0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8</a:t>
            </a:r>
          </a:p>
        </p:txBody>
      </p:sp>
      <p:sp>
        <p:nvSpPr>
          <p:cNvPr id="10" name="Cloud 9" descr="student feedback comment">
            <a:extLst>
              <a:ext uri="{FF2B5EF4-FFF2-40B4-BE49-F238E27FC236}">
                <a16:creationId xmlns:a16="http://schemas.microsoft.com/office/drawing/2014/main" id="{C891A283-1AAB-6EF9-38D9-C6C90240924B}"/>
              </a:ext>
            </a:extLst>
          </p:cNvPr>
          <p:cNvSpPr/>
          <p:nvPr/>
        </p:nvSpPr>
        <p:spPr>
          <a:xfrm rot="450137">
            <a:off x="339358" y="3429000"/>
            <a:ext cx="4508390" cy="2035534"/>
          </a:xfrm>
          <a:prstGeom prst="cloud">
            <a:avLst/>
          </a:prstGeom>
          <a:solidFill>
            <a:srgbClr val="E7A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21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“The way this module was run really suited me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.”</a:t>
            </a:r>
          </a:p>
        </p:txBody>
      </p:sp>
      <p:sp>
        <p:nvSpPr>
          <p:cNvPr id="13" name="Rectangle 12" descr="student feedback comment">
            <a:extLst>
              <a:ext uri="{FF2B5EF4-FFF2-40B4-BE49-F238E27FC236}">
                <a16:creationId xmlns:a16="http://schemas.microsoft.com/office/drawing/2014/main" id="{B75A2FA2-B719-400C-1286-340A95C2F946}"/>
              </a:ext>
            </a:extLst>
          </p:cNvPr>
          <p:cNvSpPr/>
          <p:nvPr/>
        </p:nvSpPr>
        <p:spPr>
          <a:xfrm>
            <a:off x="554477" y="1391055"/>
            <a:ext cx="10515600" cy="1442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800" b="1" dirty="0">
                <a:solidFill>
                  <a:schemeClr val="tx1"/>
                </a:solidFill>
              </a:rPr>
              <a:t>“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I really enjoyed this module. Live lectures plus screencasts &amp; videos were a great help to learning and I really enjoyed the way the assessments were varied and </a:t>
            </a:r>
            <a:r>
              <a:rPr lang="en-US" sz="2800" b="1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organised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…”</a:t>
            </a:r>
            <a:endParaRPr lang="en-US" sz="2800" b="1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3"/>
    </mc:Choice>
    <mc:Fallback xmlns="">
      <p:transition spd="slow" advTm="15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955" y="333493"/>
            <a:ext cx="10515600" cy="1325563"/>
          </a:xfrm>
        </p:spPr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My Learner Feedback.. On Assessment</a:t>
            </a:r>
          </a:p>
        </p:txBody>
      </p:sp>
      <p:sp>
        <p:nvSpPr>
          <p:cNvPr id="2" name="Oval 1" descr="student feedback comment">
            <a:extLst>
              <a:ext uri="{FF2B5EF4-FFF2-40B4-BE49-F238E27FC236}">
                <a16:creationId xmlns:a16="http://schemas.microsoft.com/office/drawing/2014/main" id="{17EB37D2-B49B-6634-B338-B68ADA7EDE7F}"/>
              </a:ext>
            </a:extLst>
          </p:cNvPr>
          <p:cNvSpPr/>
          <p:nvPr/>
        </p:nvSpPr>
        <p:spPr>
          <a:xfrm rot="20943581">
            <a:off x="7163090" y="4522146"/>
            <a:ext cx="4659464" cy="17015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>
                <a:solidFill>
                  <a:schemeClr val="accent1"/>
                </a:solidFill>
              </a:rPr>
              <a:t>“</a:t>
            </a:r>
            <a:r>
              <a:rPr lang="en-US" sz="3200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Trish, you’ve got it bang on!!”</a:t>
            </a:r>
            <a:endParaRPr lang="en-US" sz="320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extBox 6" descr="student feedback comment">
            <a:extLst>
              <a:ext uri="{FF2B5EF4-FFF2-40B4-BE49-F238E27FC236}">
                <a16:creationId xmlns:a16="http://schemas.microsoft.com/office/drawing/2014/main" id="{FDB5C929-AFB8-2816-D93E-2DAEBA7F0C28}"/>
              </a:ext>
            </a:extLst>
          </p:cNvPr>
          <p:cNvSpPr txBox="1"/>
          <p:nvPr/>
        </p:nvSpPr>
        <p:spPr>
          <a:xfrm rot="932796">
            <a:off x="6169798" y="1871510"/>
            <a:ext cx="5602743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1212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“CAs were designed very comprehensively and I found them good to test my knowledge and practical ability with the course material”</a:t>
            </a:r>
            <a:endParaRPr lang="en-IE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 descr="student feedback comment">
            <a:extLst>
              <a:ext uri="{FF2B5EF4-FFF2-40B4-BE49-F238E27FC236}">
                <a16:creationId xmlns:a16="http://schemas.microsoft.com/office/drawing/2014/main" id="{81AFF930-2946-A217-6AD7-EC0905ACD852}"/>
              </a:ext>
            </a:extLst>
          </p:cNvPr>
          <p:cNvSpPr txBox="1"/>
          <p:nvPr/>
        </p:nvSpPr>
        <p:spPr>
          <a:xfrm rot="21157147">
            <a:off x="539976" y="1632478"/>
            <a:ext cx="3692950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abic Typesetting" panose="020B0604020202020204" pitchFamily="66" charset="-78"/>
              </a:rPr>
              <a:t>“I really enjoyed the practical CAs that required some hands-on analysis with explanations. The MCQs were tough but fair”     </a:t>
            </a:r>
            <a:endParaRPr lang="en-IE" sz="2600" dirty="0">
              <a:latin typeface="Verdana" panose="020B0604030504040204" pitchFamily="34" charset="0"/>
              <a:ea typeface="Verdana" panose="020B06040305040402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B005D605-5FCF-2606-CA95-EDC5FCA1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0421D-65AF-6C30-7B90-DAEFD3FF6EB8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9</a:t>
            </a:r>
          </a:p>
        </p:txBody>
      </p:sp>
      <p:sp>
        <p:nvSpPr>
          <p:cNvPr id="11" name="Cloud 10" descr="student feedback comment">
            <a:extLst>
              <a:ext uri="{FF2B5EF4-FFF2-40B4-BE49-F238E27FC236}">
                <a16:creationId xmlns:a16="http://schemas.microsoft.com/office/drawing/2014/main" id="{C5C208F7-DDE9-7D2E-E4E6-33AF08A4D577}"/>
              </a:ext>
            </a:extLst>
          </p:cNvPr>
          <p:cNvSpPr/>
          <p:nvPr/>
        </p:nvSpPr>
        <p:spPr>
          <a:xfrm>
            <a:off x="4180115" y="2833635"/>
            <a:ext cx="4652386" cy="217199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“I wish more modules were like this. I really enjoyed it”</a:t>
            </a:r>
          </a:p>
        </p:txBody>
      </p:sp>
      <p:sp>
        <p:nvSpPr>
          <p:cNvPr id="12" name="TextBox 11" descr="student feedback comment">
            <a:extLst>
              <a:ext uri="{FF2B5EF4-FFF2-40B4-BE49-F238E27FC236}">
                <a16:creationId xmlns:a16="http://schemas.microsoft.com/office/drawing/2014/main" id="{6E59F05E-81D8-543E-E27A-1A3433724480}"/>
              </a:ext>
            </a:extLst>
          </p:cNvPr>
          <p:cNvSpPr txBox="1"/>
          <p:nvPr/>
        </p:nvSpPr>
        <p:spPr>
          <a:xfrm>
            <a:off x="596527" y="5116596"/>
            <a:ext cx="62362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Verdana" panose="020B0604030504040204" pitchFamily="34" charset="0"/>
                <a:ea typeface="Verdana" panose="020B0604030504040204" pitchFamily="34" charset="0"/>
              </a:rPr>
              <a:t>“the mix of CAs was good  and gave me the chance to show what I knew”</a:t>
            </a:r>
          </a:p>
        </p:txBody>
      </p:sp>
    </p:spTree>
    <p:extLst>
      <p:ext uri="{BB962C8B-B14F-4D97-AF65-F5344CB8AC3E}">
        <p14:creationId xmlns:p14="http://schemas.microsoft.com/office/powerpoint/2010/main" val="9496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3F903-FEA7-4133-2773-68AEBF9D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00" y="365125"/>
            <a:ext cx="11042600" cy="1325563"/>
          </a:xfrm>
        </p:spPr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Contribution to wider recognition of UD in ATU</a:t>
            </a:r>
          </a:p>
        </p:txBody>
      </p:sp>
      <p:pic>
        <p:nvPicPr>
          <p:cNvPr id="3" name="Picture 2" descr="UDL poster">
            <a:extLst>
              <a:ext uri="{FF2B5EF4-FFF2-40B4-BE49-F238E27FC236}">
                <a16:creationId xmlns:a16="http://schemas.microsoft.com/office/drawing/2014/main" id="{B28FFF24-C608-A729-E932-58712475C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247" y="1503635"/>
            <a:ext cx="3331518" cy="4828120"/>
          </a:xfrm>
          <a:prstGeom prst="rect">
            <a:avLst/>
          </a:prstGeom>
        </p:spPr>
      </p:pic>
      <p:pic>
        <p:nvPicPr>
          <p:cNvPr id="7" name="Picture 6" descr="UDL presentation slide title">
            <a:extLst>
              <a:ext uri="{FF2B5EF4-FFF2-40B4-BE49-F238E27FC236}">
                <a16:creationId xmlns:a16="http://schemas.microsoft.com/office/drawing/2014/main" id="{055782C8-28F6-FB22-080D-5E1820C0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887" y="1690688"/>
            <a:ext cx="4461374" cy="2509523"/>
          </a:xfrm>
          <a:prstGeom prst="rect">
            <a:avLst/>
          </a:prstGeom>
        </p:spPr>
      </p:pic>
      <p:pic>
        <p:nvPicPr>
          <p:cNvPr id="9" name="Picture 8" descr="UDL presentation slide title">
            <a:extLst>
              <a:ext uri="{FF2B5EF4-FFF2-40B4-BE49-F238E27FC236}">
                <a16:creationId xmlns:a16="http://schemas.microsoft.com/office/drawing/2014/main" id="{2DA0F4A6-7CA4-9E04-11CC-5AB038F291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00" y="3516175"/>
            <a:ext cx="4803411" cy="2816285"/>
          </a:xfrm>
          <a:prstGeom prst="rect">
            <a:avLst/>
          </a:prstGeom>
        </p:spPr>
      </p:pic>
      <p:pic>
        <p:nvPicPr>
          <p:cNvPr id="11" name="Picture 10" descr="UDL conference logo">
            <a:extLst>
              <a:ext uri="{FF2B5EF4-FFF2-40B4-BE49-F238E27FC236}">
                <a16:creationId xmlns:a16="http://schemas.microsoft.com/office/drawing/2014/main" id="{FE4B486F-5D98-F3D2-2CAF-D331197DC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01" y="1460650"/>
            <a:ext cx="3086367" cy="1630821"/>
          </a:xfrm>
          <a:prstGeom prst="rect">
            <a:avLst/>
          </a:prstGeom>
        </p:spPr>
      </p:pic>
      <p:pic>
        <p:nvPicPr>
          <p:cNvPr id="13" name="Picture 12" descr="UDL facilitator badge">
            <a:extLst>
              <a:ext uri="{FF2B5EF4-FFF2-40B4-BE49-F238E27FC236}">
                <a16:creationId xmlns:a16="http://schemas.microsoft.com/office/drawing/2014/main" id="{11D3C8CE-E7FB-DDAB-27A2-8FFB29BFC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500" y="4228692"/>
            <a:ext cx="2270435" cy="2103063"/>
          </a:xfrm>
          <a:prstGeom prst="rect">
            <a:avLst/>
          </a:prstGeom>
        </p:spPr>
      </p:pic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18184296-C9C1-018D-5379-5042482BC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9" y="6100145"/>
            <a:ext cx="3365751" cy="617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8A4AD-0B0C-4082-4CDC-03FCE68D09FE}"/>
              </a:ext>
            </a:extLst>
          </p:cNvPr>
          <p:cNvSpPr txBox="1"/>
          <p:nvPr/>
        </p:nvSpPr>
        <p:spPr>
          <a:xfrm>
            <a:off x="11531600" y="6400800"/>
            <a:ext cx="5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173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81"/>
    </mc:Choice>
    <mc:Fallback xmlns="">
      <p:transition spd="slow" advTm="5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504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Helvetica</vt:lpstr>
      <vt:lpstr>MV Boli</vt:lpstr>
      <vt:lpstr>Segoe UI</vt:lpstr>
      <vt:lpstr>Verdana</vt:lpstr>
      <vt:lpstr>Office Theme</vt:lpstr>
      <vt:lpstr> Sustaining Momentum                in Universal Design  in Tertiary Education</vt:lpstr>
      <vt:lpstr>My Context…</vt:lpstr>
      <vt:lpstr>UD Implementation –Engagement…</vt:lpstr>
      <vt:lpstr>UD Implementation…Representation</vt:lpstr>
      <vt:lpstr>UD Implementation…Action &amp; Expression</vt:lpstr>
      <vt:lpstr>Learner Impact of UD </vt:lpstr>
      <vt:lpstr>Learner Feedback on Delivery...</vt:lpstr>
      <vt:lpstr>My Learner Feedback.. On Assessment</vt:lpstr>
      <vt:lpstr>Contribution to wider recognition of UD in ATU</vt:lpstr>
      <vt:lpstr>Future Plans</vt:lpstr>
      <vt:lpstr>Thank You</vt:lpstr>
      <vt:lpstr>References</vt:lpstr>
    </vt:vector>
  </TitlesOfParts>
  <Company>ATU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Moved to ATU-Trish OConnell</dc:creator>
  <cp:lastModifiedBy>Jessica Dunne</cp:lastModifiedBy>
  <cp:revision>6</cp:revision>
  <dcterms:created xsi:type="dcterms:W3CDTF">2023-11-07T14:33:46Z</dcterms:created>
  <dcterms:modified xsi:type="dcterms:W3CDTF">2023-11-13T16:02:10Z</dcterms:modified>
</cp:coreProperties>
</file>