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1" r:id="rId6"/>
    <p:sldId id="290" r:id="rId7"/>
    <p:sldId id="289" r:id="rId8"/>
    <p:sldId id="291" r:id="rId9"/>
    <p:sldId id="286" r:id="rId10"/>
    <p:sldId id="292" r:id="rId11"/>
    <p:sldId id="280" r:id="rId12"/>
    <p:sldId id="281" r:id="rId13"/>
  </p:sldIdLst>
  <p:sldSz cx="12192000" cy="6858000"/>
  <p:notesSz cx="6858000" cy="9144000"/>
  <p:embeddedFontLst>
    <p:embeddedFont>
      <p:font typeface="Crimson Pro" panose="020B060402020202020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Light" panose="020B0403030403020204" pitchFamily="34" charset="0"/>
      <p:regular r:id="rId22"/>
      <p:italic r:id="rId23"/>
    </p:embeddedFont>
    <p:embeddedFont>
      <p:font typeface="Source Sans Pro SemiBold" panose="020B0603030403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041E42"/>
    <a:srgbClr val="D50032"/>
    <a:srgbClr val="CC0504"/>
    <a:srgbClr val="BB1D10"/>
    <a:srgbClr val="DD0030"/>
    <a:srgbClr val="041D41"/>
    <a:srgbClr val="C10043"/>
    <a:srgbClr val="00325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86358" autoAdjust="0"/>
  </p:normalViewPr>
  <p:slideViewPr>
    <p:cSldViewPr snapToGrid="0">
      <p:cViewPr varScale="1">
        <p:scale>
          <a:sx n="72" d="100"/>
          <a:sy n="72" d="100"/>
        </p:scale>
        <p:origin x="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modSld">
      <pc:chgData name="Danielle Duignan" userId="f36a576b-c06f-4e27-b341-dcf4bf9c1f2f" providerId="ADAL" clId="{07D29F31-AF74-419B-AFEC-C1B7E62EF368}" dt="2026-03-12T11:24:04.409" v="2" actId="207"/>
      <pc:docMkLst>
        <pc:docMk/>
      </pc:docMkLst>
      <pc:sldChg chg="modSp mod">
        <pc:chgData name="Danielle Duignan" userId="f36a576b-c06f-4e27-b341-dcf4bf9c1f2f" providerId="ADAL" clId="{07D29F31-AF74-419B-AFEC-C1B7E62EF368}" dt="2026-03-12T11:22:45.038" v="0" actId="207"/>
        <pc:sldMkLst>
          <pc:docMk/>
          <pc:sldMk cId="3645039756" sldId="281"/>
        </pc:sldMkLst>
        <pc:spChg chg="mod">
          <ac:chgData name="Danielle Duignan" userId="f36a576b-c06f-4e27-b341-dcf4bf9c1f2f" providerId="ADAL" clId="{07D29F31-AF74-419B-AFEC-C1B7E62EF368}" dt="2026-03-12T11:22:45.038" v="0" actId="207"/>
          <ac:spMkLst>
            <pc:docMk/>
            <pc:sldMk cId="3645039756" sldId="281"/>
            <ac:spMk id="6" creationId="{F7EE8A66-57B0-03F4-C4D3-39DF7C23E425}"/>
          </ac:spMkLst>
        </pc:spChg>
      </pc:sldChg>
      <pc:sldChg chg="modSp mod">
        <pc:chgData name="Danielle Duignan" userId="f36a576b-c06f-4e27-b341-dcf4bf9c1f2f" providerId="ADAL" clId="{07D29F31-AF74-419B-AFEC-C1B7E62EF368}" dt="2026-03-12T11:24:04.409" v="2" actId="207"/>
        <pc:sldMkLst>
          <pc:docMk/>
          <pc:sldMk cId="3503203798" sldId="286"/>
        </pc:sldMkLst>
        <pc:graphicFrameChg chg="modGraphic">
          <ac:chgData name="Danielle Duignan" userId="f36a576b-c06f-4e27-b341-dcf4bf9c1f2f" providerId="ADAL" clId="{07D29F31-AF74-419B-AFEC-C1B7E62EF368}" dt="2026-03-12T11:24:04.409" v="2" actId="207"/>
          <ac:graphicFrameMkLst>
            <pc:docMk/>
            <pc:sldMk cId="3503203798" sldId="286"/>
            <ac:graphicFrameMk id="6" creationId="{6981FE29-94FC-4E91-B0C8-15691520F7EB}"/>
          </ac:graphicFrameMkLst>
        </pc:graphicFrameChg>
      </pc:sldChg>
      <pc:sldChg chg="modSp mod">
        <pc:chgData name="Danielle Duignan" userId="f36a576b-c06f-4e27-b341-dcf4bf9c1f2f" providerId="ADAL" clId="{07D29F31-AF74-419B-AFEC-C1B7E62EF368}" dt="2026-03-12T11:23:27.578" v="1" actId="207"/>
        <pc:sldMkLst>
          <pc:docMk/>
          <pc:sldMk cId="3196235624" sldId="289"/>
        </pc:sldMkLst>
        <pc:spChg chg="mod">
          <ac:chgData name="Danielle Duignan" userId="f36a576b-c06f-4e27-b341-dcf4bf9c1f2f" providerId="ADAL" clId="{07D29F31-AF74-419B-AFEC-C1B7E62EF368}" dt="2026-03-12T11:23:27.578" v="1" actId="207"/>
          <ac:spMkLst>
            <pc:docMk/>
            <pc:sldMk cId="3196235624" sldId="289"/>
            <ac:spMk id="11" creationId="{F4088AFB-1F3A-4571-9CFD-39E6B899FF2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.ac.uk\dst\shared\USG\Disability\Confidential\Operations%20&amp;%20Procedures\Statistics%20and%20MI\Annual%20Breakdowns%20and%20Factsheet\2024-25%20DLSS%20Student%20Breakdown%20@%2031%20July%202025%20-%20END%20OF%20YEAR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University of Edinburgh Disabled</a:t>
            </a:r>
            <a:r>
              <a:rPr lang="en-GB" sz="1400" baseline="0" dirty="0"/>
              <a:t> students </a:t>
            </a:r>
            <a:r>
              <a:rPr lang="en-GB" sz="1400" dirty="0"/>
              <a:t>as % of full </a:t>
            </a:r>
            <a:r>
              <a:rPr lang="en-GB" sz="1400" baseline="0" dirty="0"/>
              <a:t>student population (last 10 years)</a:t>
            </a:r>
            <a:endParaRPr lang="en-GB" sz="1400" dirty="0"/>
          </a:p>
        </c:rich>
      </c:tx>
      <c:layout>
        <c:manualLayout>
          <c:xMode val="edge"/>
          <c:yMode val="edge"/>
          <c:x val="0.10595879333705314"/>
          <c:y val="3.0508474576271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student pop'!$B$1</c:f>
              <c:strCache>
                <c:ptCount val="1"/>
                <c:pt idx="0">
                  <c:v>% pop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84-47E9-8DB2-8F005E4152F6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84-47E9-8DB2-8F005E4152F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84-47E9-8DB2-8F005E4152F6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884-47E9-8DB2-8F005E4152F6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884-47E9-8DB2-8F005E4152F6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884-47E9-8DB2-8F005E4152F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884-47E9-8DB2-8F005E4152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 student pop'!$A$24:$A$33</c:f>
              <c:strCache>
                <c:ptCount val="10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  <c:pt idx="7">
                  <c:v>22/23</c:v>
                </c:pt>
                <c:pt idx="8">
                  <c:v>23/24</c:v>
                </c:pt>
                <c:pt idx="9">
                  <c:v>24/25</c:v>
                </c:pt>
              </c:strCache>
            </c:strRef>
          </c:cat>
          <c:val>
            <c:numRef>
              <c:f>'% student pop'!$B$24:$B$33</c:f>
              <c:numCache>
                <c:formatCode>0.0%</c:formatCode>
                <c:ptCount val="10"/>
                <c:pt idx="0">
                  <c:v>0.10199999999999999</c:v>
                </c:pt>
                <c:pt idx="1">
                  <c:v>0.10589999999999999</c:v>
                </c:pt>
                <c:pt idx="2">
                  <c:v>0.115</c:v>
                </c:pt>
                <c:pt idx="3">
                  <c:v>0.125</c:v>
                </c:pt>
                <c:pt idx="4" formatCode="0%">
                  <c:v>0.11</c:v>
                </c:pt>
                <c:pt idx="5" formatCode="0%">
                  <c:v>0.13</c:v>
                </c:pt>
                <c:pt idx="6" formatCode="0%">
                  <c:v>0.15</c:v>
                </c:pt>
                <c:pt idx="7" formatCode="0%">
                  <c:v>0.2</c:v>
                </c:pt>
                <c:pt idx="8" formatCode="0%">
                  <c:v>0.22</c:v>
                </c:pt>
                <c:pt idx="9" formatCode="0%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84-47E9-8DB2-8F005E4152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5982040"/>
        <c:axId val="385982432"/>
      </c:barChart>
      <c:catAx>
        <c:axId val="38598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82432"/>
        <c:crosses val="autoZero"/>
        <c:auto val="1"/>
        <c:lblAlgn val="ctr"/>
        <c:lblOffset val="100"/>
        <c:noMultiLvlLbl val="0"/>
      </c:catAx>
      <c:valAx>
        <c:axId val="38598243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8204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3E2CB-BF69-49C6-907F-ED22316F3A7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CA04B88-4E25-4869-AFFB-2C7405F88868}">
      <dgm:prSet phldrT="[Text]" custT="1"/>
      <dgm:spPr/>
      <dgm:t>
        <a:bodyPr/>
        <a:lstStyle/>
        <a:p>
          <a:r>
            <a:rPr lang="en-GB" sz="3600" dirty="0"/>
            <a:t>Disability Staff</a:t>
          </a:r>
        </a:p>
      </dgm:t>
    </dgm:pt>
    <dgm:pt modelId="{8F1E1C5C-8545-460D-BB77-3CC6AD092FD5}" type="parTrans" cxnId="{4588A2CD-C524-4EC2-A2BA-B468865DA555}">
      <dgm:prSet/>
      <dgm:spPr/>
      <dgm:t>
        <a:bodyPr/>
        <a:lstStyle/>
        <a:p>
          <a:endParaRPr lang="en-GB"/>
        </a:p>
      </dgm:t>
    </dgm:pt>
    <dgm:pt modelId="{A6D324D5-1288-4988-B739-485B0C271B7E}" type="sibTrans" cxnId="{4588A2CD-C524-4EC2-A2BA-B468865DA555}">
      <dgm:prSet/>
      <dgm:spPr/>
      <dgm:t>
        <a:bodyPr/>
        <a:lstStyle/>
        <a:p>
          <a:endParaRPr lang="en-GB"/>
        </a:p>
      </dgm:t>
    </dgm:pt>
    <dgm:pt modelId="{6A394DD2-AE72-462B-81B1-C1DD64ABF332}">
      <dgm:prSet phldrT="[Text]" custT="1"/>
      <dgm:spPr/>
      <dgm:t>
        <a:bodyPr/>
        <a:lstStyle/>
        <a:p>
          <a:r>
            <a:rPr lang="en-GB" sz="3200" dirty="0"/>
            <a:t>Complex Disabled Students</a:t>
          </a:r>
        </a:p>
      </dgm:t>
    </dgm:pt>
    <dgm:pt modelId="{8E7A3E6D-2B58-4817-B60E-0ED9B7DF1D1F}" type="parTrans" cxnId="{931930FB-75F1-4278-BFE7-881ABA25EB25}">
      <dgm:prSet/>
      <dgm:spPr/>
      <dgm:t>
        <a:bodyPr/>
        <a:lstStyle/>
        <a:p>
          <a:endParaRPr lang="en-GB"/>
        </a:p>
      </dgm:t>
    </dgm:pt>
    <dgm:pt modelId="{DD0BE5E8-7405-4052-A7A2-D6758476747D}" type="sibTrans" cxnId="{931930FB-75F1-4278-BFE7-881ABA25EB25}">
      <dgm:prSet/>
      <dgm:spPr/>
      <dgm:t>
        <a:bodyPr/>
        <a:lstStyle/>
        <a:p>
          <a:endParaRPr lang="en-GB"/>
        </a:p>
      </dgm:t>
    </dgm:pt>
    <dgm:pt modelId="{EE758BE2-6689-4F49-BF5C-1A725FB069A3}">
      <dgm:prSet phldrT="[Text]" custT="1"/>
      <dgm:spPr/>
      <dgm:t>
        <a:bodyPr/>
        <a:lstStyle/>
        <a:p>
          <a:r>
            <a:rPr lang="en-GB" sz="3600" dirty="0"/>
            <a:t>1,000s Disabled Students</a:t>
          </a:r>
        </a:p>
      </dgm:t>
    </dgm:pt>
    <dgm:pt modelId="{278AE24B-D155-44A3-ABB1-E7CE33F74635}" type="parTrans" cxnId="{14F4F1E8-BDF8-4417-88D4-26E013C684C8}">
      <dgm:prSet/>
      <dgm:spPr/>
      <dgm:t>
        <a:bodyPr/>
        <a:lstStyle/>
        <a:p>
          <a:endParaRPr lang="en-GB"/>
        </a:p>
      </dgm:t>
    </dgm:pt>
    <dgm:pt modelId="{0C3610F7-8288-44AC-A2F4-90753E7D2689}" type="sibTrans" cxnId="{14F4F1E8-BDF8-4417-88D4-26E013C684C8}">
      <dgm:prSet/>
      <dgm:spPr/>
      <dgm:t>
        <a:bodyPr/>
        <a:lstStyle/>
        <a:p>
          <a:endParaRPr lang="en-GB"/>
        </a:p>
      </dgm:t>
    </dgm:pt>
    <dgm:pt modelId="{E23D5BD7-6D9D-4209-9192-51E926353ECF}" type="pres">
      <dgm:prSet presAssocID="{2F63E2CB-BF69-49C6-907F-ED22316F3A7A}" presName="compositeShape" presStyleCnt="0">
        <dgm:presLayoutVars>
          <dgm:chMax val="7"/>
          <dgm:dir/>
          <dgm:resizeHandles val="exact"/>
        </dgm:presLayoutVars>
      </dgm:prSet>
      <dgm:spPr/>
    </dgm:pt>
    <dgm:pt modelId="{B609B689-C621-4F8A-BBD7-98F5C1F20485}" type="pres">
      <dgm:prSet presAssocID="{2CA04B88-4E25-4869-AFFB-2C7405F88868}" presName="circ1" presStyleLbl="vennNode1" presStyleIdx="0" presStyleCnt="3" custScaleX="162354" custScaleY="123061" custLinFactNeighborX="-12468" custLinFactNeighborY="-10093"/>
      <dgm:spPr/>
    </dgm:pt>
    <dgm:pt modelId="{778B598D-E0D9-4E7D-8B55-20A67845D09C}" type="pres">
      <dgm:prSet presAssocID="{2CA04B88-4E25-4869-AFFB-2C7405F888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C48632-BD2F-4D13-8F33-E863A828BF4D}" type="pres">
      <dgm:prSet presAssocID="{6A394DD2-AE72-462B-81B1-C1DD64ABF332}" presName="circ2" presStyleLbl="vennNode1" presStyleIdx="1" presStyleCnt="3" custScaleX="187782" custScaleY="121000" custLinFactNeighborX="23852" custLinFactNeighborY="-789"/>
      <dgm:spPr/>
    </dgm:pt>
    <dgm:pt modelId="{8B70C063-D914-454B-A417-131D77F3A382}" type="pres">
      <dgm:prSet presAssocID="{6A394DD2-AE72-462B-81B1-C1DD64ABF3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B34EBC-C1BE-4967-B88E-06382B6FAD6A}" type="pres">
      <dgm:prSet presAssocID="{EE758BE2-6689-4F49-BF5C-1A725FB069A3}" presName="circ3" presStyleLbl="vennNode1" presStyleIdx="2" presStyleCnt="3" custScaleX="168269" custScaleY="121000" custLinFactNeighborX="-39314" custLinFactNeighborY="3639"/>
      <dgm:spPr/>
    </dgm:pt>
    <dgm:pt modelId="{4FE391DF-7F59-443B-B88D-491AD8A5D865}" type="pres">
      <dgm:prSet presAssocID="{EE758BE2-6689-4F49-BF5C-1A725FB069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EBA7F33-9F8D-46C2-A80C-BDC94A0E956F}" type="presOf" srcId="{EE758BE2-6689-4F49-BF5C-1A725FB069A3}" destId="{29B34EBC-C1BE-4967-B88E-06382B6FAD6A}" srcOrd="0" destOrd="0" presId="urn:microsoft.com/office/officeart/2005/8/layout/venn1"/>
    <dgm:cxn modelId="{28FDB774-24B3-44DA-A4F9-EB382AC10EC6}" type="presOf" srcId="{2CA04B88-4E25-4869-AFFB-2C7405F88868}" destId="{778B598D-E0D9-4E7D-8B55-20A67845D09C}" srcOrd="1" destOrd="0" presId="urn:microsoft.com/office/officeart/2005/8/layout/venn1"/>
    <dgm:cxn modelId="{4A2DE476-BF92-4412-9375-90A72D2864F8}" type="presOf" srcId="{2CA04B88-4E25-4869-AFFB-2C7405F88868}" destId="{B609B689-C621-4F8A-BBD7-98F5C1F20485}" srcOrd="0" destOrd="0" presId="urn:microsoft.com/office/officeart/2005/8/layout/venn1"/>
    <dgm:cxn modelId="{DFA12CC1-49BF-4296-9AD5-A8DF9B0DEC94}" type="presOf" srcId="{6A394DD2-AE72-462B-81B1-C1DD64ABF332}" destId="{8B70C063-D914-454B-A417-131D77F3A382}" srcOrd="1" destOrd="0" presId="urn:microsoft.com/office/officeart/2005/8/layout/venn1"/>
    <dgm:cxn modelId="{4588A2CD-C524-4EC2-A2BA-B468865DA555}" srcId="{2F63E2CB-BF69-49C6-907F-ED22316F3A7A}" destId="{2CA04B88-4E25-4869-AFFB-2C7405F88868}" srcOrd="0" destOrd="0" parTransId="{8F1E1C5C-8545-460D-BB77-3CC6AD092FD5}" sibTransId="{A6D324D5-1288-4988-B739-485B0C271B7E}"/>
    <dgm:cxn modelId="{10EFF7CD-ACF7-4D59-AF1E-0C6895D44E63}" type="presOf" srcId="{EE758BE2-6689-4F49-BF5C-1A725FB069A3}" destId="{4FE391DF-7F59-443B-B88D-491AD8A5D865}" srcOrd="1" destOrd="0" presId="urn:microsoft.com/office/officeart/2005/8/layout/venn1"/>
    <dgm:cxn modelId="{14F4F1E8-BDF8-4417-88D4-26E013C684C8}" srcId="{2F63E2CB-BF69-49C6-907F-ED22316F3A7A}" destId="{EE758BE2-6689-4F49-BF5C-1A725FB069A3}" srcOrd="2" destOrd="0" parTransId="{278AE24B-D155-44A3-ABB1-E7CE33F74635}" sibTransId="{0C3610F7-8288-44AC-A2F4-90753E7D2689}"/>
    <dgm:cxn modelId="{F6CF2AEC-DF7B-4E30-B380-F7672FE4B965}" type="presOf" srcId="{6A394DD2-AE72-462B-81B1-C1DD64ABF332}" destId="{50C48632-BD2F-4D13-8F33-E863A828BF4D}" srcOrd="0" destOrd="0" presId="urn:microsoft.com/office/officeart/2005/8/layout/venn1"/>
    <dgm:cxn modelId="{906A90F5-84F3-4AD3-BEEF-D51E1D0D3220}" type="presOf" srcId="{2F63E2CB-BF69-49C6-907F-ED22316F3A7A}" destId="{E23D5BD7-6D9D-4209-9192-51E926353ECF}" srcOrd="0" destOrd="0" presId="urn:microsoft.com/office/officeart/2005/8/layout/venn1"/>
    <dgm:cxn modelId="{931930FB-75F1-4278-BFE7-881ABA25EB25}" srcId="{2F63E2CB-BF69-49C6-907F-ED22316F3A7A}" destId="{6A394DD2-AE72-462B-81B1-C1DD64ABF332}" srcOrd="1" destOrd="0" parTransId="{8E7A3E6D-2B58-4817-B60E-0ED9B7DF1D1F}" sibTransId="{DD0BE5E8-7405-4052-A7A2-D6758476747D}"/>
    <dgm:cxn modelId="{2D54D813-FDC0-441D-95A9-921EC0B131C1}" type="presParOf" srcId="{E23D5BD7-6D9D-4209-9192-51E926353ECF}" destId="{B609B689-C621-4F8A-BBD7-98F5C1F20485}" srcOrd="0" destOrd="0" presId="urn:microsoft.com/office/officeart/2005/8/layout/venn1"/>
    <dgm:cxn modelId="{47582905-8F7A-4E7C-B3A7-E9A25901EF56}" type="presParOf" srcId="{E23D5BD7-6D9D-4209-9192-51E926353ECF}" destId="{778B598D-E0D9-4E7D-8B55-20A67845D09C}" srcOrd="1" destOrd="0" presId="urn:microsoft.com/office/officeart/2005/8/layout/venn1"/>
    <dgm:cxn modelId="{1535AAAE-6097-4436-ACA3-3D5A9C23BA2B}" type="presParOf" srcId="{E23D5BD7-6D9D-4209-9192-51E926353ECF}" destId="{50C48632-BD2F-4D13-8F33-E863A828BF4D}" srcOrd="2" destOrd="0" presId="urn:microsoft.com/office/officeart/2005/8/layout/venn1"/>
    <dgm:cxn modelId="{31F271AC-4D69-4328-8DCD-8D857ED69A4A}" type="presParOf" srcId="{E23D5BD7-6D9D-4209-9192-51E926353ECF}" destId="{8B70C063-D914-454B-A417-131D77F3A382}" srcOrd="3" destOrd="0" presId="urn:microsoft.com/office/officeart/2005/8/layout/venn1"/>
    <dgm:cxn modelId="{0147608B-7025-40D3-80FE-C91B103746A9}" type="presParOf" srcId="{E23D5BD7-6D9D-4209-9192-51E926353ECF}" destId="{29B34EBC-C1BE-4967-B88E-06382B6FAD6A}" srcOrd="4" destOrd="0" presId="urn:microsoft.com/office/officeart/2005/8/layout/venn1"/>
    <dgm:cxn modelId="{5DC8EC69-77EC-4115-85FA-CFF8EE8243E7}" type="presParOf" srcId="{E23D5BD7-6D9D-4209-9192-51E926353ECF}" destId="{4FE391DF-7F59-443B-B88D-491AD8A5D8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823DC-2FAB-48EC-B738-2DCD491CC6D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637727-568F-4451-ABBA-CA2AC8CCCCC1}">
      <dgm:prSet phldrT="[Text]" custT="1"/>
      <dgm:spPr>
        <a:solidFill>
          <a:srgbClr val="2AC0DD"/>
        </a:solidFill>
      </dgm:spPr>
      <dgm:t>
        <a:bodyPr/>
        <a:lstStyle/>
        <a:p>
          <a:pPr rtl="0"/>
          <a:r>
            <a:rPr lang="en-GB" sz="3200" dirty="0">
              <a:solidFill>
                <a:schemeClr val="tx1"/>
              </a:solidFill>
              <a:latin typeface="Source Sans Pro SemiBold"/>
            </a:rPr>
            <a:t>Baseline Standard </a:t>
          </a:r>
          <a:endParaRPr lang="en-GB" sz="3200" dirty="0">
            <a:solidFill>
              <a:schemeClr val="tx1"/>
            </a:solidFill>
          </a:endParaRPr>
        </a:p>
      </dgm:t>
    </dgm:pt>
    <dgm:pt modelId="{D588CD91-C135-4137-9704-9486A896B4C4}" type="parTrans" cxnId="{583AE13F-8805-4C6D-883B-DECA5EEF5C23}">
      <dgm:prSet/>
      <dgm:spPr/>
      <dgm:t>
        <a:bodyPr/>
        <a:lstStyle/>
        <a:p>
          <a:endParaRPr lang="en-GB"/>
        </a:p>
      </dgm:t>
    </dgm:pt>
    <dgm:pt modelId="{8478325F-9B92-41E7-A813-9FA5C6919310}" type="sibTrans" cxnId="{583AE13F-8805-4C6D-883B-DECA5EEF5C23}">
      <dgm:prSet/>
      <dgm:spPr/>
      <dgm:t>
        <a:bodyPr/>
        <a:lstStyle/>
        <a:p>
          <a:endParaRPr lang="en-GB"/>
        </a:p>
      </dgm:t>
    </dgm:pt>
    <dgm:pt modelId="{E6CC683C-2830-4A8E-AB87-04EA99FEBBC7}">
      <dgm:prSet phldrT="[Text]" custT="1"/>
      <dgm:spPr>
        <a:noFill/>
      </dgm:spPr>
      <dgm:t>
        <a:bodyPr/>
        <a:lstStyle/>
        <a:p>
          <a:pPr rtl="0"/>
          <a:r>
            <a:rPr lang="en-GB" sz="1700" b="1" i="0" u="none" dirty="0">
              <a:solidFill>
                <a:srgbClr val="115671"/>
              </a:solidFill>
              <a:latin typeface="Source Sans Pro SemiBold"/>
            </a:rPr>
            <a:t>Standard for ALL</a:t>
          </a:r>
        </a:p>
        <a:p>
          <a:pPr rtl="0"/>
          <a:r>
            <a:rPr lang="en-GB" sz="1700" b="0" i="0" u="none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Underpinned by Policy</a:t>
          </a:r>
        </a:p>
        <a:p>
          <a:pPr rtl="0"/>
          <a:r>
            <a:rPr lang="en-GB" sz="1700" b="0" i="0" u="none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Basic inclusive practice</a:t>
          </a:r>
        </a:p>
        <a:p>
          <a:pPr rtl="0"/>
          <a:r>
            <a:rPr lang="en-GB" sz="1700" b="0" i="0" u="none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Accessibility </a:t>
          </a:r>
        </a:p>
        <a:p>
          <a:pPr rtl="0"/>
          <a:r>
            <a:rPr lang="en-GB" sz="1700" b="0" i="0" u="none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Reduces need for some adjustments</a:t>
          </a:r>
        </a:p>
        <a:p>
          <a:endParaRPr lang="en-GB" sz="1200" dirty="0">
            <a:solidFill>
              <a:srgbClr val="115671"/>
            </a:solidFill>
          </a:endParaRPr>
        </a:p>
      </dgm:t>
    </dgm:pt>
    <dgm:pt modelId="{2ABDEAEE-0B53-46B6-8A3D-367815A50E4A}" type="parTrans" cxnId="{14F5A455-4B6A-4DB5-9C70-693704296F66}">
      <dgm:prSet/>
      <dgm:spPr/>
      <dgm:t>
        <a:bodyPr/>
        <a:lstStyle/>
        <a:p>
          <a:endParaRPr lang="en-GB"/>
        </a:p>
      </dgm:t>
    </dgm:pt>
    <dgm:pt modelId="{E22128F1-FEB9-4F9C-A85F-E4A0D6F2A70B}" type="sibTrans" cxnId="{14F5A455-4B6A-4DB5-9C70-693704296F66}">
      <dgm:prSet/>
      <dgm:spPr/>
      <dgm:t>
        <a:bodyPr/>
        <a:lstStyle/>
        <a:p>
          <a:endParaRPr lang="en-GB"/>
        </a:p>
      </dgm:t>
    </dgm:pt>
    <dgm:pt modelId="{3F436CC9-1C21-46BB-AB1D-C9A8C0630691}">
      <dgm:prSet phldrT="[Text]" custT="1"/>
      <dgm:spPr>
        <a:solidFill>
          <a:srgbClr val="D02E7B"/>
        </a:solidFill>
      </dgm:spPr>
      <dgm:t>
        <a:bodyPr/>
        <a:lstStyle/>
        <a:p>
          <a:pPr rtl="0"/>
          <a:r>
            <a:rPr lang="en-GB" sz="2800" dirty="0">
              <a:solidFill>
                <a:schemeClr val="bg1"/>
              </a:solidFill>
              <a:latin typeface="Source Sans Pro SemiBold"/>
            </a:rPr>
            <a:t>Mainstreaming approaches</a:t>
          </a:r>
          <a:endParaRPr lang="en-GB" sz="2800" dirty="0">
            <a:solidFill>
              <a:schemeClr val="bg1"/>
            </a:solidFill>
          </a:endParaRPr>
        </a:p>
      </dgm:t>
    </dgm:pt>
    <dgm:pt modelId="{661E36EA-F5F8-4F69-987B-DE4B7BD881D8}" type="parTrans" cxnId="{2F064457-CBE7-4491-A891-85D4A3858389}">
      <dgm:prSet/>
      <dgm:spPr/>
      <dgm:t>
        <a:bodyPr/>
        <a:lstStyle/>
        <a:p>
          <a:endParaRPr lang="en-GB"/>
        </a:p>
      </dgm:t>
    </dgm:pt>
    <dgm:pt modelId="{A34BD3F1-7BA1-4E06-8D6C-B9079F65214F}" type="sibTrans" cxnId="{2F064457-CBE7-4491-A891-85D4A3858389}">
      <dgm:prSet/>
      <dgm:spPr/>
      <dgm:t>
        <a:bodyPr/>
        <a:lstStyle/>
        <a:p>
          <a:endParaRPr lang="en-GB"/>
        </a:p>
      </dgm:t>
    </dgm:pt>
    <dgm:pt modelId="{FDD0DBA6-1D19-446B-B7C8-5CE3AB4E8041}">
      <dgm:prSet phldrT="[Text]" custT="1"/>
      <dgm:spPr>
        <a:noFill/>
      </dgm:spPr>
      <dgm:t>
        <a:bodyPr/>
        <a:lstStyle/>
        <a:p>
          <a:pPr rtl="0"/>
          <a:r>
            <a:rPr lang="en-GB" sz="1700" b="1" i="0" u="none" kern="1200" dirty="0">
              <a:solidFill>
                <a:srgbClr val="115671"/>
              </a:solidFill>
              <a:latin typeface="Source Sans Pro SemiBold"/>
            </a:rPr>
            <a:t>Common adjustments mainstreamed </a:t>
          </a:r>
          <a:endParaRPr lang="en-GB" sz="1600" b="1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rtl="0"/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Considered on course by course basis</a:t>
          </a:r>
        </a:p>
        <a:p>
          <a:pPr rtl="0"/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Ongoing dialogue rather than exceptional effort</a:t>
          </a:r>
        </a:p>
        <a:p>
          <a:pPr rtl="0"/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Reduces administrative burden</a:t>
          </a:r>
        </a:p>
      </dgm:t>
    </dgm:pt>
    <dgm:pt modelId="{8049EF58-9DFE-460D-A707-09C4E0C50A3A}" type="parTrans" cxnId="{95FD351F-B81B-4683-BE1D-7E6663E4F73C}">
      <dgm:prSet/>
      <dgm:spPr/>
      <dgm:t>
        <a:bodyPr/>
        <a:lstStyle/>
        <a:p>
          <a:endParaRPr lang="en-GB"/>
        </a:p>
      </dgm:t>
    </dgm:pt>
    <dgm:pt modelId="{231E0A59-7DA3-46D0-8C1C-7BCD853B49B4}" type="sibTrans" cxnId="{95FD351F-B81B-4683-BE1D-7E6663E4F73C}">
      <dgm:prSet/>
      <dgm:spPr/>
      <dgm:t>
        <a:bodyPr/>
        <a:lstStyle/>
        <a:p>
          <a:endParaRPr lang="en-GB"/>
        </a:p>
      </dgm:t>
    </dgm:pt>
    <dgm:pt modelId="{3E3BBF2D-5157-4EB3-BF83-BFA3A7A70AD0}">
      <dgm:prSet phldrT="[Text]" custT="1"/>
      <dgm:spPr>
        <a:solidFill>
          <a:srgbClr val="F2AC29"/>
        </a:solidFill>
      </dgm:spPr>
      <dgm:t>
        <a:bodyPr/>
        <a:lstStyle/>
        <a:p>
          <a:pPr rtl="0"/>
          <a:r>
            <a:rPr lang="en-GB" sz="2400" dirty="0">
              <a:solidFill>
                <a:schemeClr val="tx1"/>
              </a:solidFill>
              <a:latin typeface="Source Sans Pro SemiBold"/>
            </a:rPr>
            <a:t>Reasonable adjustments </a:t>
          </a:r>
        </a:p>
      </dgm:t>
    </dgm:pt>
    <dgm:pt modelId="{1BE4A0E1-FA3B-4A99-A294-F62C40D0C0CD}" type="parTrans" cxnId="{E4D33A25-BC74-49D6-A1DE-CCB222765CA1}">
      <dgm:prSet/>
      <dgm:spPr/>
      <dgm:t>
        <a:bodyPr/>
        <a:lstStyle/>
        <a:p>
          <a:endParaRPr lang="en-GB"/>
        </a:p>
      </dgm:t>
    </dgm:pt>
    <dgm:pt modelId="{40AE3052-FF23-4D46-9E9A-8AE0BB054CFC}" type="sibTrans" cxnId="{E4D33A25-BC74-49D6-A1DE-CCB222765CA1}">
      <dgm:prSet/>
      <dgm:spPr/>
      <dgm:t>
        <a:bodyPr/>
        <a:lstStyle/>
        <a:p>
          <a:endParaRPr lang="en-GB"/>
        </a:p>
      </dgm:t>
    </dgm:pt>
    <dgm:pt modelId="{5D8C0CF6-602E-4E31-AF8D-69F8273AC9C4}">
      <dgm:prSet phldrT="[Text]" custT="1"/>
      <dgm:spPr>
        <a:noFill/>
      </dgm:spPr>
      <dgm:t>
        <a:bodyPr/>
        <a:lstStyle/>
        <a:p>
          <a:pPr rtl="0">
            <a:buNone/>
          </a:pPr>
          <a:r>
            <a:rPr lang="en-GB" sz="1700" b="1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Addresses individualised needs</a:t>
          </a:r>
        </a:p>
        <a:p>
          <a:pPr rtl="0"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Generally more complex cases</a:t>
          </a:r>
        </a:p>
        <a:p>
          <a:pPr rtl="0"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Specialist support not met by UDL</a:t>
          </a:r>
        </a:p>
        <a:p>
          <a:pPr rtl="0"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Meets legal duties</a:t>
          </a:r>
        </a:p>
        <a:p>
          <a:pPr rtl="0">
            <a:buNone/>
          </a:pPr>
          <a:endParaRPr lang="en-GB" sz="17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rtl="0">
            <a:buNone/>
          </a:pPr>
          <a:endParaRPr lang="en-GB" sz="18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rtl="0">
            <a:buNone/>
          </a:pPr>
          <a:endParaRPr lang="en-GB" sz="12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</dgm:t>
    </dgm:pt>
    <dgm:pt modelId="{535ABF6E-8241-4E7A-AF36-14125CBDC858}" type="parTrans" cxnId="{17B6E9C0-0A2B-432D-ABBE-0A0549DCBEFF}">
      <dgm:prSet/>
      <dgm:spPr/>
      <dgm:t>
        <a:bodyPr/>
        <a:lstStyle/>
        <a:p>
          <a:endParaRPr lang="en-GB"/>
        </a:p>
      </dgm:t>
    </dgm:pt>
    <dgm:pt modelId="{0E41ECB7-6C0C-42A5-954C-B60547304A50}" type="sibTrans" cxnId="{17B6E9C0-0A2B-432D-ABBE-0A0549DCBEFF}">
      <dgm:prSet/>
      <dgm:spPr/>
      <dgm:t>
        <a:bodyPr/>
        <a:lstStyle/>
        <a:p>
          <a:endParaRPr lang="en-GB"/>
        </a:p>
      </dgm:t>
    </dgm:pt>
    <dgm:pt modelId="{4A425939-C432-4148-A98F-0D3510703A54}">
      <dgm:prSet phldr="0"/>
      <dgm:spPr/>
      <dgm:t>
        <a:bodyPr/>
        <a:lstStyle/>
        <a:p>
          <a:pPr rtl="0"/>
          <a:endParaRPr lang="en-GB" sz="1600" kern="1200" dirty="0">
            <a:solidFill>
              <a:srgbClr val="000000"/>
            </a:solidFill>
            <a:latin typeface="Source Sans Pro"/>
            <a:ea typeface="+mn-ea"/>
            <a:cs typeface="+mn-cs"/>
          </a:endParaRPr>
        </a:p>
      </dgm:t>
    </dgm:pt>
    <dgm:pt modelId="{694B509F-A377-483E-96D8-9CB55B9C8748}" type="parTrans" cxnId="{8DAA10DD-B96D-4FD1-B223-CA9CA0543E78}">
      <dgm:prSet/>
      <dgm:spPr/>
      <dgm:t>
        <a:bodyPr/>
        <a:lstStyle/>
        <a:p>
          <a:endParaRPr lang="en-GB"/>
        </a:p>
      </dgm:t>
    </dgm:pt>
    <dgm:pt modelId="{0FEC65EF-AA54-488F-B77E-A9C49B763837}" type="sibTrans" cxnId="{8DAA10DD-B96D-4FD1-B223-CA9CA0543E78}">
      <dgm:prSet/>
      <dgm:spPr/>
      <dgm:t>
        <a:bodyPr/>
        <a:lstStyle/>
        <a:p>
          <a:endParaRPr lang="en-GB"/>
        </a:p>
      </dgm:t>
    </dgm:pt>
    <dgm:pt modelId="{0A61A9D0-5E68-41D3-8077-35E56CA5692D}" type="pres">
      <dgm:prSet presAssocID="{C55823DC-2FAB-48EC-B738-2DCD491CC6D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048B362-90C1-4501-B38A-8619D0164C26}" type="pres">
      <dgm:prSet presAssocID="{E6637727-568F-4451-ABBA-CA2AC8CCCCC1}" presName="parentText1" presStyleLbl="node1" presStyleIdx="0" presStyleCnt="3" custScaleX="115691" custScaleY="156973" custLinFactNeighborX="0" custLinFactNeighborY="-23260">
        <dgm:presLayoutVars>
          <dgm:chMax/>
          <dgm:chPref val="3"/>
          <dgm:bulletEnabled val="1"/>
        </dgm:presLayoutVars>
      </dgm:prSet>
      <dgm:spPr/>
    </dgm:pt>
    <dgm:pt modelId="{911856B4-941B-4DB2-A96D-378580384CE3}" type="pres">
      <dgm:prSet presAssocID="{E6637727-568F-4451-ABBA-CA2AC8CCCCC1}" presName="childText1" presStyleLbl="solidAlignAcc1" presStyleIdx="0" presStyleCnt="3" custLinFactNeighborX="-24825" custLinFactNeighborY="5865">
        <dgm:presLayoutVars>
          <dgm:chMax val="0"/>
          <dgm:chPref val="0"/>
          <dgm:bulletEnabled val="1"/>
        </dgm:presLayoutVars>
      </dgm:prSet>
      <dgm:spPr/>
    </dgm:pt>
    <dgm:pt modelId="{21F4FB42-A688-4FE7-B662-E9BB58D1C345}" type="pres">
      <dgm:prSet presAssocID="{3F436CC9-1C21-46BB-AB1D-C9A8C0630691}" presName="parentText2" presStyleLbl="node1" presStyleIdx="1" presStyleCnt="3" custScaleX="118946" custScaleY="116615" custLinFactNeighborX="-2099" custLinFactNeighborY="4505">
        <dgm:presLayoutVars>
          <dgm:chMax/>
          <dgm:chPref val="3"/>
          <dgm:bulletEnabled val="1"/>
        </dgm:presLayoutVars>
      </dgm:prSet>
      <dgm:spPr/>
    </dgm:pt>
    <dgm:pt modelId="{79059660-5FAB-4FD6-A746-108FDD99C51F}" type="pres">
      <dgm:prSet presAssocID="{3F436CC9-1C21-46BB-AB1D-C9A8C0630691}" presName="childText2" presStyleLbl="solidAlignAcc1" presStyleIdx="1" presStyleCnt="3" custLinFactNeighborX="-24196" custLinFactNeighborY="4485">
        <dgm:presLayoutVars>
          <dgm:chMax val="0"/>
          <dgm:chPref val="0"/>
          <dgm:bulletEnabled val="1"/>
        </dgm:presLayoutVars>
      </dgm:prSet>
      <dgm:spPr/>
    </dgm:pt>
    <dgm:pt modelId="{315D879A-F125-40A8-8BDA-DC04CFE635FD}" type="pres">
      <dgm:prSet presAssocID="{3E3BBF2D-5157-4EB3-BF83-BFA3A7A70AD0}" presName="parentText3" presStyleLbl="node1" presStyleIdx="2" presStyleCnt="3" custScaleX="117401" custScaleY="118429" custLinFactNeighborX="-10586" custLinFactNeighborY="19173">
        <dgm:presLayoutVars>
          <dgm:chMax/>
          <dgm:chPref val="3"/>
          <dgm:bulletEnabled val="1"/>
        </dgm:presLayoutVars>
      </dgm:prSet>
      <dgm:spPr/>
    </dgm:pt>
    <dgm:pt modelId="{3B20FE9F-9443-46B0-B59B-EC9B1B78D8C0}" type="pres">
      <dgm:prSet presAssocID="{3E3BBF2D-5157-4EB3-BF83-BFA3A7A70AD0}" presName="childText3" presStyleLbl="solidAlignAcc1" presStyleIdx="2" presStyleCnt="3" custScaleX="117280" custScaleY="77355" custLinFactNeighborX="-14863" custLinFactNeighborY="-753">
        <dgm:presLayoutVars>
          <dgm:chMax val="0"/>
          <dgm:chPref val="0"/>
          <dgm:bulletEnabled val="1"/>
        </dgm:presLayoutVars>
      </dgm:prSet>
      <dgm:spPr/>
    </dgm:pt>
  </dgm:ptLst>
  <dgm:cxnLst>
    <dgm:cxn modelId="{C4735D16-037C-4AA7-8A28-A013777A1A84}" type="presOf" srcId="{FDD0DBA6-1D19-446B-B7C8-5CE3AB4E8041}" destId="{79059660-5FAB-4FD6-A746-108FDD99C51F}" srcOrd="0" destOrd="0" presId="urn:microsoft.com/office/officeart/2009/3/layout/IncreasingArrowsProcess"/>
    <dgm:cxn modelId="{95FD351F-B81B-4683-BE1D-7E6663E4F73C}" srcId="{3F436CC9-1C21-46BB-AB1D-C9A8C0630691}" destId="{FDD0DBA6-1D19-446B-B7C8-5CE3AB4E8041}" srcOrd="0" destOrd="0" parTransId="{8049EF58-9DFE-460D-A707-09C4E0C50A3A}" sibTransId="{231E0A59-7DA3-46D0-8C1C-7BCD853B49B4}"/>
    <dgm:cxn modelId="{E4D33A25-BC74-49D6-A1DE-CCB222765CA1}" srcId="{C55823DC-2FAB-48EC-B738-2DCD491CC6DA}" destId="{3E3BBF2D-5157-4EB3-BF83-BFA3A7A70AD0}" srcOrd="2" destOrd="0" parTransId="{1BE4A0E1-FA3B-4A99-A294-F62C40D0C0CD}" sibTransId="{40AE3052-FF23-4D46-9E9A-8AE0BB054CFC}"/>
    <dgm:cxn modelId="{583AE13F-8805-4C6D-883B-DECA5EEF5C23}" srcId="{C55823DC-2FAB-48EC-B738-2DCD491CC6DA}" destId="{E6637727-568F-4451-ABBA-CA2AC8CCCCC1}" srcOrd="0" destOrd="0" parTransId="{D588CD91-C135-4137-9704-9486A896B4C4}" sibTransId="{8478325F-9B92-41E7-A813-9FA5C6919310}"/>
    <dgm:cxn modelId="{708CC95E-F2D8-45D2-8895-235E7651C742}" type="presOf" srcId="{3F436CC9-1C21-46BB-AB1D-C9A8C0630691}" destId="{21F4FB42-A688-4FE7-B662-E9BB58D1C345}" srcOrd="0" destOrd="0" presId="urn:microsoft.com/office/officeart/2009/3/layout/IncreasingArrowsProcess"/>
    <dgm:cxn modelId="{C7B33848-3F08-4513-A5E7-F96ECD2B80BC}" type="presOf" srcId="{C55823DC-2FAB-48EC-B738-2DCD491CC6DA}" destId="{0A61A9D0-5E68-41D3-8077-35E56CA5692D}" srcOrd="0" destOrd="0" presId="urn:microsoft.com/office/officeart/2009/3/layout/IncreasingArrowsProcess"/>
    <dgm:cxn modelId="{14F5A455-4B6A-4DB5-9C70-693704296F66}" srcId="{E6637727-568F-4451-ABBA-CA2AC8CCCCC1}" destId="{E6CC683C-2830-4A8E-AB87-04EA99FEBBC7}" srcOrd="0" destOrd="0" parTransId="{2ABDEAEE-0B53-46B6-8A3D-367815A50E4A}" sibTransId="{E22128F1-FEB9-4F9C-A85F-E4A0D6F2A70B}"/>
    <dgm:cxn modelId="{2F064457-CBE7-4491-A891-85D4A3858389}" srcId="{C55823DC-2FAB-48EC-B738-2DCD491CC6DA}" destId="{3F436CC9-1C21-46BB-AB1D-C9A8C0630691}" srcOrd="1" destOrd="0" parTransId="{661E36EA-F5F8-4F69-987B-DE4B7BD881D8}" sibTransId="{A34BD3F1-7BA1-4E06-8D6C-B9079F65214F}"/>
    <dgm:cxn modelId="{80A04C7B-8EBE-4D81-8310-34021AC4D754}" type="presOf" srcId="{E6CC683C-2830-4A8E-AB87-04EA99FEBBC7}" destId="{911856B4-941B-4DB2-A96D-378580384CE3}" srcOrd="0" destOrd="0" presId="urn:microsoft.com/office/officeart/2009/3/layout/IncreasingArrowsProcess"/>
    <dgm:cxn modelId="{D6D77181-135F-42E3-881C-C5C0DE809319}" type="presOf" srcId="{3E3BBF2D-5157-4EB3-BF83-BFA3A7A70AD0}" destId="{315D879A-F125-40A8-8BDA-DC04CFE635FD}" srcOrd="0" destOrd="0" presId="urn:microsoft.com/office/officeart/2009/3/layout/IncreasingArrowsProcess"/>
    <dgm:cxn modelId="{4C0FA086-D581-4792-91B0-085F625C9FCE}" type="presOf" srcId="{5D8C0CF6-602E-4E31-AF8D-69F8273AC9C4}" destId="{3B20FE9F-9443-46B0-B59B-EC9B1B78D8C0}" srcOrd="0" destOrd="0" presId="urn:microsoft.com/office/officeart/2009/3/layout/IncreasingArrowsProcess"/>
    <dgm:cxn modelId="{17B6E9C0-0A2B-432D-ABBE-0A0549DCBEFF}" srcId="{3E3BBF2D-5157-4EB3-BF83-BFA3A7A70AD0}" destId="{5D8C0CF6-602E-4E31-AF8D-69F8273AC9C4}" srcOrd="0" destOrd="0" parTransId="{535ABF6E-8241-4E7A-AF36-14125CBDC858}" sibTransId="{0E41ECB7-6C0C-42A5-954C-B60547304A50}"/>
    <dgm:cxn modelId="{00F4E2D5-93A7-4764-A991-E8B8D3F49725}" type="presOf" srcId="{E6637727-568F-4451-ABBA-CA2AC8CCCCC1}" destId="{5048B362-90C1-4501-B38A-8619D0164C26}" srcOrd="0" destOrd="0" presId="urn:microsoft.com/office/officeart/2009/3/layout/IncreasingArrowsProcess"/>
    <dgm:cxn modelId="{8DAA10DD-B96D-4FD1-B223-CA9CA0543E78}" srcId="{3F436CC9-1C21-46BB-AB1D-C9A8C0630691}" destId="{4A425939-C432-4148-A98F-0D3510703A54}" srcOrd="1" destOrd="0" parTransId="{694B509F-A377-483E-96D8-9CB55B9C8748}" sibTransId="{0FEC65EF-AA54-488F-B77E-A9C49B763837}"/>
    <dgm:cxn modelId="{768384EF-8B11-4B46-8C12-445FA041440B}" type="presOf" srcId="{4A425939-C432-4148-A98F-0D3510703A54}" destId="{79059660-5FAB-4FD6-A746-108FDD99C51F}" srcOrd="0" destOrd="1" presId="urn:microsoft.com/office/officeart/2009/3/layout/IncreasingArrowsProcess"/>
    <dgm:cxn modelId="{2815FA3A-47A5-4B48-A9CD-9E42CF7506D6}" type="presParOf" srcId="{0A61A9D0-5E68-41D3-8077-35E56CA5692D}" destId="{5048B362-90C1-4501-B38A-8619D0164C26}" srcOrd="0" destOrd="0" presId="urn:microsoft.com/office/officeart/2009/3/layout/IncreasingArrowsProcess"/>
    <dgm:cxn modelId="{0209240E-D79D-4207-8718-04FF4EFA7C2C}" type="presParOf" srcId="{0A61A9D0-5E68-41D3-8077-35E56CA5692D}" destId="{911856B4-941B-4DB2-A96D-378580384CE3}" srcOrd="1" destOrd="0" presId="urn:microsoft.com/office/officeart/2009/3/layout/IncreasingArrowsProcess"/>
    <dgm:cxn modelId="{2EFCF8A1-E7F6-45F9-AE7F-D4BD5BF999B8}" type="presParOf" srcId="{0A61A9D0-5E68-41D3-8077-35E56CA5692D}" destId="{21F4FB42-A688-4FE7-B662-E9BB58D1C345}" srcOrd="2" destOrd="0" presId="urn:microsoft.com/office/officeart/2009/3/layout/IncreasingArrowsProcess"/>
    <dgm:cxn modelId="{9BD45B94-2726-4655-921D-A2BD424BF313}" type="presParOf" srcId="{0A61A9D0-5E68-41D3-8077-35E56CA5692D}" destId="{79059660-5FAB-4FD6-A746-108FDD99C51F}" srcOrd="3" destOrd="0" presId="urn:microsoft.com/office/officeart/2009/3/layout/IncreasingArrowsProcess"/>
    <dgm:cxn modelId="{434A864C-0C01-4D8A-9480-15A9F58C79F2}" type="presParOf" srcId="{0A61A9D0-5E68-41D3-8077-35E56CA5692D}" destId="{315D879A-F125-40A8-8BDA-DC04CFE635FD}" srcOrd="4" destOrd="0" presId="urn:microsoft.com/office/officeart/2009/3/layout/IncreasingArrowsProcess"/>
    <dgm:cxn modelId="{8EB2792E-DB25-4E9D-8E08-97A3643D8466}" type="presParOf" srcId="{0A61A9D0-5E68-41D3-8077-35E56CA5692D}" destId="{3B20FE9F-9443-46B0-B59B-EC9B1B78D8C0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F4A7A-3E2B-4B8F-A13E-841EF7FA706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8DFCDBE-FEEE-44D5-AC7B-5607F5912B59}">
      <dgm:prSet phldrT="[Text]" custT="1"/>
      <dgm:spPr/>
      <dgm:t>
        <a:bodyPr/>
        <a:lstStyle/>
        <a:p>
          <a:r>
            <a:rPr lang="en-GB" sz="2000" dirty="0"/>
            <a:t>Reassurance</a:t>
          </a:r>
          <a:endParaRPr lang="en-GB" sz="1700" dirty="0"/>
        </a:p>
      </dgm:t>
    </dgm:pt>
    <dgm:pt modelId="{E7FF1EC4-DE4C-4471-9AB1-4B3CFD9A46B8}" type="parTrans" cxnId="{AE0359EA-F95E-451B-8F45-85986B17DE90}">
      <dgm:prSet/>
      <dgm:spPr/>
      <dgm:t>
        <a:bodyPr/>
        <a:lstStyle/>
        <a:p>
          <a:endParaRPr lang="en-GB"/>
        </a:p>
      </dgm:t>
    </dgm:pt>
    <dgm:pt modelId="{6EC0900F-8965-4089-B473-717C968B635B}" type="sibTrans" cxnId="{AE0359EA-F95E-451B-8F45-85986B17DE90}">
      <dgm:prSet/>
      <dgm:spPr/>
      <dgm:t>
        <a:bodyPr/>
        <a:lstStyle/>
        <a:p>
          <a:endParaRPr lang="en-GB"/>
        </a:p>
      </dgm:t>
    </dgm:pt>
    <dgm:pt modelId="{1072F788-C80C-40F5-91BF-F26346126873}">
      <dgm:prSet phldrT="[Text]" custT="1"/>
      <dgm:spPr/>
      <dgm:t>
        <a:bodyPr/>
        <a:lstStyle/>
        <a:p>
          <a:r>
            <a:rPr lang="en-GB" sz="2400" dirty="0"/>
            <a:t>Repetition</a:t>
          </a:r>
        </a:p>
      </dgm:t>
    </dgm:pt>
    <dgm:pt modelId="{C2DACA45-1DC5-4BA9-9490-9039C9D05937}" type="parTrans" cxnId="{9097E620-25E3-4ABF-A47C-AA07CB516D44}">
      <dgm:prSet/>
      <dgm:spPr/>
      <dgm:t>
        <a:bodyPr/>
        <a:lstStyle/>
        <a:p>
          <a:endParaRPr lang="en-GB"/>
        </a:p>
      </dgm:t>
    </dgm:pt>
    <dgm:pt modelId="{BAE49AA8-ABDC-413F-ACAD-7BEC0C3B59D8}" type="sibTrans" cxnId="{9097E620-25E3-4ABF-A47C-AA07CB516D44}">
      <dgm:prSet/>
      <dgm:spPr/>
      <dgm:t>
        <a:bodyPr/>
        <a:lstStyle/>
        <a:p>
          <a:endParaRPr lang="en-GB"/>
        </a:p>
      </dgm:t>
    </dgm:pt>
    <dgm:pt modelId="{20A7D89F-0B31-4B0B-875E-7C925946E16B}">
      <dgm:prSet phldrT="[Text]" custT="1"/>
      <dgm:spPr/>
      <dgm:t>
        <a:bodyPr/>
        <a:lstStyle/>
        <a:p>
          <a:r>
            <a:rPr lang="en-GB" sz="2400" dirty="0"/>
            <a:t>Respect</a:t>
          </a:r>
          <a:endParaRPr lang="en-GB" sz="1700" dirty="0"/>
        </a:p>
      </dgm:t>
    </dgm:pt>
    <dgm:pt modelId="{51402C0A-DAF6-40C5-8DCE-D6FB7AB5A1D9}" type="parTrans" cxnId="{7E220C5A-9D61-45EE-AE70-AD92F738D19C}">
      <dgm:prSet/>
      <dgm:spPr/>
      <dgm:t>
        <a:bodyPr/>
        <a:lstStyle/>
        <a:p>
          <a:endParaRPr lang="en-GB"/>
        </a:p>
      </dgm:t>
    </dgm:pt>
    <dgm:pt modelId="{7E571335-0C36-4BB2-B6B9-BCE9EBB04167}" type="sibTrans" cxnId="{7E220C5A-9D61-45EE-AE70-AD92F738D19C}">
      <dgm:prSet/>
      <dgm:spPr/>
      <dgm:t>
        <a:bodyPr/>
        <a:lstStyle/>
        <a:p>
          <a:endParaRPr lang="en-GB"/>
        </a:p>
      </dgm:t>
    </dgm:pt>
    <dgm:pt modelId="{10B94D59-FB57-4E7E-94EA-8FE3266C6C48}" type="pres">
      <dgm:prSet presAssocID="{80DF4A7A-3E2B-4B8F-A13E-841EF7FA7065}" presName="compositeShape" presStyleCnt="0">
        <dgm:presLayoutVars>
          <dgm:chMax val="7"/>
          <dgm:dir/>
          <dgm:resizeHandles val="exact"/>
        </dgm:presLayoutVars>
      </dgm:prSet>
      <dgm:spPr/>
    </dgm:pt>
    <dgm:pt modelId="{5A829151-BFD5-4929-88C5-D4FD3747426F}" type="pres">
      <dgm:prSet presAssocID="{80DF4A7A-3E2B-4B8F-A13E-841EF7FA7065}" presName="wedge1" presStyleLbl="node1" presStyleIdx="0" presStyleCnt="3" custScaleX="112860"/>
      <dgm:spPr/>
    </dgm:pt>
    <dgm:pt modelId="{4B438D48-2E2D-4D08-9A7B-A4E754E1A4C2}" type="pres">
      <dgm:prSet presAssocID="{80DF4A7A-3E2B-4B8F-A13E-841EF7FA7065}" presName="dummy1a" presStyleCnt="0"/>
      <dgm:spPr/>
    </dgm:pt>
    <dgm:pt modelId="{B416A6D2-13C6-4D53-A8FC-CABD4C59F25F}" type="pres">
      <dgm:prSet presAssocID="{80DF4A7A-3E2B-4B8F-A13E-841EF7FA7065}" presName="dummy1b" presStyleCnt="0"/>
      <dgm:spPr/>
    </dgm:pt>
    <dgm:pt modelId="{F21D4883-9B99-4FE6-B385-245892479E00}" type="pres">
      <dgm:prSet presAssocID="{80DF4A7A-3E2B-4B8F-A13E-841EF7FA70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2718DF4-4E9C-48B5-8074-1339BE58EE50}" type="pres">
      <dgm:prSet presAssocID="{80DF4A7A-3E2B-4B8F-A13E-841EF7FA7065}" presName="wedge2" presStyleLbl="node1" presStyleIdx="1" presStyleCnt="3" custLinFactNeighborX="0"/>
      <dgm:spPr/>
    </dgm:pt>
    <dgm:pt modelId="{9021F026-80CC-449C-B6EF-F2311C555DF5}" type="pres">
      <dgm:prSet presAssocID="{80DF4A7A-3E2B-4B8F-A13E-841EF7FA7065}" presName="dummy2a" presStyleCnt="0"/>
      <dgm:spPr/>
    </dgm:pt>
    <dgm:pt modelId="{B7BD5D0D-A970-4493-9A6C-03C4B7F78D58}" type="pres">
      <dgm:prSet presAssocID="{80DF4A7A-3E2B-4B8F-A13E-841EF7FA7065}" presName="dummy2b" presStyleCnt="0"/>
      <dgm:spPr/>
    </dgm:pt>
    <dgm:pt modelId="{5128DFD5-9810-4B40-A1DA-810F2B8F0345}" type="pres">
      <dgm:prSet presAssocID="{80DF4A7A-3E2B-4B8F-A13E-841EF7FA70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2B8A9DE-194E-4505-935F-82740CAAEE05}" type="pres">
      <dgm:prSet presAssocID="{80DF4A7A-3E2B-4B8F-A13E-841EF7FA7065}" presName="wedge3" presStyleLbl="node1" presStyleIdx="2" presStyleCnt="3" custLinFactNeighborX="300"/>
      <dgm:spPr/>
    </dgm:pt>
    <dgm:pt modelId="{67B0A0F9-2343-4FD1-8ED6-7CD9DB605215}" type="pres">
      <dgm:prSet presAssocID="{80DF4A7A-3E2B-4B8F-A13E-841EF7FA7065}" presName="dummy3a" presStyleCnt="0"/>
      <dgm:spPr/>
    </dgm:pt>
    <dgm:pt modelId="{B31D3DE7-508D-4911-A9A8-242146162E07}" type="pres">
      <dgm:prSet presAssocID="{80DF4A7A-3E2B-4B8F-A13E-841EF7FA7065}" presName="dummy3b" presStyleCnt="0"/>
      <dgm:spPr/>
    </dgm:pt>
    <dgm:pt modelId="{31E372FA-C342-423E-8548-90EB269B91FD}" type="pres">
      <dgm:prSet presAssocID="{80DF4A7A-3E2B-4B8F-A13E-841EF7FA70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1D4AF5C-9D67-40B3-97BD-536761859465}" type="pres">
      <dgm:prSet presAssocID="{6EC0900F-8965-4089-B473-717C968B635B}" presName="arrowWedge1" presStyleLbl="fgSibTrans2D1" presStyleIdx="0" presStyleCnt="3" custLinFactNeighborX="4202" custLinFactNeighborY="-516"/>
      <dgm:spPr/>
    </dgm:pt>
    <dgm:pt modelId="{E727C2E6-B480-4136-991B-C2F64B745F71}" type="pres">
      <dgm:prSet presAssocID="{BAE49AA8-ABDC-413F-ACAD-7BEC0C3B59D8}" presName="arrowWedge2" presStyleLbl="fgSibTrans2D1" presStyleIdx="1" presStyleCnt="3"/>
      <dgm:spPr/>
    </dgm:pt>
    <dgm:pt modelId="{225FE80B-E1E3-4D33-A323-130F9F47A8B0}" type="pres">
      <dgm:prSet presAssocID="{7E571335-0C36-4BB2-B6B9-BCE9EBB04167}" presName="arrowWedge3" presStyleLbl="fgSibTrans2D1" presStyleIdx="2" presStyleCnt="3"/>
      <dgm:spPr/>
    </dgm:pt>
  </dgm:ptLst>
  <dgm:cxnLst>
    <dgm:cxn modelId="{9097E620-25E3-4ABF-A47C-AA07CB516D44}" srcId="{80DF4A7A-3E2B-4B8F-A13E-841EF7FA7065}" destId="{1072F788-C80C-40F5-91BF-F26346126873}" srcOrd="1" destOrd="0" parTransId="{C2DACA45-1DC5-4BA9-9490-9039C9D05937}" sibTransId="{BAE49AA8-ABDC-413F-ACAD-7BEC0C3B59D8}"/>
    <dgm:cxn modelId="{A999B130-2192-46D6-B9A3-F05C9D8DB2C3}" type="presOf" srcId="{1072F788-C80C-40F5-91BF-F26346126873}" destId="{5128DFD5-9810-4B40-A1DA-810F2B8F0345}" srcOrd="1" destOrd="0" presId="urn:microsoft.com/office/officeart/2005/8/layout/cycle8"/>
    <dgm:cxn modelId="{F83D5039-715E-4CCD-BA62-65DCFF733B88}" type="presOf" srcId="{20A7D89F-0B31-4B0B-875E-7C925946E16B}" destId="{31E372FA-C342-423E-8548-90EB269B91FD}" srcOrd="1" destOrd="0" presId="urn:microsoft.com/office/officeart/2005/8/layout/cycle8"/>
    <dgm:cxn modelId="{DC502C4E-1D64-49F2-B79F-C679A31A213C}" type="presOf" srcId="{98DFCDBE-FEEE-44D5-AC7B-5607F5912B59}" destId="{F21D4883-9B99-4FE6-B385-245892479E00}" srcOrd="1" destOrd="0" presId="urn:microsoft.com/office/officeart/2005/8/layout/cycle8"/>
    <dgm:cxn modelId="{28E0FB74-69AB-40D8-92D1-DA7A8772548C}" type="presOf" srcId="{80DF4A7A-3E2B-4B8F-A13E-841EF7FA7065}" destId="{10B94D59-FB57-4E7E-94EA-8FE3266C6C48}" srcOrd="0" destOrd="0" presId="urn:microsoft.com/office/officeart/2005/8/layout/cycle8"/>
    <dgm:cxn modelId="{7E220C5A-9D61-45EE-AE70-AD92F738D19C}" srcId="{80DF4A7A-3E2B-4B8F-A13E-841EF7FA7065}" destId="{20A7D89F-0B31-4B0B-875E-7C925946E16B}" srcOrd="2" destOrd="0" parTransId="{51402C0A-DAF6-40C5-8DCE-D6FB7AB5A1D9}" sibTransId="{7E571335-0C36-4BB2-B6B9-BCE9EBB04167}"/>
    <dgm:cxn modelId="{6A2ED998-9C4D-4451-A3B8-753B3E736AE7}" type="presOf" srcId="{98DFCDBE-FEEE-44D5-AC7B-5607F5912B59}" destId="{5A829151-BFD5-4929-88C5-D4FD3747426F}" srcOrd="0" destOrd="0" presId="urn:microsoft.com/office/officeart/2005/8/layout/cycle8"/>
    <dgm:cxn modelId="{F48600CD-04C3-406B-9574-DEAF6A0A1EFE}" type="presOf" srcId="{20A7D89F-0B31-4B0B-875E-7C925946E16B}" destId="{82B8A9DE-194E-4505-935F-82740CAAEE05}" srcOrd="0" destOrd="0" presId="urn:microsoft.com/office/officeart/2005/8/layout/cycle8"/>
    <dgm:cxn modelId="{0AB9CACE-FBE7-4EF0-BB42-4A6CAA09B809}" type="presOf" srcId="{1072F788-C80C-40F5-91BF-F26346126873}" destId="{12718DF4-4E9C-48B5-8074-1339BE58EE50}" srcOrd="0" destOrd="0" presId="urn:microsoft.com/office/officeart/2005/8/layout/cycle8"/>
    <dgm:cxn modelId="{AE0359EA-F95E-451B-8F45-85986B17DE90}" srcId="{80DF4A7A-3E2B-4B8F-A13E-841EF7FA7065}" destId="{98DFCDBE-FEEE-44D5-AC7B-5607F5912B59}" srcOrd="0" destOrd="0" parTransId="{E7FF1EC4-DE4C-4471-9AB1-4B3CFD9A46B8}" sibTransId="{6EC0900F-8965-4089-B473-717C968B635B}"/>
    <dgm:cxn modelId="{79837F08-1F43-4196-ACAE-ADC1AD5E0DCC}" type="presParOf" srcId="{10B94D59-FB57-4E7E-94EA-8FE3266C6C48}" destId="{5A829151-BFD5-4929-88C5-D4FD3747426F}" srcOrd="0" destOrd="0" presId="urn:microsoft.com/office/officeart/2005/8/layout/cycle8"/>
    <dgm:cxn modelId="{A556F91E-DFBB-4951-B3EF-1B385FBAC52C}" type="presParOf" srcId="{10B94D59-FB57-4E7E-94EA-8FE3266C6C48}" destId="{4B438D48-2E2D-4D08-9A7B-A4E754E1A4C2}" srcOrd="1" destOrd="0" presId="urn:microsoft.com/office/officeart/2005/8/layout/cycle8"/>
    <dgm:cxn modelId="{F500F11B-7C5F-4716-B5EC-C9E8B78C1C6D}" type="presParOf" srcId="{10B94D59-FB57-4E7E-94EA-8FE3266C6C48}" destId="{B416A6D2-13C6-4D53-A8FC-CABD4C59F25F}" srcOrd="2" destOrd="0" presId="urn:microsoft.com/office/officeart/2005/8/layout/cycle8"/>
    <dgm:cxn modelId="{E24F5238-9489-4FE4-BDC1-0F548F4C8D57}" type="presParOf" srcId="{10B94D59-FB57-4E7E-94EA-8FE3266C6C48}" destId="{F21D4883-9B99-4FE6-B385-245892479E00}" srcOrd="3" destOrd="0" presId="urn:microsoft.com/office/officeart/2005/8/layout/cycle8"/>
    <dgm:cxn modelId="{48C40B27-C37F-4DBD-B6C5-DDFD2C65F014}" type="presParOf" srcId="{10B94D59-FB57-4E7E-94EA-8FE3266C6C48}" destId="{12718DF4-4E9C-48B5-8074-1339BE58EE50}" srcOrd="4" destOrd="0" presId="urn:microsoft.com/office/officeart/2005/8/layout/cycle8"/>
    <dgm:cxn modelId="{962205D0-BCFE-4D1A-9B32-D2E44F23E09F}" type="presParOf" srcId="{10B94D59-FB57-4E7E-94EA-8FE3266C6C48}" destId="{9021F026-80CC-449C-B6EF-F2311C555DF5}" srcOrd="5" destOrd="0" presId="urn:microsoft.com/office/officeart/2005/8/layout/cycle8"/>
    <dgm:cxn modelId="{35501434-8D81-48C8-B87A-BA15D10FC5B6}" type="presParOf" srcId="{10B94D59-FB57-4E7E-94EA-8FE3266C6C48}" destId="{B7BD5D0D-A970-4493-9A6C-03C4B7F78D58}" srcOrd="6" destOrd="0" presId="urn:microsoft.com/office/officeart/2005/8/layout/cycle8"/>
    <dgm:cxn modelId="{80A69013-401B-4D28-8F8B-174CB66897CA}" type="presParOf" srcId="{10B94D59-FB57-4E7E-94EA-8FE3266C6C48}" destId="{5128DFD5-9810-4B40-A1DA-810F2B8F0345}" srcOrd="7" destOrd="0" presId="urn:microsoft.com/office/officeart/2005/8/layout/cycle8"/>
    <dgm:cxn modelId="{D938903D-8658-4B3D-8311-C85C3BA7A9C5}" type="presParOf" srcId="{10B94D59-FB57-4E7E-94EA-8FE3266C6C48}" destId="{82B8A9DE-194E-4505-935F-82740CAAEE05}" srcOrd="8" destOrd="0" presId="urn:microsoft.com/office/officeart/2005/8/layout/cycle8"/>
    <dgm:cxn modelId="{21838B8D-4B25-45CC-9EA6-DF28BDC33A73}" type="presParOf" srcId="{10B94D59-FB57-4E7E-94EA-8FE3266C6C48}" destId="{67B0A0F9-2343-4FD1-8ED6-7CD9DB605215}" srcOrd="9" destOrd="0" presId="urn:microsoft.com/office/officeart/2005/8/layout/cycle8"/>
    <dgm:cxn modelId="{93267AB8-F941-4D25-A0DB-7F138A2D89C4}" type="presParOf" srcId="{10B94D59-FB57-4E7E-94EA-8FE3266C6C48}" destId="{B31D3DE7-508D-4911-A9A8-242146162E07}" srcOrd="10" destOrd="0" presId="urn:microsoft.com/office/officeart/2005/8/layout/cycle8"/>
    <dgm:cxn modelId="{F98F1933-A724-4867-A923-334E5FCD72AE}" type="presParOf" srcId="{10B94D59-FB57-4E7E-94EA-8FE3266C6C48}" destId="{31E372FA-C342-423E-8548-90EB269B91FD}" srcOrd="11" destOrd="0" presId="urn:microsoft.com/office/officeart/2005/8/layout/cycle8"/>
    <dgm:cxn modelId="{0E844205-E545-42B8-A862-7F3931E4E015}" type="presParOf" srcId="{10B94D59-FB57-4E7E-94EA-8FE3266C6C48}" destId="{41D4AF5C-9D67-40B3-97BD-536761859465}" srcOrd="12" destOrd="0" presId="urn:microsoft.com/office/officeart/2005/8/layout/cycle8"/>
    <dgm:cxn modelId="{4771C015-4FF2-4FEE-90DE-C16E53E52878}" type="presParOf" srcId="{10B94D59-FB57-4E7E-94EA-8FE3266C6C48}" destId="{E727C2E6-B480-4136-991B-C2F64B745F71}" srcOrd="13" destOrd="0" presId="urn:microsoft.com/office/officeart/2005/8/layout/cycle8"/>
    <dgm:cxn modelId="{DAF17D69-FCD3-4DBF-9D21-D41F8E662FF9}" type="presParOf" srcId="{10B94D59-FB57-4E7E-94EA-8FE3266C6C48}" destId="{225FE80B-E1E3-4D33-A323-130F9F47A8B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9B689-C621-4F8A-BBD7-98F5C1F20485}">
      <dsp:nvSpPr>
        <dsp:cNvPr id="0" name=""/>
        <dsp:cNvSpPr/>
      </dsp:nvSpPr>
      <dsp:spPr>
        <a:xfrm>
          <a:off x="2941172" y="-165579"/>
          <a:ext cx="4348561" cy="32961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Disability Staff</a:t>
          </a:r>
        </a:p>
      </dsp:txBody>
      <dsp:txXfrm>
        <a:off x="3520980" y="411241"/>
        <a:ext cx="3188944" cy="1483254"/>
      </dsp:txXfrm>
    </dsp:sp>
    <dsp:sp modelId="{50C48632-BD2F-4D13-8F33-E863A828BF4D}">
      <dsp:nvSpPr>
        <dsp:cNvPr id="0" name=""/>
        <dsp:cNvSpPr/>
      </dsp:nvSpPr>
      <dsp:spPr>
        <a:xfrm>
          <a:off x="4539917" y="1514916"/>
          <a:ext cx="5029635" cy="3240917"/>
        </a:xfrm>
        <a:prstGeom prst="ellipse">
          <a:avLst/>
        </a:prstGeom>
        <a:solidFill>
          <a:schemeClr val="accent5">
            <a:alpha val="50000"/>
            <a:hueOff val="8734758"/>
            <a:satOff val="8481"/>
            <a:lumOff val="-9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Complex Disabled Students</a:t>
          </a:r>
        </a:p>
      </dsp:txBody>
      <dsp:txXfrm>
        <a:off x="6078148" y="2352153"/>
        <a:ext cx="3017781" cy="1782504"/>
      </dsp:txXfrm>
    </dsp:sp>
    <dsp:sp modelId="{29B34EBC-C1BE-4967-B88E-06382B6FAD6A}">
      <dsp:nvSpPr>
        <dsp:cNvPr id="0" name=""/>
        <dsp:cNvSpPr/>
      </dsp:nvSpPr>
      <dsp:spPr>
        <a:xfrm>
          <a:off x="1176430" y="1536049"/>
          <a:ext cx="4506991" cy="3240917"/>
        </a:xfrm>
        <a:prstGeom prst="ellipse">
          <a:avLst/>
        </a:prstGeom>
        <a:solidFill>
          <a:schemeClr val="accent5">
            <a:alpha val="50000"/>
            <a:hueOff val="17469516"/>
            <a:satOff val="16961"/>
            <a:lumOff val="-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1,000s Disabled Students</a:t>
          </a:r>
        </a:p>
      </dsp:txBody>
      <dsp:txXfrm>
        <a:off x="1600838" y="2373286"/>
        <a:ext cx="2704194" cy="1782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B362-90C1-4501-B38A-8619D0164C26}">
      <dsp:nvSpPr>
        <dsp:cNvPr id="0" name=""/>
        <dsp:cNvSpPr/>
      </dsp:nvSpPr>
      <dsp:spPr>
        <a:xfrm>
          <a:off x="114992" y="-37493"/>
          <a:ext cx="10930140" cy="2159862"/>
        </a:xfrm>
        <a:prstGeom prst="rightArrow">
          <a:avLst>
            <a:gd name="adj1" fmla="val 50000"/>
            <a:gd name="adj2" fmla="val 50000"/>
          </a:avLst>
        </a:prstGeom>
        <a:solidFill>
          <a:srgbClr val="2AC0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18431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  <a:latin typeface="Source Sans Pro SemiBold"/>
            </a:rPr>
            <a:t>Baseline Standard 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114992" y="502473"/>
        <a:ext cx="10390175" cy="1079931"/>
      </dsp:txXfrm>
    </dsp:sp>
    <dsp:sp modelId="{911856B4-941B-4DB2-A96D-378580384CE3}">
      <dsp:nvSpPr>
        <dsp:cNvPr id="0" name=""/>
        <dsp:cNvSpPr/>
      </dsp:nvSpPr>
      <dsp:spPr>
        <a:xfrm>
          <a:off x="133831" y="1570973"/>
          <a:ext cx="2909891" cy="2650577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u="none" kern="1200" dirty="0">
              <a:solidFill>
                <a:srgbClr val="115671"/>
              </a:solidFill>
              <a:latin typeface="Source Sans Pro SemiBold"/>
            </a:rPr>
            <a:t>Standard for ALL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Underpinned by Policy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Basic inclusive practice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Accessibility 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Reduces need for some adjustments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rgbClr val="115671"/>
            </a:solidFill>
          </a:endParaRPr>
        </a:p>
      </dsp:txBody>
      <dsp:txXfrm>
        <a:off x="133831" y="1570973"/>
        <a:ext cx="2909891" cy="2650577"/>
      </dsp:txXfrm>
    </dsp:sp>
    <dsp:sp modelId="{21F4FB42-A688-4FE7-B662-E9BB58D1C345}">
      <dsp:nvSpPr>
        <dsp:cNvPr id="0" name=""/>
        <dsp:cNvSpPr/>
      </dsp:nvSpPr>
      <dsp:spPr>
        <a:xfrm>
          <a:off x="3009548" y="760793"/>
          <a:ext cx="7776462" cy="1604558"/>
        </a:xfrm>
        <a:prstGeom prst="rightArrow">
          <a:avLst>
            <a:gd name="adj1" fmla="val 50000"/>
            <a:gd name="adj2" fmla="val 50000"/>
          </a:avLst>
        </a:prstGeom>
        <a:solidFill>
          <a:srgbClr val="D02E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8431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Source Sans Pro SemiBold"/>
            </a:rPr>
            <a:t>Mainstreaming approaches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3009548" y="1161933"/>
        <a:ext cx="7375323" cy="802279"/>
      </dsp:txXfrm>
    </dsp:sp>
    <dsp:sp modelId="{79059660-5FAB-4FD6-A746-108FDD99C51F}">
      <dsp:nvSpPr>
        <dsp:cNvPr id="0" name=""/>
        <dsp:cNvSpPr/>
      </dsp:nvSpPr>
      <dsp:spPr>
        <a:xfrm>
          <a:off x="3062026" y="1960809"/>
          <a:ext cx="2909891" cy="2650577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u="none" kern="1200" dirty="0">
              <a:solidFill>
                <a:srgbClr val="115671"/>
              </a:solidFill>
              <a:latin typeface="Source Sans Pro SemiBold"/>
            </a:rPr>
            <a:t>Common adjustments mainstreamed </a:t>
          </a:r>
          <a:endParaRPr lang="en-GB" sz="1600" b="1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Considered on course by course basis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Ongoing dialogue rather than exceptional effort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Reduces administrative burden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rgbClr val="000000"/>
            </a:solidFill>
            <a:latin typeface="Source Sans Pro"/>
            <a:ea typeface="+mn-ea"/>
            <a:cs typeface="+mn-cs"/>
          </a:endParaRPr>
        </a:p>
      </dsp:txBody>
      <dsp:txXfrm>
        <a:off x="3062026" y="1960809"/>
        <a:ext cx="2909891" cy="2650577"/>
      </dsp:txXfrm>
    </dsp:sp>
    <dsp:sp modelId="{315D879A-F125-40A8-8BDA-DC04CFE635FD}">
      <dsp:nvSpPr>
        <dsp:cNvPr id="0" name=""/>
        <dsp:cNvSpPr/>
      </dsp:nvSpPr>
      <dsp:spPr>
        <a:xfrm>
          <a:off x="5976297" y="1408785"/>
          <a:ext cx="4259211" cy="1629518"/>
        </a:xfrm>
        <a:prstGeom prst="rightArrow">
          <a:avLst>
            <a:gd name="adj1" fmla="val 50000"/>
            <a:gd name="adj2" fmla="val 50000"/>
          </a:avLst>
        </a:prstGeom>
        <a:solidFill>
          <a:srgbClr val="F2A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8431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Source Sans Pro SemiBold"/>
            </a:rPr>
            <a:t>Reasonable adjustments </a:t>
          </a:r>
        </a:p>
      </dsp:txBody>
      <dsp:txXfrm>
        <a:off x="5976297" y="1816165"/>
        <a:ext cx="3851832" cy="814759"/>
      </dsp:txXfrm>
    </dsp:sp>
    <dsp:sp modelId="{3B20FE9F-9443-46B0-B59B-EC9B1B78D8C0}">
      <dsp:nvSpPr>
        <dsp:cNvPr id="0" name=""/>
        <dsp:cNvSpPr/>
      </dsp:nvSpPr>
      <dsp:spPr>
        <a:xfrm>
          <a:off x="5992083" y="2608866"/>
          <a:ext cx="3412721" cy="2020347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Addresses individualised needs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Generally more complex cases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Specialist support not met by UDL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>
              <a:solidFill>
                <a:srgbClr val="115671"/>
              </a:solidFill>
              <a:latin typeface="Source Sans Pro"/>
              <a:ea typeface="+mn-ea"/>
              <a:cs typeface="+mn-cs"/>
            </a:rPr>
            <a:t>Meets legal duties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0" i="0" u="none" kern="1200" dirty="0">
            <a:solidFill>
              <a:srgbClr val="115671"/>
            </a:solidFill>
            <a:latin typeface="Source Sans Pro"/>
            <a:ea typeface="+mn-ea"/>
            <a:cs typeface="+mn-cs"/>
          </a:endParaRPr>
        </a:p>
      </dsp:txBody>
      <dsp:txXfrm>
        <a:off x="5992083" y="2608866"/>
        <a:ext cx="3412721" cy="2020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29151-BFD5-4929-88C5-D4FD3747426F}">
      <dsp:nvSpPr>
        <dsp:cNvPr id="0" name=""/>
        <dsp:cNvSpPr/>
      </dsp:nvSpPr>
      <dsp:spPr>
        <a:xfrm>
          <a:off x="3394450" y="299707"/>
          <a:ext cx="4371223" cy="387313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Reassurance</a:t>
          </a:r>
          <a:endParaRPr lang="en-GB" sz="1700" kern="1200" dirty="0"/>
        </a:p>
      </dsp:txBody>
      <dsp:txXfrm>
        <a:off x="5698189" y="1120443"/>
        <a:ext cx="1561151" cy="1152719"/>
      </dsp:txXfrm>
    </dsp:sp>
    <dsp:sp modelId="{12718DF4-4E9C-48B5-8074-1339BE58EE50}">
      <dsp:nvSpPr>
        <dsp:cNvPr id="0" name=""/>
        <dsp:cNvSpPr/>
      </dsp:nvSpPr>
      <dsp:spPr>
        <a:xfrm>
          <a:off x="3563725" y="438033"/>
          <a:ext cx="3873138" cy="387313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Repetition</a:t>
          </a:r>
        </a:p>
      </dsp:txBody>
      <dsp:txXfrm>
        <a:off x="4485900" y="2950962"/>
        <a:ext cx="2074895" cy="1014393"/>
      </dsp:txXfrm>
    </dsp:sp>
    <dsp:sp modelId="{82B8A9DE-194E-4505-935F-82740CAAEE05}">
      <dsp:nvSpPr>
        <dsp:cNvPr id="0" name=""/>
        <dsp:cNvSpPr/>
      </dsp:nvSpPr>
      <dsp:spPr>
        <a:xfrm>
          <a:off x="3495576" y="299707"/>
          <a:ext cx="3873138" cy="387313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Respect</a:t>
          </a:r>
          <a:endParaRPr lang="en-GB" sz="1700" kern="1200" dirty="0"/>
        </a:p>
      </dsp:txBody>
      <dsp:txXfrm>
        <a:off x="3944214" y="1120443"/>
        <a:ext cx="1383263" cy="1152719"/>
      </dsp:txXfrm>
    </dsp:sp>
    <dsp:sp modelId="{41D4AF5C-9D67-40B3-97BD-536761859465}">
      <dsp:nvSpPr>
        <dsp:cNvPr id="0" name=""/>
        <dsp:cNvSpPr/>
      </dsp:nvSpPr>
      <dsp:spPr>
        <a:xfrm>
          <a:off x="3584334" y="37481"/>
          <a:ext cx="4352669" cy="43526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7C2E6-B480-4136-991B-C2F64B745F71}">
      <dsp:nvSpPr>
        <dsp:cNvPr id="0" name=""/>
        <dsp:cNvSpPr/>
      </dsp:nvSpPr>
      <dsp:spPr>
        <a:xfrm>
          <a:off x="3323959" y="198022"/>
          <a:ext cx="4352669" cy="43526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FE80B-E1E3-4D33-A323-130F9F47A8B0}">
      <dsp:nvSpPr>
        <dsp:cNvPr id="0" name=""/>
        <dsp:cNvSpPr/>
      </dsp:nvSpPr>
      <dsp:spPr>
        <a:xfrm>
          <a:off x="3255490" y="59941"/>
          <a:ext cx="4352669" cy="43526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title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FB59D7-8BF0-B0BB-F501-52E4496F4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" y="1268413"/>
            <a:ext cx="12084050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78252"/>
            <a:ext cx="5490050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35"/>
            <a:ext cx="12084000" cy="899691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000" y="6037361"/>
            <a:ext cx="2532732" cy="72363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083268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Presenter  |  XX Month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de bar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de bar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corporate titl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383280"/>
            <a:ext cx="7650162" cy="1107996"/>
          </a:xfrm>
        </p:spPr>
        <p:txBody>
          <a:bodyPr anchor="t" anchorCtr="0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771" y="-1245"/>
            <a:ext cx="2352229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00" y="6037200"/>
            <a:ext cx="2532732" cy="7236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CE69D1-E708-BE4B-F21E-FE4BDF12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643448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Person’s Name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D99A91-947C-6AE2-684B-357864E8A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4121346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err="1"/>
              <a:t>Persons.name@ed.ac.uk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corporate titl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78252"/>
            <a:ext cx="9630602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35"/>
            <a:ext cx="12084000" cy="899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7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88000" y="6037361"/>
            <a:ext cx="2532732" cy="723637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083268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Presenter  |  XX Month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xed content - corporate si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719263"/>
            <a:ext cx="11160125" cy="4160837"/>
          </a:xfr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27B79-14DA-7CEB-E89E-EEC46C1F80E1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C9719F-8D52-CDB0-EB9A-43146463D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D424B3-A072-D03B-8860-02F0AD7E7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0"/>
            <a:ext cx="4475162" cy="5940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xed content - corporate simp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xed content - corporate simp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11160124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xed content - corporate simp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1"/>
            <a:ext cx="4475162" cy="5931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133AF-1996-E9D0-0493-F45387BDC92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 - corporate side bar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344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6" y="552107"/>
            <a:ext cx="8281104" cy="89662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F78E1-E4C5-B3F0-3650-E9299473FEEE}"/>
              </a:ext>
            </a:extLst>
          </p:cNvPr>
          <p:cNvSpPr/>
          <p:nvPr userDrawn="1"/>
        </p:nvSpPr>
        <p:spPr>
          <a:xfrm>
            <a:off x="9234248" y="1"/>
            <a:ext cx="2957752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2649" y="552451"/>
            <a:ext cx="2520950" cy="3326609"/>
          </a:xfrm>
        </p:spPr>
        <p:txBody>
          <a:bodyPr/>
          <a:lstStyle>
            <a:lvl1pPr marL="0" indent="0" algn="ctr">
              <a:buFontTx/>
              <a:buNone/>
              <a:defRPr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Quote can go here. Quote can go here. Quote can go here. 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1975" y="3879850"/>
            <a:ext cx="2520950" cy="719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rgbClr val="D50032"/>
                </a:solidFill>
                <a:latin typeface="Source Sans Pro SemiBold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11160125" cy="70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808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A323DFB8-0127-4643-8216-B6593D74A76C}" type="datetimeFigureOut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CFC18F1-16E9-4069-A682-7E888F0DDC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1" r:id="rId3"/>
    <p:sldLayoutId id="2147483661" r:id="rId4"/>
    <p:sldLayoutId id="2147483678" r:id="rId5"/>
    <p:sldLayoutId id="2147483679" r:id="rId6"/>
    <p:sldLayoutId id="2147483680" r:id="rId7"/>
    <p:sldLayoutId id="2147483681" r:id="rId8"/>
    <p:sldLayoutId id="2147483662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CC214D-AC89-4FF1-8DA5-8795FE27AA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239" y="224283"/>
            <a:ext cx="7635834" cy="683799"/>
          </a:xfrm>
        </p:spPr>
        <p:txBody>
          <a:bodyPr/>
          <a:lstStyle/>
          <a:p>
            <a:r>
              <a:rPr lang="en-GB" sz="4800" dirty="0"/>
              <a:t>ALTITUDE Summit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897CA-02E2-997F-F4E6-391CD838C3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Victoria Buchanan – Director, Disability and Learning Support Service</a:t>
            </a:r>
          </a:p>
        </p:txBody>
      </p:sp>
      <p:pic>
        <p:nvPicPr>
          <p:cNvPr id="7" name="Picture Placeholder 6" descr="Photograph of Bristo Square, Edinburgh. Historic buildings left to right: Teviot House, Wilkie building, McEwan Hall.">
            <a:extLst>
              <a:ext uri="{FF2B5EF4-FFF2-40B4-BE49-F238E27FC236}">
                <a16:creationId xmlns:a16="http://schemas.microsoft.com/office/drawing/2014/main" id="{34744407-04E3-448A-8099-3C5492E39C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 b="20956"/>
          <a:stretch>
            <a:fillRect/>
          </a:stretch>
        </p:blipFill>
        <p:spPr>
          <a:xfrm>
            <a:off x="107950" y="1269968"/>
            <a:ext cx="12084050" cy="4679950"/>
          </a:xfrm>
        </p:spPr>
      </p:pic>
      <p:pic>
        <p:nvPicPr>
          <p:cNvPr id="2" name="Graphic 12">
            <a:extLst>
              <a:ext uri="{FF2B5EF4-FFF2-40B4-BE49-F238E27FC236}">
                <a16:creationId xmlns:a16="http://schemas.microsoft.com/office/drawing/2014/main" id="{3D671BF4-E8BF-9E66-CE40-F8097D3E7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27D4A2-E830-CDC6-B378-4181D74BD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Arial"/>
              </a:rPr>
              <a:t>Mainstreaming Adjustments: Universal Design Strategies in Action</a:t>
            </a:r>
          </a:p>
        </p:txBody>
      </p:sp>
    </p:spTree>
    <p:extLst>
      <p:ext uri="{BB962C8B-B14F-4D97-AF65-F5344CB8AC3E}">
        <p14:creationId xmlns:p14="http://schemas.microsoft.com/office/powerpoint/2010/main" val="12762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965A-A3DF-4820-93B7-41BA20E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249921"/>
            <a:ext cx="11160125" cy="707896"/>
          </a:xfrm>
        </p:spPr>
        <p:txBody>
          <a:bodyPr/>
          <a:lstStyle/>
          <a:p>
            <a:r>
              <a:rPr lang="en-GB" dirty="0"/>
              <a:t>Increase in Disability Disclosure – 10 year period</a:t>
            </a:r>
          </a:p>
        </p:txBody>
      </p:sp>
      <p:graphicFrame>
        <p:nvGraphicFramePr>
          <p:cNvPr id="7" name="Content Placeholder 6" descr="Bar chart showing increasing percentage of disabled students from 2015-16 to 2024-25. Bar chart increases steadily from 10.2% in 2015-16 to 23% in 2024-25. 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9940"/>
              </p:ext>
            </p:extLst>
          </p:nvPr>
        </p:nvGraphicFramePr>
        <p:xfrm>
          <a:off x="515937" y="1078993"/>
          <a:ext cx="11160125" cy="443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AE08A2-9A23-4037-A6B5-B74A8685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04893"/>
            <a:ext cx="11160125" cy="707896"/>
          </a:xfrm>
        </p:spPr>
        <p:txBody>
          <a:bodyPr/>
          <a:lstStyle/>
          <a:p>
            <a:r>
              <a:rPr lang="en-GB" dirty="0"/>
              <a:t>Current Sector Status</a:t>
            </a:r>
          </a:p>
        </p:txBody>
      </p:sp>
      <p:graphicFrame>
        <p:nvGraphicFramePr>
          <p:cNvPr id="9" name="Content Placeholder 8" descr="Venn diagram with 3 overlapping circles; Disability Staff, Complex Disabled Students and 1000s Disabled Students. ">
            <a:extLst>
              <a:ext uri="{FF2B5EF4-FFF2-40B4-BE49-F238E27FC236}">
                <a16:creationId xmlns:a16="http://schemas.microsoft.com/office/drawing/2014/main" id="{9826DBFF-309A-4E3C-A284-6312BCB41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82385"/>
              </p:ext>
            </p:extLst>
          </p:nvPr>
        </p:nvGraphicFramePr>
        <p:xfrm>
          <a:off x="515937" y="1123306"/>
          <a:ext cx="11160125" cy="46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1E0DF6-05F4-4A97-84E3-2803D48CE60A}"/>
              </a:ext>
            </a:extLst>
          </p:cNvPr>
          <p:cNvSpPr txBox="1"/>
          <p:nvPr/>
        </p:nvSpPr>
        <p:spPr>
          <a:xfrm>
            <a:off x="3758980" y="2913836"/>
            <a:ext cx="1534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Feels like a Tick Box Exercise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88AFB-1F3A-4571-9CFD-39E6B899FF2E}"/>
              </a:ext>
            </a:extLst>
          </p:cNvPr>
          <p:cNvSpPr txBox="1"/>
          <p:nvPr/>
        </p:nvSpPr>
        <p:spPr>
          <a:xfrm>
            <a:off x="5722553" y="2796485"/>
            <a:ext cx="220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Burnout</a:t>
            </a:r>
          </a:p>
          <a:p>
            <a:pPr algn="ctr"/>
            <a:r>
              <a:rPr lang="en-GB" dirty="0"/>
              <a:t>Over-compensating</a:t>
            </a:r>
          </a:p>
          <a:p>
            <a:pPr algn="ctr"/>
            <a:r>
              <a:rPr lang="en-GB" dirty="0"/>
              <a:t>Trying hard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E5459-6539-47DF-AD9F-2E7742045359}"/>
              </a:ext>
            </a:extLst>
          </p:cNvPr>
          <p:cNvSpPr txBox="1"/>
          <p:nvPr/>
        </p:nvSpPr>
        <p:spPr>
          <a:xfrm>
            <a:off x="4959229" y="4257785"/>
            <a:ext cx="134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Waiting for Support</a:t>
            </a:r>
          </a:p>
        </p:txBody>
      </p:sp>
    </p:spTree>
    <p:extLst>
      <p:ext uri="{BB962C8B-B14F-4D97-AF65-F5344CB8AC3E}">
        <p14:creationId xmlns:p14="http://schemas.microsoft.com/office/powerpoint/2010/main" val="31962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A909-2C51-4347-8A5E-C798FBFD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270003"/>
            <a:ext cx="11160125" cy="707896"/>
          </a:xfrm>
        </p:spPr>
        <p:txBody>
          <a:bodyPr/>
          <a:lstStyle/>
          <a:p>
            <a:r>
              <a:rPr lang="en-GB" dirty="0"/>
              <a:t>Mainstreamed Adjustments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6702-072C-4A00-8EB4-40E7EBDE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869576"/>
            <a:ext cx="11385175" cy="5010525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Microphones</a:t>
            </a:r>
            <a:r>
              <a:rPr lang="en-GB" dirty="0">
                <a:solidFill>
                  <a:srgbClr val="333333"/>
                </a:solidFill>
                <a:ea typeface="Source Sans Pro Light" panose="020B0403030403020204" pitchFamily="34" charset="0"/>
              </a:rPr>
              <a:t> - 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worn and used in all lectures.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ea typeface="Source Sans Pro Light" panose="020B0403030403020204" pitchFamily="34" charset="0"/>
              </a:rPr>
              <a:t>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Individual A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udio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R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ecording 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- permissible using student’s own equipment.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Key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Material in Advance </a:t>
            </a:r>
            <a:r>
              <a:rPr lang="en-GB" dirty="0">
                <a:solidFill>
                  <a:srgbClr val="333333"/>
                </a:solidFill>
                <a:ea typeface="Source Sans Pro Light" panose="020B0403030403020204" pitchFamily="34" charset="0"/>
              </a:rPr>
              <a:t>- l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ecture outlines and slides at least 24 hours in advance.</a:t>
            </a:r>
            <a:endParaRPr lang="en-GB" dirty="0">
              <a:solidFill>
                <a:srgbClr val="333333"/>
              </a:solidFill>
              <a:ea typeface="Source Sans Pro Light" panose="020B0403030403020204" pitchFamily="34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Key Technical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W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ords in Advance 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- terms or formulae at least 24 hours in advance.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Advance Course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O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utlines and Reading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L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ists 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- at least 4 weeks before start of course.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Indicate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Priority and/or Relevance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 of R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eading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L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ists.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ea typeface="Source Sans Pro Light" panose="020B0403030403020204" pitchFamily="34" charset="0"/>
              </a:rPr>
              <a:t> </a:t>
            </a:r>
            <a:r>
              <a:rPr lang="en-GB" b="1" dirty="0">
                <a:solidFill>
                  <a:srgbClr val="333333"/>
                </a:solidFill>
                <a:ea typeface="Source Sans Pro Light" panose="020B0403030403020204" pitchFamily="34" charset="0"/>
              </a:rPr>
              <a:t>Change Notifications by Email </a:t>
            </a:r>
            <a:r>
              <a:rPr lang="en-GB" dirty="0">
                <a:solidFill>
                  <a:srgbClr val="333333"/>
                </a:solidFill>
                <a:ea typeface="Source Sans Pro Light" panose="020B0403030403020204" pitchFamily="34" charset="0"/>
              </a:rPr>
              <a:t>-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changes to any teaching arrangements, e.g. room changes or class cancellations.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Accessibility</a:t>
            </a:r>
            <a:r>
              <a:rPr lang="en-GB" b="0" i="0" dirty="0">
                <a:solidFill>
                  <a:srgbClr val="333333"/>
                </a:solidFill>
                <a:effectLst/>
                <a:ea typeface="Source Sans Pro Light" panose="020B0403030403020204" pitchFamily="34" charset="0"/>
              </a:rPr>
              <a:t> - all teaching materials and other electronic documents.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DD5A-A761-43D5-BA29-E735586F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8793"/>
            <a:ext cx="11160125" cy="707896"/>
          </a:xfrm>
        </p:spPr>
        <p:txBody>
          <a:bodyPr/>
          <a:lstStyle/>
          <a:p>
            <a:r>
              <a:rPr lang="en-GB" dirty="0"/>
              <a:t>Baseline Standards vs Mainstreaming</a:t>
            </a:r>
          </a:p>
        </p:txBody>
      </p:sp>
      <p:graphicFrame>
        <p:nvGraphicFramePr>
          <p:cNvPr id="6" name="Content Placeholder 4" descr="Diagram using arrows to show overlap of Baseline Standards, Mainstreaming Approaches, and Reasonable Adjustments.">
            <a:extLst>
              <a:ext uri="{FF2B5EF4-FFF2-40B4-BE49-F238E27FC236}">
                <a16:creationId xmlns:a16="http://schemas.microsoft.com/office/drawing/2014/main" id="{6981FE29-94FC-4E91-B0C8-15691520F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98230"/>
              </p:ext>
            </p:extLst>
          </p:nvPr>
        </p:nvGraphicFramePr>
        <p:xfrm>
          <a:off x="515937" y="722741"/>
          <a:ext cx="11160125" cy="46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2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ECAF-42BB-4322-927E-8DACEE42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1361"/>
            <a:ext cx="11160125" cy="707896"/>
          </a:xfrm>
        </p:spPr>
        <p:txBody>
          <a:bodyPr/>
          <a:lstStyle/>
          <a:p>
            <a:r>
              <a:rPr lang="en-GB" dirty="0"/>
              <a:t>Engaging Academics</a:t>
            </a:r>
          </a:p>
        </p:txBody>
      </p:sp>
      <p:graphicFrame>
        <p:nvGraphicFramePr>
          <p:cNvPr id="4" name="Content Placeholder 3" descr="Circular flowchart with 3 separate segments: Respect, Reassurance, Repetition. ">
            <a:extLst>
              <a:ext uri="{FF2B5EF4-FFF2-40B4-BE49-F238E27FC236}">
                <a16:creationId xmlns:a16="http://schemas.microsoft.com/office/drawing/2014/main" id="{B533B3D4-D20E-4F2D-B658-710D2F540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542077"/>
              </p:ext>
            </p:extLst>
          </p:nvPr>
        </p:nvGraphicFramePr>
        <p:xfrm>
          <a:off x="515938" y="1049257"/>
          <a:ext cx="11160125" cy="461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8E2ADE-3F7C-4B18-BB89-5DCA61F3E56A}"/>
              </a:ext>
            </a:extLst>
          </p:cNvPr>
          <p:cNvSpPr txBox="1"/>
          <p:nvPr/>
        </p:nvSpPr>
        <p:spPr>
          <a:xfrm>
            <a:off x="1429513" y="1856232"/>
            <a:ext cx="270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Two Way Street</a:t>
            </a:r>
          </a:p>
          <a:p>
            <a:pPr algn="r"/>
            <a:r>
              <a:rPr lang="en-GB" dirty="0"/>
              <a:t>Professional Knowledge</a:t>
            </a:r>
          </a:p>
          <a:p>
            <a:pPr algn="r"/>
            <a:r>
              <a:rPr lang="en-GB" dirty="0"/>
              <a:t>Listening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AEB4F-E48C-4EAD-AC1E-F1B6AD72E024}"/>
              </a:ext>
            </a:extLst>
          </p:cNvPr>
          <p:cNvSpPr txBox="1"/>
          <p:nvPr/>
        </p:nvSpPr>
        <p:spPr>
          <a:xfrm>
            <a:off x="8055865" y="1856231"/>
            <a:ext cx="300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Provide Guidance</a:t>
            </a:r>
          </a:p>
          <a:p>
            <a:r>
              <a:rPr lang="en-GB" dirty="0"/>
              <a:t>Solution-Focussed</a:t>
            </a:r>
          </a:p>
          <a:p>
            <a:r>
              <a:rPr lang="en-GB" dirty="0"/>
              <a:t>Collaborative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BD731-B916-4CD9-91DC-765E394F7853}"/>
              </a:ext>
            </a:extLst>
          </p:cNvPr>
          <p:cNvSpPr txBox="1"/>
          <p:nvPr/>
        </p:nvSpPr>
        <p:spPr>
          <a:xfrm>
            <a:off x="4434840" y="5439411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Consistency + Time</a:t>
            </a:r>
          </a:p>
        </p:txBody>
      </p:sp>
    </p:spTree>
    <p:extLst>
      <p:ext uri="{BB962C8B-B14F-4D97-AF65-F5344CB8AC3E}">
        <p14:creationId xmlns:p14="http://schemas.microsoft.com/office/powerpoint/2010/main" val="1785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18A83-9A95-E099-8349-F3BFDBA58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596" y="519952"/>
            <a:ext cx="11160807" cy="50202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i="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 have not been in education that has been as supportive as Edinburgh university”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friendly service that has positively influenced my academic experience and thus my overall time at university.</a:t>
            </a:r>
            <a:r>
              <a:rPr lang="en-GB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 great experience overall- the fast implementation and the caring environment really positively affected me” 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“Invaluable. Hand on heart would not be able to survive university, never mind successfully reach this far without the incredible work of DLSS. They have a genuine desire to help and this shines through to students.”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96BBC-FC63-4A7A-B90E-1253689BC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596" y="519952"/>
            <a:ext cx="11160125" cy="707896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final word from our disabled students: </a:t>
            </a:r>
            <a:b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6973-AB81-4F61-D923-3F891B54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27AE2-4361-5176-6A76-D71F41E97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Victoria Buchanan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E8A66-57B0-03F4-C4D3-39DF7C23E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Victoria.buchanan@ed.ac.uk</a:t>
            </a:r>
          </a:p>
        </p:txBody>
      </p:sp>
    </p:spTree>
    <p:extLst>
      <p:ext uri="{BB962C8B-B14F-4D97-AF65-F5344CB8AC3E}">
        <p14:creationId xmlns:p14="http://schemas.microsoft.com/office/powerpoint/2010/main" val="36450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ofE Colours">
      <a:dk1>
        <a:srgbClr val="041E41"/>
      </a:dk1>
      <a:lt1>
        <a:srgbClr val="FFFFFF"/>
      </a:lt1>
      <a:dk2>
        <a:srgbClr val="5E5E5E"/>
      </a:dk2>
      <a:lt2>
        <a:srgbClr val="DDDDDD"/>
      </a:lt2>
      <a:accent1>
        <a:srgbClr val="D50032"/>
      </a:accent1>
      <a:accent2>
        <a:srgbClr val="004F71"/>
      </a:accent2>
      <a:accent3>
        <a:srgbClr val="F3AA00"/>
      </a:accent3>
      <a:accent4>
        <a:srgbClr val="C2D3DF"/>
      </a:accent4>
      <a:accent5>
        <a:srgbClr val="CD5913"/>
      </a:accent5>
      <a:accent6>
        <a:srgbClr val="830065"/>
      </a:accent6>
      <a:hlink>
        <a:srgbClr val="0089AA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orporate" id="{211A8570-7D3F-F84C-9E20-F9F49A9A078F}" vid="{93277205-B6F8-FC4C-9455-695932AB1D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FA210-DCDE-412D-8A94-B04E8DDEAFBD}">
  <ds:schemaRefs>
    <ds:schemaRef ds:uri="98a9eb8c-6a01-428e-9f5d-17b5596ff277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f04adec5-321f-46c9-8d8f-d278d5019d7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61FD66-1BB9-4CE5-8630-A0526BB84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18EB26-1A9F-4529-89C9-95B634E3D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</TotalTime>
  <Words>381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Source Sans Pro Light</vt:lpstr>
      <vt:lpstr>Source Sans Pro</vt:lpstr>
      <vt:lpstr>Crimson Pro</vt:lpstr>
      <vt:lpstr>Calibri</vt:lpstr>
      <vt:lpstr>Arial</vt:lpstr>
      <vt:lpstr>Source Sans Pro SemiBold</vt:lpstr>
      <vt:lpstr>Verdana</vt:lpstr>
      <vt:lpstr>Wingdings</vt:lpstr>
      <vt:lpstr>Office Theme</vt:lpstr>
      <vt:lpstr>ALTITUDE Summit 2026</vt:lpstr>
      <vt:lpstr>Mainstreaming Adjustments: Universal Design Strategies in Action</vt:lpstr>
      <vt:lpstr>Increase in Disability Disclosure – 10 year period</vt:lpstr>
      <vt:lpstr>Current Sector Status</vt:lpstr>
      <vt:lpstr>Mainstreamed Adjustments Policy</vt:lpstr>
      <vt:lpstr>Baseline Standards vs Mainstreaming</vt:lpstr>
      <vt:lpstr>Engaging Academics</vt:lpstr>
      <vt:lpstr>A final word from our disabled students:  </vt:lpstr>
      <vt:lpstr>Thank you</vt:lpstr>
    </vt:vector>
  </TitlesOfParts>
  <Manager/>
  <Company>The University of Edinburgh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Victoria Buchanan</dc:creator>
  <cp:keywords/>
  <dc:description/>
  <cp:lastModifiedBy>Danielle Duignan</cp:lastModifiedBy>
  <cp:revision>42</cp:revision>
  <dcterms:created xsi:type="dcterms:W3CDTF">2020-09-15T09:54:01Z</dcterms:created>
  <dcterms:modified xsi:type="dcterms:W3CDTF">2026-03-12T11:24:14Z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