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7" r:id="rId5"/>
    <p:sldId id="275" r:id="rId6"/>
    <p:sldId id="276" r:id="rId7"/>
    <p:sldId id="277" r:id="rId8"/>
    <p:sldId id="271" r:id="rId9"/>
    <p:sldId id="272" r:id="rId10"/>
    <p:sldId id="273" r:id="rId11"/>
    <p:sldId id="274" r:id="rId12"/>
    <p:sldId id="262" r:id="rId13"/>
    <p:sldId id="261" r:id="rId14"/>
    <p:sldId id="263" r:id="rId15"/>
    <p:sldId id="278" r:id="rId16"/>
    <p:sldId id="279" r:id="rId17"/>
    <p:sldId id="280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F2FF"/>
    <a:srgbClr val="B6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6" autoAdjust="0"/>
    <p:restoredTop sz="86467" autoAdjust="0"/>
  </p:normalViewPr>
  <p:slideViewPr>
    <p:cSldViewPr snapToGrid="0">
      <p:cViewPr varScale="1">
        <p:scale>
          <a:sx n="78" d="100"/>
          <a:sy n="78" d="100"/>
        </p:scale>
        <p:origin x="120" y="4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Duignan" userId="f36a576b-c06f-4e27-b341-dcf4bf9c1f2f" providerId="ADAL" clId="{07D29F31-AF74-419B-AFEC-C1B7E62EF368}"/>
    <pc:docChg chg="custSel modSld">
      <pc:chgData name="Danielle Duignan" userId="f36a576b-c06f-4e27-b341-dcf4bf9c1f2f" providerId="ADAL" clId="{07D29F31-AF74-419B-AFEC-C1B7E62EF368}" dt="2026-03-10T10:55:26.424" v="10" actId="33553"/>
      <pc:docMkLst>
        <pc:docMk/>
      </pc:docMkLst>
      <pc:sldChg chg="delSp modSp mod">
        <pc:chgData name="Danielle Duignan" userId="f36a576b-c06f-4e27-b341-dcf4bf9c1f2f" providerId="ADAL" clId="{07D29F31-AF74-419B-AFEC-C1B7E62EF368}" dt="2026-03-10T10:55:12.482" v="5" actId="478"/>
        <pc:sldMkLst>
          <pc:docMk/>
          <pc:sldMk cId="3450721878" sldId="257"/>
        </pc:sldMkLst>
        <pc:spChg chg="del">
          <ac:chgData name="Danielle Duignan" userId="f36a576b-c06f-4e27-b341-dcf4bf9c1f2f" providerId="ADAL" clId="{07D29F31-AF74-419B-AFEC-C1B7E62EF368}" dt="2026-03-10T10:55:10.721" v="4" actId="478"/>
          <ac:spMkLst>
            <pc:docMk/>
            <pc:sldMk cId="3450721878" sldId="257"/>
            <ac:spMk id="3" creationId="{E73C946F-B7C7-C326-AFFD-5F89893D6074}"/>
          </ac:spMkLst>
        </pc:spChg>
        <pc:spChg chg="del">
          <ac:chgData name="Danielle Duignan" userId="f36a576b-c06f-4e27-b341-dcf4bf9c1f2f" providerId="ADAL" clId="{07D29F31-AF74-419B-AFEC-C1B7E62EF368}" dt="2026-03-10T10:55:12.482" v="5" actId="478"/>
          <ac:spMkLst>
            <pc:docMk/>
            <pc:sldMk cId="3450721878" sldId="257"/>
            <ac:spMk id="4" creationId="{493FCC38-3D65-4B7B-1571-43B5E220BD0F}"/>
          </ac:spMkLst>
        </pc:spChg>
        <pc:picChg chg="mod">
          <ac:chgData name="Danielle Duignan" userId="f36a576b-c06f-4e27-b341-dcf4bf9c1f2f" providerId="ADAL" clId="{07D29F31-AF74-419B-AFEC-C1B7E62EF368}" dt="2026-03-10T10:55:07.679" v="3" actId="962"/>
          <ac:picMkLst>
            <pc:docMk/>
            <pc:sldMk cId="3450721878" sldId="257"/>
            <ac:picMk id="7" creationId="{F3FE1B63-0033-630B-75A0-7EDADAF86AF2}"/>
          </ac:picMkLst>
        </pc:picChg>
        <pc:picChg chg="mod">
          <ac:chgData name="Danielle Duignan" userId="f36a576b-c06f-4e27-b341-dcf4bf9c1f2f" providerId="ADAL" clId="{07D29F31-AF74-419B-AFEC-C1B7E62EF368}" dt="2026-03-10T10:54:55.798" v="1" actId="962"/>
          <ac:picMkLst>
            <pc:docMk/>
            <pc:sldMk cId="3450721878" sldId="257"/>
            <ac:picMk id="11" creationId="{CD5E3288-186B-96A0-717A-5F4ADFF8D0CB}"/>
          </ac:picMkLst>
        </pc:picChg>
      </pc:sldChg>
      <pc:sldChg chg="modSp mod">
        <pc:chgData name="Danielle Duignan" userId="f36a576b-c06f-4e27-b341-dcf4bf9c1f2f" providerId="ADAL" clId="{07D29F31-AF74-419B-AFEC-C1B7E62EF368}" dt="2026-03-10T10:55:26.424" v="10" actId="33553"/>
        <pc:sldMkLst>
          <pc:docMk/>
          <pc:sldMk cId="3352547850" sldId="262"/>
        </pc:sldMkLst>
        <pc:spChg chg="mod">
          <ac:chgData name="Danielle Duignan" userId="f36a576b-c06f-4e27-b341-dcf4bf9c1f2f" providerId="ADAL" clId="{07D29F31-AF74-419B-AFEC-C1B7E62EF368}" dt="2026-03-10T10:55:26.424" v="10" actId="33553"/>
          <ac:spMkLst>
            <pc:docMk/>
            <pc:sldMk cId="3352547850" sldId="262"/>
            <ac:spMk id="3" creationId="{5563AF17-F56E-013F-59D5-2FBD3B2DE363}"/>
          </ac:spMkLst>
        </pc:spChg>
      </pc:sldChg>
      <pc:sldChg chg="modSp mod">
        <pc:chgData name="Danielle Duignan" userId="f36a576b-c06f-4e27-b341-dcf4bf9c1f2f" providerId="ADAL" clId="{07D29F31-AF74-419B-AFEC-C1B7E62EF368}" dt="2026-03-10T10:55:15.943" v="6" actId="33553"/>
        <pc:sldMkLst>
          <pc:docMk/>
          <pc:sldMk cId="1179469690" sldId="271"/>
        </pc:sldMkLst>
        <pc:spChg chg="mod">
          <ac:chgData name="Danielle Duignan" userId="f36a576b-c06f-4e27-b341-dcf4bf9c1f2f" providerId="ADAL" clId="{07D29F31-AF74-419B-AFEC-C1B7E62EF368}" dt="2026-03-10T10:55:15.943" v="6" actId="33553"/>
          <ac:spMkLst>
            <pc:docMk/>
            <pc:sldMk cId="1179469690" sldId="271"/>
            <ac:spMk id="2" creationId="{96DF480D-7CAF-1BC9-8045-029290477928}"/>
          </ac:spMkLst>
        </pc:spChg>
      </pc:sldChg>
      <pc:sldChg chg="modSp mod">
        <pc:chgData name="Danielle Duignan" userId="f36a576b-c06f-4e27-b341-dcf4bf9c1f2f" providerId="ADAL" clId="{07D29F31-AF74-419B-AFEC-C1B7E62EF368}" dt="2026-03-10T10:55:18.432" v="7" actId="33553"/>
        <pc:sldMkLst>
          <pc:docMk/>
          <pc:sldMk cId="1078210554" sldId="272"/>
        </pc:sldMkLst>
        <pc:spChg chg="mod">
          <ac:chgData name="Danielle Duignan" userId="f36a576b-c06f-4e27-b341-dcf4bf9c1f2f" providerId="ADAL" clId="{07D29F31-AF74-419B-AFEC-C1B7E62EF368}" dt="2026-03-10T10:55:18.432" v="7" actId="33553"/>
          <ac:spMkLst>
            <pc:docMk/>
            <pc:sldMk cId="1078210554" sldId="272"/>
            <ac:spMk id="2" creationId="{205A2041-B5FB-8B6A-2C39-50B1D2C93895}"/>
          </ac:spMkLst>
        </pc:spChg>
      </pc:sldChg>
      <pc:sldChg chg="modSp mod">
        <pc:chgData name="Danielle Duignan" userId="f36a576b-c06f-4e27-b341-dcf4bf9c1f2f" providerId="ADAL" clId="{07D29F31-AF74-419B-AFEC-C1B7E62EF368}" dt="2026-03-10T10:55:20.376" v="8" actId="33553"/>
        <pc:sldMkLst>
          <pc:docMk/>
          <pc:sldMk cId="437235752" sldId="273"/>
        </pc:sldMkLst>
        <pc:spChg chg="mod">
          <ac:chgData name="Danielle Duignan" userId="f36a576b-c06f-4e27-b341-dcf4bf9c1f2f" providerId="ADAL" clId="{07D29F31-AF74-419B-AFEC-C1B7E62EF368}" dt="2026-03-10T10:55:20.376" v="8" actId="33553"/>
          <ac:spMkLst>
            <pc:docMk/>
            <pc:sldMk cId="437235752" sldId="273"/>
            <ac:spMk id="2" creationId="{4D069BF5-42B4-9E62-C1BE-BB11B5495F0D}"/>
          </ac:spMkLst>
        </pc:spChg>
      </pc:sldChg>
      <pc:sldChg chg="modSp mod">
        <pc:chgData name="Danielle Duignan" userId="f36a576b-c06f-4e27-b341-dcf4bf9c1f2f" providerId="ADAL" clId="{07D29F31-AF74-419B-AFEC-C1B7E62EF368}" dt="2026-03-10T10:55:22.092" v="9" actId="33553"/>
        <pc:sldMkLst>
          <pc:docMk/>
          <pc:sldMk cId="2188049199" sldId="274"/>
        </pc:sldMkLst>
        <pc:spChg chg="mod">
          <ac:chgData name="Danielle Duignan" userId="f36a576b-c06f-4e27-b341-dcf4bf9c1f2f" providerId="ADAL" clId="{07D29F31-AF74-419B-AFEC-C1B7E62EF368}" dt="2026-03-10T10:55:22.092" v="9" actId="33553"/>
          <ac:spMkLst>
            <pc:docMk/>
            <pc:sldMk cId="2188049199" sldId="274"/>
            <ac:spMk id="2" creationId="{CED43954-8B15-4A9A-40E9-068B61367B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C8CB2-DA57-F647-BBDE-01FE80F84667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184FC-8EC4-A84A-9D7F-B47CF9065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4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184FC-8EC4-A84A-9D7F-B47CF9065F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72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emotional message might this process unintentionally send to students or staff?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184FC-8EC4-A84A-9D7F-B47CF9065F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 and AI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same time, we are living through the fastest technological acceleration in human history.”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“Artificial intelligence, automation, and digital systems are reshaping how we work, communicate, and make decisions.”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“Technology will not slow down. It will not reverse. We will use more of it—not less.”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“And here’s the paradox: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never been more connected—yet many people feel more isolated, more replaceable, and more invisible than ever.”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“As machines become more powerful, leadership must become more human.”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“Leadership today is no longer only about direction—it’s about restoring relationship.”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184FC-8EC4-A84A-9D7F-B47CF9065F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0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Individually, none of these trends are new. What’s new is that they are converging in the same learning environments, at the same time.</a:t>
            </a: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Together, they place unprecedented interpretive demands on leaders, educators, and institutions.</a:t>
            </a:r>
          </a:p>
          <a:p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mental health strain is higher, when human connection is thinner, and when variability is more visible, systems designed for a narrower range of human experience begin to show their limits</a:t>
            </a:r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isn’t a pathology problem. It’s an environmental fit problem.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that’s where emotional intelligence becomes infrastructure — not as a personal trait, but as a leadership capability that helps systems function as intended.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184FC-8EC4-A84A-9D7F-B47CF9065F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65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hope is a predictor of engagement and well-being, then leadership decisions about clarity, communication, assessment, and system design are not neutral. They are psychological inputs.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Hope is produced by clarity, fairness, predictability, and meaningful pathways”</a:t>
            </a:r>
          </a:p>
          <a:p>
            <a:r>
              <a:rPr lang="en-US" dirty="0"/>
              <a:t>“Hope emerges when systems make progress feel possible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184FC-8EC4-A84A-9D7F-B47CF9065F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57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trust is a predictor of engagement, retention, and well-being, then leadership decisions about transparency, consistency, and follow-through are not neutral. They shape whether people participate fully or withdraw.”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Trust is produced by consistency, fairness, and follow-through”</a:t>
            </a:r>
          </a:p>
          <a:p>
            <a:r>
              <a:rPr lang="en-US" dirty="0"/>
              <a:t>“Trust emerges when systems behave predictably over time”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184FC-8EC4-A84A-9D7F-B47CF9065F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58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Compassion in leadership does not mean lowered expectations. It means accurate interpretation — recognizing when performance issues reflect overload, access barriers, or system design rather than lack of effort.”</a:t>
            </a:r>
            <a:endParaRPr lang="en-US" dirty="0"/>
          </a:p>
          <a:p>
            <a:endParaRPr lang="en-US" dirty="0"/>
          </a:p>
          <a:p>
            <a:r>
              <a:rPr lang="en-US" dirty="0"/>
              <a:t>Compassion is the ability to respond without misattributing intent”</a:t>
            </a:r>
          </a:p>
          <a:p>
            <a:r>
              <a:rPr lang="en-US" dirty="0"/>
              <a:t>“Compassion allows accountability to land without harm”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184FC-8EC4-A84A-9D7F-B47CF9065F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55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environments are volatile, stability becomes a cognitive resource. Leadership decisions about communication cadence, expectations, and change management directly affect people’s capacity to focus and learn.”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Stability is produced through predictable processes and clear communication”</a:t>
            </a:r>
          </a:p>
          <a:p>
            <a:r>
              <a:rPr lang="en-US" dirty="0"/>
              <a:t>“Stability allows cognitive capacity to be directed toward learning rather than threat-monitoring”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184FC-8EC4-A84A-9D7F-B47CF9065F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19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we scale our intellect through artificial means, we must also scale our relationships through human means.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184FC-8EC4-A84A-9D7F-B47CF9065F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5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184FC-8EC4-A84A-9D7F-B47CF9065F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6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8062-C597-BF84-81B0-5AA6F0B82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7A5D55-C1F1-82DC-DA46-FCE73DB05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246E3-3CD8-D7B1-B5CE-5D45CF831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664DE-1D54-B27A-5E3D-B0B40588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DBF5D-7F4C-51E1-257F-7E6AB858F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37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5B92-E912-CB04-F828-7C8694B4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12A431-3CA3-1BB7-F22F-44896448D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CC073-D7D6-46DB-EE4F-C1E2ED4C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60943-7322-273C-D21F-9BF45A21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7990E-54F5-0348-DDBE-D89932796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2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9860D2-B0FB-BBF3-47C8-E9B0F91A0C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D6656-191E-E36B-BE31-97E9ABE49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418BF-35C9-29B2-6775-9DBD3BAD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979C7-F69D-2FFE-4B83-83571610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78688-94B8-89FB-2D97-9CB023C25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2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B1D4-5E0F-9AB8-A0BD-2A70ACFC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46E50-C682-C964-7CCE-B19557915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F81AC-903B-9E44-20C1-690FEB164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E4E08-404F-BED9-553D-9E4EC0A8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8547C-1F02-0EB8-7CF3-C64FBBB9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7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DEA7F-1633-D40C-D1ED-82D97EAB5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D9EC6-D4A3-1A6B-49ED-1FAC346B4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3DAAB-4B9D-6A09-70FE-561326B80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FD97A-70E1-481D-94CD-AFB350063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93821-141A-7DA3-9090-C318EEA7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11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4DFBD-A2F5-D679-E24E-F14F7B94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E1401-0229-23F7-5080-0A51F50F1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0BEF6-22FC-5065-1B94-E9EF0B71B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8284B-7786-FE22-5D0C-155EF935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59227-EDAE-361C-574C-8909C632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5D2C7-7AAB-E69E-C349-5B807521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2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BB981-215D-4EAB-6805-E3B2E916D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EB873-10E9-4205-3CF5-0BB6A1482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3AF5F-99B7-8476-E3F8-075009ADF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93098D-464F-7A1C-E684-847AD11EC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E5D34F-DD03-D2DC-4839-707F770BD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AB7669-E3A1-FCEC-4933-A659FEDED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84E3E4-CB1B-159D-15D8-3F9254EC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F589DC-0C99-473D-84D3-2D692E52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0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31C7-EAF7-A1C4-4A12-CC7F4A6EF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E31B7-A8DF-5313-9D31-3419167EB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9C298-77D4-CC90-C60E-68CFAE3CC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5B92F-1A24-98C0-874A-4E7F3FF3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7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DA553-0024-97BF-CB72-3D53D9F1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7E963-E8DE-9722-3FEF-10C385BD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B9C23-1796-D09B-A016-09FC83D8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9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5129-6BEB-2538-98B2-815B00677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411A0-8582-0095-0CFB-B633CCFCD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F82D8-4924-E9AE-B13B-D45F2239D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1DB0E-E1F7-63BA-FF74-456EE427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6E46D-BFDD-9F79-862E-945B0985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5EAF8-3F5F-46DB-B312-14FA7623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17BA-B354-3587-AADF-612FF2D7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5A2733-C0C9-8C95-E21B-86C8D7A75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34276-2D91-BD4C-74F1-C27686D26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C8F4E-4E63-426E-7E4A-AA1B19B1E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2EA9A-8216-D1B9-1C23-89CD3D07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1FE86-3F71-B3D3-5816-7EA946C7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8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1C582-F878-CCB2-2D20-3D8181EC1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53F1C-98EF-569F-AB49-3F8B5A361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29604-523B-C2A5-54AC-15C136FBB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48D821-DC8E-7B42-A2CC-286B43A90651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8DDA9-EA31-34E6-C621-61528642B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E1D56-272F-8207-5FD6-F91D93B9F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4DAF80-6FEB-2342-BDCE-9A1FA973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6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B798-CCA2-77BF-3D4F-2F91D481A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80" y="845128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/>
              <a:t>Leading With Humanity: Emotionally Intelligent, Inclusive Leadership for Universal Design in Higher Education</a:t>
            </a:r>
            <a:br>
              <a:rPr lang="en-US" b="1" dirty="0"/>
            </a:br>
            <a:endParaRPr lang="en-US" sz="4600" dirty="0"/>
          </a:p>
        </p:txBody>
      </p:sp>
      <p:pic>
        <p:nvPicPr>
          <p:cNvPr id="11" name="Content Placeholder 10" descr="Anita Pereda Leadership Coaching Logo">
            <a:extLst>
              <a:ext uri="{FF2B5EF4-FFF2-40B4-BE49-F238E27FC236}">
                <a16:creationId xmlns:a16="http://schemas.microsoft.com/office/drawing/2014/main" id="{CD5E3288-186B-96A0-717A-5F4ADFF8D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4356" y="2642616"/>
            <a:ext cx="3605784" cy="3605784"/>
          </a:xfrm>
          <a:prstGeom prst="rect">
            <a:avLst/>
          </a:prstGeom>
        </p:spPr>
      </p:pic>
      <p:pic>
        <p:nvPicPr>
          <p:cNvPr id="7" name="Picture 6" descr="Photograph of Anita Pereda, presenter">
            <a:extLst>
              <a:ext uri="{FF2B5EF4-FFF2-40B4-BE49-F238E27FC236}">
                <a16:creationId xmlns:a16="http://schemas.microsoft.com/office/drawing/2014/main" id="{F3FE1B63-0033-630B-75A0-7EDADAF86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209" r="11457" b="-1"/>
          <a:stretch>
            <a:fillRect/>
          </a:stretch>
        </p:blipFill>
        <p:spPr>
          <a:xfrm>
            <a:off x="7459130" y="2207751"/>
            <a:ext cx="3205147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21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67BE9-AC22-7393-3270-163EF66B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79" y="472225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Emotional Intelligence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EC06015-AA39-DE1A-E790-40A386E856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0505" y="1736233"/>
            <a:ext cx="11141612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leadership capacity to notice human signals accurately and respond in ways that reduce friction and increase participation.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800" b="1" dirty="0">
              <a:solidFill>
                <a:srgbClr val="0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It’s not “lower standards.” It’s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better interpretation + better response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03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3D53-4E3B-9F69-C671-3EB857E1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275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EI in Action for Universal Design </a:t>
            </a:r>
            <a:b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7D335C0-B714-65ED-7A6F-AF3405E629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07598" y="2028313"/>
            <a:ext cx="1017680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Notice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— What signals are present?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Pause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— Resist immediate judgment.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Interpret carefully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— Ability, access, or design mismatch?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Respond flexibly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— What adjustment reduces barriers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while maintaining standards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82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F39F9-47FB-18C4-8208-6AE7EB11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Let’s Workshop This!  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FA774-D088-F591-72FF-360B8C05B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Hope</a:t>
            </a:r>
          </a:p>
          <a:p>
            <a:pPr marL="0" indent="0">
              <a:buNone/>
            </a:pP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</a:p>
          <a:p>
            <a:pPr marL="0" indent="0">
              <a:buNone/>
            </a:pP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Compassion</a:t>
            </a:r>
          </a:p>
          <a:p>
            <a:pPr marL="0" indent="0">
              <a:buNone/>
            </a:pP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8C7BD43-50B4-8AC3-8385-5BCA74F4F68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6737133" y="2228043"/>
            <a:ext cx="5181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Where in your institution might this condition be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unintentionally eroded by systems, processes, or communication — even with good intentions?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50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160AA-DFEC-E099-7D1A-ACC868259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Let’s Workshop This!  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0372-FC81-FE15-3C65-504E1B33EF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Example Processes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 timelines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Accommodation requests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Feedback loops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Attendance or participation policies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Onboarding or orientation Processes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60F8-05CE-C0C4-CD80-A6FD2DF7C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43818"/>
            <a:ext cx="5181600" cy="51490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Notice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What signals does this process send?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Pause-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What assumptions are embedded in it?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Interpret-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Who might struggle with this and why?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Respond-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What small adjustment could be made to reduce unnecessary cognitive or emotional load without lowering standards?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13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80DDC-EE8C-AB6D-2F64-A8F4821C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5327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Reflect Back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826665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BE45C-EA1E-C245-A033-107B3910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45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56011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198D6-135A-8E44-5E8C-F0AA47EF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48" y="365125"/>
            <a:ext cx="11792607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Converging Pressures on Learning Systems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EE34EDA-DD7F-727A-E7F3-F40B358803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61414" y="828915"/>
            <a:ext cx="10669172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Population-Level </a:t>
            </a:r>
            <a:r>
              <a:rPr lang="en-US" altLang="en-US" b="1" dirty="0">
                <a:solidFill>
                  <a:srgbClr val="000000"/>
                </a:solidFill>
              </a:rPr>
              <a:t>M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ental </a:t>
            </a:r>
            <a:r>
              <a:rPr lang="en-US" altLang="en-US" b="1" dirty="0">
                <a:solidFill>
                  <a:srgbClr val="000000"/>
                </a:solidFill>
              </a:rPr>
              <a:t>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ealth </a:t>
            </a:r>
            <a:r>
              <a:rPr lang="en-US" altLang="en-US" b="1" dirty="0">
                <a:solidFill>
                  <a:srgbClr val="000000"/>
                </a:solidFill>
              </a:rPr>
              <a:t>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Increases in anxiety and depression since the pandemic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Disproportionate impact on young people, particularly young women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Implications for engagement, persistence, and learning capacity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289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716B7F-8F88-F7C2-4DCE-058AED99B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0474C-2B30-E02D-93DC-D54AF02B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5" y="365125"/>
            <a:ext cx="11380762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Converging Pressures on Learning Systems, cont.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FBF2DC0-ACFC-ACF7-F132-84DECCC8D5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330007"/>
            <a:ext cx="10078329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Accelerated Technologization and Automation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• More digital connection, fewer human touchpoints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</a:b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• Increased efficiency alongside rising isolation and disconnection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</a:b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• Greater reliance on interpretation rather than relationship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43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E6C74-1F9F-E98D-D9D2-04C69F3B0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4BA0-6DFA-B830-1A5F-1727957A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5" y="365125"/>
            <a:ext cx="1138076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Converging Pressures on Learning Systems, cont.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67EB9E8-B1FD-AB07-BFE2-2EE3621641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75138" y="1480984"/>
            <a:ext cx="10007991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Increased Visibility of Neurodiversity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• Broader recognition of cognitive and sensory variability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</a:b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• Growing mismatch between narrow system design and diverse learners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</a:b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• Risk of misinterpreting difference as deficit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910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480D-7CAF-1BC9-8045-0292904779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58545" y="840558"/>
            <a:ext cx="8828690" cy="26468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86CD9-28AD-800C-C22F-FC7C940B17E5}"/>
              </a:ext>
            </a:extLst>
          </p:cNvPr>
          <p:cNvSpPr txBox="1"/>
          <p:nvPr/>
        </p:nvSpPr>
        <p:spPr>
          <a:xfrm>
            <a:off x="904739" y="3487436"/>
            <a:ext cx="103825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single strongest predictor of engagement and well-being across cultures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Created or eroded by leadership</a:t>
            </a:r>
            <a:endParaRPr kumimoji="0" lang="en-US" altLang="en-US" sz="4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6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308518-2501-D686-859D-9DFB14870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2041-B5FB-8B6A-2C39-50B1D2C9389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55080" y="1063279"/>
            <a:ext cx="8828690" cy="26468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32D89-8980-CE3B-5000-59C031725399}"/>
              </a:ext>
            </a:extLst>
          </p:cNvPr>
          <p:cNvSpPr txBox="1"/>
          <p:nvPr/>
        </p:nvSpPr>
        <p:spPr>
          <a:xfrm>
            <a:off x="455377" y="3903245"/>
            <a:ext cx="1098483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Trust in leadership strongly correlates with engagement, retention, and well-being.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 trust erodes, performance follows.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Created or eroded by leadership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1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AD3DC9-452F-3132-3744-D6540D675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9BF5-42B4-9E62-C1BE-BB11B5495F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8147" y="1496856"/>
            <a:ext cx="9926053" cy="22159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0C3EDC-DC19-5889-D587-C576D641FE10}"/>
              </a:ext>
            </a:extLst>
          </p:cNvPr>
          <p:cNvSpPr txBox="1"/>
          <p:nvPr/>
        </p:nvSpPr>
        <p:spPr>
          <a:xfrm>
            <a:off x="324852" y="3712847"/>
            <a:ext cx="109126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who feel genuinely cared about by leaders are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significantly more engaged.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Compassion predicts loyalty and resilience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Created or constrained by leadership</a:t>
            </a:r>
            <a:endParaRPr kumimoji="0" lang="en-US" altLang="en-US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3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8F403F-9CE3-3C04-3C07-CCBBE6002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3954-8B15-4A9A-40E9-068B61367B2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96644" y="1063278"/>
            <a:ext cx="8828690" cy="26468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Stability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82B59-41B1-9AC3-7DCD-B8DF80A7F983}"/>
              </a:ext>
            </a:extLst>
          </p:cNvPr>
          <p:cNvSpPr txBox="1"/>
          <p:nvPr/>
        </p:nvSpPr>
        <p:spPr>
          <a:xfrm>
            <a:off x="1101650" y="3570738"/>
            <a:ext cx="97455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times of disruption, people look to leaders for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grounding,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 perfection.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Stability doesn’t mean certainty—it means 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presence.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Created or eroded by leadership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4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3AF17-F56E-013F-59D5-2FBD3B2DE3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systems become more automated and complex, 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interpretation, trust, and connection become leadership work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And that’s where emotional intelligence comes in.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47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4adec5-321f-46c9-8d8f-d278d5019d73">
      <Terms xmlns="http://schemas.microsoft.com/office/infopath/2007/PartnerControls"/>
    </lcf76f155ced4ddcb4097134ff3c332f>
    <TaxCatchAll xmlns="98a9eb8c-6a01-428e-9f5d-17b5596ff27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46560433F2B4BAC6115A870028350" ma:contentTypeVersion="19" ma:contentTypeDescription="Create a new document." ma:contentTypeScope="" ma:versionID="c0a8b1796a8dd6b38852de74ff080729">
  <xsd:schema xmlns:xsd="http://www.w3.org/2001/XMLSchema" xmlns:xs="http://www.w3.org/2001/XMLSchema" xmlns:p="http://schemas.microsoft.com/office/2006/metadata/properties" xmlns:ns2="f04adec5-321f-46c9-8d8f-d278d5019d73" xmlns:ns3="98a9eb8c-6a01-428e-9f5d-17b5596ff277" targetNamespace="http://schemas.microsoft.com/office/2006/metadata/properties" ma:root="true" ma:fieldsID="88a703fd55f415ae93a6b4d1954400f5" ns2:_="" ns3:_="">
    <xsd:import namespace="f04adec5-321f-46c9-8d8f-d278d5019d73"/>
    <xsd:import namespace="98a9eb8c-6a01-428e-9f5d-17b5596ff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adec5-321f-46c9-8d8f-d278d5019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9eb8c-6a01-428e-9f5d-17b5596ff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ea14bd-29b4-46a6-9b71-aedf54cf4907}" ma:internalName="TaxCatchAll" ma:showField="CatchAllData" ma:web="98a9eb8c-6a01-428e-9f5d-17b5596ff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E1F825-041D-402B-AB60-23B3F9320311}">
  <ds:schemaRefs>
    <ds:schemaRef ds:uri="http://purl.org/dc/elements/1.1/"/>
    <ds:schemaRef ds:uri="98a9eb8c-6a01-428e-9f5d-17b5596ff277"/>
    <ds:schemaRef ds:uri="http://schemas.openxmlformats.org/package/2006/metadata/core-properties"/>
    <ds:schemaRef ds:uri="http://schemas.microsoft.com/office/infopath/2007/PartnerControls"/>
    <ds:schemaRef ds:uri="f04adec5-321f-46c9-8d8f-d278d5019d73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8E18112-D4DD-41DD-BFE4-F142F6A09A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F34E2C-43BC-41B8-A6E2-89D6927596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adec5-321f-46c9-8d8f-d278d5019d73"/>
    <ds:schemaRef ds:uri="98a9eb8c-6a01-428e-9f5d-17b5596ff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16826</TotalTime>
  <Words>954</Words>
  <Application>Microsoft Office PowerPoint</Application>
  <PresentationFormat>Widescreen</PresentationFormat>
  <Paragraphs>123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-webkit-standard</vt:lpstr>
      <vt:lpstr>Office Theme</vt:lpstr>
      <vt:lpstr>Leading With Humanity: Emotionally Intelligent, Inclusive Leadership for Universal Design in Higher Education </vt:lpstr>
      <vt:lpstr>Three Converging Pressures on Learning Systems</vt:lpstr>
      <vt:lpstr>Three Converging Pressures on Learning Systems, cont.</vt:lpstr>
      <vt:lpstr>Three Converging Pressures on Learning Systems, cont.  </vt:lpstr>
      <vt:lpstr>Hope</vt:lpstr>
      <vt:lpstr>Trust</vt:lpstr>
      <vt:lpstr>Compassion</vt:lpstr>
      <vt:lpstr>Stability</vt:lpstr>
      <vt:lpstr>As systems become more automated and complex, human interpretation, trust, and connection become leadership work.                And that’s where emotional intelligence comes in. </vt:lpstr>
      <vt:lpstr>Emotional Intelligence </vt:lpstr>
      <vt:lpstr>EI in Action for Universal Design  </vt:lpstr>
      <vt:lpstr>Let’s Workshop This!   #1</vt:lpstr>
      <vt:lpstr>Let’s Workshop This!   #2</vt:lpstr>
      <vt:lpstr>Reflect Back and Questions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Anita Pereda</dc:creator>
  <cp:lastModifiedBy>Danielle Duignan</cp:lastModifiedBy>
  <cp:revision>26</cp:revision>
  <dcterms:created xsi:type="dcterms:W3CDTF">2026-01-03T23:39:11Z</dcterms:created>
  <dcterms:modified xsi:type="dcterms:W3CDTF">2026-03-10T10:55:26Z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0x01010069946560433F2B4BAC6115A870028350</vt:lpwstr>
  </property>
  <property fmtid="{D5CDD505-2E9C-101B-9397-08002B2CF9AE}" pid="3" name="MediaServiceImageTags">
    <vt:lpwstr/>
  </property>
</Properties>
</file>