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257" r:id="rId6"/>
    <p:sldId id="258" r:id="rId7"/>
    <p:sldId id="259" r:id="rId8"/>
    <p:sldId id="260" r:id="rId9"/>
    <p:sldId id="263" r:id="rId10"/>
    <p:sldId id="265" r:id="rId11"/>
    <p:sldId id="266" r:id="rId12"/>
    <p:sldId id="267" r:id="rId13"/>
    <p:sldId id="268" r:id="rId14"/>
    <p:sldId id="269" r:id="rId15"/>
    <p:sldId id="270"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0D01D-F20E-4AA3-AFD3-F882639A74FB}" v="81" dt="2026-02-18T13:56:36.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65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A2AA26-4539-46CB-9EEF-D16008A8B7C4}" type="datetimeFigureOut">
              <a:rPr lang="en-GB" smtClean="0"/>
              <a:t>18/02/2026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3EABD-F69F-4732-A22F-C28B48A75051}" type="slidenum">
              <a:rPr lang="en-GB" smtClean="0"/>
              <a:t>‹#›</a:t>
            </a:fld>
            <a:endParaRPr lang="en-GB"/>
          </a:p>
        </p:txBody>
      </p:sp>
    </p:spTree>
    <p:extLst>
      <p:ext uri="{BB962C8B-B14F-4D97-AF65-F5344CB8AC3E}">
        <p14:creationId xmlns:p14="http://schemas.microsoft.com/office/powerpoint/2010/main" val="378198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Good morning/afternoon everyone. My name is Dr Aideen Hunter from Ulster University, and today I’m sharing work from the </a:t>
            </a:r>
            <a:r>
              <a:rPr lang="en-GB" sz="1200" b="0" i="0" kern="1200" dirty="0" err="1">
                <a:solidFill>
                  <a:schemeClr val="tx1"/>
                </a:solidFill>
                <a:effectLst/>
                <a:latin typeface="+mn-lt"/>
                <a:ea typeface="+mn-ea"/>
                <a:cs typeface="+mn-cs"/>
              </a:rPr>
              <a:t>NeuroBridge</a:t>
            </a:r>
            <a:r>
              <a:rPr lang="en-GB" sz="1200" b="0" i="0" kern="1200" dirty="0">
                <a:solidFill>
                  <a:schemeClr val="tx1"/>
                </a:solidFill>
                <a:effectLst/>
                <a:latin typeface="+mn-lt"/>
                <a:ea typeface="+mn-ea"/>
                <a:cs typeface="+mn-cs"/>
              </a:rPr>
              <a:t> initiative—a leadership-led approach to embedding Universal Design for Learning across all Further Education colleges in Northern Ireland.</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This project is funded and supported by the Department for the Economy and is focused on moving UDL from policy into lived, everyday practice.</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1</a:t>
            </a:fld>
            <a:endParaRPr lang="en-GB"/>
          </a:p>
        </p:txBody>
      </p:sp>
    </p:spTree>
    <p:extLst>
      <p:ext uri="{BB962C8B-B14F-4D97-AF65-F5344CB8AC3E}">
        <p14:creationId xmlns:p14="http://schemas.microsoft.com/office/powerpoint/2010/main" val="78961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err="1">
                <a:solidFill>
                  <a:schemeClr val="tx1"/>
                </a:solidFill>
                <a:effectLst/>
                <a:latin typeface="+mn-lt"/>
                <a:ea typeface="+mn-ea"/>
                <a:cs typeface="+mn-cs"/>
              </a:rPr>
              <a:t>NeuroBridge</a:t>
            </a:r>
            <a:r>
              <a:rPr lang="en-GB" sz="1200" b="0" i="0" kern="1200" dirty="0">
                <a:solidFill>
                  <a:schemeClr val="tx1"/>
                </a:solidFill>
                <a:effectLst/>
                <a:latin typeface="+mn-lt"/>
                <a:ea typeface="+mn-ea"/>
                <a:cs typeface="+mn-cs"/>
              </a:rPr>
              <a:t> has two core aims: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First, to build confidence and capability among FE educators and support staff through structured professional development.</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Second, to expand the impact of inclusive practice through media‑based dissemination—supporting practitioners to create digital stories, reflective videos, and demonstrations that can be shared across the sector.</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Together, these elements create a model that is both scalable and sustainable</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2</a:t>
            </a:fld>
            <a:endParaRPr lang="en-GB"/>
          </a:p>
        </p:txBody>
      </p:sp>
    </p:spTree>
    <p:extLst>
      <p:ext uri="{BB962C8B-B14F-4D97-AF65-F5344CB8AC3E}">
        <p14:creationId xmlns:p14="http://schemas.microsoft.com/office/powerpoint/2010/main" val="216960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know FE serves incredibly diverse learners—adult returners, apprentices, people with caring responsibilities, and neurodivergent students.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UDL offers a strengths‑based approach that ensures the system adapts to learners, rather than expecting learners to adapt to the system.</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In practice, this means shifting FE away from a compliance mindset and towards a proactive, anticipatory model of inclusion rooted in flexibility and representation.</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3</a:t>
            </a:fld>
            <a:endParaRPr lang="en-GB"/>
          </a:p>
        </p:txBody>
      </p:sp>
    </p:spTree>
    <p:extLst>
      <p:ext uri="{BB962C8B-B14F-4D97-AF65-F5344CB8AC3E}">
        <p14:creationId xmlns:p14="http://schemas.microsoft.com/office/powerpoint/2010/main" val="388537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The programme began with a sector-wide professional development phase focused on neurodiversity, led by neurodiverse international experts whose lived experience and specialist knowledge grounded the training in authenticity and relevance. This phase equipped practitioners with a deeper understanding of neurodiversity across real‑world FE contexts—including vocational learning, adult literacy, SEN support roles, apprenticeships, and workplace learning—ensuring the learning was immediately applicable to everyday practice.</a:t>
            </a:r>
          </a:p>
          <a:p>
            <a:pPr fontAlgn="t"/>
            <a:r>
              <a:rPr lang="en-GB" sz="1200" b="0" i="0" kern="1200" dirty="0">
                <a:solidFill>
                  <a:schemeClr val="tx1"/>
                </a:solidFill>
                <a:effectLst/>
                <a:latin typeface="+mn-lt"/>
                <a:ea typeface="+mn-ea"/>
                <a:cs typeface="+mn-cs"/>
              </a:rPr>
              <a:t>Phase two moved from awareness to action through a structured intervention designed to support educators in embedding UDL principles and implementing innovative strategies to better meet the needs of neurodivergent learners and colleagues. Collaboration across colleges remained central throughout, helping to build a shared vocabulary and a common understanding of inclusive practice that could be scaled across the FE sector.</a:t>
            </a:r>
          </a:p>
          <a:p>
            <a:pPr fontAlgn="t"/>
            <a:r>
              <a:rPr lang="en-GB" sz="1200" b="0" i="0" kern="1200" dirty="0">
                <a:solidFill>
                  <a:schemeClr val="tx1"/>
                </a:solidFill>
                <a:effectLst/>
                <a:latin typeface="+mn-lt"/>
                <a:ea typeface="+mn-ea"/>
                <a:cs typeface="+mn-cs"/>
              </a:rPr>
              <a:t>In phase three, practitioners co‑created media assets documenting their inclusive strategies and UDL‑aligned innovations. These digital stories contributed to a growing community of practice and formed the foundation of a regional repository of accessible resources, strengthening knowledge exchange and sustaining long‑term cultural change.</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4</a:t>
            </a:fld>
            <a:endParaRPr lang="en-GB"/>
          </a:p>
        </p:txBody>
      </p:sp>
    </p:spTree>
    <p:extLst>
      <p:ext uri="{BB962C8B-B14F-4D97-AF65-F5344CB8AC3E}">
        <p14:creationId xmlns:p14="http://schemas.microsoft.com/office/powerpoint/2010/main" val="300077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 distinctive feature of this initiative is the focus on creative media.</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Practitioners worked with Ulster’s media team to produce short videos capturing their inclusive practices—everything from mobile phone reflections to more polished studio recordings.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These digital assets did two things:</a:t>
            </a:r>
          </a:p>
          <a:p>
            <a:pPr fontAlgn="t"/>
            <a:r>
              <a:rPr lang="en-GB" sz="1200" b="0" i="0" kern="1200" dirty="0">
                <a:solidFill>
                  <a:schemeClr val="tx1"/>
                </a:solidFill>
                <a:effectLst/>
                <a:latin typeface="+mn-lt"/>
                <a:ea typeface="+mn-ea"/>
                <a:cs typeface="+mn-cs"/>
              </a:rPr>
              <a:t>They became resources that other practitioners could learn from.</a:t>
            </a:r>
          </a:p>
          <a:p>
            <a:pPr fontAlgn="t"/>
            <a:r>
              <a:rPr lang="en-GB" sz="1200" b="0" i="0" kern="1200" dirty="0">
                <a:solidFill>
                  <a:schemeClr val="tx1"/>
                </a:solidFill>
                <a:effectLst/>
                <a:latin typeface="+mn-lt"/>
                <a:ea typeface="+mn-ea"/>
                <a:cs typeface="+mn-cs"/>
              </a:rPr>
              <a:t>They created momentum—encouraging others to try, share, and adapt inclusive strategies.</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Media became a catalyst for institutional learning.</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5</a:t>
            </a:fld>
            <a:endParaRPr lang="en-GB"/>
          </a:p>
        </p:txBody>
      </p:sp>
    </p:spTree>
    <p:extLst>
      <p:ext uri="{BB962C8B-B14F-4D97-AF65-F5344CB8AC3E}">
        <p14:creationId xmlns:p14="http://schemas.microsoft.com/office/powerpoint/2010/main" val="108395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Participatory Practice Network (PPN) is distinctive because it transforms Wenger’s Communities of Practice from an emergent social learning group into a structured, participatory, media‑driven, sector‑wide engine for UDL innovation—grounded in neurodiverse expertise and designed to produce a shared digital repertoire that drives inclusive pedagogical transformation.</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723EABD-F69F-4732-A22F-C28B48A75051}" type="slidenum">
              <a:rPr lang="en-GB" smtClean="0"/>
              <a:t>7</a:t>
            </a:fld>
            <a:endParaRPr lang="en-GB"/>
          </a:p>
        </p:txBody>
      </p:sp>
    </p:spTree>
    <p:extLst>
      <p:ext uri="{BB962C8B-B14F-4D97-AF65-F5344CB8AC3E}">
        <p14:creationId xmlns:p14="http://schemas.microsoft.com/office/powerpoint/2010/main" val="210458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n-IE"/>
          </a:p>
        </p:txBody>
      </p:sp>
      <p:sp>
        <p:nvSpPr>
          <p:cNvPr id="6" name="Slide Number Placeholder 5"/>
          <p:cNvSpPr>
            <a:spLocks noGrp="1"/>
          </p:cNvSpPr>
          <p:nvPr>
            <p:ph type="sldNum" sz="quarter" idx="12"/>
          </p:nvPr>
        </p:nvSpPr>
        <p:spPr>
          <a:xfrm>
            <a:off x="423334" y="4529541"/>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2831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045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45893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9266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31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6964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947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1385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IE"/>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795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2/18/2026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3628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8769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2/18/2026</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353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2/18/2026</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8026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2/18/2026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IE"/>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14794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8519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2/18/2026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08546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IE"/>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IE"/>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IE"/>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IE"/>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IE"/>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IE"/>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IE"/>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IE"/>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IE"/>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IE"/>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IE"/>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IE"/>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IE"/>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IE"/>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IE"/>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IE"/>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IE"/>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IE"/>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IE"/>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IE"/>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IE"/>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IE"/>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IE"/>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IE"/>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CAD085-E8A6-8845-BD4E-CB4CCA059FC4}" type="datetimeFigureOut">
              <a:rPr lang="en-US" smtClean="0"/>
              <a:t>2/18/2026</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176297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4940" y="1892992"/>
            <a:ext cx="7519060" cy="3072015"/>
          </a:xfrm>
        </p:spPr>
        <p:txBody>
          <a:bodyPr anchor="b">
            <a:normAutofit fontScale="90000"/>
          </a:bodyPr>
          <a:lstStyle/>
          <a:p>
            <a:pPr>
              <a:defRPr>
                <a:solidFill>
                  <a:srgbClr val="002D62"/>
                </a:solidFill>
              </a:defRPr>
            </a:pPr>
            <a:r>
              <a:rPr dirty="0">
                <a:latin typeface="Verdana" panose="020B0604030504040204" pitchFamily="34" charset="0"/>
                <a:ea typeface="Verdana" panose="020B0604030504040204" pitchFamily="34" charset="0"/>
              </a:rPr>
              <a:t>Embedding UDL in Further Education</a:t>
            </a:r>
            <a:r>
              <a:rPr lang="en-GB" dirty="0">
                <a:latin typeface="Verdana" panose="020B0604030504040204" pitchFamily="34" charset="0"/>
                <a:ea typeface="Verdana" panose="020B0604030504040204" pitchFamily="34" charset="0"/>
              </a:rPr>
              <a:t>:</a:t>
            </a:r>
            <a:br>
              <a:rPr lang="en-GB" dirty="0">
                <a:latin typeface="Verdana" panose="020B0604030504040204" pitchFamily="34" charset="0"/>
                <a:ea typeface="Verdana" panose="020B0604030504040204" pitchFamily="34" charset="0"/>
              </a:rPr>
            </a:br>
            <a:r>
              <a:rPr lang="en-GB" dirty="0">
                <a:latin typeface="Verdana" panose="020B0604030504040204" pitchFamily="34" charset="0"/>
                <a:ea typeface="Verdana" panose="020B0604030504040204" pitchFamily="34" charset="0"/>
              </a:rPr>
              <a:t>Promoting A Strengths –Based Model of Inclusive Practice</a:t>
            </a:r>
            <a:endParaRPr dirty="0">
              <a:latin typeface="Verdana" panose="020B0604030504040204" pitchFamily="34" charset="0"/>
              <a:ea typeface="Verdana" panose="020B0604030504040204" pitchFamily="34" charset="0"/>
            </a:endParaRPr>
          </a:p>
        </p:txBody>
      </p:sp>
      <p:sp>
        <p:nvSpPr>
          <p:cNvPr id="3" name="Subtitle 2"/>
          <p:cNvSpPr>
            <a:spLocks noGrp="1"/>
          </p:cNvSpPr>
          <p:nvPr>
            <p:ph type="subTitle" idx="1"/>
          </p:nvPr>
        </p:nvSpPr>
        <p:spPr>
          <a:xfrm>
            <a:off x="2165725" y="5481189"/>
            <a:ext cx="3915888" cy="2102108"/>
          </a:xfrm>
        </p:spPr>
        <p:txBody>
          <a:bodyPr anchor="t">
            <a:normAutofit/>
          </a:bodyPr>
          <a:lstStyle/>
          <a:p>
            <a:r>
              <a:rPr dirty="0">
                <a:latin typeface="Verdana" panose="020B0604030504040204" pitchFamily="34" charset="0"/>
                <a:ea typeface="Verdana" panose="020B0604030504040204" pitchFamily="34" charset="0"/>
              </a:rPr>
              <a:t>Aideen Hunter | ALTITUDE Summit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34A4-4711-97B0-F011-5B85317F4DFC}"/>
              </a:ext>
            </a:extLst>
          </p:cNvPr>
          <p:cNvSpPr>
            <a:spLocks noGrp="1"/>
          </p:cNvSpPr>
          <p:nvPr>
            <p:ph type="title" idx="4294967295"/>
          </p:nvPr>
        </p:nvSpPr>
        <p:spPr>
          <a:xfrm>
            <a:off x="1334065" y="144463"/>
            <a:ext cx="7809935" cy="1145041"/>
          </a:xfrm>
        </p:spPr>
        <p:txBody>
          <a:bodyPr>
            <a:noAutofit/>
          </a:bodyPr>
          <a:lstStyle/>
          <a:p>
            <a:r>
              <a:rPr lang="en-GB" sz="3000" b="1" dirty="0"/>
              <a:t>PPN Integrates Neurodiverse Leadership and Lived Experience as Foundational</a:t>
            </a:r>
            <a:br>
              <a:rPr lang="en-GB" sz="3000" dirty="0"/>
            </a:br>
            <a:endParaRPr lang="en-GB" sz="3000" dirty="0"/>
          </a:p>
        </p:txBody>
      </p:sp>
      <p:sp>
        <p:nvSpPr>
          <p:cNvPr id="3" name="Content Placeholder 2">
            <a:extLst>
              <a:ext uri="{FF2B5EF4-FFF2-40B4-BE49-F238E27FC236}">
                <a16:creationId xmlns:a16="http://schemas.microsoft.com/office/drawing/2014/main" id="{3C7731D2-F424-19FB-E088-46ADB0BA1FB4}"/>
              </a:ext>
            </a:extLst>
          </p:cNvPr>
          <p:cNvSpPr>
            <a:spLocks noGrp="1"/>
          </p:cNvSpPr>
          <p:nvPr>
            <p:ph idx="4294967295"/>
          </p:nvPr>
        </p:nvSpPr>
        <p:spPr>
          <a:xfrm>
            <a:off x="662129" y="1289504"/>
            <a:ext cx="8258136" cy="3778250"/>
          </a:xfrm>
        </p:spPr>
        <p:txBody>
          <a:bodyPr>
            <a:normAutofit/>
          </a:bodyPr>
          <a:lstStyle/>
          <a:p>
            <a:r>
              <a:rPr lang="en-GB" dirty="0"/>
              <a:t>Traditional CoP theory does not specify who leads or how identities shape participation.</a:t>
            </a:r>
          </a:p>
          <a:p>
            <a:r>
              <a:rPr lang="en-GB" b="1" dirty="0"/>
              <a:t>What’s new in PPN:</a:t>
            </a:r>
            <a:endParaRPr lang="en-GB" dirty="0"/>
          </a:p>
          <a:p>
            <a:pPr lvl="0"/>
            <a:r>
              <a:rPr lang="en-GB" dirty="0"/>
              <a:t>Neurodiverse experts </a:t>
            </a:r>
            <a:r>
              <a:rPr lang="en-GB" i="1" dirty="0"/>
              <a:t>lead</a:t>
            </a:r>
            <a:r>
              <a:rPr lang="en-GB" dirty="0"/>
              <a:t> professional development.</a:t>
            </a:r>
          </a:p>
          <a:p>
            <a:pPr lvl="0"/>
            <a:r>
              <a:rPr lang="en-GB" dirty="0"/>
              <a:t>Lived experience is treated as </a:t>
            </a:r>
            <a:r>
              <a:rPr lang="en-GB" b="1" dirty="0"/>
              <a:t>epistemic authority</a:t>
            </a:r>
            <a:r>
              <a:rPr lang="en-GB" dirty="0"/>
              <a:t>.</a:t>
            </a:r>
          </a:p>
          <a:p>
            <a:pPr lvl="0"/>
            <a:r>
              <a:rPr lang="en-GB" dirty="0"/>
              <a:t>This diversifies “whose knowledge counts” within the professional learning system.</a:t>
            </a:r>
          </a:p>
          <a:p>
            <a:r>
              <a:rPr lang="en-GB" b="1" dirty="0"/>
              <a:t>Why this matters:</a:t>
            </a:r>
            <a:br>
              <a:rPr lang="en-GB" dirty="0"/>
            </a:br>
            <a:r>
              <a:rPr lang="en-GB" dirty="0"/>
              <a:t>PPN introduces a </a:t>
            </a:r>
            <a:r>
              <a:rPr lang="en-GB" b="1" dirty="0"/>
              <a:t>justice‑centred, identity‑affirming</a:t>
            </a:r>
            <a:r>
              <a:rPr lang="en-GB" dirty="0"/>
              <a:t> dimension absent from classic CoP models.</a:t>
            </a:r>
          </a:p>
          <a:p>
            <a:endParaRPr lang="en-GB" dirty="0"/>
          </a:p>
        </p:txBody>
      </p:sp>
      <p:pic>
        <p:nvPicPr>
          <p:cNvPr id="5" name="Picture 4" descr="A graphic with a dark blue justice scale icon on a light blue rounded rectangle background. Text beside the icon states that PPN introduces a justice-centered, identity-affirming dimension absent from classic CoP models, highlighting a key conceptual addition.">
            <a:extLst>
              <a:ext uri="{FF2B5EF4-FFF2-40B4-BE49-F238E27FC236}">
                <a16:creationId xmlns:a16="http://schemas.microsoft.com/office/drawing/2014/main" id="{47B40DDA-84BC-C4B4-EE80-5FB56D5A2B7B}"/>
              </a:ext>
            </a:extLst>
          </p:cNvPr>
          <p:cNvPicPr>
            <a:picLocks noChangeAspect="1"/>
          </p:cNvPicPr>
          <p:nvPr/>
        </p:nvPicPr>
        <p:blipFill>
          <a:blip r:embed="rId2"/>
          <a:srcRect t="23035" b="27678"/>
          <a:stretch>
            <a:fillRect/>
          </a:stretch>
        </p:blipFill>
        <p:spPr>
          <a:xfrm>
            <a:off x="1334066" y="4685319"/>
            <a:ext cx="6612505" cy="2172681"/>
          </a:xfrm>
          <a:prstGeom prst="rect">
            <a:avLst/>
          </a:prstGeom>
        </p:spPr>
      </p:pic>
    </p:spTree>
    <p:extLst>
      <p:ext uri="{BB962C8B-B14F-4D97-AF65-F5344CB8AC3E}">
        <p14:creationId xmlns:p14="http://schemas.microsoft.com/office/powerpoint/2010/main" val="401332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2406-61C3-A6EF-5D1C-0B682E40D5D7}"/>
              </a:ext>
            </a:extLst>
          </p:cNvPr>
          <p:cNvSpPr>
            <a:spLocks noGrp="1"/>
          </p:cNvSpPr>
          <p:nvPr>
            <p:ph type="title"/>
          </p:nvPr>
        </p:nvSpPr>
        <p:spPr>
          <a:xfrm>
            <a:off x="1397772" y="250329"/>
            <a:ext cx="7746228" cy="1500649"/>
          </a:xfrm>
        </p:spPr>
        <p:txBody>
          <a:bodyPr>
            <a:normAutofit fontScale="90000"/>
          </a:bodyPr>
          <a:lstStyle/>
          <a:p>
            <a:r>
              <a:rPr lang="en-GB" b="1" dirty="0"/>
              <a:t>PPN Moves Beyond Local Communities to a </a:t>
            </a:r>
            <a:r>
              <a:rPr lang="en-GB" b="1" i="1" dirty="0"/>
              <a:t>Cross‑College, Sector‑Level Network</a:t>
            </a:r>
            <a:br>
              <a:rPr lang="en-GB" dirty="0"/>
            </a:br>
            <a:endParaRPr lang="en-GB" dirty="0"/>
          </a:p>
        </p:txBody>
      </p:sp>
      <p:sp>
        <p:nvSpPr>
          <p:cNvPr id="3" name="Content Placeholder 2">
            <a:extLst>
              <a:ext uri="{FF2B5EF4-FFF2-40B4-BE49-F238E27FC236}">
                <a16:creationId xmlns:a16="http://schemas.microsoft.com/office/drawing/2014/main" id="{D30897BF-9CE0-B09B-DE3E-FE1A418958B7}"/>
              </a:ext>
            </a:extLst>
          </p:cNvPr>
          <p:cNvSpPr>
            <a:spLocks noGrp="1"/>
          </p:cNvSpPr>
          <p:nvPr>
            <p:ph idx="1"/>
          </p:nvPr>
        </p:nvSpPr>
        <p:spPr>
          <a:xfrm>
            <a:off x="647015" y="1404258"/>
            <a:ext cx="8496985" cy="3777622"/>
          </a:xfrm>
        </p:spPr>
        <p:txBody>
          <a:bodyPr>
            <a:normAutofit/>
          </a:bodyPr>
          <a:lstStyle/>
          <a:p>
            <a:pPr marL="0" indent="0">
              <a:buNone/>
            </a:pPr>
            <a:endParaRPr lang="en-GB" dirty="0"/>
          </a:p>
          <a:p>
            <a:r>
              <a:rPr lang="en-GB" dirty="0"/>
              <a:t>Wenger notes that CoPs can be local, distributed, or global, but they often evolve within a single organisation or cluster </a:t>
            </a:r>
          </a:p>
          <a:p>
            <a:r>
              <a:rPr lang="en-GB" b="1" dirty="0"/>
              <a:t>What’s new in PPN:</a:t>
            </a:r>
            <a:endParaRPr lang="en-GB" dirty="0"/>
          </a:p>
          <a:p>
            <a:pPr lvl="0"/>
            <a:r>
              <a:rPr lang="en-GB" dirty="0"/>
              <a:t>PPN is explicitly </a:t>
            </a:r>
            <a:r>
              <a:rPr lang="en-GB" b="1" dirty="0"/>
              <a:t>multi‑institutional</a:t>
            </a:r>
            <a:r>
              <a:rPr lang="en-GB" dirty="0"/>
              <a:t>, crossing all FE colleges in NI.</a:t>
            </a:r>
          </a:p>
          <a:p>
            <a:pPr lvl="0"/>
            <a:r>
              <a:rPr lang="en-GB" dirty="0"/>
              <a:t>It creates a </a:t>
            </a:r>
            <a:r>
              <a:rPr lang="en-GB" b="1" dirty="0"/>
              <a:t>sector‑wide shared repertoire</a:t>
            </a:r>
            <a:r>
              <a:rPr lang="en-GB" dirty="0"/>
              <a:t>, not a localised one.</a:t>
            </a:r>
          </a:p>
          <a:p>
            <a:r>
              <a:rPr lang="en-GB" b="1" dirty="0"/>
              <a:t>Why this matters:</a:t>
            </a:r>
            <a:br>
              <a:rPr lang="en-GB" dirty="0"/>
            </a:br>
            <a:r>
              <a:rPr lang="en-GB" dirty="0"/>
              <a:t>PPN is a </a:t>
            </a:r>
            <a:r>
              <a:rPr lang="en-GB" i="1" dirty="0"/>
              <a:t>networked social learning system</a:t>
            </a:r>
            <a:r>
              <a:rPr lang="en-GB" dirty="0"/>
              <a:t>, not a single community.</a:t>
            </a:r>
          </a:p>
          <a:p>
            <a:endParaRPr lang="en-GB" dirty="0"/>
          </a:p>
        </p:txBody>
      </p:sp>
      <p:pic>
        <p:nvPicPr>
          <p:cNvPr id="6" name="Picture 5" descr="Graphic with a dark blue network icon featuring one central circle connected to five smaller circles on a light blue rounded rectangle background. Text states &quot;PPN is a networked social learning system, not a single community,&quot; emphasizing PPN's structure as interconnected rather than singular.">
            <a:extLst>
              <a:ext uri="{FF2B5EF4-FFF2-40B4-BE49-F238E27FC236}">
                <a16:creationId xmlns:a16="http://schemas.microsoft.com/office/drawing/2014/main" id="{11B5DD33-A5C2-FD10-1441-5BB0E6256912}"/>
              </a:ext>
            </a:extLst>
          </p:cNvPr>
          <p:cNvPicPr>
            <a:picLocks noChangeAspect="1"/>
          </p:cNvPicPr>
          <p:nvPr/>
        </p:nvPicPr>
        <p:blipFill>
          <a:blip r:embed="rId2"/>
          <a:srcRect t="26786" b="28214"/>
          <a:stretch>
            <a:fillRect/>
          </a:stretch>
        </p:blipFill>
        <p:spPr>
          <a:xfrm>
            <a:off x="1115785" y="4533900"/>
            <a:ext cx="6912429" cy="2073729"/>
          </a:xfrm>
          <a:prstGeom prst="rect">
            <a:avLst/>
          </a:prstGeom>
        </p:spPr>
      </p:pic>
    </p:spTree>
    <p:extLst>
      <p:ext uri="{BB962C8B-B14F-4D97-AF65-F5344CB8AC3E}">
        <p14:creationId xmlns:p14="http://schemas.microsoft.com/office/powerpoint/2010/main" val="101454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4085B-3042-6AE9-A606-43C40EA09D95}"/>
              </a:ext>
            </a:extLst>
          </p:cNvPr>
          <p:cNvSpPr>
            <a:spLocks noGrp="1"/>
          </p:cNvSpPr>
          <p:nvPr>
            <p:ph type="title"/>
          </p:nvPr>
        </p:nvSpPr>
        <p:spPr>
          <a:xfrm>
            <a:off x="349757" y="290500"/>
            <a:ext cx="8940111" cy="1614500"/>
          </a:xfrm>
        </p:spPr>
        <p:txBody>
          <a:bodyPr>
            <a:normAutofit/>
          </a:bodyPr>
          <a:lstStyle/>
          <a:p>
            <a:pPr>
              <a:lnSpc>
                <a:spcPct val="90000"/>
              </a:lnSpc>
            </a:pPr>
            <a:r>
              <a:rPr lang="en-GB" sz="2500" b="1" dirty="0"/>
              <a:t>PPN Blends CoP Theory With UDL as a Design Framework</a:t>
            </a:r>
            <a:br>
              <a:rPr lang="en-GB" sz="2500" dirty="0"/>
            </a:br>
            <a:endParaRPr lang="en-GB" sz="2500" dirty="0"/>
          </a:p>
        </p:txBody>
      </p:sp>
      <p:sp>
        <p:nvSpPr>
          <p:cNvPr id="7177" name="Rectangle 7176">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57456FC2-79B3-0D41-1685-BA80F4410AB9}"/>
              </a:ext>
            </a:extLst>
          </p:cNvPr>
          <p:cNvSpPr>
            <a:spLocks noGrp="1"/>
          </p:cNvSpPr>
          <p:nvPr>
            <p:ph idx="1"/>
          </p:nvPr>
        </p:nvSpPr>
        <p:spPr>
          <a:xfrm>
            <a:off x="466563" y="822973"/>
            <a:ext cx="7991637" cy="3759253"/>
          </a:xfrm>
        </p:spPr>
        <p:txBody>
          <a:bodyPr>
            <a:normAutofit/>
          </a:bodyPr>
          <a:lstStyle/>
          <a:p>
            <a:pPr>
              <a:lnSpc>
                <a:spcPct val="90000"/>
              </a:lnSpc>
            </a:pPr>
            <a:r>
              <a:rPr lang="en-GB" dirty="0"/>
              <a:t>CoP theory explains </a:t>
            </a:r>
            <a:r>
              <a:rPr lang="en-GB" i="1" dirty="0"/>
              <a:t>how people learn socially</a:t>
            </a:r>
            <a:r>
              <a:rPr lang="en-GB" dirty="0"/>
              <a:t>; UDL explains </a:t>
            </a:r>
            <a:r>
              <a:rPr lang="en-GB" i="1" dirty="0"/>
              <a:t>how environments can be designed inclusively</a:t>
            </a:r>
            <a:r>
              <a:rPr lang="en-GB" dirty="0"/>
              <a:t>.</a:t>
            </a:r>
          </a:p>
          <a:p>
            <a:pPr>
              <a:lnSpc>
                <a:spcPct val="90000"/>
              </a:lnSpc>
            </a:pPr>
            <a:r>
              <a:rPr lang="en-GB" b="1" dirty="0"/>
              <a:t>What’s new in PPN:</a:t>
            </a:r>
            <a:endParaRPr lang="en-GB" dirty="0"/>
          </a:p>
          <a:p>
            <a:pPr lvl="0">
              <a:lnSpc>
                <a:spcPct val="90000"/>
              </a:lnSpc>
            </a:pPr>
            <a:r>
              <a:rPr lang="en-GB" dirty="0"/>
              <a:t>PPN integrates the two:</a:t>
            </a:r>
            <a:br>
              <a:rPr lang="en-GB" dirty="0"/>
            </a:br>
            <a:r>
              <a:rPr lang="en-GB" b="1" dirty="0"/>
              <a:t>social learning + inclusive design</a:t>
            </a:r>
            <a:r>
              <a:rPr lang="en-GB" dirty="0"/>
              <a:t>.</a:t>
            </a:r>
          </a:p>
          <a:p>
            <a:pPr lvl="0">
              <a:lnSpc>
                <a:spcPct val="90000"/>
              </a:lnSpc>
            </a:pPr>
            <a:r>
              <a:rPr lang="en-GB" dirty="0"/>
              <a:t>UDL becomes not just content but a </a:t>
            </a:r>
            <a:r>
              <a:rPr lang="en-GB" b="1" dirty="0"/>
              <a:t>design principle for the network itself</a:t>
            </a:r>
            <a:r>
              <a:rPr lang="en-GB" dirty="0"/>
              <a:t>.</a:t>
            </a:r>
          </a:p>
          <a:p>
            <a:pPr>
              <a:lnSpc>
                <a:spcPct val="90000"/>
              </a:lnSpc>
            </a:pPr>
            <a:r>
              <a:rPr lang="en-GB" b="1" dirty="0"/>
              <a:t>Why this matters:</a:t>
            </a:r>
            <a:br>
              <a:rPr lang="en-GB" dirty="0"/>
            </a:br>
            <a:r>
              <a:rPr lang="en-GB" dirty="0"/>
              <a:t>PPN is a </a:t>
            </a:r>
            <a:r>
              <a:rPr lang="en-GB" b="1" dirty="0"/>
              <a:t>hybrid theoretical model</a:t>
            </a:r>
            <a:r>
              <a:rPr lang="en-GB" dirty="0"/>
              <a:t>, reconceptualising UDL through CoP logic.</a:t>
            </a:r>
          </a:p>
          <a:p>
            <a:pPr>
              <a:lnSpc>
                <a:spcPct val="90000"/>
              </a:lnSpc>
            </a:pPr>
            <a:endParaRPr lang="en-GB" dirty="0"/>
          </a:p>
        </p:txBody>
      </p:sp>
      <p:pic>
        <p:nvPicPr>
          <p:cNvPr id="7170" name="Picture 2" descr="Flowchart illustrating conceptual progression from CoP theory explaining social learning, to integration of social learning with inclusive design, culminating in PPN as a hybrid theoretical model. The chart uses three light blue rounded rectangles connected by black arrows, emphasizing sequential development of ideas.">
            <a:extLst>
              <a:ext uri="{FF2B5EF4-FFF2-40B4-BE49-F238E27FC236}">
                <a16:creationId xmlns:a16="http://schemas.microsoft.com/office/drawing/2014/main" id="{7A568473-6A81-8E15-4E5C-F7E382C10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285" b="28089"/>
          <a:stretch>
            <a:fillRect/>
          </a:stretch>
        </p:blipFill>
        <p:spPr bwMode="auto">
          <a:xfrm>
            <a:off x="685800" y="4232187"/>
            <a:ext cx="7887378" cy="2146841"/>
          </a:xfrm>
          <a:prstGeom prst="rect">
            <a:avLst/>
          </a:prstGeom>
          <a:noFill/>
          <a:extLst>
            <a:ext uri="{909E8E84-426E-40DD-AFC4-6F175D3DCCD1}">
              <a14:hiddenFill xmlns:a14="http://schemas.microsoft.com/office/drawing/2010/main">
                <a:solidFill>
                  <a:srgbClr val="FFFFFF"/>
                </a:solidFill>
              </a14:hiddenFill>
            </a:ext>
          </a:extLst>
        </p:spPr>
      </p:pic>
      <p:sp>
        <p:nvSpPr>
          <p:cNvPr id="7179"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0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918" y="645106"/>
            <a:ext cx="2737709" cy="1259894"/>
          </a:xfrm>
        </p:spPr>
        <p:txBody>
          <a:bodyPr>
            <a:normAutofit/>
          </a:bodyPr>
          <a:lstStyle/>
          <a:p>
            <a:r>
              <a:t>Key Takeaway</a:t>
            </a:r>
          </a:p>
        </p:txBody>
      </p:sp>
      <p:sp>
        <p:nvSpPr>
          <p:cNvPr id="12" name="Rectangle 11">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p:cNvSpPr>
            <a:spLocks noGrp="1"/>
          </p:cNvSpPr>
          <p:nvPr>
            <p:ph idx="1"/>
          </p:nvPr>
        </p:nvSpPr>
        <p:spPr>
          <a:xfrm>
            <a:off x="486918" y="2133600"/>
            <a:ext cx="2737709" cy="3759253"/>
          </a:xfrm>
        </p:spPr>
        <p:txBody>
          <a:bodyPr>
            <a:normAutofit/>
          </a:bodyPr>
          <a:lstStyle/>
          <a:p>
            <a:pPr>
              <a:lnSpc>
                <a:spcPct val="90000"/>
              </a:lnSpc>
            </a:pPr>
            <a:endParaRPr lang="en-GB" sz="1700"/>
          </a:p>
          <a:p>
            <a:pPr>
              <a:lnSpc>
                <a:spcPct val="90000"/>
              </a:lnSpc>
            </a:pPr>
            <a:r>
              <a:rPr lang="en-GB" sz="1700"/>
              <a:t>PPN moves UDL beyond top‑down guidance by empowering educators to collaboratively design, test, and share digital artefacts of practice—building a sector‑wide shared repertoire that drives sustained inclusive transformation.</a:t>
            </a:r>
          </a:p>
          <a:p>
            <a:pPr>
              <a:lnSpc>
                <a:spcPct val="90000"/>
              </a:lnSpc>
            </a:pPr>
            <a:endParaRPr lang="en-GB" sz="1700"/>
          </a:p>
          <a:p>
            <a:pPr>
              <a:lnSpc>
                <a:spcPct val="90000"/>
              </a:lnSpc>
            </a:pPr>
            <a:endParaRPr lang="en-GB" sz="1700"/>
          </a:p>
        </p:txBody>
      </p:sp>
      <p:pic>
        <p:nvPicPr>
          <p:cNvPr id="5" name="Picture 4" descr="Diagram illustrating a participatory practice network focused on sector-wide purposeful community of practice. Central dark blue circle labeled &quot;Participatory Practice Network&quot; connects to four light blue rectangles highlighting key components: deliberate collaborative co-production cycles, pedagogical technology for sector-wide change, networked social learning system, and integration of social learning and inclusive design, all enclosed within a circular border containing the phrases &quot;Participatory Practice Network&quot; and &quot;Sector-Wide Purposeful Community of Practice.&quot;">
            <a:extLst>
              <a:ext uri="{FF2B5EF4-FFF2-40B4-BE49-F238E27FC236}">
                <a16:creationId xmlns:a16="http://schemas.microsoft.com/office/drawing/2014/main" id="{3F29F032-5EF8-C87B-6FC9-56A81C5F07B6}"/>
              </a:ext>
            </a:extLst>
          </p:cNvPr>
          <p:cNvPicPr>
            <a:picLocks noChangeAspect="1"/>
          </p:cNvPicPr>
          <p:nvPr/>
        </p:nvPicPr>
        <p:blipFill>
          <a:blip r:embed="rId2"/>
          <a:stretch>
            <a:fillRect/>
          </a:stretch>
        </p:blipFill>
        <p:spPr>
          <a:xfrm>
            <a:off x="3224627" y="753013"/>
            <a:ext cx="5965952" cy="3982272"/>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61223"/>
            <a:ext cx="77852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228600"/>
            <a:ext cx="2138628" cy="6638625"/>
            <a:chOff x="2487613" y="285750"/>
            <a:chExt cx="2428875" cy="5654676"/>
          </a:xfrm>
        </p:grpSpPr>
        <p:sp>
          <p:nvSpPr>
            <p:cNvPr id="1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a:p>
          </p:txBody>
        </p:sp>
        <p:sp>
          <p:nvSpPr>
            <p:cNvPr id="1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a:p>
          </p:txBody>
        </p:sp>
        <p:sp>
          <p:nvSpPr>
            <p:cNvPr id="1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a:p>
          </p:txBody>
        </p:sp>
        <p:sp>
          <p:nvSpPr>
            <p:cNvPr id="1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a:p>
          </p:txBody>
        </p:sp>
        <p:sp>
          <p:nvSpPr>
            <p:cNvPr id="1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a:p>
          </p:txBody>
        </p:sp>
        <p:sp>
          <p:nvSpPr>
            <p:cNvPr id="1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a:p>
          </p:txBody>
        </p:sp>
        <p:sp>
          <p:nvSpPr>
            <p:cNvPr id="1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a:p>
          </p:txBody>
        </p:sp>
        <p:sp>
          <p:nvSpPr>
            <p:cNvPr id="1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a:p>
          </p:txBody>
        </p:sp>
        <p:sp>
          <p:nvSpPr>
            <p:cNvPr id="2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a:p>
          </p:txBody>
        </p:sp>
        <p:sp>
          <p:nvSpPr>
            <p:cNvPr id="2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a:p>
          </p:txBody>
        </p:sp>
        <p:sp>
          <p:nvSpPr>
            <p:cNvPr id="2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a:p>
          </p:txBody>
        </p:sp>
        <p:sp>
          <p:nvSpPr>
            <p:cNvPr id="2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a:p>
          </p:txBody>
        </p:sp>
      </p:grpSp>
      <p:grpSp>
        <p:nvGrpSpPr>
          <p:cNvPr id="25" name="Group 2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786"/>
            <a:ext cx="1767505" cy="6854040"/>
            <a:chOff x="6627813" y="194833"/>
            <a:chExt cx="1952625" cy="5678918"/>
          </a:xfrm>
        </p:grpSpPr>
        <p:sp>
          <p:nvSpPr>
            <p:cNvPr id="2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a:p>
          </p:txBody>
        </p:sp>
        <p:sp>
          <p:nvSpPr>
            <p:cNvPr id="2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a:p>
          </p:txBody>
        </p:sp>
        <p:sp>
          <p:nvSpPr>
            <p:cNvPr id="2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a:p>
          </p:txBody>
        </p:sp>
        <p:sp>
          <p:nvSpPr>
            <p:cNvPr id="2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a:p>
          </p:txBody>
        </p:sp>
        <p:sp>
          <p:nvSpPr>
            <p:cNvPr id="3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a:p>
          </p:txBody>
        </p:sp>
        <p:sp>
          <p:nvSpPr>
            <p:cNvPr id="3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a:p>
          </p:txBody>
        </p:sp>
        <p:sp>
          <p:nvSpPr>
            <p:cNvPr id="3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a:p>
          </p:txBody>
        </p:sp>
        <p:sp>
          <p:nvSpPr>
            <p:cNvPr id="3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a:p>
          </p:txBody>
        </p:sp>
        <p:sp>
          <p:nvSpPr>
            <p:cNvPr id="3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a:p>
          </p:txBody>
        </p:sp>
        <p:sp>
          <p:nvSpPr>
            <p:cNvPr id="3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a:p>
          </p:txBody>
        </p:sp>
        <p:sp>
          <p:nvSpPr>
            <p:cNvPr id="3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a:p>
          </p:txBody>
        </p:sp>
        <p:sp>
          <p:nvSpPr>
            <p:cNvPr id="3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a:p>
          </p:txBody>
        </p:sp>
      </p:grpSp>
      <p:sp>
        <p:nvSpPr>
          <p:cNvPr id="2" name="Title 1"/>
          <p:cNvSpPr>
            <a:spLocks noGrp="1"/>
          </p:cNvSpPr>
          <p:nvPr>
            <p:ph type="title"/>
          </p:nvPr>
        </p:nvSpPr>
        <p:spPr>
          <a:xfrm>
            <a:off x="4862322" y="624110"/>
            <a:ext cx="3766137" cy="1280890"/>
          </a:xfrm>
        </p:spPr>
        <p:txBody>
          <a:bodyPr>
            <a:normAutofit/>
          </a:bodyPr>
          <a:lstStyle/>
          <a:p>
            <a:r>
              <a:rPr lang="en-GB">
                <a:latin typeface="Verdana" panose="020B0604030504040204" pitchFamily="34" charset="0"/>
                <a:ea typeface="Verdana" panose="020B0604030504040204" pitchFamily="34" charset="0"/>
              </a:rPr>
              <a:t>Overview</a:t>
            </a:r>
            <a:endParaRPr lang="en-GB" dirty="0">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714375"/>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a:p>
        </p:txBody>
      </p:sp>
      <p:pic>
        <p:nvPicPr>
          <p:cNvPr id="5" name="Picture 4">
            <a:extLst>
              <a:ext uri="{FF2B5EF4-FFF2-40B4-BE49-F238E27FC236}">
                <a16:creationId xmlns:a16="http://schemas.microsoft.com/office/drawing/2014/main" id="{591923CC-5879-A9DA-E872-F8F713247C4E}"/>
              </a:ext>
              <a:ext uri="{C183D7F6-B498-43B3-948B-1728B52AA6E4}">
                <adec:decorative xmlns:adec="http://schemas.microsoft.com/office/drawing/2017/decorative" val="1"/>
              </a:ext>
            </a:extLst>
          </p:cNvPr>
          <p:cNvPicPr>
            <a:picLocks noChangeAspect="1"/>
          </p:cNvPicPr>
          <p:nvPr/>
        </p:nvPicPr>
        <p:blipFill>
          <a:blip r:embed="rId3"/>
          <a:srcRect l="17758" r="43929"/>
          <a:stretch>
            <a:fillRect/>
          </a:stretch>
        </p:blipFill>
        <p:spPr>
          <a:xfrm>
            <a:off x="-1166" y="1731"/>
            <a:ext cx="3503318" cy="6858000"/>
          </a:xfrm>
          <a:prstGeom prst="rect">
            <a:avLst/>
          </a:prstGeom>
        </p:spPr>
      </p:pic>
      <p:sp>
        <p:nvSpPr>
          <p:cNvPr id="3" name="Content Placeholder 2"/>
          <p:cNvSpPr>
            <a:spLocks noGrp="1"/>
          </p:cNvSpPr>
          <p:nvPr>
            <p:ph idx="1"/>
          </p:nvPr>
        </p:nvSpPr>
        <p:spPr>
          <a:xfrm>
            <a:off x="4828643" y="2133600"/>
            <a:ext cx="3799814" cy="3777622"/>
          </a:xfrm>
        </p:spPr>
        <p:txBody>
          <a:bodyPr>
            <a:normAutofit/>
          </a:bodyPr>
          <a:lstStyle/>
          <a:p>
            <a:pPr>
              <a:lnSpc>
                <a:spcPct val="90000"/>
              </a:lnSpc>
            </a:pPr>
            <a:endParaRPr lang="en-GB"/>
          </a:p>
          <a:p>
            <a:pPr>
              <a:lnSpc>
                <a:spcPct val="90000"/>
              </a:lnSpc>
              <a:defRPr sz="2800"/>
            </a:pPr>
            <a:r>
              <a:rPr lang="en-GB">
                <a:latin typeface="Verdana" panose="020B0604030504040204" pitchFamily="34" charset="0"/>
                <a:ea typeface="Verdana" panose="020B0604030504040204" pitchFamily="34" charset="0"/>
              </a:rPr>
              <a:t>Inclusive change NeuroBridge initiative embedding UDL across FE in NI.</a:t>
            </a:r>
          </a:p>
          <a:p>
            <a:pPr>
              <a:lnSpc>
                <a:spcPct val="90000"/>
              </a:lnSpc>
              <a:defRPr sz="2800"/>
            </a:pPr>
            <a:r>
              <a:rPr lang="en-GB">
                <a:latin typeface="Verdana" panose="020B0604030504040204" pitchFamily="34" charset="0"/>
                <a:ea typeface="Verdana" panose="020B0604030504040204" pitchFamily="34" charset="0"/>
              </a:rPr>
              <a:t>Development of a New Model for UDL practice</a:t>
            </a:r>
            <a:endParaRPr lang="en-GB" dirty="0">
              <a:latin typeface="Verdana" panose="020B0604030504040204" pitchFamily="34" charset="0"/>
              <a:ea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latin typeface="Verdana" panose="020B0604030504040204" pitchFamily="34" charset="0"/>
                <a:ea typeface="Verdana" panose="020B0604030504040204" pitchFamily="34" charset="0"/>
              </a:rPr>
              <a:t>Why UDL in FE?</a:t>
            </a:r>
          </a:p>
        </p:txBody>
      </p:sp>
      <p:sp>
        <p:nvSpPr>
          <p:cNvPr id="3" name="Content Placeholder 2"/>
          <p:cNvSpPr>
            <a:spLocks noGrp="1"/>
          </p:cNvSpPr>
          <p:nvPr>
            <p:ph idx="1"/>
          </p:nvPr>
        </p:nvSpPr>
        <p:spPr/>
        <p:txBody>
          <a:bodyPr/>
          <a:lstStyle/>
          <a:p>
            <a:endParaRPr dirty="0"/>
          </a:p>
          <a:p>
            <a:pPr>
              <a:defRPr sz="2800"/>
            </a:pPr>
            <a:r>
              <a:rPr dirty="0">
                <a:latin typeface="Verdana" panose="020B0604030504040204" pitchFamily="34" charset="0"/>
                <a:ea typeface="Verdana" panose="020B0604030504040204" pitchFamily="34" charset="0"/>
              </a:rPr>
              <a:t>Supports diverse learners.</a:t>
            </a:r>
          </a:p>
          <a:p>
            <a:pPr>
              <a:defRPr sz="2800"/>
            </a:pPr>
            <a:r>
              <a:rPr dirty="0">
                <a:latin typeface="Verdana" panose="020B0604030504040204" pitchFamily="34" charset="0"/>
                <a:ea typeface="Verdana" panose="020B0604030504040204" pitchFamily="34" charset="0"/>
              </a:rPr>
              <a:t>Strengths-based inclusive practice.</a:t>
            </a:r>
          </a:p>
          <a:p>
            <a:pPr>
              <a:defRPr sz="2800"/>
            </a:pPr>
            <a:r>
              <a:rPr dirty="0">
                <a:latin typeface="Verdana" panose="020B0604030504040204" pitchFamily="34" charset="0"/>
                <a:ea typeface="Verdana" panose="020B0604030504040204" pitchFamily="34" charset="0"/>
              </a:rPr>
              <a:t>Moves FE beyond compliance.</a:t>
            </a:r>
            <a:endParaRPr lang="en-GB" dirty="0">
              <a:latin typeface="Verdana" panose="020B0604030504040204" pitchFamily="34" charset="0"/>
              <a:ea typeface="Verdana" panose="020B0604030504040204" pitchFamily="34" charset="0"/>
            </a:endParaRPr>
          </a:p>
          <a:p>
            <a:pPr>
              <a:defRPr sz="2800"/>
            </a:pPr>
            <a:r>
              <a:rPr lang="en-GB" dirty="0">
                <a:latin typeface="Verdana" panose="020B0604030504040204" pitchFamily="34" charset="0"/>
                <a:ea typeface="Verdana" panose="020B0604030504040204" pitchFamily="34" charset="0"/>
              </a:rPr>
              <a:t>Relatively new concept within FE in NI</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NeuroBridge</a:t>
            </a:r>
            <a:r>
              <a:rPr lang="en-GB" dirty="0"/>
              <a:t> </a:t>
            </a:r>
            <a:r>
              <a:rPr dirty="0"/>
              <a:t>Project Approach</a:t>
            </a:r>
          </a:p>
        </p:txBody>
      </p:sp>
      <p:sp>
        <p:nvSpPr>
          <p:cNvPr id="3" name="Content Placeholder 2"/>
          <p:cNvSpPr>
            <a:spLocks noGrp="1"/>
          </p:cNvSpPr>
          <p:nvPr>
            <p:ph idx="1"/>
          </p:nvPr>
        </p:nvSpPr>
        <p:spPr>
          <a:xfrm>
            <a:off x="1545772" y="1251857"/>
            <a:ext cx="6879772" cy="5083629"/>
          </a:xfrm>
        </p:spPr>
        <p:txBody>
          <a:bodyPr>
            <a:normAutofit/>
          </a:bodyPr>
          <a:lstStyle/>
          <a:p>
            <a:endParaRPr dirty="0"/>
          </a:p>
          <a:p>
            <a:pPr lvl="0"/>
            <a:r>
              <a:rPr lang="en-GB" dirty="0">
                <a:latin typeface="Verdana" panose="020B0604030504040204" pitchFamily="34" charset="0"/>
                <a:ea typeface="Verdana" panose="020B0604030504040204" pitchFamily="34" charset="0"/>
              </a:rPr>
              <a:t>Phase 1: Professional development on neurodiversity led by </a:t>
            </a:r>
            <a:r>
              <a:rPr lang="en-GB" b="1" dirty="0">
                <a:latin typeface="Verdana" panose="020B0604030504040204" pitchFamily="34" charset="0"/>
                <a:ea typeface="Verdana" panose="020B0604030504040204" pitchFamily="34" charset="0"/>
              </a:rPr>
              <a:t>neurodiverse international experts</a:t>
            </a:r>
            <a:endParaRPr lang="en-GB" dirty="0">
              <a:latin typeface="Verdana" panose="020B0604030504040204" pitchFamily="34" charset="0"/>
              <a:ea typeface="Verdana" panose="020B0604030504040204" pitchFamily="34" charset="0"/>
            </a:endParaRPr>
          </a:p>
          <a:p>
            <a:pPr lvl="0"/>
            <a:r>
              <a:rPr lang="en-GB" dirty="0">
                <a:latin typeface="Verdana" panose="020B0604030504040204" pitchFamily="34" charset="0"/>
                <a:ea typeface="Verdana" panose="020B0604030504040204" pitchFamily="34" charset="0"/>
              </a:rPr>
              <a:t>Training grounded in </a:t>
            </a:r>
            <a:r>
              <a:rPr lang="en-GB" b="1" dirty="0">
                <a:latin typeface="Verdana" panose="020B0604030504040204" pitchFamily="34" charset="0"/>
                <a:ea typeface="Verdana" panose="020B0604030504040204" pitchFamily="34" charset="0"/>
              </a:rPr>
              <a:t>real FET contexts</a:t>
            </a:r>
          </a:p>
          <a:p>
            <a:pPr lvl="0"/>
            <a:r>
              <a:rPr lang="en-GB" dirty="0">
                <a:latin typeface="Verdana" panose="020B0604030504040204" pitchFamily="34" charset="0"/>
                <a:ea typeface="Verdana" panose="020B0604030504040204" pitchFamily="34" charset="0"/>
              </a:rPr>
              <a:t>Phase 2: </a:t>
            </a:r>
            <a:r>
              <a:rPr lang="en-GB" b="1" dirty="0">
                <a:latin typeface="Verdana" panose="020B0604030504040204" pitchFamily="34" charset="0"/>
                <a:ea typeface="Verdana" panose="020B0604030504040204" pitchFamily="34" charset="0"/>
              </a:rPr>
              <a:t>Practice‑based intervention</a:t>
            </a:r>
            <a:r>
              <a:rPr lang="en-GB" dirty="0">
                <a:latin typeface="Verdana" panose="020B0604030504040204" pitchFamily="34" charset="0"/>
                <a:ea typeface="Verdana" panose="020B0604030504040204" pitchFamily="34" charset="0"/>
              </a:rPr>
              <a:t> to embed UDL and develop innovations for ND learners and colleagues</a:t>
            </a:r>
          </a:p>
          <a:p>
            <a:pPr lvl="0"/>
            <a:r>
              <a:rPr lang="en-GB" dirty="0">
                <a:latin typeface="Verdana" panose="020B0604030504040204" pitchFamily="34" charset="0"/>
                <a:ea typeface="Verdana" panose="020B0604030504040204" pitchFamily="34" charset="0"/>
              </a:rPr>
              <a:t>Strong </a:t>
            </a:r>
            <a:r>
              <a:rPr lang="en-GB" b="1" dirty="0">
                <a:latin typeface="Verdana" panose="020B0604030504040204" pitchFamily="34" charset="0"/>
                <a:ea typeface="Verdana" panose="020B0604030504040204" pitchFamily="34" charset="0"/>
              </a:rPr>
              <a:t>cross‑college collaboration</a:t>
            </a:r>
            <a:r>
              <a:rPr lang="en-GB" dirty="0">
                <a:latin typeface="Verdana" panose="020B0604030504040204" pitchFamily="34" charset="0"/>
                <a:ea typeface="Verdana" panose="020B0604030504040204" pitchFamily="34" charset="0"/>
              </a:rPr>
              <a:t> building shared language and shared understanding of inclusive practice</a:t>
            </a:r>
          </a:p>
          <a:p>
            <a:pPr lvl="0"/>
            <a:r>
              <a:rPr lang="en-GB" dirty="0">
                <a:latin typeface="Verdana" panose="020B0604030504040204" pitchFamily="34" charset="0"/>
                <a:ea typeface="Verdana" panose="020B0604030504040204" pitchFamily="34" charset="0"/>
              </a:rPr>
              <a:t>Phase 3: Co‑created </a:t>
            </a:r>
            <a:r>
              <a:rPr lang="en-GB" b="1" dirty="0">
                <a:latin typeface="Verdana" panose="020B0604030504040204" pitchFamily="34" charset="0"/>
                <a:ea typeface="Verdana" panose="020B0604030504040204" pitchFamily="34" charset="0"/>
              </a:rPr>
              <a:t>media assets</a:t>
            </a:r>
            <a:r>
              <a:rPr lang="en-GB" dirty="0">
                <a:latin typeface="Verdana" panose="020B0604030504040204" pitchFamily="34" charset="0"/>
                <a:ea typeface="Verdana" panose="020B0604030504040204" pitchFamily="34" charset="0"/>
              </a:rPr>
              <a:t> capturing UDL‑aligned strategies and innovations</a:t>
            </a:r>
          </a:p>
          <a:p>
            <a:pPr lvl="0"/>
            <a:r>
              <a:rPr lang="en-GB" dirty="0">
                <a:latin typeface="Verdana" panose="020B0604030504040204" pitchFamily="34" charset="0"/>
                <a:ea typeface="Verdana" panose="020B0604030504040204" pitchFamily="34" charset="0"/>
              </a:rPr>
              <a:t>Growing </a:t>
            </a:r>
            <a:r>
              <a:rPr lang="en-GB" b="1" dirty="0">
                <a:latin typeface="Verdana" panose="020B0604030504040204" pitchFamily="34" charset="0"/>
                <a:ea typeface="Verdana" panose="020B0604030504040204" pitchFamily="34" charset="0"/>
              </a:rPr>
              <a:t>community of practice</a:t>
            </a:r>
            <a:r>
              <a:rPr lang="en-GB" dirty="0">
                <a:latin typeface="Verdana" panose="020B0604030504040204" pitchFamily="34" charset="0"/>
                <a:ea typeface="Verdana" panose="020B0604030504040204" pitchFamily="34" charset="0"/>
              </a:rPr>
              <a:t> and regional </a:t>
            </a:r>
            <a:r>
              <a:rPr lang="en-GB" b="1" dirty="0">
                <a:latin typeface="Verdana" panose="020B0604030504040204" pitchFamily="34" charset="0"/>
                <a:ea typeface="Verdana" panose="020B0604030504040204" pitchFamily="34" charset="0"/>
              </a:rPr>
              <a:t>digital asset repository</a:t>
            </a:r>
            <a:r>
              <a:rPr lang="en-GB" dirty="0">
                <a:latin typeface="Verdana" panose="020B0604030504040204" pitchFamily="34" charset="0"/>
                <a:ea typeface="Verdana" panose="020B0604030504040204" pitchFamily="34" charset="0"/>
              </a:rPr>
              <a:t> to sustain long‑term change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Media Dissemination</a:t>
            </a:r>
          </a:p>
        </p:txBody>
      </p:sp>
      <p:sp>
        <p:nvSpPr>
          <p:cNvPr id="3" name="Content Placeholder 2"/>
          <p:cNvSpPr>
            <a:spLocks noGrp="1"/>
          </p:cNvSpPr>
          <p:nvPr>
            <p:ph idx="1"/>
          </p:nvPr>
        </p:nvSpPr>
        <p:spPr/>
        <p:txBody>
          <a:bodyPr/>
          <a:lstStyle/>
          <a:p>
            <a:endParaRPr dirty="0"/>
          </a:p>
          <a:p>
            <a:pPr>
              <a:defRPr sz="2800"/>
            </a:pPr>
            <a:r>
              <a:rPr dirty="0"/>
              <a:t>Practitioner-created videos.</a:t>
            </a:r>
          </a:p>
          <a:p>
            <a:pPr>
              <a:defRPr sz="2800"/>
            </a:pPr>
            <a:r>
              <a:rPr dirty="0"/>
              <a:t>Showcasing inclusive strategies.</a:t>
            </a:r>
          </a:p>
          <a:p>
            <a:pPr>
              <a:defRPr sz="2800"/>
            </a:pPr>
            <a:r>
              <a:rPr dirty="0"/>
              <a:t>Catalyst for institutional learning.</a:t>
            </a:r>
            <a:endParaRPr lang="en-GB" dirty="0"/>
          </a:p>
          <a:p>
            <a:pPr>
              <a:defRPr sz="2800"/>
            </a:pPr>
            <a:r>
              <a:rPr lang="en-GB" dirty="0"/>
              <a:t> New Model- “Participatory Practice Network”</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6CEC-7331-5628-A1AB-86A8A7B7FE5C}"/>
              </a:ext>
            </a:extLst>
          </p:cNvPr>
          <p:cNvSpPr>
            <a:spLocks noGrp="1"/>
          </p:cNvSpPr>
          <p:nvPr>
            <p:ph type="title"/>
          </p:nvPr>
        </p:nvSpPr>
        <p:spPr>
          <a:xfrm>
            <a:off x="1400783" y="356345"/>
            <a:ext cx="7656132" cy="1138912"/>
          </a:xfrm>
        </p:spPr>
        <p:txBody>
          <a:bodyPr>
            <a:noAutofit/>
          </a:bodyPr>
          <a:lstStyle/>
          <a:p>
            <a:r>
              <a:rPr lang="en-GB" sz="3000" b="1" dirty="0">
                <a:latin typeface="Verdana" panose="020B0604030504040204" pitchFamily="34" charset="0"/>
                <a:ea typeface="Verdana" panose="020B0604030504040204" pitchFamily="34" charset="0"/>
              </a:rPr>
              <a:t>From CoP → Participatory Practice Network (PPN) to reimagine UDL</a:t>
            </a:r>
            <a:endParaRPr lang="en-GB" sz="3000" dirty="0"/>
          </a:p>
        </p:txBody>
      </p:sp>
      <p:sp>
        <p:nvSpPr>
          <p:cNvPr id="3" name="Content Placeholder 2">
            <a:extLst>
              <a:ext uri="{FF2B5EF4-FFF2-40B4-BE49-F238E27FC236}">
                <a16:creationId xmlns:a16="http://schemas.microsoft.com/office/drawing/2014/main" id="{8A4B5F9D-7BEE-D93D-3DA2-E18180140C3E}"/>
              </a:ext>
            </a:extLst>
          </p:cNvPr>
          <p:cNvSpPr>
            <a:spLocks noGrp="1"/>
          </p:cNvSpPr>
          <p:nvPr>
            <p:ph idx="1"/>
          </p:nvPr>
        </p:nvSpPr>
        <p:spPr>
          <a:xfrm>
            <a:off x="679673" y="1495257"/>
            <a:ext cx="8246613" cy="3018377"/>
          </a:xfrm>
        </p:spPr>
        <p:txBody>
          <a:bodyPr>
            <a:normAutofit/>
          </a:bodyPr>
          <a:lstStyle/>
          <a:p>
            <a:r>
              <a:rPr lang="en-GB" b="1" dirty="0">
                <a:latin typeface="Verdana" panose="020B0604030504040204" pitchFamily="34" charset="0"/>
                <a:ea typeface="Verdana" panose="020B0604030504040204" pitchFamily="34" charset="0"/>
              </a:rPr>
              <a:t>Participatory Practice Network (PPN)</a:t>
            </a:r>
            <a:r>
              <a:rPr lang="en-GB" dirty="0">
                <a:latin typeface="Verdana" panose="020B0604030504040204" pitchFamily="34" charset="0"/>
                <a:ea typeface="Verdana" panose="020B0604030504040204" pitchFamily="34" charset="0"/>
              </a:rPr>
              <a:t>: a practitioner‑led model that reconceptualises </a:t>
            </a:r>
            <a:r>
              <a:rPr lang="en-GB" b="1" dirty="0">
                <a:latin typeface="Verdana" panose="020B0604030504040204" pitchFamily="34" charset="0"/>
                <a:ea typeface="Verdana" panose="020B0604030504040204" pitchFamily="34" charset="0"/>
              </a:rPr>
              <a:t>UDL</a:t>
            </a:r>
            <a:r>
              <a:rPr lang="en-GB" dirty="0">
                <a:latin typeface="Verdana" panose="020B0604030504040204" pitchFamily="34" charset="0"/>
                <a:ea typeface="Verdana" panose="020B0604030504040204" pitchFamily="34" charset="0"/>
              </a:rPr>
              <a:t> through </a:t>
            </a:r>
            <a:r>
              <a:rPr lang="en-GB" i="1" dirty="0">
                <a:latin typeface="Verdana" panose="020B0604030504040204" pitchFamily="34" charset="0"/>
                <a:ea typeface="Verdana" panose="020B0604030504040204" pitchFamily="34" charset="0"/>
              </a:rPr>
              <a:t>participatory</a:t>
            </a:r>
            <a:r>
              <a:rPr lang="en-GB" dirty="0">
                <a:latin typeface="Verdana" panose="020B0604030504040204" pitchFamily="34" charset="0"/>
                <a:ea typeface="Verdana" panose="020B0604030504040204" pitchFamily="34" charset="0"/>
              </a:rPr>
              <a:t> creation, exchange, and refinement of </a:t>
            </a:r>
            <a:r>
              <a:rPr lang="en-GB" b="1" dirty="0">
                <a:latin typeface="Verdana" panose="020B0604030504040204" pitchFamily="34" charset="0"/>
                <a:ea typeface="Verdana" panose="020B0604030504040204" pitchFamily="34" charset="0"/>
              </a:rPr>
              <a:t>digital artefacts of practice</a:t>
            </a:r>
            <a:r>
              <a:rPr lang="en-GB" dirty="0">
                <a:latin typeface="Verdana" panose="020B0604030504040204" pitchFamily="34" charset="0"/>
                <a:ea typeface="Verdana" panose="020B0604030504040204" pitchFamily="34" charset="0"/>
              </a:rPr>
              <a:t>. Educators co‑produce and circulate evidence‑informed media (e.g., short videos, templates, micro‑cases), building a </a:t>
            </a:r>
            <a:r>
              <a:rPr lang="en-GB" b="1" dirty="0">
                <a:latin typeface="Verdana" panose="020B0604030504040204" pitchFamily="34" charset="0"/>
                <a:ea typeface="Verdana" panose="020B0604030504040204" pitchFamily="34" charset="0"/>
              </a:rPr>
              <a:t>shared repertoire</a:t>
            </a:r>
            <a:r>
              <a:rPr lang="en-GB" dirty="0">
                <a:latin typeface="Verdana" panose="020B0604030504040204" pitchFamily="34" charset="0"/>
                <a:ea typeface="Verdana" panose="020B0604030504040204" pitchFamily="34" charset="0"/>
              </a:rPr>
              <a:t> that accelerates inclusive pedagogy across FE. Drawing on Wenger, the PPN emphasises </a:t>
            </a:r>
            <a:r>
              <a:rPr lang="en-GB" b="1" dirty="0">
                <a:latin typeface="Verdana" panose="020B0604030504040204" pitchFamily="34" charset="0"/>
                <a:ea typeface="Verdana" panose="020B0604030504040204" pitchFamily="34" charset="0"/>
              </a:rPr>
              <a:t>mutual engagement</a:t>
            </a:r>
            <a:r>
              <a:rPr lang="en-GB" dirty="0">
                <a:latin typeface="Verdana" panose="020B0604030504040204" pitchFamily="34" charset="0"/>
                <a:ea typeface="Verdana" panose="020B0604030504040204" pitchFamily="34" charset="0"/>
              </a:rPr>
              <a:t>, a negotiated </a:t>
            </a:r>
            <a:r>
              <a:rPr lang="en-GB" b="1" dirty="0">
                <a:latin typeface="Verdana" panose="020B0604030504040204" pitchFamily="34" charset="0"/>
                <a:ea typeface="Verdana" panose="020B0604030504040204" pitchFamily="34" charset="0"/>
              </a:rPr>
              <a:t>joint enterprise</a:t>
            </a:r>
            <a:r>
              <a:rPr lang="en-GB" dirty="0">
                <a:latin typeface="Verdana" panose="020B0604030504040204" pitchFamily="34" charset="0"/>
                <a:ea typeface="Verdana" panose="020B0604030504040204" pitchFamily="34" charset="0"/>
              </a:rPr>
              <a:t>, and a growing </a:t>
            </a:r>
            <a:r>
              <a:rPr lang="en-GB" b="1" dirty="0">
                <a:latin typeface="Verdana" panose="020B0604030504040204" pitchFamily="34" charset="0"/>
                <a:ea typeface="Verdana" panose="020B0604030504040204" pitchFamily="34" charset="0"/>
              </a:rPr>
              <a:t>shared repertoire</a:t>
            </a:r>
            <a:r>
              <a:rPr lang="en-GB" dirty="0">
                <a:latin typeface="Verdana" panose="020B0604030504040204" pitchFamily="34" charset="0"/>
                <a:ea typeface="Verdana" panose="020B0604030504040204" pitchFamily="34" charset="0"/>
              </a:rPr>
              <a:t>, operationalised through sector‑wide collaboration rather than top‑down dissemination.</a:t>
            </a:r>
          </a:p>
          <a:p>
            <a:endParaRPr lang="en-GB" dirty="0"/>
          </a:p>
        </p:txBody>
      </p:sp>
      <p:pic>
        <p:nvPicPr>
          <p:cNvPr id="5" name="Picture 4" descr="Diagram illustrating three interconnected concepts represented by dark blue circles labeled Mutual engagement, Negotiated joint enterprise, and Growing shared repertoire. Smaller circles connect these main elements, emphasizing their relationship within a collaborative framework.">
            <a:extLst>
              <a:ext uri="{FF2B5EF4-FFF2-40B4-BE49-F238E27FC236}">
                <a16:creationId xmlns:a16="http://schemas.microsoft.com/office/drawing/2014/main" id="{2720468C-24B0-9E81-8A73-6C34528970E6}"/>
              </a:ext>
            </a:extLst>
          </p:cNvPr>
          <p:cNvPicPr>
            <a:picLocks noChangeAspect="1"/>
          </p:cNvPicPr>
          <p:nvPr/>
        </p:nvPicPr>
        <p:blipFill>
          <a:blip r:embed="rId2"/>
          <a:stretch>
            <a:fillRect/>
          </a:stretch>
        </p:blipFill>
        <p:spPr>
          <a:xfrm>
            <a:off x="2679501" y="4319081"/>
            <a:ext cx="3590671" cy="2393780"/>
          </a:xfrm>
          <a:prstGeom prst="rect">
            <a:avLst/>
          </a:prstGeom>
        </p:spPr>
      </p:pic>
    </p:spTree>
    <p:extLst>
      <p:ext uri="{BB962C8B-B14F-4D97-AF65-F5344CB8AC3E}">
        <p14:creationId xmlns:p14="http://schemas.microsoft.com/office/powerpoint/2010/main" val="348851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A02D-9052-938C-7C40-60CD6E1846C4}"/>
              </a:ext>
            </a:extLst>
          </p:cNvPr>
          <p:cNvSpPr>
            <a:spLocks noGrp="1"/>
          </p:cNvSpPr>
          <p:nvPr>
            <p:ph type="title"/>
          </p:nvPr>
        </p:nvSpPr>
        <p:spPr>
          <a:xfrm>
            <a:off x="1410510" y="223735"/>
            <a:ext cx="7733489" cy="1460893"/>
          </a:xfrm>
        </p:spPr>
        <p:txBody>
          <a:bodyPr>
            <a:normAutofit fontScale="90000"/>
          </a:bodyPr>
          <a:lstStyle/>
          <a:p>
            <a:r>
              <a:rPr lang="en-GB" sz="3300" b="1" dirty="0"/>
              <a:t>PPN Is </a:t>
            </a:r>
            <a:r>
              <a:rPr lang="en-GB" sz="3300" b="1" i="1" dirty="0"/>
              <a:t>Purpose‑Designed</a:t>
            </a:r>
            <a:r>
              <a:rPr lang="en-GB" sz="3300" b="1" dirty="0"/>
              <a:t> for Pedagogical Change, Not a Naturally Emerging Group</a:t>
            </a:r>
            <a:br>
              <a:rPr lang="en-GB" dirty="0"/>
            </a:br>
            <a:endParaRPr lang="en-GB" dirty="0"/>
          </a:p>
        </p:txBody>
      </p:sp>
      <p:sp>
        <p:nvSpPr>
          <p:cNvPr id="3" name="Content Placeholder 2">
            <a:extLst>
              <a:ext uri="{FF2B5EF4-FFF2-40B4-BE49-F238E27FC236}">
                <a16:creationId xmlns:a16="http://schemas.microsoft.com/office/drawing/2014/main" id="{836CCAED-1AC4-640F-BFFA-1104432D33CA}"/>
              </a:ext>
            </a:extLst>
          </p:cNvPr>
          <p:cNvSpPr>
            <a:spLocks noGrp="1"/>
          </p:cNvSpPr>
          <p:nvPr>
            <p:ph idx="1"/>
          </p:nvPr>
        </p:nvSpPr>
        <p:spPr>
          <a:xfrm>
            <a:off x="1021405" y="1939023"/>
            <a:ext cx="7529208" cy="3586288"/>
          </a:xfrm>
        </p:spPr>
        <p:txBody>
          <a:bodyPr>
            <a:normAutofit lnSpcReduction="10000"/>
          </a:bodyPr>
          <a:lstStyle/>
          <a:p>
            <a:r>
              <a:rPr lang="en-GB" dirty="0"/>
              <a:t>Wenger emphasises that CoPs often </a:t>
            </a:r>
            <a:r>
              <a:rPr lang="en-GB" b="1" dirty="0"/>
              <a:t>form organically</a:t>
            </a:r>
            <a:r>
              <a:rPr lang="en-GB" dirty="0"/>
              <a:t> around shared interests or problems and evolve informally over time </a:t>
            </a:r>
          </a:p>
          <a:p>
            <a:r>
              <a:rPr lang="en-GB" b="1" dirty="0"/>
              <a:t>What’s new in PPN:</a:t>
            </a:r>
            <a:endParaRPr lang="en-GB" dirty="0"/>
          </a:p>
          <a:p>
            <a:pPr lvl="0"/>
            <a:r>
              <a:rPr lang="en-GB" dirty="0"/>
              <a:t>The PPN is </a:t>
            </a:r>
            <a:r>
              <a:rPr lang="en-GB" i="1" dirty="0"/>
              <a:t>intentionally constructed</a:t>
            </a:r>
            <a:r>
              <a:rPr lang="en-GB" dirty="0"/>
              <a:t> as an </a:t>
            </a:r>
            <a:r>
              <a:rPr lang="en-GB" b="1" dirty="0"/>
              <a:t>engine for UDL transformation</a:t>
            </a:r>
            <a:r>
              <a:rPr lang="en-GB" dirty="0"/>
              <a:t>, not a naturally‑occurring practitioner cluster.</a:t>
            </a:r>
          </a:p>
          <a:p>
            <a:pPr lvl="0"/>
            <a:r>
              <a:rPr lang="en-GB" dirty="0"/>
              <a:t>Its purpose is explicitly </a:t>
            </a:r>
            <a:r>
              <a:rPr lang="en-GB" b="1" dirty="0"/>
              <a:t>change‑oriented</a:t>
            </a:r>
            <a:r>
              <a:rPr lang="en-GB" dirty="0"/>
              <a:t>, aiming to generate </a:t>
            </a:r>
            <a:r>
              <a:rPr lang="en-GB" i="1" dirty="0"/>
              <a:t>measurable shifts in inclusive pedagogy</a:t>
            </a:r>
            <a:r>
              <a:rPr lang="en-GB" dirty="0"/>
              <a:t> rather than simply support knowledge exchange.</a:t>
            </a:r>
          </a:p>
          <a:p>
            <a:r>
              <a:rPr lang="en-GB" b="1" dirty="0"/>
              <a:t>Why this matters:</a:t>
            </a:r>
            <a:br>
              <a:rPr lang="en-GB" dirty="0"/>
            </a:br>
            <a:r>
              <a:rPr lang="en-GB" dirty="0"/>
              <a:t>PPN is not just describing a community—it's designing a </a:t>
            </a:r>
            <a:r>
              <a:rPr lang="en-GB" b="1" dirty="0"/>
              <a:t>change mechanism</a:t>
            </a:r>
            <a:r>
              <a:rPr lang="en-GB" dirty="0"/>
              <a:t>.</a:t>
            </a:r>
          </a:p>
          <a:p>
            <a:endParaRPr lang="en-GB" dirty="0"/>
          </a:p>
        </p:txBody>
      </p:sp>
      <p:pic>
        <p:nvPicPr>
          <p:cNvPr id="5" name="Picture 4" descr="A digital graphic with an icon of a person and a gear on a light blue rounded rectangle background. Text states &quot;PPN is not just describing a community—it's designing a change mechanism,&quot; emphasizing PPN's active role in community transformation.">
            <a:extLst>
              <a:ext uri="{FF2B5EF4-FFF2-40B4-BE49-F238E27FC236}">
                <a16:creationId xmlns:a16="http://schemas.microsoft.com/office/drawing/2014/main" id="{67228395-0369-3C0C-4E43-99573622AD0B}"/>
              </a:ext>
            </a:extLst>
          </p:cNvPr>
          <p:cNvPicPr>
            <a:picLocks noChangeAspect="1"/>
          </p:cNvPicPr>
          <p:nvPr/>
        </p:nvPicPr>
        <p:blipFill>
          <a:blip r:embed="rId3"/>
          <a:srcRect l="1905" t="32322" r="1786" b="30178"/>
          <a:stretch>
            <a:fillRect/>
          </a:stretch>
        </p:blipFill>
        <p:spPr>
          <a:xfrm>
            <a:off x="1676400" y="5397107"/>
            <a:ext cx="5627916" cy="1460893"/>
          </a:xfrm>
          <a:prstGeom prst="rect">
            <a:avLst/>
          </a:prstGeom>
        </p:spPr>
      </p:pic>
    </p:spTree>
    <p:extLst>
      <p:ext uri="{BB962C8B-B14F-4D97-AF65-F5344CB8AC3E}">
        <p14:creationId xmlns:p14="http://schemas.microsoft.com/office/powerpoint/2010/main" val="2587194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11F64-5CA5-8F56-7C2D-84F8999CAC40}"/>
              </a:ext>
            </a:extLst>
          </p:cNvPr>
          <p:cNvSpPr>
            <a:spLocks noGrp="1"/>
          </p:cNvSpPr>
          <p:nvPr>
            <p:ph type="title"/>
          </p:nvPr>
        </p:nvSpPr>
        <p:spPr>
          <a:xfrm>
            <a:off x="1488332" y="273955"/>
            <a:ext cx="7557696" cy="1280890"/>
          </a:xfrm>
        </p:spPr>
        <p:txBody>
          <a:bodyPr>
            <a:normAutofit fontScale="90000"/>
          </a:bodyPr>
          <a:lstStyle/>
          <a:p>
            <a:r>
              <a:rPr lang="en-GB" sz="3300" b="1" dirty="0"/>
              <a:t>PPN Embeds </a:t>
            </a:r>
            <a:r>
              <a:rPr lang="en-GB" sz="3300" b="1" i="1" dirty="0"/>
              <a:t>Structured Participatory Production</a:t>
            </a:r>
            <a:r>
              <a:rPr lang="en-GB" sz="3300" b="1" dirty="0"/>
              <a:t>, Not Just Informal Repertoire Building</a:t>
            </a:r>
            <a:br>
              <a:rPr lang="en-GB" sz="2000" dirty="0"/>
            </a:br>
            <a:endParaRPr lang="en-GB" dirty="0"/>
          </a:p>
        </p:txBody>
      </p:sp>
      <p:sp>
        <p:nvSpPr>
          <p:cNvPr id="3" name="Content Placeholder 2">
            <a:extLst>
              <a:ext uri="{FF2B5EF4-FFF2-40B4-BE49-F238E27FC236}">
                <a16:creationId xmlns:a16="http://schemas.microsoft.com/office/drawing/2014/main" id="{8D498230-34F8-68C6-7120-31BDA96DE377}"/>
              </a:ext>
            </a:extLst>
          </p:cNvPr>
          <p:cNvSpPr>
            <a:spLocks noGrp="1"/>
          </p:cNvSpPr>
          <p:nvPr>
            <p:ph idx="1"/>
          </p:nvPr>
        </p:nvSpPr>
        <p:spPr>
          <a:xfrm>
            <a:off x="564900" y="1721796"/>
            <a:ext cx="8588828" cy="4250987"/>
          </a:xfrm>
        </p:spPr>
        <p:txBody>
          <a:bodyPr>
            <a:normAutofit lnSpcReduction="10000"/>
          </a:bodyPr>
          <a:lstStyle/>
          <a:p>
            <a:r>
              <a:rPr lang="en-GB" dirty="0"/>
              <a:t>Wenger’s CoPs develop a shared repertoire through ongoing interaction—stories, tools, routines, and tacit knowledge gathered over time </a:t>
            </a:r>
            <a:endParaRPr lang="en-GB" sz="2000" dirty="0"/>
          </a:p>
          <a:p>
            <a:r>
              <a:rPr lang="en-GB" b="1" dirty="0"/>
              <a:t>What’s new in PPN:</a:t>
            </a:r>
            <a:endParaRPr lang="en-GB" sz="1400" dirty="0"/>
          </a:p>
          <a:p>
            <a:pPr lvl="0"/>
            <a:r>
              <a:rPr lang="en-GB" dirty="0"/>
              <a:t>PPN introduces </a:t>
            </a:r>
            <a:r>
              <a:rPr lang="en-GB" b="1" dirty="0"/>
              <a:t>deliberate co‑production cycles</a:t>
            </a:r>
            <a:r>
              <a:rPr lang="en-GB" dirty="0"/>
              <a:t> in which practitioners collaboratively develop: </a:t>
            </a:r>
            <a:endParaRPr lang="en-GB" sz="2000" dirty="0"/>
          </a:p>
          <a:p>
            <a:pPr lvl="1"/>
            <a:r>
              <a:rPr lang="en-GB" dirty="0"/>
              <a:t>media artefacts, filmed practice examples; templates</a:t>
            </a:r>
            <a:r>
              <a:rPr lang="en-GB" sz="1800" dirty="0"/>
              <a:t>; </a:t>
            </a:r>
            <a:r>
              <a:rPr lang="en-GB" dirty="0"/>
              <a:t>narrated pedagogical reasoning</a:t>
            </a:r>
            <a:endParaRPr lang="en-GB" sz="1800" dirty="0"/>
          </a:p>
          <a:p>
            <a:pPr lvl="0"/>
            <a:r>
              <a:rPr lang="en-GB" dirty="0"/>
              <a:t>This shifts knowledge creation from </a:t>
            </a:r>
            <a:r>
              <a:rPr lang="en-GB" i="1" dirty="0"/>
              <a:t>informal drift</a:t>
            </a:r>
            <a:r>
              <a:rPr lang="en-GB" dirty="0"/>
              <a:t> → to </a:t>
            </a:r>
            <a:r>
              <a:rPr lang="en-GB" b="1" dirty="0"/>
              <a:t>structured, facilitated, participatory design</a:t>
            </a:r>
            <a:r>
              <a:rPr lang="en-GB" dirty="0"/>
              <a:t>.</a:t>
            </a:r>
            <a:endParaRPr lang="en-GB" sz="2000" dirty="0"/>
          </a:p>
          <a:p>
            <a:r>
              <a:rPr lang="en-GB" b="1" dirty="0"/>
              <a:t>Why this matters:</a:t>
            </a:r>
            <a:br>
              <a:rPr lang="en-GB" dirty="0"/>
            </a:br>
            <a:r>
              <a:rPr lang="en-GB" dirty="0"/>
              <a:t>PPN treats digital artefacts as </a:t>
            </a:r>
            <a:r>
              <a:rPr lang="en-GB" i="1" dirty="0"/>
              <a:t>designed products</a:t>
            </a:r>
            <a:r>
              <a:rPr lang="en-GB" dirty="0"/>
              <a:t> of social learning, not incidental by‑products.</a:t>
            </a:r>
          </a:p>
        </p:txBody>
      </p:sp>
      <p:pic>
        <p:nvPicPr>
          <p:cNvPr id="5" name="Picture 4" descr="Graphic with an icon of four people and a speech bubble, accompanied by text explaining a shift in knowledge creation. Text highlights transition from informal drift to structured, facilitated, participatory design, emphasizing collaborative and organized approaches.">
            <a:extLst>
              <a:ext uri="{FF2B5EF4-FFF2-40B4-BE49-F238E27FC236}">
                <a16:creationId xmlns:a16="http://schemas.microsoft.com/office/drawing/2014/main" id="{3F398F74-6934-64AC-BE70-1A798AC9E1AF}"/>
              </a:ext>
            </a:extLst>
          </p:cNvPr>
          <p:cNvPicPr>
            <a:picLocks noChangeAspect="1"/>
          </p:cNvPicPr>
          <p:nvPr/>
        </p:nvPicPr>
        <p:blipFill>
          <a:blip r:embed="rId2"/>
          <a:srcRect l="4275" t="25536" r="3532" b="31428"/>
          <a:stretch>
            <a:fillRect/>
          </a:stretch>
        </p:blipFill>
        <p:spPr>
          <a:xfrm>
            <a:off x="3774332" y="5316893"/>
            <a:ext cx="4912468" cy="1528756"/>
          </a:xfrm>
          <a:prstGeom prst="rect">
            <a:avLst/>
          </a:prstGeom>
        </p:spPr>
      </p:pic>
    </p:spTree>
    <p:extLst>
      <p:ext uri="{BB962C8B-B14F-4D97-AF65-F5344CB8AC3E}">
        <p14:creationId xmlns:p14="http://schemas.microsoft.com/office/powerpoint/2010/main" val="272930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7240F-726B-99B5-47A6-F533B1C02076}"/>
              </a:ext>
            </a:extLst>
          </p:cNvPr>
          <p:cNvSpPr>
            <a:spLocks noGrp="1"/>
          </p:cNvSpPr>
          <p:nvPr>
            <p:ph type="title"/>
          </p:nvPr>
        </p:nvSpPr>
        <p:spPr>
          <a:xfrm>
            <a:off x="1317172" y="145140"/>
            <a:ext cx="7826828" cy="1280890"/>
          </a:xfrm>
        </p:spPr>
        <p:txBody>
          <a:bodyPr>
            <a:normAutofit fontScale="90000"/>
          </a:bodyPr>
          <a:lstStyle/>
          <a:p>
            <a:r>
              <a:rPr lang="en-GB" b="1" dirty="0"/>
              <a:t>PPN Uses Media as a Core Mechanism for Knowledge Mobilisation</a:t>
            </a:r>
            <a:br>
              <a:rPr lang="en-GB" dirty="0"/>
            </a:br>
            <a:endParaRPr lang="en-GB" dirty="0"/>
          </a:p>
        </p:txBody>
      </p:sp>
      <p:sp>
        <p:nvSpPr>
          <p:cNvPr id="3" name="Content Placeholder 2">
            <a:extLst>
              <a:ext uri="{FF2B5EF4-FFF2-40B4-BE49-F238E27FC236}">
                <a16:creationId xmlns:a16="http://schemas.microsoft.com/office/drawing/2014/main" id="{ADA1C3F1-6BA8-DA96-47F6-83AC5E5F1261}"/>
              </a:ext>
            </a:extLst>
          </p:cNvPr>
          <p:cNvSpPr>
            <a:spLocks noGrp="1"/>
          </p:cNvSpPr>
          <p:nvPr>
            <p:ph idx="1"/>
          </p:nvPr>
        </p:nvSpPr>
        <p:spPr>
          <a:xfrm>
            <a:off x="468086" y="1262742"/>
            <a:ext cx="8414657" cy="4550229"/>
          </a:xfrm>
        </p:spPr>
        <p:txBody>
          <a:bodyPr>
            <a:normAutofit/>
          </a:bodyPr>
          <a:lstStyle/>
          <a:p>
            <a:r>
              <a:rPr lang="en-GB" dirty="0"/>
              <a:t>CoPs may reuse assets and share tools, but media production is not a central mechanism in Wenger’s model. </a:t>
            </a:r>
          </a:p>
          <a:p>
            <a:r>
              <a:rPr lang="en-GB" b="1" dirty="0"/>
              <a:t>What’s new in PPN:</a:t>
            </a:r>
            <a:endParaRPr lang="en-GB" dirty="0"/>
          </a:p>
          <a:p>
            <a:pPr lvl="0"/>
            <a:r>
              <a:rPr lang="en-GB" dirty="0"/>
              <a:t>Media creation is a </a:t>
            </a:r>
            <a:r>
              <a:rPr lang="en-GB" b="1" dirty="0"/>
              <a:t>defining feature</a:t>
            </a:r>
            <a:r>
              <a:rPr lang="en-GB" dirty="0"/>
              <a:t>, not a side activity.</a:t>
            </a:r>
          </a:p>
          <a:p>
            <a:pPr lvl="0"/>
            <a:r>
              <a:rPr lang="en-GB" dirty="0"/>
              <a:t>Digital artefacts intentionally make UDL </a:t>
            </a:r>
            <a:r>
              <a:rPr lang="en-GB" i="1" dirty="0"/>
              <a:t>visible, scalable, and transferable</a:t>
            </a:r>
            <a:r>
              <a:rPr lang="en-GB" dirty="0"/>
              <a:t> across the FE sector.</a:t>
            </a:r>
          </a:p>
          <a:p>
            <a:pPr lvl="0"/>
            <a:r>
              <a:rPr lang="en-GB" dirty="0"/>
              <a:t>A </a:t>
            </a:r>
            <a:r>
              <a:rPr lang="en-GB" b="1" dirty="0"/>
              <a:t>digital repository</a:t>
            </a:r>
            <a:r>
              <a:rPr lang="en-GB" dirty="0"/>
              <a:t> becomes the network’s shared practice infrastructure.</a:t>
            </a:r>
          </a:p>
          <a:p>
            <a:r>
              <a:rPr lang="en-GB" b="1" dirty="0"/>
              <a:t>Why this matters:</a:t>
            </a:r>
            <a:br>
              <a:rPr lang="en-GB" dirty="0"/>
            </a:br>
            <a:r>
              <a:rPr lang="en-GB" dirty="0"/>
              <a:t>PPN elevates multimodal media from “resource sharing” to </a:t>
            </a:r>
            <a:r>
              <a:rPr lang="en-GB" b="1" dirty="0"/>
              <a:t>pedagogical technology</a:t>
            </a:r>
            <a:r>
              <a:rPr lang="en-GB" dirty="0"/>
              <a:t> for sector‑wide change.</a:t>
            </a:r>
          </a:p>
          <a:p>
            <a:endParaRPr lang="en-GB" dirty="0"/>
          </a:p>
        </p:txBody>
      </p:sp>
      <p:pic>
        <p:nvPicPr>
          <p:cNvPr id="6" name="Picture 5" descr="Graphic with an icon of a computer monitor and gear on a light blue rounded rectangle background. Text explains PPN's role in advancing multimodal media from resource sharing to pedagogical technology for sector-wide change.">
            <a:extLst>
              <a:ext uri="{FF2B5EF4-FFF2-40B4-BE49-F238E27FC236}">
                <a16:creationId xmlns:a16="http://schemas.microsoft.com/office/drawing/2014/main" id="{96A398B0-7635-38DF-B7E4-3BD82F1556D2}"/>
              </a:ext>
            </a:extLst>
          </p:cNvPr>
          <p:cNvPicPr>
            <a:picLocks noChangeAspect="1"/>
          </p:cNvPicPr>
          <p:nvPr/>
        </p:nvPicPr>
        <p:blipFill>
          <a:blip r:embed="rId2"/>
          <a:srcRect t="24643" b="27143"/>
          <a:stretch>
            <a:fillRect/>
          </a:stretch>
        </p:blipFill>
        <p:spPr>
          <a:xfrm>
            <a:off x="1524001" y="4990711"/>
            <a:ext cx="6564085" cy="2109884"/>
          </a:xfrm>
          <a:prstGeom prst="rect">
            <a:avLst/>
          </a:prstGeom>
        </p:spPr>
      </p:pic>
    </p:spTree>
    <p:extLst>
      <p:ext uri="{BB962C8B-B14F-4D97-AF65-F5344CB8AC3E}">
        <p14:creationId xmlns:p14="http://schemas.microsoft.com/office/powerpoint/2010/main" val="34684359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9" ma:contentTypeDescription="Create a new document." ma:contentTypeScope="" ma:versionID="c0a8b1796a8dd6b38852de74ff080729">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88a703fd55f415ae93a6b4d1954400f5"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BE0565-A50A-466F-BE75-3B7A7DB0487B}">
  <ds:schemaRefs>
    <ds:schemaRef ds:uri="http://purl.org/dc/terms/"/>
    <ds:schemaRef ds:uri="98a9eb8c-6a01-428e-9f5d-17b5596ff277"/>
    <ds:schemaRef ds:uri="http://purl.org/dc/elements/1.1/"/>
    <ds:schemaRef ds:uri="http://schemas.microsoft.com/office/2006/documentManagement/types"/>
    <ds:schemaRef ds:uri="f04adec5-321f-46c9-8d8f-d278d5019d73"/>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33E01BB-DFDD-455A-8E34-9E5799A52D49}">
  <ds:schemaRefs>
    <ds:schemaRef ds:uri="http://schemas.microsoft.com/sharepoint/v3/contenttype/forms"/>
  </ds:schemaRefs>
</ds:datastoreItem>
</file>

<file path=customXml/itemProps3.xml><?xml version="1.0" encoding="utf-8"?>
<ds:datastoreItem xmlns:ds="http://schemas.openxmlformats.org/officeDocument/2006/customXml" ds:itemID="{072AA10B-F244-4FCF-B653-05649B0AA58F}"/>
</file>

<file path=docMetadata/LabelInfo.xml><?xml version="1.0" encoding="utf-8"?>
<clbl:labelList xmlns:clbl="http://schemas.microsoft.com/office/2020/mipLabelMetadata">
  <clbl:label id="{6f0b9487-4fa8-42a8-aeb4-bf2e2c22d4e8}" enabled="0" method="" siteId="{6f0b9487-4fa8-42a8-aeb4-bf2e2c22d4e8}" removed="1"/>
</clbl:labelList>
</file>

<file path=docProps/app.xml><?xml version="1.0" encoding="utf-8"?>
<Properties xmlns="http://schemas.openxmlformats.org/officeDocument/2006/extended-properties" xmlns:vt="http://schemas.openxmlformats.org/officeDocument/2006/docPropsVTypes">
  <Template>Wisp</Template>
  <TotalTime>159</TotalTime>
  <Words>1425</Words>
  <Application>Microsoft Office PowerPoint</Application>
  <PresentationFormat>On-screen Show (4:3)</PresentationFormat>
  <Paragraphs>88</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Century Gothic</vt:lpstr>
      <vt:lpstr>Verdana</vt:lpstr>
      <vt:lpstr>Wingdings 3</vt:lpstr>
      <vt:lpstr>Wisp</vt:lpstr>
      <vt:lpstr>Embedding UDL in Further Education: Promoting A Strengths –Based Model of Inclusive Practice</vt:lpstr>
      <vt:lpstr>Overview</vt:lpstr>
      <vt:lpstr>Why UDL in FE?</vt:lpstr>
      <vt:lpstr>NeuroBridge Project Approach</vt:lpstr>
      <vt:lpstr>Media Dissemination</vt:lpstr>
      <vt:lpstr>From CoP → Participatory Practice Network (PPN) to reimagine UDL</vt:lpstr>
      <vt:lpstr>PPN Is Purpose‑Designed for Pedagogical Change, Not a Naturally Emerging Group </vt:lpstr>
      <vt:lpstr>PPN Embeds Structured Participatory Production, Not Just Informal Repertoire Building </vt:lpstr>
      <vt:lpstr>PPN Uses Media as a Core Mechanism for Knowledge Mobilisation </vt:lpstr>
      <vt:lpstr>PPN Integrates Neurodiverse Leadership and Lived Experience as Foundational </vt:lpstr>
      <vt:lpstr>PPN Moves Beyond Local Communities to a Cross‑College, Sector‑Level Network </vt:lpstr>
      <vt:lpstr>PPN Blends CoP Theory With UDL as a Design Framework </vt:lpstr>
      <vt:lpstr>Key Takeaway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Danielle Duignan</cp:lastModifiedBy>
  <cp:revision>4</cp:revision>
  <dcterms:created xsi:type="dcterms:W3CDTF">2013-01-27T09:14:16Z</dcterms:created>
  <dcterms:modified xsi:type="dcterms:W3CDTF">2026-02-18T13:56:36Z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