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84" r:id="rId6"/>
    <p:sldId id="260" r:id="rId7"/>
    <p:sldId id="265" r:id="rId8"/>
    <p:sldId id="267" r:id="rId9"/>
    <p:sldId id="275" r:id="rId10"/>
    <p:sldId id="270" r:id="rId11"/>
    <p:sldId id="271" r:id="rId12"/>
    <p:sldId id="283" r:id="rId13"/>
    <p:sldId id="280" r:id="rId14"/>
    <p:sldId id="257" r:id="rId15"/>
  </p:sldIdLst>
  <p:sldSz cx="12192000" cy="6858000"/>
  <p:notesSz cx="6858000" cy="9144000"/>
  <p:defaultTextStyle>
    <a:defPPr>
      <a:defRPr lang="en-US"/>
    </a:defPPr>
    <a:lvl1pPr marL="0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1pPr>
    <a:lvl2pPr marL="633876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2pPr>
    <a:lvl3pPr marL="1267752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3pPr>
    <a:lvl4pPr marL="1901628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4pPr>
    <a:lvl5pPr marL="2535502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5pPr>
    <a:lvl6pPr marL="3169379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6pPr>
    <a:lvl7pPr marL="3803254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7pPr>
    <a:lvl8pPr marL="4437130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8pPr>
    <a:lvl9pPr marL="5071006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cy.McAvinue" userId="f83ee08f-f1bc-494b-86c2-4b8b02214bad" providerId="ADAL" clId="{C9B97226-F24B-4496-9D9F-C1CF9E07E9AC}"/>
    <pc:docChg chg="custSel addSld modSld">
      <pc:chgData name="Tracy.McAvinue" userId="f83ee08f-f1bc-494b-86c2-4b8b02214bad" providerId="ADAL" clId="{C9B97226-F24B-4496-9D9F-C1CF9E07E9AC}" dt="2026-02-16T20:51:37.464" v="140" actId="20577"/>
      <pc:docMkLst>
        <pc:docMk/>
      </pc:docMkLst>
      <pc:sldChg chg="modSp mod">
        <pc:chgData name="Tracy.McAvinue" userId="f83ee08f-f1bc-494b-86c2-4b8b02214bad" providerId="ADAL" clId="{C9B97226-F24B-4496-9D9F-C1CF9E07E9AC}" dt="2026-02-16T20:47:23.413" v="0" actId="20577"/>
        <pc:sldMkLst>
          <pc:docMk/>
          <pc:sldMk cId="2438696225" sldId="256"/>
        </pc:sldMkLst>
        <pc:spChg chg="mod">
          <ac:chgData name="Tracy.McAvinue" userId="f83ee08f-f1bc-494b-86c2-4b8b02214bad" providerId="ADAL" clId="{C9B97226-F24B-4496-9D9F-C1CF9E07E9AC}" dt="2026-02-16T20:47:23.413" v="0" actId="20577"/>
          <ac:spMkLst>
            <pc:docMk/>
            <pc:sldMk cId="2438696225" sldId="256"/>
            <ac:spMk id="2" creationId="{D05C1062-28F8-28DD-643E-A8485315EBA1}"/>
          </ac:spMkLst>
        </pc:spChg>
      </pc:sldChg>
      <pc:sldChg chg="modSp mod">
        <pc:chgData name="Tracy.McAvinue" userId="f83ee08f-f1bc-494b-86c2-4b8b02214bad" providerId="ADAL" clId="{C9B97226-F24B-4496-9D9F-C1CF9E07E9AC}" dt="2026-02-16T20:51:37.464" v="140" actId="20577"/>
        <pc:sldMkLst>
          <pc:docMk/>
          <pc:sldMk cId="1817281801" sldId="265"/>
        </pc:sldMkLst>
        <pc:spChg chg="mod">
          <ac:chgData name="Tracy.McAvinue" userId="f83ee08f-f1bc-494b-86c2-4b8b02214bad" providerId="ADAL" clId="{C9B97226-F24B-4496-9D9F-C1CF9E07E9AC}" dt="2026-02-16T20:51:37.464" v="140" actId="20577"/>
          <ac:spMkLst>
            <pc:docMk/>
            <pc:sldMk cId="1817281801" sldId="265"/>
            <ac:spMk id="6" creationId="{8E1E5EBB-979A-678B-CA9F-871F07529D07}"/>
          </ac:spMkLst>
        </pc:spChg>
      </pc:sldChg>
      <pc:sldChg chg="addSp delSp modSp new mod modClrScheme chgLayout">
        <pc:chgData name="Tracy.McAvinue" userId="f83ee08f-f1bc-494b-86c2-4b8b02214bad" providerId="ADAL" clId="{C9B97226-F24B-4496-9D9F-C1CF9E07E9AC}" dt="2026-02-16T20:50:37.358" v="111" actId="255"/>
        <pc:sldMkLst>
          <pc:docMk/>
          <pc:sldMk cId="4104260998" sldId="284"/>
        </pc:sldMkLst>
        <pc:spChg chg="del mod ord">
          <ac:chgData name="Tracy.McAvinue" userId="f83ee08f-f1bc-494b-86c2-4b8b02214bad" providerId="ADAL" clId="{C9B97226-F24B-4496-9D9F-C1CF9E07E9AC}" dt="2026-02-16T20:48:25.215" v="2" actId="700"/>
          <ac:spMkLst>
            <pc:docMk/>
            <pc:sldMk cId="4104260998" sldId="284"/>
            <ac:spMk id="2" creationId="{06E245C8-A031-8CDC-4FDD-C4F7D3A67F42}"/>
          </ac:spMkLst>
        </pc:spChg>
        <pc:spChg chg="del mod ord">
          <ac:chgData name="Tracy.McAvinue" userId="f83ee08f-f1bc-494b-86c2-4b8b02214bad" providerId="ADAL" clId="{C9B97226-F24B-4496-9D9F-C1CF9E07E9AC}" dt="2026-02-16T20:48:25.215" v="2" actId="700"/>
          <ac:spMkLst>
            <pc:docMk/>
            <pc:sldMk cId="4104260998" sldId="284"/>
            <ac:spMk id="3" creationId="{85207931-D0BE-5E69-92B6-CD1285E5A775}"/>
          </ac:spMkLst>
        </pc:spChg>
        <pc:spChg chg="del">
          <ac:chgData name="Tracy.McAvinue" userId="f83ee08f-f1bc-494b-86c2-4b8b02214bad" providerId="ADAL" clId="{C9B97226-F24B-4496-9D9F-C1CF9E07E9AC}" dt="2026-02-16T20:48:25.215" v="2" actId="700"/>
          <ac:spMkLst>
            <pc:docMk/>
            <pc:sldMk cId="4104260998" sldId="284"/>
            <ac:spMk id="4" creationId="{B84CDBE9-EB82-3539-AC1A-886B8B1E59D3}"/>
          </ac:spMkLst>
        </pc:spChg>
        <pc:spChg chg="add mod ord">
          <ac:chgData name="Tracy.McAvinue" userId="f83ee08f-f1bc-494b-86c2-4b8b02214bad" providerId="ADAL" clId="{C9B97226-F24B-4496-9D9F-C1CF9E07E9AC}" dt="2026-02-16T20:50:37.358" v="111" actId="255"/>
          <ac:spMkLst>
            <pc:docMk/>
            <pc:sldMk cId="4104260998" sldId="284"/>
            <ac:spMk id="5" creationId="{2C1A5DCD-141B-DA41-A78B-1F6E6888F232}"/>
          </ac:spMkLst>
        </pc:spChg>
        <pc:spChg chg="add mod ord">
          <ac:chgData name="Tracy.McAvinue" userId="f83ee08f-f1bc-494b-86c2-4b8b02214bad" providerId="ADAL" clId="{C9B97226-F24B-4496-9D9F-C1CF9E07E9AC}" dt="2026-02-16T20:50:27.257" v="109" actId="1076"/>
          <ac:spMkLst>
            <pc:docMk/>
            <pc:sldMk cId="4104260998" sldId="284"/>
            <ac:spMk id="6" creationId="{4B9568CA-E428-DA1E-858B-E01EE62A8BA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2F0-795F-DC49-8A85-915BF0F2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936" y="5249620"/>
            <a:ext cx="7559262" cy="537713"/>
          </a:xfrm>
        </p:spPr>
        <p:txBody>
          <a:bodyPr anchor="t">
            <a:normAutofit/>
          </a:bodyPr>
          <a:lstStyle>
            <a:lvl1pPr algn="l">
              <a:defRPr sz="303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E1192D-1B69-A648-85CB-F16FFBDED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936" y="5787333"/>
            <a:ext cx="7559262" cy="537713"/>
          </a:xfrm>
        </p:spPr>
        <p:txBody>
          <a:bodyPr anchor="t">
            <a:normAutofit/>
          </a:bodyPr>
          <a:lstStyle>
            <a:lvl1pPr marL="0" indent="0" algn="l">
              <a:buNone/>
              <a:defRPr sz="2363">
                <a:solidFill>
                  <a:srgbClr val="00A956"/>
                </a:solidFill>
                <a:latin typeface="Georgia" panose="02040502050405020303" pitchFamily="18" charset="0"/>
              </a:defRPr>
            </a:lvl1pPr>
            <a:lvl2pPr marL="411589" indent="0" algn="ctr">
              <a:buNone/>
              <a:defRPr sz="1800"/>
            </a:lvl2pPr>
            <a:lvl3pPr marL="823178" indent="0" algn="ctr">
              <a:buNone/>
              <a:defRPr sz="1620"/>
            </a:lvl3pPr>
            <a:lvl4pPr marL="1234767" indent="0" algn="ctr">
              <a:buNone/>
              <a:defRPr sz="1441"/>
            </a:lvl4pPr>
            <a:lvl5pPr marL="1646356" indent="0" algn="ctr">
              <a:buNone/>
              <a:defRPr sz="1441"/>
            </a:lvl5pPr>
            <a:lvl6pPr marL="2057945" indent="0" algn="ctr">
              <a:buNone/>
              <a:defRPr sz="1441"/>
            </a:lvl6pPr>
            <a:lvl7pPr marL="2469534" indent="0" algn="ctr">
              <a:buNone/>
              <a:defRPr sz="1441"/>
            </a:lvl7pPr>
            <a:lvl8pPr marL="2881122" indent="0" algn="ctr">
              <a:buNone/>
              <a:defRPr sz="1441"/>
            </a:lvl8pPr>
            <a:lvl9pPr marL="3292712" indent="0" algn="ctr">
              <a:buNone/>
              <a:defRPr sz="1441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262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D19D5-0F85-CB4E-B0A9-93B988A6B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A9A43A-A3AB-9641-9E5A-9DA8B2CC0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12C9-B1A6-4A4E-BC6C-0F762A9DE12C}" type="datetimeFigureOut">
              <a:rPr lang="en-IE" smtClean="0"/>
              <a:t>09/02/2026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B5666-28FF-9F4F-8C5C-D5068439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F1F43-8673-9348-80A9-029FC3617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C307-87AE-43D8-B77C-E54AF6ADE6F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745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8995B1-CE25-1148-9140-B20A1F189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12C9-B1A6-4A4E-BC6C-0F762A9DE12C}" type="datetimeFigureOut">
              <a:rPr lang="en-IE" smtClean="0"/>
              <a:t>09/02/2026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C093B2-889C-3D45-91E5-6ABBE19F1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78FF8-B193-9B4D-A0D1-BDFE4CDC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C307-87AE-43D8-B77C-E54AF6ADE6F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0214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2F0-795F-DC49-8A85-915BF0F2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936" y="4374684"/>
            <a:ext cx="7559262" cy="1220748"/>
          </a:xfrm>
        </p:spPr>
        <p:txBody>
          <a:bodyPr anchor="t">
            <a:normAutofit/>
          </a:bodyPr>
          <a:lstStyle>
            <a:lvl1pPr algn="l">
              <a:defRPr sz="3173" b="1">
                <a:solidFill>
                  <a:srgbClr val="00A956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2396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683AE-721B-8E45-86D0-EDEFBB6DA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37" y="2527595"/>
            <a:ext cx="8099209" cy="454274"/>
          </a:xfrm>
        </p:spPr>
        <p:txBody>
          <a:bodyPr anchor="t"/>
          <a:lstStyle>
            <a:lvl1pPr>
              <a:defRPr sz="303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79186-9A63-804D-B992-7A2615733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937" y="2981869"/>
            <a:ext cx="8099209" cy="447131"/>
          </a:xfrm>
        </p:spPr>
        <p:txBody>
          <a:bodyPr anchor="t"/>
          <a:lstStyle>
            <a:lvl1pPr marL="0" indent="0">
              <a:buNone/>
              <a:defRPr sz="2025">
                <a:solidFill>
                  <a:srgbClr val="005336"/>
                </a:solidFill>
              </a:defRPr>
            </a:lvl1pPr>
            <a:lvl2pPr marL="4115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3178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767" indent="0">
              <a:buNone/>
              <a:defRPr sz="1441">
                <a:solidFill>
                  <a:schemeClr val="tx1">
                    <a:tint val="75000"/>
                  </a:schemeClr>
                </a:solidFill>
              </a:defRPr>
            </a:lvl4pPr>
            <a:lvl5pPr marL="1646356" indent="0">
              <a:buNone/>
              <a:defRPr sz="1441">
                <a:solidFill>
                  <a:schemeClr val="tx1">
                    <a:tint val="75000"/>
                  </a:schemeClr>
                </a:solidFill>
              </a:defRPr>
            </a:lvl5pPr>
            <a:lvl6pPr marL="2057945" indent="0">
              <a:buNone/>
              <a:defRPr sz="1441">
                <a:solidFill>
                  <a:schemeClr val="tx1">
                    <a:tint val="75000"/>
                  </a:schemeClr>
                </a:solidFill>
              </a:defRPr>
            </a:lvl6pPr>
            <a:lvl7pPr marL="2469534" indent="0">
              <a:buNone/>
              <a:defRPr sz="1441">
                <a:solidFill>
                  <a:schemeClr val="tx1">
                    <a:tint val="75000"/>
                  </a:schemeClr>
                </a:solidFill>
              </a:defRPr>
            </a:lvl7pPr>
            <a:lvl8pPr marL="2881122" indent="0">
              <a:buNone/>
              <a:defRPr sz="1441">
                <a:solidFill>
                  <a:schemeClr val="tx1">
                    <a:tint val="75000"/>
                  </a:schemeClr>
                </a:solidFill>
              </a:defRPr>
            </a:lvl8pPr>
            <a:lvl9pPr marL="3292712" indent="0">
              <a:buNone/>
              <a:defRPr sz="144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03FE8-725B-C542-9752-0F0519FD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A956"/>
                </a:solidFill>
              </a:defRPr>
            </a:lvl1pPr>
          </a:lstStyle>
          <a:p>
            <a:fld id="{B8FF12C9-B1A6-4A4E-BC6C-0F762A9DE12C}" type="datetimeFigureOut">
              <a:rPr lang="en-IE" smtClean="0"/>
              <a:t>09/02/2026</a:t>
            </a:fld>
            <a:endParaRPr lang="en-IE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262716B-0319-2E48-8A4F-A486A8CCA0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537752" y="3645569"/>
            <a:ext cx="1781826" cy="5103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04787F-D361-3E40-984A-D6B2F134C9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937" y="3402531"/>
            <a:ext cx="1781826" cy="100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2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D57A8-4F44-A743-9523-4F882D6B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F2297-C797-C746-BFFC-71DBB9070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BC500-FEB0-E34F-8384-75379BA52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12C9-B1A6-4A4E-BC6C-0F762A9DE12C}" type="datetimeFigureOut">
              <a:rPr lang="en-IE" smtClean="0"/>
              <a:t>09/02/2026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23037-7A0A-9643-8F64-D23E831E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CD8BA-88AE-0D4A-A7D5-B98698AD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C307-87AE-43D8-B77C-E54AF6ADE6F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542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937" y="1628355"/>
            <a:ext cx="5181600" cy="120468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411589" indent="0">
              <a:buNone/>
              <a:defRPr/>
            </a:lvl2pPr>
            <a:lvl3pPr marL="823178" indent="0">
              <a:buNone/>
              <a:defRPr/>
            </a:lvl3pPr>
            <a:lvl4pPr marL="1234767" indent="0">
              <a:buNone/>
              <a:defRPr/>
            </a:lvl4pPr>
            <a:lvl5pPr marL="164635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8C761-09FD-F940-A379-C15FF3112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628354"/>
            <a:ext cx="4991337" cy="4351338"/>
          </a:xfrm>
        </p:spPr>
        <p:txBody>
          <a:bodyPr/>
          <a:lstStyle>
            <a:lvl1pPr>
              <a:lnSpc>
                <a:spcPts val="2903"/>
              </a:lnSpc>
              <a:defRPr sz="1688" b="1"/>
            </a:lvl1pPr>
            <a:lvl2pPr>
              <a:lnSpc>
                <a:spcPts val="2903"/>
              </a:lnSpc>
              <a:defRPr sz="1688" b="1"/>
            </a:lvl2pPr>
            <a:lvl3pPr>
              <a:lnSpc>
                <a:spcPts val="2903"/>
              </a:lnSpc>
              <a:defRPr sz="1688" b="1"/>
            </a:lvl3pPr>
            <a:lvl4pPr>
              <a:lnSpc>
                <a:spcPts val="2903"/>
              </a:lnSpc>
              <a:defRPr sz="1688" b="1"/>
            </a:lvl4pPr>
            <a:lvl5pPr>
              <a:lnSpc>
                <a:spcPts val="2903"/>
              </a:lnSpc>
              <a:defRPr sz="1688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82B8F-8DDB-EA48-8C5E-1872A88E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12C9-B1A6-4A4E-BC6C-0F762A9DE12C}" type="datetimeFigureOut">
              <a:rPr lang="en-IE" smtClean="0"/>
              <a:t>09/02/2026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16B0F-AE69-BD45-95F8-32FB5910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152-6566-5E4A-89B9-969A87DF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C307-87AE-43D8-B77C-E54AF6ADE6F3}" type="slidenum">
              <a:rPr lang="en-IE" smtClean="0"/>
              <a:t>‹#›</a:t>
            </a:fld>
            <a:endParaRPr lang="en-I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7937" y="2940152"/>
            <a:ext cx="5181600" cy="303954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411589" indent="0">
              <a:buNone/>
              <a:defRPr/>
            </a:lvl2pPr>
            <a:lvl3pPr marL="823178" indent="0">
              <a:buNone/>
              <a:defRPr/>
            </a:lvl3pPr>
            <a:lvl4pPr marL="1234767" indent="0">
              <a:buNone/>
              <a:defRPr/>
            </a:lvl4pPr>
            <a:lvl5pPr marL="164635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6666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&amp; Pictur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939" y="1628355"/>
            <a:ext cx="4859525" cy="120468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411589" indent="0">
              <a:buNone/>
              <a:defRPr/>
            </a:lvl2pPr>
            <a:lvl3pPr marL="823178" indent="0">
              <a:buNone/>
              <a:defRPr/>
            </a:lvl3pPr>
            <a:lvl4pPr marL="1234767" indent="0">
              <a:buNone/>
              <a:defRPr/>
            </a:lvl4pPr>
            <a:lvl5pPr marL="164635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82B8F-8DDB-EA48-8C5E-1872A88E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12C9-B1A6-4A4E-BC6C-0F762A9DE12C}" type="datetimeFigureOut">
              <a:rPr lang="en-IE" smtClean="0"/>
              <a:t>09/02/2026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16B0F-AE69-BD45-95F8-32FB5910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152-6566-5E4A-89B9-969A87DF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C307-87AE-43D8-B77C-E54AF6ADE6F3}" type="slidenum">
              <a:rPr lang="en-IE" smtClean="0"/>
              <a:t>‹#›</a:t>
            </a:fld>
            <a:endParaRPr lang="en-I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7939" y="2940152"/>
            <a:ext cx="4859525" cy="303954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411589" indent="0">
              <a:buNone/>
              <a:defRPr/>
            </a:lvl2pPr>
            <a:lvl3pPr marL="823178" indent="0">
              <a:buNone/>
              <a:defRPr/>
            </a:lvl3pPr>
            <a:lvl4pPr marL="1234767" indent="0">
              <a:buNone/>
              <a:defRPr/>
            </a:lvl4pPr>
            <a:lvl5pPr marL="164635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00852C3-1AE9-6D47-B34A-4970BBFD8C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69446" y="1628355"/>
            <a:ext cx="5939420" cy="36455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3047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Bullet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5760000"/>
          </a:xfrm>
        </p:spPr>
        <p:txBody>
          <a:bodyPr/>
          <a:lstStyle>
            <a:lvl1pPr marL="0" indent="0">
              <a:buNone/>
              <a:defRPr sz="2881"/>
            </a:lvl1pPr>
            <a:lvl2pPr marL="411589" indent="0">
              <a:buNone/>
              <a:defRPr sz="2521"/>
            </a:lvl2pPr>
            <a:lvl3pPr marL="823178" indent="0">
              <a:buNone/>
              <a:defRPr sz="2160"/>
            </a:lvl3pPr>
            <a:lvl4pPr marL="1234767" indent="0">
              <a:buNone/>
              <a:defRPr sz="1800"/>
            </a:lvl4pPr>
            <a:lvl5pPr marL="1646356" indent="0">
              <a:buNone/>
              <a:defRPr sz="1800"/>
            </a:lvl5pPr>
            <a:lvl6pPr marL="2057945" indent="0">
              <a:buNone/>
              <a:defRPr sz="1800"/>
            </a:lvl6pPr>
            <a:lvl7pPr marL="2469534" indent="0">
              <a:buNone/>
              <a:defRPr sz="1800"/>
            </a:lvl7pPr>
            <a:lvl8pPr marL="2881122" indent="0">
              <a:buNone/>
              <a:defRPr sz="1800"/>
            </a:lvl8pPr>
            <a:lvl9pPr marL="3292712" indent="0">
              <a:buNone/>
              <a:defRPr sz="18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F2900-C118-A14E-B938-836275F297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0"/>
            <a:ext cx="5739714" cy="57615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37" y="826329"/>
            <a:ext cx="3932237" cy="961316"/>
          </a:xfrm>
        </p:spPr>
        <p:txBody>
          <a:bodyPr anchor="t"/>
          <a:lstStyle>
            <a:lvl1pPr>
              <a:defRPr sz="288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937" y="2057401"/>
            <a:ext cx="3932237" cy="3537030"/>
          </a:xfrm>
        </p:spPr>
        <p:txBody>
          <a:bodyPr/>
          <a:lstStyle>
            <a:lvl1pPr marL="231492" indent="-231492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88" b="1">
                <a:solidFill>
                  <a:schemeClr val="bg1"/>
                </a:solidFill>
              </a:defRPr>
            </a:lvl1pPr>
            <a:lvl2pPr marL="411589" indent="0">
              <a:buNone/>
              <a:defRPr sz="1260"/>
            </a:lvl2pPr>
            <a:lvl3pPr marL="823178" indent="0">
              <a:buNone/>
              <a:defRPr sz="1080"/>
            </a:lvl3pPr>
            <a:lvl4pPr marL="1234767" indent="0">
              <a:buNone/>
              <a:defRPr sz="901"/>
            </a:lvl4pPr>
            <a:lvl5pPr marL="1646356" indent="0">
              <a:buNone/>
              <a:defRPr sz="901"/>
            </a:lvl5pPr>
            <a:lvl6pPr marL="2057945" indent="0">
              <a:buNone/>
              <a:defRPr sz="901"/>
            </a:lvl6pPr>
            <a:lvl7pPr marL="2469534" indent="0">
              <a:buNone/>
              <a:defRPr sz="901"/>
            </a:lvl7pPr>
            <a:lvl8pPr marL="2881122" indent="0">
              <a:buNone/>
              <a:defRPr sz="901"/>
            </a:lvl8pPr>
            <a:lvl9pPr marL="3292712" indent="0">
              <a:buNone/>
              <a:defRPr sz="9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12C9-B1A6-4A4E-BC6C-0F762A9DE12C}" type="datetimeFigureOut">
              <a:rPr lang="en-IE" smtClean="0"/>
              <a:t>09/02/2026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C307-87AE-43D8-B77C-E54AF6ADE6F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2309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ransparent Picture with Bullet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5760000"/>
          </a:xfrm>
        </p:spPr>
        <p:txBody>
          <a:bodyPr/>
          <a:lstStyle>
            <a:lvl1pPr marL="0" indent="0">
              <a:buNone/>
              <a:defRPr sz="2881"/>
            </a:lvl1pPr>
            <a:lvl2pPr marL="411589" indent="0">
              <a:buNone/>
              <a:defRPr sz="2521"/>
            </a:lvl2pPr>
            <a:lvl3pPr marL="823178" indent="0">
              <a:buNone/>
              <a:defRPr sz="2160"/>
            </a:lvl3pPr>
            <a:lvl4pPr marL="1234767" indent="0">
              <a:buNone/>
              <a:defRPr sz="1800"/>
            </a:lvl4pPr>
            <a:lvl5pPr marL="1646356" indent="0">
              <a:buNone/>
              <a:defRPr sz="1800"/>
            </a:lvl5pPr>
            <a:lvl6pPr marL="2057945" indent="0">
              <a:buNone/>
              <a:defRPr sz="1800"/>
            </a:lvl6pPr>
            <a:lvl7pPr marL="2469534" indent="0">
              <a:buNone/>
              <a:defRPr sz="1800"/>
            </a:lvl7pPr>
            <a:lvl8pPr marL="2881122" indent="0">
              <a:buNone/>
              <a:defRPr sz="1800"/>
            </a:lvl8pPr>
            <a:lvl9pPr marL="3292712" indent="0">
              <a:buNone/>
              <a:defRPr sz="18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F2900-C118-A14E-B938-836275F297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0"/>
            <a:ext cx="5739714" cy="57615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37" y="826329"/>
            <a:ext cx="3932237" cy="961316"/>
          </a:xfrm>
        </p:spPr>
        <p:txBody>
          <a:bodyPr anchor="t"/>
          <a:lstStyle>
            <a:lvl1pPr>
              <a:defRPr sz="288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937" y="2057401"/>
            <a:ext cx="3932237" cy="3537030"/>
          </a:xfrm>
        </p:spPr>
        <p:txBody>
          <a:bodyPr/>
          <a:lstStyle>
            <a:lvl1pPr marL="231492" indent="-231492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88" b="1">
                <a:solidFill>
                  <a:schemeClr val="bg1"/>
                </a:solidFill>
              </a:defRPr>
            </a:lvl1pPr>
            <a:lvl2pPr marL="411589" indent="0">
              <a:buNone/>
              <a:defRPr sz="1260"/>
            </a:lvl2pPr>
            <a:lvl3pPr marL="823178" indent="0">
              <a:buNone/>
              <a:defRPr sz="1080"/>
            </a:lvl3pPr>
            <a:lvl4pPr marL="1234767" indent="0">
              <a:buNone/>
              <a:defRPr sz="901"/>
            </a:lvl4pPr>
            <a:lvl5pPr marL="1646356" indent="0">
              <a:buNone/>
              <a:defRPr sz="901"/>
            </a:lvl5pPr>
            <a:lvl6pPr marL="2057945" indent="0">
              <a:buNone/>
              <a:defRPr sz="901"/>
            </a:lvl6pPr>
            <a:lvl7pPr marL="2469534" indent="0">
              <a:buNone/>
              <a:defRPr sz="901"/>
            </a:lvl7pPr>
            <a:lvl8pPr marL="2881122" indent="0">
              <a:buNone/>
              <a:defRPr sz="901"/>
            </a:lvl8pPr>
            <a:lvl9pPr marL="3292712" indent="0">
              <a:buNone/>
              <a:defRPr sz="9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12C9-B1A6-4A4E-BC6C-0F762A9DE12C}" type="datetimeFigureOut">
              <a:rPr lang="en-IE" smtClean="0"/>
              <a:t>09/02/2026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C307-87AE-43D8-B77C-E54AF6ADE6F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7343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5760000"/>
          </a:xfrm>
        </p:spPr>
        <p:txBody>
          <a:bodyPr/>
          <a:lstStyle>
            <a:lvl1pPr marL="0" indent="0">
              <a:buNone/>
              <a:defRPr sz="2881"/>
            </a:lvl1pPr>
            <a:lvl2pPr marL="411589" indent="0">
              <a:buNone/>
              <a:defRPr sz="2521"/>
            </a:lvl2pPr>
            <a:lvl3pPr marL="823178" indent="0">
              <a:buNone/>
              <a:defRPr sz="2160"/>
            </a:lvl3pPr>
            <a:lvl4pPr marL="1234767" indent="0">
              <a:buNone/>
              <a:defRPr sz="1800"/>
            </a:lvl4pPr>
            <a:lvl5pPr marL="1646356" indent="0">
              <a:buNone/>
              <a:defRPr sz="1800"/>
            </a:lvl5pPr>
            <a:lvl6pPr marL="2057945" indent="0">
              <a:buNone/>
              <a:defRPr sz="1800"/>
            </a:lvl6pPr>
            <a:lvl7pPr marL="2469534" indent="0">
              <a:buNone/>
              <a:defRPr sz="1800"/>
            </a:lvl7pPr>
            <a:lvl8pPr marL="2881122" indent="0">
              <a:buNone/>
              <a:defRPr sz="1800"/>
            </a:lvl8pPr>
            <a:lvl9pPr marL="3292712" indent="0">
              <a:buNone/>
              <a:defRPr sz="18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6267A8-E11A-BC4B-ABF0-35302C5B76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-1553"/>
            <a:ext cx="5739715" cy="57615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37" y="826329"/>
            <a:ext cx="3932237" cy="961316"/>
          </a:xfrm>
        </p:spPr>
        <p:txBody>
          <a:bodyPr anchor="t"/>
          <a:lstStyle>
            <a:lvl1pPr>
              <a:defRPr sz="288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937" y="2057401"/>
            <a:ext cx="3932237" cy="3537030"/>
          </a:xfrm>
        </p:spPr>
        <p:txBody>
          <a:bodyPr/>
          <a:lstStyle>
            <a:lvl1pPr marL="0" indent="0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1688" b="1">
                <a:solidFill>
                  <a:schemeClr val="bg1"/>
                </a:solidFill>
              </a:defRPr>
            </a:lvl1pPr>
            <a:lvl2pPr marL="411589" indent="0">
              <a:buNone/>
              <a:defRPr sz="1260"/>
            </a:lvl2pPr>
            <a:lvl3pPr marL="823178" indent="0">
              <a:buNone/>
              <a:defRPr sz="1080"/>
            </a:lvl3pPr>
            <a:lvl4pPr marL="1234767" indent="0">
              <a:buNone/>
              <a:defRPr sz="901"/>
            </a:lvl4pPr>
            <a:lvl5pPr marL="1646356" indent="0">
              <a:buNone/>
              <a:defRPr sz="901"/>
            </a:lvl5pPr>
            <a:lvl6pPr marL="2057945" indent="0">
              <a:buNone/>
              <a:defRPr sz="901"/>
            </a:lvl6pPr>
            <a:lvl7pPr marL="2469534" indent="0">
              <a:buNone/>
              <a:defRPr sz="901"/>
            </a:lvl7pPr>
            <a:lvl8pPr marL="2881122" indent="0">
              <a:buNone/>
              <a:defRPr sz="901"/>
            </a:lvl8pPr>
            <a:lvl9pPr marL="3292712" indent="0">
              <a:buNone/>
              <a:defRPr sz="9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12C9-B1A6-4A4E-BC6C-0F762A9DE12C}" type="datetimeFigureOut">
              <a:rPr lang="en-IE" smtClean="0"/>
              <a:t>09/02/2026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C307-87AE-43D8-B77C-E54AF6ADE6F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4742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ransparent Picture with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5760000"/>
          </a:xfrm>
        </p:spPr>
        <p:txBody>
          <a:bodyPr/>
          <a:lstStyle>
            <a:lvl1pPr marL="0" indent="0">
              <a:buNone/>
              <a:defRPr sz="2881"/>
            </a:lvl1pPr>
            <a:lvl2pPr marL="411589" indent="0">
              <a:buNone/>
              <a:defRPr sz="2521"/>
            </a:lvl2pPr>
            <a:lvl3pPr marL="823178" indent="0">
              <a:buNone/>
              <a:defRPr sz="2160"/>
            </a:lvl3pPr>
            <a:lvl4pPr marL="1234767" indent="0">
              <a:buNone/>
              <a:defRPr sz="1800"/>
            </a:lvl4pPr>
            <a:lvl5pPr marL="1646356" indent="0">
              <a:buNone/>
              <a:defRPr sz="1800"/>
            </a:lvl5pPr>
            <a:lvl6pPr marL="2057945" indent="0">
              <a:buNone/>
              <a:defRPr sz="1800"/>
            </a:lvl6pPr>
            <a:lvl7pPr marL="2469534" indent="0">
              <a:buNone/>
              <a:defRPr sz="1800"/>
            </a:lvl7pPr>
            <a:lvl8pPr marL="2881122" indent="0">
              <a:buNone/>
              <a:defRPr sz="1800"/>
            </a:lvl8pPr>
            <a:lvl9pPr marL="3292712" indent="0">
              <a:buNone/>
              <a:defRPr sz="18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82D14D-EFB8-194E-9283-741A4DB5D3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-1553"/>
            <a:ext cx="5739715" cy="57615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37" y="826329"/>
            <a:ext cx="3932237" cy="961316"/>
          </a:xfrm>
        </p:spPr>
        <p:txBody>
          <a:bodyPr anchor="t"/>
          <a:lstStyle>
            <a:lvl1pPr>
              <a:defRPr sz="288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937" y="2057401"/>
            <a:ext cx="3932237" cy="3537030"/>
          </a:xfrm>
        </p:spPr>
        <p:txBody>
          <a:bodyPr/>
          <a:lstStyle>
            <a:lvl1pPr marL="0" indent="0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1688" b="1">
                <a:solidFill>
                  <a:schemeClr val="bg1"/>
                </a:solidFill>
              </a:defRPr>
            </a:lvl1pPr>
            <a:lvl2pPr marL="411589" indent="0">
              <a:buNone/>
              <a:defRPr sz="1260"/>
            </a:lvl2pPr>
            <a:lvl3pPr marL="823178" indent="0">
              <a:buNone/>
              <a:defRPr sz="1080"/>
            </a:lvl3pPr>
            <a:lvl4pPr marL="1234767" indent="0">
              <a:buNone/>
              <a:defRPr sz="901"/>
            </a:lvl4pPr>
            <a:lvl5pPr marL="1646356" indent="0">
              <a:buNone/>
              <a:defRPr sz="901"/>
            </a:lvl5pPr>
            <a:lvl6pPr marL="2057945" indent="0">
              <a:buNone/>
              <a:defRPr sz="901"/>
            </a:lvl6pPr>
            <a:lvl7pPr marL="2469534" indent="0">
              <a:buNone/>
              <a:defRPr sz="901"/>
            </a:lvl7pPr>
            <a:lvl8pPr marL="2881122" indent="0">
              <a:buNone/>
              <a:defRPr sz="901"/>
            </a:lvl8pPr>
            <a:lvl9pPr marL="3292712" indent="0">
              <a:buNone/>
              <a:defRPr sz="9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12C9-B1A6-4A4E-BC6C-0F762A9DE12C}" type="datetimeFigureOut">
              <a:rPr lang="en-IE" smtClean="0"/>
              <a:t>09/02/2026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C307-87AE-43D8-B77C-E54AF6ADE6F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3224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A7FBCA-0170-A045-A7B9-C21077D8E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37" y="826329"/>
            <a:ext cx="10515600" cy="70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E127D-E475-0447-ABE5-C831EB30D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937" y="1628354"/>
            <a:ext cx="10515600" cy="322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1DA5F-71C7-C24D-A60E-69D381002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937" y="63189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8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fld id="{B8FF12C9-B1A6-4A4E-BC6C-0F762A9DE12C}" type="datetimeFigureOut">
              <a:rPr lang="en-IE" smtClean="0"/>
              <a:t>09/02/2026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6C108-9FF4-4247-BF63-31A399B9D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91136" y="63189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08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FD07C-4D6A-8244-A552-36C15D64D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05937" y="6318987"/>
            <a:ext cx="22371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08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fld id="{3802C307-87AE-43D8-B77C-E54AF6ADE6F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641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823178" rtl="0" eaLnBrk="1" latinLnBrk="0" hangingPunct="1">
        <a:lnSpc>
          <a:spcPct val="90000"/>
        </a:lnSpc>
        <a:spcBef>
          <a:spcPct val="0"/>
        </a:spcBef>
        <a:buNone/>
        <a:defRPr sz="3038" b="0" kern="1200">
          <a:solidFill>
            <a:srgbClr val="005336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05794" indent="-205794" algn="l" defTabSz="823178" rtl="0" eaLnBrk="1" latinLnBrk="0" hangingPunct="1">
        <a:lnSpc>
          <a:spcPct val="90000"/>
        </a:lnSpc>
        <a:spcBef>
          <a:spcPts val="901"/>
        </a:spcBef>
        <a:buFont typeface="Arial" panose="020B0604020202020204" pitchFamily="34" charset="0"/>
        <a:buChar char="•"/>
        <a:defRPr sz="1553" kern="1200">
          <a:solidFill>
            <a:srgbClr val="005336"/>
          </a:solidFill>
          <a:latin typeface="Helvetica" pitchFamily="2" charset="0"/>
          <a:ea typeface="+mn-ea"/>
          <a:cs typeface="+mn-cs"/>
        </a:defRPr>
      </a:lvl1pPr>
      <a:lvl2pPr marL="617383" indent="-205794" algn="l" defTabSz="823178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553" kern="1200">
          <a:solidFill>
            <a:srgbClr val="005336"/>
          </a:solidFill>
          <a:latin typeface="Helvetica" pitchFamily="2" charset="0"/>
          <a:ea typeface="+mn-ea"/>
          <a:cs typeface="+mn-cs"/>
        </a:defRPr>
      </a:lvl2pPr>
      <a:lvl3pPr marL="1028973" indent="-205794" algn="l" defTabSz="823178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553" kern="1200">
          <a:solidFill>
            <a:srgbClr val="005336"/>
          </a:solidFill>
          <a:latin typeface="Helvetica" pitchFamily="2" charset="0"/>
          <a:ea typeface="+mn-ea"/>
          <a:cs typeface="+mn-cs"/>
        </a:defRPr>
      </a:lvl3pPr>
      <a:lvl4pPr marL="1440561" indent="-205794" algn="l" defTabSz="823178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553" kern="1200">
          <a:solidFill>
            <a:srgbClr val="005336"/>
          </a:solidFill>
          <a:latin typeface="Helvetica" pitchFamily="2" charset="0"/>
          <a:ea typeface="+mn-ea"/>
          <a:cs typeface="+mn-cs"/>
        </a:defRPr>
      </a:lvl4pPr>
      <a:lvl5pPr marL="1852150" indent="-205794" algn="l" defTabSz="823178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553" kern="1200">
          <a:solidFill>
            <a:srgbClr val="005336"/>
          </a:solidFill>
          <a:latin typeface="Helvetica" pitchFamily="2" charset="0"/>
          <a:ea typeface="+mn-ea"/>
          <a:cs typeface="+mn-cs"/>
        </a:defRPr>
      </a:lvl5pPr>
      <a:lvl6pPr marL="2263739" indent="-205794" algn="l" defTabSz="823178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5328" indent="-205794" algn="l" defTabSz="823178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918" indent="-205794" algn="l" defTabSz="823178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8507" indent="-205794" algn="l" defTabSz="823178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317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589" algn="l" defTabSz="82317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3178" algn="l" defTabSz="82317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767" algn="l" defTabSz="82317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6356" algn="l" defTabSz="82317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945" algn="l" defTabSz="82317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9534" algn="l" defTabSz="82317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1122" algn="l" defTabSz="82317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2712" algn="l" defTabSz="82317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d.ie/universityforall/t4media/Unlocking%20Inclusion%20Toolkit%20for%20Universal%20Design.pdf" TargetMode="External"/><Relationship Id="rId2" Type="http://schemas.openxmlformats.org/officeDocument/2006/relationships/hyperlink" Target="https://www.atu.ie/app/uploads/2024/12/altitude-charter-supplied-digital.pdf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C1062-28F8-28DD-643E-A8485315E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0216" y="2457410"/>
            <a:ext cx="7559262" cy="537713"/>
          </a:xfrm>
        </p:spPr>
        <p:txBody>
          <a:bodyPr>
            <a:noAutofit/>
          </a:bodyPr>
          <a:lstStyle/>
          <a:p>
            <a:r>
              <a:rPr lang="en-IE" sz="3600" dirty="0">
                <a:latin typeface="+mn-lt"/>
              </a:rPr>
              <a:t>Mapping Inclusive Practice and Universal Design Initiatives: </a:t>
            </a:r>
            <a:br>
              <a:rPr lang="en-IE" sz="3600" dirty="0">
                <a:latin typeface="+mn-lt"/>
              </a:rPr>
            </a:br>
            <a:r>
              <a:rPr lang="en-IE" sz="3600" dirty="0">
                <a:latin typeface="+mn-lt"/>
              </a:rPr>
              <a:t>A Whole University Approach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F42448-4EB3-3F35-53E4-DD4C73CA0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243" y="5139268"/>
            <a:ext cx="7559262" cy="1028299"/>
          </a:xfrm>
        </p:spPr>
        <p:txBody>
          <a:bodyPr>
            <a:normAutofit/>
          </a:bodyPr>
          <a:lstStyle/>
          <a:p>
            <a:r>
              <a:rPr lang="en-IE" sz="2800" dirty="0">
                <a:solidFill>
                  <a:schemeClr val="bg1"/>
                </a:solidFill>
                <a:latin typeface="+mn-lt"/>
              </a:rPr>
              <a:t>Tracy McAvinue &amp; Thomas O’Shaughnessy</a:t>
            </a:r>
          </a:p>
          <a:p>
            <a:r>
              <a:rPr lang="en-IE" sz="2800" dirty="0">
                <a:solidFill>
                  <a:schemeClr val="bg1"/>
                </a:solidFill>
                <a:latin typeface="+mn-lt"/>
              </a:rPr>
              <a:t>University of Limerick</a:t>
            </a:r>
          </a:p>
        </p:txBody>
      </p:sp>
    </p:spTree>
    <p:extLst>
      <p:ext uri="{BB962C8B-B14F-4D97-AF65-F5344CB8AC3E}">
        <p14:creationId xmlns:p14="http://schemas.microsoft.com/office/powerpoint/2010/main" val="2438696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ECF19-AF10-8FCA-2CD5-4C4DCFF81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70" y="250596"/>
            <a:ext cx="10515600" cy="704101"/>
          </a:xfrm>
        </p:spPr>
        <p:txBody>
          <a:bodyPr/>
          <a:lstStyle/>
          <a:p>
            <a:r>
              <a:rPr lang="en-IE" sz="3600" b="1" dirty="0">
                <a:latin typeface="+mn-lt"/>
              </a:rPr>
              <a:t>Insights…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DBF50-569B-F283-E41E-15EC5419F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869" y="954697"/>
            <a:ext cx="11340863" cy="5403770"/>
          </a:xfrm>
        </p:spPr>
        <p:txBody>
          <a:bodyPr/>
          <a:lstStyle/>
          <a:p>
            <a:pPr marL="0" indent="0">
              <a:buNone/>
            </a:pPr>
            <a:r>
              <a:rPr lang="en-IE" sz="2600" dirty="0">
                <a:latin typeface="+mn-lt"/>
              </a:rPr>
              <a:t>Learnings:</a:t>
            </a:r>
          </a:p>
          <a:p>
            <a:r>
              <a:rPr lang="en-IE" sz="2600" dirty="0">
                <a:latin typeface="+mn-lt"/>
              </a:rPr>
              <a:t>Dissemination/engagement, challenges and solutions</a:t>
            </a:r>
          </a:p>
          <a:p>
            <a:r>
              <a:rPr lang="en-IE" sz="2600" dirty="0">
                <a:latin typeface="+mn-lt"/>
              </a:rPr>
              <a:t>Strategy: Feedback, additional resources, and existing connections</a:t>
            </a:r>
          </a:p>
          <a:p>
            <a:r>
              <a:rPr lang="en-IE" sz="2600" dirty="0">
                <a:latin typeface="+mn-lt"/>
              </a:rPr>
              <a:t>Importance of information captured</a:t>
            </a:r>
          </a:p>
          <a:p>
            <a:pPr marL="0" indent="0">
              <a:buNone/>
            </a:pPr>
            <a:endParaRPr lang="en-IE" sz="2600" dirty="0">
              <a:latin typeface="+mn-lt"/>
            </a:endParaRPr>
          </a:p>
          <a:p>
            <a:pPr marL="0" indent="0">
              <a:buNone/>
            </a:pPr>
            <a:r>
              <a:rPr lang="en-IE" sz="2600" dirty="0">
                <a:latin typeface="+mn-lt"/>
              </a:rPr>
              <a:t>Findings:</a:t>
            </a:r>
          </a:p>
          <a:p>
            <a:r>
              <a:rPr lang="en-IE" sz="2600" dirty="0">
                <a:latin typeface="+mn-lt"/>
              </a:rPr>
              <a:t>Respondents eager to have work represented</a:t>
            </a:r>
          </a:p>
          <a:p>
            <a:r>
              <a:rPr lang="en-IE" sz="2600" dirty="0">
                <a:latin typeface="+mn-lt"/>
              </a:rPr>
              <a:t>Staff using inclusive practices implicitly and creatively across all areas</a:t>
            </a:r>
          </a:p>
          <a:p>
            <a:r>
              <a:rPr lang="en-IE" sz="2600" dirty="0">
                <a:latin typeface="+mn-lt"/>
              </a:rPr>
              <a:t>Inclusive initiatives are largely sustainable once implemented</a:t>
            </a:r>
          </a:p>
          <a:p>
            <a:r>
              <a:rPr lang="en-IE" sz="2600" dirty="0">
                <a:latin typeface="+mn-lt"/>
              </a:rPr>
              <a:t>While largely locally driven, the range of exemplars demonstrates solid evidence of institutional capability</a:t>
            </a:r>
          </a:p>
        </p:txBody>
      </p:sp>
    </p:spTree>
    <p:extLst>
      <p:ext uri="{BB962C8B-B14F-4D97-AF65-F5344CB8AC3E}">
        <p14:creationId xmlns:p14="http://schemas.microsoft.com/office/powerpoint/2010/main" val="1876029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B4C31-E92E-8FD2-E0C3-93F178D4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70" y="470729"/>
            <a:ext cx="10515600" cy="704101"/>
          </a:xfrm>
        </p:spPr>
        <p:txBody>
          <a:bodyPr/>
          <a:lstStyle/>
          <a:p>
            <a:r>
              <a:rPr lang="en-IE" sz="3600" b="1" dirty="0">
                <a:latin typeface="+mn-lt"/>
              </a:rPr>
              <a:t>The Benefits of Mapping Inclusive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DE658-7A48-C3F5-B60F-12714C8CC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37" y="1628354"/>
            <a:ext cx="10515600" cy="4181896"/>
          </a:xfrm>
        </p:spPr>
        <p:txBody>
          <a:bodyPr/>
          <a:lstStyle/>
          <a:p>
            <a:r>
              <a:rPr lang="en-IE" sz="2600" dirty="0">
                <a:latin typeface="+mn-lt"/>
              </a:rPr>
              <a:t>Building awareness of UDIPUL </a:t>
            </a:r>
          </a:p>
          <a:p>
            <a:r>
              <a:rPr lang="en-IE" sz="2600" dirty="0">
                <a:latin typeface="+mn-lt"/>
              </a:rPr>
              <a:t>Participants: helpful in identifying inclusion strengths and gaps</a:t>
            </a:r>
          </a:p>
          <a:p>
            <a:r>
              <a:rPr lang="en-IE" sz="2600" dirty="0">
                <a:latin typeface="+mn-lt"/>
              </a:rPr>
              <a:t>Creation of a live repository of inclusive practices</a:t>
            </a:r>
          </a:p>
          <a:p>
            <a:r>
              <a:rPr lang="en-IE" sz="2600" dirty="0">
                <a:latin typeface="+mn-lt"/>
              </a:rPr>
              <a:t>Cultural – a celebration of good practice </a:t>
            </a:r>
          </a:p>
          <a:p>
            <a:r>
              <a:rPr lang="en-IE" sz="2600" dirty="0">
                <a:latin typeface="+mn-lt"/>
              </a:rPr>
              <a:t>Collaboration – current, and future potential </a:t>
            </a:r>
          </a:p>
          <a:p>
            <a:r>
              <a:rPr lang="en-IE" sz="2600" dirty="0">
                <a:latin typeface="+mn-lt"/>
              </a:rPr>
              <a:t>Lays groundwork for further development and actions for systemic inclusion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09933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1A5DCD-141B-DA41-A78B-1F6E6888F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dirty="0">
                <a:latin typeface="+mn-lt"/>
              </a:rPr>
              <a:t>Mapping Inclusive Practice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9568CA-E428-DA1E-858B-E01EE62A8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37" y="2263354"/>
            <a:ext cx="10515600" cy="3222000"/>
          </a:xfrm>
        </p:spPr>
        <p:txBody>
          <a:bodyPr/>
          <a:lstStyle/>
          <a:p>
            <a:r>
              <a:rPr lang="en-IE" sz="2600" dirty="0">
                <a:latin typeface="+mn-lt"/>
              </a:rPr>
              <a:t>Aims, Context and Approach</a:t>
            </a:r>
          </a:p>
          <a:p>
            <a:r>
              <a:rPr lang="en-IE" sz="2600" dirty="0">
                <a:latin typeface="+mn-lt"/>
              </a:rPr>
              <a:t>Results</a:t>
            </a:r>
          </a:p>
          <a:p>
            <a:r>
              <a:rPr lang="en-IE" sz="2600" dirty="0">
                <a:latin typeface="+mn-lt"/>
              </a:rPr>
              <a:t>Insights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04260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3D9B9-C24D-14CE-AD86-BD419E7BB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87" y="378654"/>
            <a:ext cx="10515600" cy="704101"/>
          </a:xfrm>
        </p:spPr>
        <p:txBody>
          <a:bodyPr/>
          <a:lstStyle/>
          <a:p>
            <a:r>
              <a:rPr lang="en-GB" sz="3600" b="1" dirty="0">
                <a:latin typeface="+mn-lt"/>
              </a:rPr>
              <a:t>Mapping Aims</a:t>
            </a:r>
            <a:r>
              <a:rPr lang="en-GB" b="1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0012E-4936-FBF9-246A-AD744E765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494" y="1352550"/>
            <a:ext cx="11047705" cy="47053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GB" sz="2600" dirty="0">
              <a:solidFill>
                <a:schemeClr val="accent2"/>
              </a:solidFill>
              <a:latin typeface="+mn-lt"/>
            </a:endParaRPr>
          </a:p>
          <a:p>
            <a:r>
              <a:rPr lang="en-IE" sz="2600" dirty="0">
                <a:solidFill>
                  <a:schemeClr val="accent2"/>
                </a:solidFill>
                <a:latin typeface="+mn-lt"/>
              </a:rPr>
              <a:t>Building a map of current inclusive initiatives across all areas of the university, and identifying the ‘pockets’ of great work </a:t>
            </a:r>
          </a:p>
          <a:p>
            <a:pPr marL="0" indent="0">
              <a:buNone/>
            </a:pPr>
            <a:endParaRPr lang="en-IE" sz="2600" dirty="0">
              <a:solidFill>
                <a:schemeClr val="accent2"/>
              </a:solidFill>
              <a:latin typeface="+mn-lt"/>
            </a:endParaRPr>
          </a:p>
          <a:p>
            <a:r>
              <a:rPr lang="en-IE" sz="2600" dirty="0">
                <a:solidFill>
                  <a:schemeClr val="accent2"/>
                </a:solidFill>
              </a:rPr>
              <a:t>Aim is for broad representation, d</a:t>
            </a:r>
            <a:r>
              <a:rPr lang="en-IE" sz="2600" dirty="0">
                <a:solidFill>
                  <a:schemeClr val="accent2"/>
                </a:solidFill>
                <a:latin typeface="+mn-lt"/>
              </a:rPr>
              <a:t>ocumenting what is there in terms of inclusive practice, not what is not there</a:t>
            </a:r>
          </a:p>
          <a:p>
            <a:endParaRPr lang="en-IE" sz="2600" dirty="0">
              <a:solidFill>
                <a:schemeClr val="accent2"/>
              </a:solidFill>
              <a:latin typeface="+mn-lt"/>
            </a:endParaRPr>
          </a:p>
          <a:p>
            <a:r>
              <a:rPr lang="en-IE" sz="2600" dirty="0">
                <a:solidFill>
                  <a:schemeClr val="accent2"/>
                </a:solidFill>
              </a:rPr>
              <a:t>Creating the first repository of its kind in UL</a:t>
            </a:r>
          </a:p>
          <a:p>
            <a:pPr marL="0" indent="0">
              <a:buNone/>
            </a:pPr>
            <a:endParaRPr lang="en-IE" sz="2600" dirty="0">
              <a:solidFill>
                <a:schemeClr val="accent2"/>
              </a:solidFill>
              <a:latin typeface="+mn-lt"/>
            </a:endParaRPr>
          </a:p>
          <a:p>
            <a:endParaRPr lang="en-IE" sz="2600" dirty="0">
              <a:solidFill>
                <a:schemeClr val="accent2"/>
              </a:solidFill>
              <a:latin typeface="+mn-lt"/>
            </a:endParaRPr>
          </a:p>
          <a:p>
            <a:pPr marL="0" indent="0">
              <a:buNone/>
            </a:pPr>
            <a:endParaRPr lang="en-IE" sz="26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endParaRPr lang="en-GB" sz="2600" dirty="0"/>
          </a:p>
          <a:p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850728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91C010-A003-2909-B99C-8E325F35C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37" y="216729"/>
            <a:ext cx="10515600" cy="704101"/>
          </a:xfrm>
        </p:spPr>
        <p:txBody>
          <a:bodyPr/>
          <a:lstStyle/>
          <a:p>
            <a:r>
              <a:rPr lang="en-IE" sz="3600" b="1" dirty="0">
                <a:latin typeface="+mn-lt"/>
              </a:rPr>
              <a:t>Project Context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1E5EBB-979A-678B-CA9F-871F07529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166365"/>
            <a:ext cx="11421533" cy="3929524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latin typeface="+mn-lt"/>
              </a:rPr>
              <a:t>The Universal Design and Inclusive Practice at UL (UDIPUL) Committee takes a systemic approach to supporting UL in meeting its goals for inclusion.</a:t>
            </a:r>
          </a:p>
          <a:p>
            <a:pPr marL="0" indent="0">
              <a:buNone/>
            </a:pPr>
            <a:endParaRPr lang="en-GB" sz="2400" dirty="0">
              <a:latin typeface="+mn-lt"/>
            </a:endParaRPr>
          </a:p>
          <a:p>
            <a:pPr marL="0" indent="0">
              <a:buNone/>
            </a:pPr>
            <a:r>
              <a:rPr lang="en-GB" sz="2400" dirty="0">
                <a:latin typeface="+mn-lt"/>
              </a:rPr>
              <a:t>Informed by </a:t>
            </a:r>
            <a:r>
              <a:rPr lang="en-GB" sz="2400" u="sng" dirty="0">
                <a:latin typeface="+mn-lt"/>
                <a:hlinkClick r:id="rId2"/>
              </a:rPr>
              <a:t>Altitude Charter </a:t>
            </a:r>
            <a:r>
              <a:rPr lang="en-GB" sz="2400" dirty="0">
                <a:latin typeface="+mn-lt"/>
              </a:rPr>
              <a:t>and  </a:t>
            </a:r>
            <a:r>
              <a:rPr lang="en-GB" sz="2400" u="sng" dirty="0">
                <a:latin typeface="+mn-lt"/>
                <a:hlinkClick r:id="rId3"/>
              </a:rPr>
              <a:t>Unlocking Inclusion Toolkit</a:t>
            </a:r>
            <a:r>
              <a:rPr lang="en-GB" sz="2400" dirty="0">
                <a:latin typeface="+mn-lt"/>
              </a:rPr>
              <a:t>. </a:t>
            </a:r>
          </a:p>
          <a:p>
            <a:pPr marL="0" indent="0">
              <a:buNone/>
            </a:pPr>
            <a:r>
              <a:rPr lang="en-GB" sz="2400" dirty="0">
                <a:latin typeface="+mn-lt"/>
              </a:rPr>
              <a:t> </a:t>
            </a:r>
          </a:p>
          <a:p>
            <a:pPr marL="0" indent="0">
              <a:buNone/>
            </a:pPr>
            <a:r>
              <a:rPr lang="en-GB" sz="2400" dirty="0">
                <a:latin typeface="+mn-lt"/>
              </a:rPr>
              <a:t>PATH 4 </a:t>
            </a:r>
            <a:r>
              <a:rPr lang="en-GB" sz="2400">
                <a:latin typeface="+mn-lt"/>
              </a:rPr>
              <a:t>funding for Project </a:t>
            </a:r>
            <a:r>
              <a:rPr lang="en-GB" sz="2400" dirty="0">
                <a:latin typeface="+mn-lt"/>
              </a:rPr>
              <a:t>Officer role, responsible for:</a:t>
            </a:r>
          </a:p>
          <a:p>
            <a:r>
              <a:rPr lang="en-GB" sz="2400" dirty="0">
                <a:latin typeface="+mn-lt"/>
              </a:rPr>
              <a:t>Mapping current inclusive practice</a:t>
            </a:r>
          </a:p>
          <a:p>
            <a:r>
              <a:rPr lang="en-GB" sz="2400" dirty="0">
                <a:latin typeface="+mn-lt"/>
              </a:rPr>
              <a:t>Applying the UCD Toolkit for Inclusion self-assessment</a:t>
            </a:r>
          </a:p>
          <a:p>
            <a:r>
              <a:rPr lang="en-GB" sz="2400" dirty="0">
                <a:latin typeface="+mn-lt"/>
              </a:rPr>
              <a:t>Conducting benchmarking and a gap analysis</a:t>
            </a:r>
          </a:p>
          <a:p>
            <a:r>
              <a:rPr lang="en-GB" sz="2400" dirty="0">
                <a:latin typeface="+mn-lt"/>
              </a:rPr>
              <a:t>Developing a roadmap to guide future universal design and inclusive practice actions</a:t>
            </a:r>
            <a:endParaRPr lang="en-IE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7281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8E14F-F344-38F6-9D3F-B4B82A2FC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52197"/>
            <a:ext cx="4809067" cy="1197204"/>
          </a:xfrm>
        </p:spPr>
        <p:txBody>
          <a:bodyPr/>
          <a:lstStyle/>
          <a:p>
            <a:r>
              <a:rPr lang="en-IE" sz="3600" b="1" dirty="0">
                <a:latin typeface="+mn-lt"/>
              </a:rPr>
              <a:t>Exemplar Mapping Form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8A6786-88CC-A01B-06A5-153D05CF3801}"/>
              </a:ext>
            </a:extLst>
          </p:cNvPr>
          <p:cNvSpPr txBox="1"/>
          <p:nvPr/>
        </p:nvSpPr>
        <p:spPr>
          <a:xfrm>
            <a:off x="414867" y="2150534"/>
            <a:ext cx="4102405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600" dirty="0">
                <a:solidFill>
                  <a:schemeClr val="accent2"/>
                </a:solidFill>
              </a:rPr>
              <a:t>SharePoint List, capturing:</a:t>
            </a:r>
          </a:p>
          <a:p>
            <a:endParaRPr lang="en-IE" sz="2600" dirty="0">
              <a:solidFill>
                <a:schemeClr val="accent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600" dirty="0">
                <a:solidFill>
                  <a:schemeClr val="accent2"/>
                </a:solidFill>
              </a:rPr>
              <a:t>Title of initiative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600" dirty="0">
                <a:solidFill>
                  <a:schemeClr val="accent2"/>
                </a:solidFill>
              </a:rPr>
              <a:t>Pillar Number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600" dirty="0">
                <a:solidFill>
                  <a:schemeClr val="accent2"/>
                </a:solidFill>
              </a:rPr>
              <a:t>Department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600" dirty="0">
                <a:solidFill>
                  <a:schemeClr val="accent2"/>
                </a:solidFill>
              </a:rPr>
              <a:t>Description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600" dirty="0">
                <a:solidFill>
                  <a:schemeClr val="accent2"/>
                </a:solidFill>
              </a:rPr>
              <a:t>When implemented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600" dirty="0">
                <a:solidFill>
                  <a:schemeClr val="accent2"/>
                </a:solidFill>
              </a:rPr>
              <a:t>Pillar Component</a:t>
            </a:r>
          </a:p>
        </p:txBody>
      </p:sp>
      <p:pic>
        <p:nvPicPr>
          <p:cNvPr id="2050" name="Picture 2" descr="A screenshot of the Exemplar Mapping Form, showing six questions - the Title, the Pillar Number, the Department, the brief overview, the Pillar Components, and the time of implementation">
            <a:extLst>
              <a:ext uri="{FF2B5EF4-FFF2-40B4-BE49-F238E27FC236}">
                <a16:creationId xmlns:a16="http://schemas.microsoft.com/office/drawing/2014/main" id="{762C9E07-81CF-05BE-3878-68AF0A9F4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123825"/>
            <a:ext cx="6501343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588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32E99-42FF-6250-72B9-766BF6AC3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b="1" dirty="0">
                <a:latin typeface="+mn-lt"/>
              </a:rPr>
              <a:t>Initiatives Mapped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7D5CD-3FAB-41C5-7791-3E78F0DAB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37" y="1899288"/>
            <a:ext cx="10515600" cy="3222000"/>
          </a:xfrm>
        </p:spPr>
        <p:txBody>
          <a:bodyPr/>
          <a:lstStyle/>
          <a:p>
            <a:r>
              <a:rPr lang="en-IE" sz="2600" dirty="0">
                <a:latin typeface="+mn-lt"/>
              </a:rPr>
              <a:t>As of 1 February 2026: 323 submissions</a:t>
            </a:r>
          </a:p>
          <a:p>
            <a:endParaRPr lang="en-IE" sz="2600" dirty="0">
              <a:latin typeface="+mn-lt"/>
            </a:endParaRPr>
          </a:p>
          <a:p>
            <a:r>
              <a:rPr lang="en-IE" sz="2600" dirty="0">
                <a:latin typeface="+mn-lt"/>
              </a:rPr>
              <a:t>Duplicates removed: total of 319 submissions</a:t>
            </a:r>
          </a:p>
          <a:p>
            <a:pPr marL="0" indent="0">
              <a:buNone/>
            </a:pPr>
            <a:endParaRPr lang="en-IE" sz="2600" dirty="0">
              <a:latin typeface="+mn-lt"/>
            </a:endParaRPr>
          </a:p>
          <a:p>
            <a:r>
              <a:rPr lang="en-IE" sz="2600" dirty="0">
                <a:latin typeface="+mn-lt"/>
              </a:rPr>
              <a:t>Form will remain open</a:t>
            </a:r>
          </a:p>
        </p:txBody>
      </p:sp>
    </p:spTree>
    <p:extLst>
      <p:ext uri="{BB962C8B-B14F-4D97-AF65-F5344CB8AC3E}">
        <p14:creationId xmlns:p14="http://schemas.microsoft.com/office/powerpoint/2010/main" val="4268572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634A8-65F9-B516-1247-D27B2E86A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70" y="222144"/>
            <a:ext cx="10515600" cy="704101"/>
          </a:xfrm>
        </p:spPr>
        <p:txBody>
          <a:bodyPr/>
          <a:lstStyle/>
          <a:p>
            <a:r>
              <a:rPr lang="en-IE" sz="3600" b="1" dirty="0">
                <a:latin typeface="+mn-lt"/>
              </a:rPr>
              <a:t>Pillars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DA36D0D-21F3-6451-0AB3-9A4497EAD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694461"/>
              </p:ext>
            </p:extLst>
          </p:nvPr>
        </p:nvGraphicFramePr>
        <p:xfrm>
          <a:off x="858097" y="1206515"/>
          <a:ext cx="8724051" cy="265073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307006">
                  <a:extLst>
                    <a:ext uri="{9D8B030D-6E8A-4147-A177-3AD203B41FA5}">
                      <a16:colId xmlns:a16="http://schemas.microsoft.com/office/drawing/2014/main" val="1718451511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3994319408"/>
                    </a:ext>
                  </a:extLst>
                </a:gridCol>
                <a:gridCol w="883520">
                  <a:extLst>
                    <a:ext uri="{9D8B030D-6E8A-4147-A177-3AD203B41FA5}">
                      <a16:colId xmlns:a16="http://schemas.microsoft.com/office/drawing/2014/main" val="3240282524"/>
                    </a:ext>
                  </a:extLst>
                </a:gridCol>
              </a:tblGrid>
              <a:tr h="66191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2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Pillar</a:t>
                      </a:r>
                      <a:endParaRPr lang="en-IE" sz="24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2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Initiatives </a:t>
                      </a:r>
                      <a:endParaRPr lang="en-IE" sz="24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24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</a:p>
                  </a:txBody>
                  <a:tcPr marL="7620" marR="7620" marT="7620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226492"/>
                  </a:ext>
                </a:extLst>
              </a:tr>
              <a:tr h="353022">
                <a:tc>
                  <a:txBody>
                    <a:bodyPr/>
                    <a:lstStyle/>
                    <a:p>
                      <a:pPr marL="0" marR="0" lvl="0" indent="0" algn="l" defTabSz="82317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400" u="none" strike="noStrike" dirty="0">
                          <a:effectLst/>
                        </a:rPr>
                        <a:t>1: Learning Teaching &amp; Assessment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2600" u="none" strike="noStrike" dirty="0">
                          <a:effectLst/>
                          <a:latin typeface="+mn-lt"/>
                        </a:rPr>
                        <a:t>109</a:t>
                      </a:r>
                      <a:endParaRPr lang="en-IE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63406157"/>
                  </a:ext>
                </a:extLst>
              </a:tr>
              <a:tr h="3530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2400" u="none" strike="noStrike" dirty="0">
                          <a:effectLst/>
                        </a:rPr>
                        <a:t>2: Supports Services &amp; Social Engagement 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2600" u="none" strike="noStrike" dirty="0">
                          <a:effectLst/>
                          <a:latin typeface="+mn-lt"/>
                        </a:rPr>
                        <a:t>177</a:t>
                      </a:r>
                      <a:endParaRPr lang="en-IE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87148288"/>
                  </a:ext>
                </a:extLst>
              </a:tr>
              <a:tr h="353022">
                <a:tc>
                  <a:txBody>
                    <a:bodyPr/>
                    <a:lstStyle/>
                    <a:p>
                      <a:pPr marL="0" marR="0" lvl="0" indent="0" algn="l" defTabSz="82317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>
                          <a:effectLst/>
                        </a:rPr>
                        <a:t>3: Physical Campus &amp; the Built Environment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79143384"/>
                  </a:ext>
                </a:extLst>
              </a:tr>
              <a:tr h="353022">
                <a:tc>
                  <a:txBody>
                    <a:bodyPr/>
                    <a:lstStyle/>
                    <a:p>
                      <a:pPr marL="0" marR="0" lvl="0" indent="0" algn="l" defTabSz="82317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400" u="none" strike="noStrike" dirty="0">
                          <a:effectLst/>
                        </a:rPr>
                        <a:t>4: Digital Environment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51934626"/>
                  </a:ext>
                </a:extLst>
              </a:tr>
              <a:tr h="3530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IE" sz="24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IE" sz="24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IE" sz="24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96974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3788F04-C6A0-3D2D-1868-52F0CF2FBE37}"/>
              </a:ext>
            </a:extLst>
          </p:cNvPr>
          <p:cNvSpPr txBox="1"/>
          <p:nvPr/>
        </p:nvSpPr>
        <p:spPr>
          <a:xfrm>
            <a:off x="1095853" y="4137521"/>
            <a:ext cx="6832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chemeClr val="accent2"/>
                </a:solidFill>
              </a:rPr>
              <a:t>Examples with Multiple Pillars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accent2"/>
                </a:solidFill>
              </a:rPr>
              <a:t>Two Pillars: 61 Initiatives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accent2"/>
                </a:solidFill>
              </a:rPr>
              <a:t>Three pillars: 12 Initiatives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accent2"/>
                </a:solidFill>
              </a:rPr>
              <a:t>Four Pillars: 10 Initiatives</a:t>
            </a:r>
          </a:p>
        </p:txBody>
      </p:sp>
    </p:spTree>
    <p:extLst>
      <p:ext uri="{BB962C8B-B14F-4D97-AF65-F5344CB8AC3E}">
        <p14:creationId xmlns:p14="http://schemas.microsoft.com/office/powerpoint/2010/main" val="1979940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D21A7-5B1F-733F-AC5F-A0AF1C0B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85" y="1057414"/>
            <a:ext cx="4805415" cy="704101"/>
          </a:xfrm>
        </p:spPr>
        <p:txBody>
          <a:bodyPr/>
          <a:lstStyle/>
          <a:p>
            <a:r>
              <a:rPr lang="en-IE" sz="3600" b="1" dirty="0"/>
              <a:t>Pillar Components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0E95A7-778E-9225-0232-413E4FDAE955}"/>
              </a:ext>
            </a:extLst>
          </p:cNvPr>
          <p:cNvSpPr txBox="1"/>
          <p:nvPr/>
        </p:nvSpPr>
        <p:spPr>
          <a:xfrm>
            <a:off x="128693" y="2251538"/>
            <a:ext cx="4697307" cy="4045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600" dirty="0">
                <a:solidFill>
                  <a:schemeClr val="accent2"/>
                </a:solidFill>
              </a:rPr>
              <a:t>Highest submissions from 32 overall Pillar Components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600" u="sng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600" dirty="0">
                <a:solidFill>
                  <a:schemeClr val="accent2"/>
                </a:solidFill>
              </a:rPr>
              <a:t>Of 319 submissions, initiatives reached 1025 components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u="sng" dirty="0"/>
          </a:p>
          <a:p>
            <a:endParaRPr lang="en-IE" dirty="0"/>
          </a:p>
          <a:p>
            <a:endParaRPr lang="en-IE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D192E13-C623-69DB-5BE8-EE83F8837F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7427735"/>
              </p:ext>
            </p:extLst>
          </p:nvPr>
        </p:nvGraphicFramePr>
        <p:xfrm>
          <a:off x="5054600" y="562708"/>
          <a:ext cx="6680878" cy="617135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781203">
                  <a:extLst>
                    <a:ext uri="{9D8B030D-6E8A-4147-A177-3AD203B41FA5}">
                      <a16:colId xmlns:a16="http://schemas.microsoft.com/office/drawing/2014/main" val="2936414432"/>
                    </a:ext>
                  </a:extLst>
                </a:gridCol>
                <a:gridCol w="1424120">
                  <a:extLst>
                    <a:ext uri="{9D8B030D-6E8A-4147-A177-3AD203B41FA5}">
                      <a16:colId xmlns:a16="http://schemas.microsoft.com/office/drawing/2014/main" val="1430083471"/>
                    </a:ext>
                  </a:extLst>
                </a:gridCol>
                <a:gridCol w="475555">
                  <a:extLst>
                    <a:ext uri="{9D8B030D-6E8A-4147-A177-3AD203B41FA5}">
                      <a16:colId xmlns:a16="http://schemas.microsoft.com/office/drawing/2014/main" val="4104447902"/>
                    </a:ext>
                  </a:extLst>
                </a:gridCol>
              </a:tblGrid>
              <a:tr h="39575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Components</a:t>
                      </a:r>
                    </a:p>
                  </a:txBody>
                  <a:tcPr marL="6429" marR="6429" marT="6429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Initiatives</a:t>
                      </a:r>
                    </a:p>
                  </a:txBody>
                  <a:tcPr marL="6429" marR="6429" marT="6429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6429" marR="6429" marT="6429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86528"/>
                  </a:ext>
                </a:extLst>
              </a:tr>
              <a:tr h="39575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2400" u="none" strike="noStrike" dirty="0">
                          <a:effectLst/>
                          <a:latin typeface="+mn-lt"/>
                        </a:rPr>
                        <a:t>2 Student Engagement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2400" u="none" strike="noStrike" dirty="0">
                          <a:effectLst/>
                          <a:latin typeface="+mn-lt"/>
                        </a:rPr>
                        <a:t>140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2400" u="none" strike="noStrike" dirty="0">
                          <a:effectLst/>
                          <a:latin typeface="+mn-lt"/>
                        </a:rPr>
                        <a:t>13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/>
                </a:tc>
                <a:extLst>
                  <a:ext uri="{0D108BD9-81ED-4DB2-BD59-A6C34878D82A}">
                    <a16:rowId xmlns:a16="http://schemas.microsoft.com/office/drawing/2014/main" val="3924681776"/>
                  </a:ext>
                </a:extLst>
              </a:tr>
              <a:tr h="39575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2400" u="none" strike="noStrike" dirty="0">
                          <a:effectLst/>
                          <a:latin typeface="+mn-lt"/>
                        </a:rPr>
                        <a:t>2 Accessing services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</a:t>
                      </a:r>
                    </a:p>
                  </a:txBody>
                  <a:tcPr marL="6429" marR="6429" marT="6429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2400" u="none" strike="noStrike" dirty="0">
                          <a:effectLst/>
                          <a:latin typeface="+mn-lt"/>
                        </a:rPr>
                        <a:t>10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/>
                </a:tc>
                <a:extLst>
                  <a:ext uri="{0D108BD9-81ED-4DB2-BD59-A6C34878D82A}">
                    <a16:rowId xmlns:a16="http://schemas.microsoft.com/office/drawing/2014/main" val="2485630529"/>
                  </a:ext>
                </a:extLst>
              </a:tr>
              <a:tr h="39575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2400" u="none" strike="noStrike" dirty="0">
                          <a:effectLst/>
                          <a:latin typeface="+mn-lt"/>
                        </a:rPr>
                        <a:t>2 Advice &amp; guidance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6429" marR="6429" marT="6429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2400" u="none" strike="noStrike" dirty="0">
                          <a:effectLst/>
                          <a:latin typeface="+mn-lt"/>
                        </a:rPr>
                        <a:t>7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/>
                </a:tc>
                <a:extLst>
                  <a:ext uri="{0D108BD9-81ED-4DB2-BD59-A6C34878D82A}">
                    <a16:rowId xmlns:a16="http://schemas.microsoft.com/office/drawing/2014/main" val="3042409114"/>
                  </a:ext>
                </a:extLst>
              </a:tr>
              <a:tr h="39575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400" u="none" strike="noStrike" dirty="0">
                          <a:effectLst/>
                          <a:latin typeface="+mn-lt"/>
                        </a:rPr>
                        <a:t>2 Student and Staff Health and Wellbeing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6429" marR="6429" marT="6429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2400" u="none" strike="noStrike" dirty="0">
                          <a:effectLst/>
                          <a:latin typeface="+mn-lt"/>
                        </a:rPr>
                        <a:t>6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/>
                </a:tc>
                <a:extLst>
                  <a:ext uri="{0D108BD9-81ED-4DB2-BD59-A6C34878D82A}">
                    <a16:rowId xmlns:a16="http://schemas.microsoft.com/office/drawing/2014/main" val="3138104174"/>
                  </a:ext>
                </a:extLst>
              </a:tr>
              <a:tr h="39575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2400" u="none" strike="noStrike" dirty="0">
                          <a:effectLst/>
                          <a:latin typeface="+mn-lt"/>
                        </a:rPr>
                        <a:t>1 Classroom practices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2400" u="none" strike="noStrike" dirty="0">
                          <a:effectLst/>
                          <a:latin typeface="+mn-lt"/>
                        </a:rPr>
                        <a:t>53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24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/>
                </a:tc>
                <a:extLst>
                  <a:ext uri="{0D108BD9-81ED-4DB2-BD59-A6C34878D82A}">
                    <a16:rowId xmlns:a16="http://schemas.microsoft.com/office/drawing/2014/main" val="1853614355"/>
                  </a:ext>
                </a:extLst>
              </a:tr>
              <a:tr h="39575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2400" u="none" strike="noStrike">
                          <a:effectLst/>
                          <a:latin typeface="+mn-lt"/>
                        </a:rPr>
                        <a:t>1 Teaching materials</a:t>
                      </a:r>
                      <a:endParaRPr lang="en-IE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2400" u="none" strike="noStrike" dirty="0">
                          <a:effectLst/>
                          <a:latin typeface="+mn-lt"/>
                        </a:rPr>
                        <a:t>46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24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/>
                </a:tc>
                <a:extLst>
                  <a:ext uri="{0D108BD9-81ED-4DB2-BD59-A6C34878D82A}">
                    <a16:rowId xmlns:a16="http://schemas.microsoft.com/office/drawing/2014/main" val="717003379"/>
                  </a:ext>
                </a:extLst>
              </a:tr>
              <a:tr h="39575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2400" u="none" strike="noStrike">
                          <a:effectLst/>
                          <a:latin typeface="+mn-lt"/>
                        </a:rPr>
                        <a:t>1 Research</a:t>
                      </a:r>
                      <a:endParaRPr lang="en-IE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2400" u="none" strike="noStrike" dirty="0">
                          <a:effectLst/>
                          <a:latin typeface="+mn-lt"/>
                        </a:rPr>
                        <a:t>43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2400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/>
                </a:tc>
                <a:extLst>
                  <a:ext uri="{0D108BD9-81ED-4DB2-BD59-A6C34878D82A}">
                    <a16:rowId xmlns:a16="http://schemas.microsoft.com/office/drawing/2014/main" val="3395681917"/>
                  </a:ext>
                </a:extLst>
              </a:tr>
              <a:tr h="39575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2400" u="none" strike="noStrike">
                          <a:effectLst/>
                          <a:latin typeface="+mn-lt"/>
                        </a:rPr>
                        <a:t>4 Digital Communication 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2400" u="none" strike="noStrike" dirty="0">
                          <a:effectLst/>
                          <a:latin typeface="+mn-lt"/>
                        </a:rPr>
                        <a:t>43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2400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/>
                </a:tc>
                <a:extLst>
                  <a:ext uri="{0D108BD9-81ED-4DB2-BD59-A6C34878D82A}">
                    <a16:rowId xmlns:a16="http://schemas.microsoft.com/office/drawing/2014/main" val="2575610552"/>
                  </a:ext>
                </a:extLst>
              </a:tr>
              <a:tr h="39575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2400" u="none" strike="noStrike" dirty="0">
                          <a:effectLst/>
                          <a:latin typeface="+mn-lt"/>
                        </a:rPr>
                        <a:t>4 Virtual Learning Environment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2400" u="none" strike="noStrike" dirty="0">
                          <a:effectLst/>
                          <a:latin typeface="+mn-lt"/>
                        </a:rPr>
                        <a:t>38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2400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/>
                </a:tc>
                <a:extLst>
                  <a:ext uri="{0D108BD9-81ED-4DB2-BD59-A6C34878D82A}">
                    <a16:rowId xmlns:a16="http://schemas.microsoft.com/office/drawing/2014/main" val="1920991295"/>
                  </a:ext>
                </a:extLst>
              </a:tr>
              <a:tr h="39575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2400" u="none" strike="noStrike" dirty="0">
                          <a:effectLst/>
                          <a:latin typeface="+mn-lt"/>
                        </a:rPr>
                        <a:t>4 Assistive technologies and digital literacy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2400" u="none" strike="noStrike" dirty="0">
                          <a:effectLst/>
                          <a:latin typeface="+mn-lt"/>
                        </a:rPr>
                        <a:t>31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24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/>
                </a:tc>
                <a:extLst>
                  <a:ext uri="{0D108BD9-81ED-4DB2-BD59-A6C34878D82A}">
                    <a16:rowId xmlns:a16="http://schemas.microsoft.com/office/drawing/2014/main" val="766419038"/>
                  </a:ext>
                </a:extLst>
              </a:tr>
              <a:tr h="39575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400" u="none" strike="noStrike" dirty="0">
                          <a:effectLst/>
                          <a:latin typeface="+mn-lt"/>
                        </a:rPr>
                        <a:t>3 Built campus 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2400" u="none" strike="noStrike" dirty="0">
                          <a:effectLst/>
                          <a:latin typeface="+mn-lt"/>
                        </a:rPr>
                        <a:t>29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24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/>
                </a:tc>
                <a:extLst>
                  <a:ext uri="{0D108BD9-81ED-4DB2-BD59-A6C34878D82A}">
                    <a16:rowId xmlns:a16="http://schemas.microsoft.com/office/drawing/2014/main" val="4032835607"/>
                  </a:ext>
                </a:extLst>
              </a:tr>
              <a:tr h="39575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400" u="none" strike="noStrike">
                          <a:effectLst/>
                          <a:latin typeface="+mn-lt"/>
                        </a:rPr>
                        <a:t>2 Communications and promotional materials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2400" u="none" strike="noStrike" dirty="0">
                          <a:effectLst/>
                          <a:latin typeface="+mn-lt"/>
                        </a:rPr>
                        <a:t>28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24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/>
                </a:tc>
                <a:extLst>
                  <a:ext uri="{0D108BD9-81ED-4DB2-BD59-A6C34878D82A}">
                    <a16:rowId xmlns:a16="http://schemas.microsoft.com/office/drawing/2014/main" val="572918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628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FB6AF-7F53-DA1B-2F86-2E30F8C4F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18" y="6018962"/>
            <a:ext cx="10113847" cy="531531"/>
          </a:xfrm>
        </p:spPr>
        <p:txBody>
          <a:bodyPr anchor="t">
            <a:noAutofit/>
          </a:bodyPr>
          <a:lstStyle/>
          <a:p>
            <a:r>
              <a:rPr lang="en-IE" sz="3600" dirty="0">
                <a:solidFill>
                  <a:schemeClr val="accent2"/>
                </a:solidFill>
                <a:latin typeface="+mj-lt"/>
              </a:rPr>
              <a:t>Mapping the Prevalence of Pillar Components</a:t>
            </a:r>
          </a:p>
        </p:txBody>
      </p:sp>
      <p:pic>
        <p:nvPicPr>
          <p:cNvPr id="9" name="Content Placeholder 8" descr="Tree map showing the prevalence of the components, with the largest tiles on the left. Student Engagement, Accessing Services, and Classroom Practices occupy the largest tiles. ">
            <a:extLst>
              <a:ext uri="{FF2B5EF4-FFF2-40B4-BE49-F238E27FC236}">
                <a16:creationId xmlns:a16="http://schemas.microsoft.com/office/drawing/2014/main" id="{630A48A5-AACB-7930-9DF7-84E8C4ABD7D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"/>
          <a:stretch>
            <a:fillRect/>
          </a:stretch>
        </p:blipFill>
        <p:spPr>
          <a:xfrm>
            <a:off x="20" y="9"/>
            <a:ext cx="12191980" cy="60189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7990782"/>
      </p:ext>
    </p:extLst>
  </p:cSld>
  <p:clrMapOvr>
    <a:masterClrMapping/>
  </p:clrMapOvr>
</p:sld>
</file>

<file path=ppt/theme/theme1.xml><?xml version="1.0" encoding="utf-8"?>
<a:theme xmlns:a="http://schemas.openxmlformats.org/drawingml/2006/main" name="UDIP Oct13 2025 2">
  <a:themeElements>
    <a:clrScheme name="UL">
      <a:dk1>
        <a:srgbClr val="171616"/>
      </a:dk1>
      <a:lt1>
        <a:sysClr val="window" lastClr="FFFFFF"/>
      </a:lt1>
      <a:dk2>
        <a:srgbClr val="7F7F7F"/>
      </a:dk2>
      <a:lt2>
        <a:srgbClr val="E7E6E6"/>
      </a:lt2>
      <a:accent1>
        <a:srgbClr val="00B140"/>
      </a:accent1>
      <a:accent2>
        <a:srgbClr val="034638"/>
      </a:accent2>
      <a:accent3>
        <a:srgbClr val="00A3E0"/>
      </a:accent3>
      <a:accent4>
        <a:srgbClr val="FFC72C"/>
      </a:accent4>
      <a:accent5>
        <a:srgbClr val="E31C79"/>
      </a:accent5>
      <a:accent6>
        <a:srgbClr val="D45D00"/>
      </a:accent6>
      <a:hlink>
        <a:srgbClr val="00A3E0"/>
      </a:hlink>
      <a:folHlink>
        <a:srgbClr val="6F26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Presentation" id="{976E2B8D-249C-F549-ABF8-BDE5D4E94605}" vid="{29D2C429-AD03-7746-B0D3-EA6B789BED1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4adec5-321f-46c9-8d8f-d278d5019d73">
      <Terms xmlns="http://schemas.microsoft.com/office/infopath/2007/PartnerControls"/>
    </lcf76f155ced4ddcb4097134ff3c332f>
    <TaxCatchAll xmlns="98a9eb8c-6a01-428e-9f5d-17b5596ff27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946560433F2B4BAC6115A870028350" ma:contentTypeVersion="19" ma:contentTypeDescription="Create a new document." ma:contentTypeScope="" ma:versionID="c0a8b1796a8dd6b38852de74ff080729">
  <xsd:schema xmlns:xsd="http://www.w3.org/2001/XMLSchema" xmlns:xs="http://www.w3.org/2001/XMLSchema" xmlns:p="http://schemas.microsoft.com/office/2006/metadata/properties" xmlns:ns2="f04adec5-321f-46c9-8d8f-d278d5019d73" xmlns:ns3="98a9eb8c-6a01-428e-9f5d-17b5596ff277" targetNamespace="http://schemas.microsoft.com/office/2006/metadata/properties" ma:root="true" ma:fieldsID="88a703fd55f415ae93a6b4d1954400f5" ns2:_="" ns3:_="">
    <xsd:import namespace="f04adec5-321f-46c9-8d8f-d278d5019d73"/>
    <xsd:import namespace="98a9eb8c-6a01-428e-9f5d-17b5596ff2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adec5-321f-46c9-8d8f-d278d5019d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18109bd-626c-4cb5-b457-7c830300b9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a9eb8c-6a01-428e-9f5d-17b5596ff27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7ea14bd-29b4-46a6-9b71-aedf54cf4907}" ma:internalName="TaxCatchAll" ma:showField="CatchAllData" ma:web="98a9eb8c-6a01-428e-9f5d-17b5596ff2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BC2F4C-3082-4178-A705-F7C6D390A0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158E44-3F69-481C-9433-AD9410E5AC00}">
  <ds:schemaRefs>
    <ds:schemaRef ds:uri="http://purl.org/dc/terms/"/>
    <ds:schemaRef ds:uri="a395b0f4-d0fa-44a7-922b-1264623fc54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40DE7C6-592C-4BF3-AE5B-A4A16B5A1B61}"/>
</file>

<file path=docMetadata/LabelInfo.xml><?xml version="1.0" encoding="utf-8"?>
<clbl:labelList xmlns:clbl="http://schemas.microsoft.com/office/2020/mipLabelMetadata">
  <clbl:label id="{0084b924-3ab4-4116-9251-9939f695e54c}" enabled="0" method="" siteId="{0084b924-3ab4-4116-9251-9939f695e54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Jan 26 UDIPUL Mapping</Template>
  <TotalTime>11087</TotalTime>
  <Words>473</Words>
  <Application>Microsoft Office PowerPoint</Application>
  <PresentationFormat>Widescreen</PresentationFormat>
  <Paragraphs>125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Narrow</vt:lpstr>
      <vt:lpstr>Arial</vt:lpstr>
      <vt:lpstr>Georgia</vt:lpstr>
      <vt:lpstr>Helvetica</vt:lpstr>
      <vt:lpstr>UDIP Oct13 2025 2</vt:lpstr>
      <vt:lpstr>Mapping Inclusive Practice and Universal Design Initiatives:  A Whole University Approach</vt:lpstr>
      <vt:lpstr>Mapping Inclusive Practice</vt:lpstr>
      <vt:lpstr>Mapping Aims:</vt:lpstr>
      <vt:lpstr>Project Context</vt:lpstr>
      <vt:lpstr>Exemplar Mapping Form</vt:lpstr>
      <vt:lpstr>Initiatives Mapped</vt:lpstr>
      <vt:lpstr>Pillars</vt:lpstr>
      <vt:lpstr>Pillar Components</vt:lpstr>
      <vt:lpstr>Mapping the Prevalence of Pillar Components</vt:lpstr>
      <vt:lpstr>Insights…</vt:lpstr>
      <vt:lpstr>The Benefits of Mapping Inclusive Practice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Tracy.McAvinue</dc:creator>
  <cp:lastModifiedBy>Tracy.McAvinue</cp:lastModifiedBy>
  <cp:revision>34</cp:revision>
  <dcterms:created xsi:type="dcterms:W3CDTF">2025-11-21T11:30:48Z</dcterms:created>
  <dcterms:modified xsi:type="dcterms:W3CDTF">2026-02-16T20:51:44Z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0x01010069946560433F2B4BAC6115A870028350</vt:lpwstr>
  </property>
</Properties>
</file>