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1"/>
  </p:notesMasterIdLst>
  <p:sldIdLst>
    <p:sldId id="382" r:id="rId5"/>
    <p:sldId id="385" r:id="rId6"/>
    <p:sldId id="386" r:id="rId7"/>
    <p:sldId id="387" r:id="rId8"/>
    <p:sldId id="388" r:id="rId9"/>
    <p:sldId id="38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3E463D-BE8E-4EF7-AD65-8AAEAD385587}" v="7" dt="2026-03-10T10:58:54.1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6" autoAdjust="0"/>
    <p:restoredTop sz="86467" autoAdjust="0"/>
  </p:normalViewPr>
  <p:slideViewPr>
    <p:cSldViewPr snapToGrid="0">
      <p:cViewPr varScale="1">
        <p:scale>
          <a:sx n="78" d="100"/>
          <a:sy n="78" d="100"/>
        </p:scale>
        <p:origin x="120" y="49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le Duignan" userId="f36a576b-c06f-4e27-b341-dcf4bf9c1f2f" providerId="ADAL" clId="{07D29F31-AF74-419B-AFEC-C1B7E62EF368}"/>
    <pc:docChg chg="custSel modSld">
      <pc:chgData name="Danielle Duignan" userId="f36a576b-c06f-4e27-b341-dcf4bf9c1f2f" providerId="ADAL" clId="{07D29F31-AF74-419B-AFEC-C1B7E62EF368}" dt="2026-03-10T10:58:54.111" v="25"/>
      <pc:docMkLst>
        <pc:docMk/>
      </pc:docMkLst>
      <pc:sldChg chg="delSp modSp mod">
        <pc:chgData name="Danielle Duignan" userId="f36a576b-c06f-4e27-b341-dcf4bf9c1f2f" providerId="ADAL" clId="{07D29F31-AF74-419B-AFEC-C1B7E62EF368}" dt="2026-03-10T10:58:54.111" v="25"/>
        <pc:sldMkLst>
          <pc:docMk/>
          <pc:sldMk cId="3860007566" sldId="382"/>
        </pc:sldMkLst>
        <pc:spChg chg="del mod">
          <ac:chgData name="Danielle Duignan" userId="f36a576b-c06f-4e27-b341-dcf4bf9c1f2f" providerId="ADAL" clId="{07D29F31-AF74-419B-AFEC-C1B7E62EF368}" dt="2026-03-10T10:57:48.456" v="5" actId="478"/>
          <ac:spMkLst>
            <pc:docMk/>
            <pc:sldMk cId="3860007566" sldId="382"/>
            <ac:spMk id="2" creationId="{61CDDB6C-18F0-2256-F4EC-65D811033905}"/>
          </ac:spMkLst>
        </pc:spChg>
        <pc:spChg chg="mod">
          <ac:chgData name="Danielle Duignan" userId="f36a576b-c06f-4e27-b341-dcf4bf9c1f2f" providerId="ADAL" clId="{07D29F31-AF74-419B-AFEC-C1B7E62EF368}" dt="2026-03-10T10:58:54.111" v="25"/>
          <ac:spMkLst>
            <pc:docMk/>
            <pc:sldMk cId="3860007566" sldId="382"/>
            <ac:spMk id="4" creationId="{31A3FE7E-2440-EED8-81B8-D364A3E5F56D}"/>
          </ac:spMkLst>
        </pc:spChg>
        <pc:picChg chg="mod">
          <ac:chgData name="Danielle Duignan" userId="f36a576b-c06f-4e27-b341-dcf4bf9c1f2f" providerId="ADAL" clId="{07D29F31-AF74-419B-AFEC-C1B7E62EF368}" dt="2026-03-10T10:58:49.225" v="23"/>
          <ac:picMkLst>
            <pc:docMk/>
            <pc:sldMk cId="3860007566" sldId="382"/>
            <ac:picMk id="6" creationId="{5997B7BB-7E46-D484-221E-0E4E5B77F29E}"/>
          </ac:picMkLst>
        </pc:picChg>
        <pc:picChg chg="mod">
          <ac:chgData name="Danielle Duignan" userId="f36a576b-c06f-4e27-b341-dcf4bf9c1f2f" providerId="ADAL" clId="{07D29F31-AF74-419B-AFEC-C1B7E62EF368}" dt="2026-03-10T10:58:47.409" v="22"/>
          <ac:picMkLst>
            <pc:docMk/>
            <pc:sldMk cId="3860007566" sldId="382"/>
            <ac:picMk id="8" creationId="{F3E97F34-2494-619B-D4D5-7761DC3E300E}"/>
          </ac:picMkLst>
        </pc:picChg>
      </pc:sldChg>
      <pc:sldChg chg="addSp delSp modSp mod">
        <pc:chgData name="Danielle Duignan" userId="f36a576b-c06f-4e27-b341-dcf4bf9c1f2f" providerId="ADAL" clId="{07D29F31-AF74-419B-AFEC-C1B7E62EF368}" dt="2026-03-10T10:58:03.440" v="8" actId="478"/>
        <pc:sldMkLst>
          <pc:docMk/>
          <pc:sldMk cId="59564812" sldId="385"/>
        </pc:sldMkLst>
        <pc:spChg chg="del mod">
          <ac:chgData name="Danielle Duignan" userId="f36a576b-c06f-4e27-b341-dcf4bf9c1f2f" providerId="ADAL" clId="{07D29F31-AF74-419B-AFEC-C1B7E62EF368}" dt="2026-03-10T10:57:55.551" v="7" actId="478"/>
          <ac:spMkLst>
            <pc:docMk/>
            <pc:sldMk cId="59564812" sldId="385"/>
            <ac:spMk id="2" creationId="{C8FDEBD0-C7DF-E286-8449-EB1C152E7F26}"/>
          </ac:spMkLst>
        </pc:spChg>
        <pc:spChg chg="add del mod">
          <ac:chgData name="Danielle Duignan" userId="f36a576b-c06f-4e27-b341-dcf4bf9c1f2f" providerId="ADAL" clId="{07D29F31-AF74-419B-AFEC-C1B7E62EF368}" dt="2026-03-10T10:58:03.440" v="8" actId="478"/>
          <ac:spMkLst>
            <pc:docMk/>
            <pc:sldMk cId="59564812" sldId="385"/>
            <ac:spMk id="5" creationId="{9090667D-A2F2-ADFC-CBB9-36066BACAED3}"/>
          </ac:spMkLst>
        </pc:spChg>
      </pc:sldChg>
      <pc:sldChg chg="addSp delSp modSp mod">
        <pc:chgData name="Danielle Duignan" userId="f36a576b-c06f-4e27-b341-dcf4bf9c1f2f" providerId="ADAL" clId="{07D29F31-AF74-419B-AFEC-C1B7E62EF368}" dt="2026-03-10T10:58:12.451" v="11" actId="478"/>
        <pc:sldMkLst>
          <pc:docMk/>
          <pc:sldMk cId="2416220336" sldId="386"/>
        </pc:sldMkLst>
        <pc:spChg chg="del">
          <ac:chgData name="Danielle Duignan" userId="f36a576b-c06f-4e27-b341-dcf4bf9c1f2f" providerId="ADAL" clId="{07D29F31-AF74-419B-AFEC-C1B7E62EF368}" dt="2026-03-10T10:58:08.580" v="9" actId="478"/>
          <ac:spMkLst>
            <pc:docMk/>
            <pc:sldMk cId="2416220336" sldId="386"/>
            <ac:spMk id="2" creationId="{518E3627-6333-9DE7-DF78-BFE5410C3D0C}"/>
          </ac:spMkLst>
        </pc:spChg>
        <pc:spChg chg="add del mod">
          <ac:chgData name="Danielle Duignan" userId="f36a576b-c06f-4e27-b341-dcf4bf9c1f2f" providerId="ADAL" clId="{07D29F31-AF74-419B-AFEC-C1B7E62EF368}" dt="2026-03-10T10:58:12.451" v="11" actId="478"/>
          <ac:spMkLst>
            <pc:docMk/>
            <pc:sldMk cId="2416220336" sldId="386"/>
            <ac:spMk id="5" creationId="{A25BCD50-465D-ED38-AB62-5140199B5B9D}"/>
          </ac:spMkLst>
        </pc:spChg>
      </pc:sldChg>
      <pc:sldChg chg="addSp delSp modSp mod">
        <pc:chgData name="Danielle Duignan" userId="f36a576b-c06f-4e27-b341-dcf4bf9c1f2f" providerId="ADAL" clId="{07D29F31-AF74-419B-AFEC-C1B7E62EF368}" dt="2026-03-10T10:58:22.842" v="13" actId="478"/>
        <pc:sldMkLst>
          <pc:docMk/>
          <pc:sldMk cId="3229591928" sldId="387"/>
        </pc:sldMkLst>
        <pc:spChg chg="del">
          <ac:chgData name="Danielle Duignan" userId="f36a576b-c06f-4e27-b341-dcf4bf9c1f2f" providerId="ADAL" clId="{07D29F31-AF74-419B-AFEC-C1B7E62EF368}" dt="2026-03-10T10:58:18.766" v="12" actId="478"/>
          <ac:spMkLst>
            <pc:docMk/>
            <pc:sldMk cId="3229591928" sldId="387"/>
            <ac:spMk id="2" creationId="{8AFFB8CC-9734-36AC-F526-BCF16175695A}"/>
          </ac:spMkLst>
        </pc:spChg>
        <pc:spChg chg="add del mod">
          <ac:chgData name="Danielle Duignan" userId="f36a576b-c06f-4e27-b341-dcf4bf9c1f2f" providerId="ADAL" clId="{07D29F31-AF74-419B-AFEC-C1B7E62EF368}" dt="2026-03-10T10:58:22.842" v="13" actId="478"/>
          <ac:spMkLst>
            <pc:docMk/>
            <pc:sldMk cId="3229591928" sldId="387"/>
            <ac:spMk id="5" creationId="{7D156148-5A11-C93E-2E39-D24BB1A29EA5}"/>
          </ac:spMkLst>
        </pc:spChg>
      </pc:sldChg>
      <pc:sldChg chg="addSp delSp modSp mod">
        <pc:chgData name="Danielle Duignan" userId="f36a576b-c06f-4e27-b341-dcf4bf9c1f2f" providerId="ADAL" clId="{07D29F31-AF74-419B-AFEC-C1B7E62EF368}" dt="2026-03-10T10:58:29.178" v="15" actId="478"/>
        <pc:sldMkLst>
          <pc:docMk/>
          <pc:sldMk cId="1384487969" sldId="388"/>
        </pc:sldMkLst>
        <pc:spChg chg="del">
          <ac:chgData name="Danielle Duignan" userId="f36a576b-c06f-4e27-b341-dcf4bf9c1f2f" providerId="ADAL" clId="{07D29F31-AF74-419B-AFEC-C1B7E62EF368}" dt="2026-03-10T10:58:25.984" v="14" actId="478"/>
          <ac:spMkLst>
            <pc:docMk/>
            <pc:sldMk cId="1384487969" sldId="388"/>
            <ac:spMk id="2" creationId="{6355EBF0-0036-7A72-52C3-7ADBE4A4C73B}"/>
          </ac:spMkLst>
        </pc:spChg>
        <pc:spChg chg="add del mod">
          <ac:chgData name="Danielle Duignan" userId="f36a576b-c06f-4e27-b341-dcf4bf9c1f2f" providerId="ADAL" clId="{07D29F31-AF74-419B-AFEC-C1B7E62EF368}" dt="2026-03-10T10:58:29.178" v="15" actId="478"/>
          <ac:spMkLst>
            <pc:docMk/>
            <pc:sldMk cId="1384487969" sldId="388"/>
            <ac:spMk id="5" creationId="{F8C0C1EF-88AE-6558-8CE5-C7D9E76C3B4D}"/>
          </ac:spMkLst>
        </pc:spChg>
      </pc:sldChg>
      <pc:sldChg chg="addSp delSp modSp mod">
        <pc:chgData name="Danielle Duignan" userId="f36a576b-c06f-4e27-b341-dcf4bf9c1f2f" providerId="ADAL" clId="{07D29F31-AF74-419B-AFEC-C1B7E62EF368}" dt="2026-03-10T10:58:33.425" v="17" actId="478"/>
        <pc:sldMkLst>
          <pc:docMk/>
          <pc:sldMk cId="4105060067" sldId="389"/>
        </pc:sldMkLst>
        <pc:spChg chg="del">
          <ac:chgData name="Danielle Duignan" userId="f36a576b-c06f-4e27-b341-dcf4bf9c1f2f" providerId="ADAL" clId="{07D29F31-AF74-419B-AFEC-C1B7E62EF368}" dt="2026-03-10T10:58:32.367" v="16" actId="478"/>
          <ac:spMkLst>
            <pc:docMk/>
            <pc:sldMk cId="4105060067" sldId="389"/>
            <ac:spMk id="2" creationId="{DF1C0900-8FA6-EF1F-F807-4B70B2535FD5}"/>
          </ac:spMkLst>
        </pc:spChg>
        <pc:spChg chg="add del mod">
          <ac:chgData name="Danielle Duignan" userId="f36a576b-c06f-4e27-b341-dcf4bf9c1f2f" providerId="ADAL" clId="{07D29F31-AF74-419B-AFEC-C1B7E62EF368}" dt="2026-03-10T10:58:33.425" v="17" actId="478"/>
          <ac:spMkLst>
            <pc:docMk/>
            <pc:sldMk cId="4105060067" sldId="389"/>
            <ac:spMk id="5" creationId="{71CAB878-2F4D-4BFF-92DF-0931CDAAE40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1AC89C-6C24-4B95-B8E4-6939E7F1B9F4}" type="datetimeFigureOut">
              <a:rPr lang="en-GB" smtClean="0"/>
              <a:t>10/03/2026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20B24D-2AFB-4212-956B-586D4805E9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929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3B0CF2-7F87-4E02-A248-870047730F9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5133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GB">
                <a:solidFill>
                  <a:srgbClr val="121212"/>
                </a:solidFill>
              </a:rPr>
              <a:t>Inclusion is a universal principle, not a targeted intervention!</a:t>
            </a:r>
            <a:endParaRPr lang="en-US">
              <a:solidFill>
                <a:srgbClr val="121212"/>
              </a:solidFill>
            </a:endParaRPr>
          </a:p>
          <a:p>
            <a:pPr marL="285750" indent="-285750">
              <a:spcBef>
                <a:spcPct val="20000"/>
              </a:spcBef>
              <a:buFont typeface="Arial"/>
              <a:buChar char="•"/>
            </a:pPr>
            <a:r>
              <a:rPr lang="en-GB">
                <a:solidFill>
                  <a:srgbClr val="121212"/>
                </a:solidFill>
              </a:rPr>
              <a:t>Teaching and learning environments are proactively designed to reflect the diversity of our learner population.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20B24D-2AFB-4212-956B-586D4805E98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9720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>
                <a:solidFill>
                  <a:srgbClr val="121212"/>
                </a:solidFill>
              </a:rPr>
              <a:t>official reports obtained during registration</a:t>
            </a:r>
            <a:endParaRPr lang="en-US"/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20B24D-2AFB-4212-956B-586D4805E98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7218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>
                <a:solidFill>
                  <a:srgbClr val="121212"/>
                </a:solidFill>
              </a:rPr>
              <a:t>Inclusive strategies embedded in teaching, learning and assessments</a:t>
            </a:r>
          </a:p>
          <a:p>
            <a:pPr marL="171450" indent="-171450">
              <a:spcBef>
                <a:spcPct val="20000"/>
              </a:spcBef>
              <a:buFont typeface="Arial"/>
              <a:buChar char="•"/>
            </a:pPr>
            <a:r>
              <a:rPr lang="en-GB">
                <a:solidFill>
                  <a:srgbClr val="121212"/>
                </a:solidFill>
              </a:rPr>
              <a:t>Clear referral pathways and communication channels</a:t>
            </a:r>
          </a:p>
          <a:p>
            <a:pPr marL="171450" indent="-171450">
              <a:spcBef>
                <a:spcPct val="20000"/>
              </a:spcBef>
              <a:buFont typeface="Arial"/>
              <a:buChar char="•"/>
            </a:pPr>
            <a:r>
              <a:rPr lang="en-GB">
                <a:solidFill>
                  <a:srgbClr val="121212"/>
                </a:solidFill>
              </a:rPr>
              <a:t>Consistent messaging around attendance and participation</a:t>
            </a:r>
          </a:p>
          <a:p>
            <a:pPr marL="171450" indent="-171450">
              <a:spcBef>
                <a:spcPct val="20000"/>
              </a:spcBef>
              <a:buFont typeface="Arial"/>
              <a:buChar char="•"/>
            </a:pPr>
            <a:r>
              <a:rPr lang="en-GB">
                <a:solidFill>
                  <a:srgbClr val="121212"/>
                </a:solidFill>
              </a:rPr>
              <a:t>Staff awareness of roles and responsibilities (matrix model and communication path)</a:t>
            </a:r>
          </a:p>
          <a:p>
            <a:pPr marL="171450" indent="-171450">
              <a:spcBef>
                <a:spcPct val="20000"/>
              </a:spcBef>
              <a:buFont typeface="Arial"/>
              <a:buChar char="•"/>
            </a:pPr>
            <a:r>
              <a:rPr lang="en-IE">
                <a:solidFill>
                  <a:srgbClr val="121212"/>
                </a:solidFill>
              </a:rPr>
              <a:t>official reports obtained during registration</a:t>
            </a:r>
            <a:endParaRPr lang="en-GB">
              <a:solidFill>
                <a:srgbClr val="000000"/>
              </a:solidFill>
            </a:endParaRPr>
          </a:p>
          <a:p>
            <a:pPr marL="171450" indent="-171450">
              <a:spcBef>
                <a:spcPct val="20000"/>
              </a:spcBef>
              <a:buFont typeface="Arial"/>
              <a:buChar char="•"/>
            </a:pPr>
            <a:endParaRPr lang="en-GB">
              <a:solidFill>
                <a:srgbClr val="121212"/>
              </a:solidFill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20B24D-2AFB-4212-956B-586D4805E98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2688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en-US" b="1"/>
              <a:t>A dedicated Student Learning Centre</a:t>
            </a:r>
            <a:r>
              <a:rPr lang="en-US"/>
              <a:t> serving as a visible, welcoming hub of support and engagement.</a:t>
            </a:r>
          </a:p>
          <a:p>
            <a:pPr marL="285750" indent="-285750">
              <a:buFont typeface="Arial"/>
              <a:buChar char="•"/>
            </a:pPr>
            <a:r>
              <a:rPr lang="en-US" b="1"/>
              <a:t>Ongoing staff professional development</a:t>
            </a:r>
            <a:r>
              <a:rPr lang="en-US"/>
              <a:t> developing a shared understanding of Universal Design for Learning (UDL).</a:t>
            </a:r>
            <a:endParaRPr lang="en-GB"/>
          </a:p>
          <a:p>
            <a:pPr marL="285750" indent="-285750">
              <a:buFont typeface="Arial"/>
              <a:buChar char="•"/>
            </a:pPr>
            <a:r>
              <a:rPr lang="en-US" b="1"/>
              <a:t>Collaborative practice among teachers</a:t>
            </a:r>
            <a:r>
              <a:rPr lang="en-US"/>
              <a:t>, sharing inclusive strategies through Teaching &amp; Learning Days and platforms such as Mahara.</a:t>
            </a:r>
            <a:endParaRPr lang="en-GB"/>
          </a:p>
          <a:p>
            <a:pPr marL="285750" indent="-285750">
              <a:buFont typeface="Arial"/>
              <a:buChar char="•"/>
            </a:pPr>
            <a:r>
              <a:rPr lang="en-US" b="1"/>
              <a:t>Collective responsibility for student success</a:t>
            </a:r>
            <a:r>
              <a:rPr lang="en-US"/>
              <a:t>, embedded across all departments.</a:t>
            </a:r>
            <a:endParaRPr lang="en-GB"/>
          </a:p>
          <a:p>
            <a:pPr marL="285750" indent="-285750">
              <a:buFont typeface="Arial"/>
              <a:buChar char="•"/>
            </a:pPr>
            <a:r>
              <a:rPr lang="en-US" b="1"/>
              <a:t>Student feedback driving continuous improvement</a:t>
            </a:r>
            <a:r>
              <a:rPr lang="en-US"/>
              <a:t> in supports and practice.</a:t>
            </a:r>
            <a:endParaRPr lang="en-GB"/>
          </a:p>
          <a:p>
            <a:pPr marL="285750" indent="-285750">
              <a:buFont typeface="Arial"/>
              <a:buChar char="•"/>
            </a:pPr>
            <a:r>
              <a:rPr lang="en-US" b="1"/>
              <a:t>A strong student voice</a:t>
            </a:r>
            <a:r>
              <a:rPr lang="en-US"/>
              <a:t>, represented through an active and empowered Student Council.</a:t>
            </a:r>
            <a:endParaRPr lang="en-GB"/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20B24D-2AFB-4212-956B-586D4805E98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2612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en-US" b="1" dirty="0"/>
              <a:t>Support is visible. Accessible. </a:t>
            </a:r>
            <a:r>
              <a:rPr lang="en-US" b="1" dirty="0" err="1"/>
              <a:t>Normalised</a:t>
            </a:r>
            <a:r>
              <a:rPr lang="en-US" b="1" dirty="0"/>
              <a:t>.</a:t>
            </a: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b="1"/>
              <a:t>The Student Learning Centre is a vibrant hub of engagement and connection.</a:t>
            </a:r>
            <a:endParaRPr lang="en-GB"/>
          </a:p>
          <a:p>
            <a:pPr marL="285750" indent="-285750">
              <a:buFont typeface="Arial"/>
              <a:buChar char="•"/>
            </a:pPr>
            <a:r>
              <a:rPr lang="en-US" b="1" dirty="0"/>
              <a:t>Diverse learners feel </a:t>
            </a:r>
            <a:r>
              <a:rPr lang="en-US" b="1" dirty="0" err="1"/>
              <a:t>recognised</a:t>
            </a:r>
            <a:r>
              <a:rPr lang="en-US" b="1" dirty="0"/>
              <a:t>, respected, and valued.</a:t>
            </a:r>
            <a:endParaRPr lang="en-GB" dirty="0"/>
          </a:p>
          <a:p>
            <a:pPr marL="285750" indent="-285750">
              <a:buFont typeface="Arial"/>
              <a:buChar char="•"/>
            </a:pPr>
            <a:r>
              <a:rPr lang="en-US" b="1"/>
              <a:t>Universal Design is strengthening our culture of inclusion and belonging.</a:t>
            </a:r>
            <a:endParaRPr lang="en-GB"/>
          </a:p>
          <a:p>
            <a:endParaRPr lang="en-US" dirty="0">
              <a:ea typeface="Calibri"/>
              <a:cs typeface="Calibri"/>
            </a:endParaRPr>
          </a:p>
          <a:p>
            <a:r>
              <a:rPr lang="en-US" b="1"/>
              <a:t>A Two-Pronged Transformation</a:t>
            </a:r>
            <a:endParaRPr lang="en-US"/>
          </a:p>
          <a:p>
            <a:r>
              <a:rPr lang="en-US" b="1"/>
              <a:t>How we deliver support.</a:t>
            </a:r>
            <a:br>
              <a:rPr lang="en-US" b="1" dirty="0">
                <a:cs typeface="+mn-lt"/>
              </a:rPr>
            </a:br>
            <a:r>
              <a:rPr lang="en-US" b="1"/>
              <a:t>How we design teaching, learning, and assessment.</a:t>
            </a:r>
            <a:endParaRPr lang="en-US"/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20B24D-2AFB-4212-956B-586D4805E98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40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Rectangle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Straight Connector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1D30-C0A0-4124-A783-34D9F15FA0FE}" type="datetime1">
              <a:rPr lang="en-US" smtClean="0"/>
              <a:t>3/10/2026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4333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5871-AB0F-4B3D-8861-97E78CB7B47E}" type="datetime1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948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18406-4C3F-4F3E-80BD-A22568EA37EB}" type="datetime1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838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28077-7188-48C5-8679-2287FAC952E9}" type="datetime1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8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B740-6776-4EE9-99FD-96D592FA5A23}" type="datetime1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622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BD99-6FFD-46C5-B5E2-43A34BDA2566}" type="datetime1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621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678E-214C-4CF8-97C7-95015FB02960}" type="datetime1">
              <a:rPr lang="en-US" smtClean="0"/>
              <a:t>3/10/2026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152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660E0-FA77-4473-A859-74127B089143}" type="datetime1">
              <a:rPr lang="en-US" smtClean="0"/>
              <a:t>3/10/2026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071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D7B8-9F07-4899-827D-5F3CFDDEB574}" type="datetime1">
              <a:rPr lang="en-US" smtClean="0"/>
              <a:t>3/10/2026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38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7C5C-1CD1-417D-A89C-14747F5222C7}" type="datetime1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914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9EFBB-CFA1-4AA8-9123-F0B52DBD84FE}" type="datetime1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5727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Rectangle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Freeform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  <p:sp>
              <p:nvSpPr>
                <p:cNvPr id="33" name="Freeform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</p:grpSp>
        </p:grpSp>
      </p:grp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61146459-E3C3-4969-9224-5ED50B492D17}" type="datetime1">
              <a:rPr lang="en-US" smtClean="0"/>
              <a:pPr/>
              <a:t>3/10/2026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r>
              <a:rPr lang="en-US"/>
              <a:t>Add a footer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81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1A3FE7E-2440-EED8-81B8-D364A3E5F56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799" y="2351166"/>
            <a:ext cx="12169765" cy="1938992"/>
          </a:xfrm>
          <a:prstGeom prst="rect">
            <a:avLst/>
          </a:prstGeom>
          <a:noFill/>
          <a:ln>
            <a:solidFill>
              <a:schemeClr val="bg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Embracing Universal Design at KCETB Carlow Institute: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Transforming Learning Support for an Inclusive Future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pic>
        <p:nvPicPr>
          <p:cNvPr id="8" name="Picture 7" descr="KCETB logo">
            <a:extLst>
              <a:ext uri="{FF2B5EF4-FFF2-40B4-BE49-F238E27FC236}">
                <a16:creationId xmlns:a16="http://schemas.microsoft.com/office/drawing/2014/main" id="{F3E97F34-2494-619B-D4D5-7761DC3E30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02" y="947826"/>
            <a:ext cx="2402352" cy="890028"/>
          </a:xfrm>
          <a:prstGeom prst="rect">
            <a:avLst/>
          </a:prstGeom>
        </p:spPr>
      </p:pic>
      <p:pic>
        <p:nvPicPr>
          <p:cNvPr id="6" name="Picture 5" descr="Carlow Institute of Further Education and Training">
            <a:extLst>
              <a:ext uri="{FF2B5EF4-FFF2-40B4-BE49-F238E27FC236}">
                <a16:creationId xmlns:a16="http://schemas.microsoft.com/office/drawing/2014/main" id="{5997B7BB-7E46-D484-221E-0E4E5B77F29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3441" y="947826"/>
            <a:ext cx="2606544" cy="823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007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220CA0-82B7-9FD2-F9E9-70C080DF2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9022BA5-4821-451C-1254-C98C7F4E6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40551"/>
            <a:ext cx="11106684" cy="1143000"/>
          </a:xfrm>
        </p:spPr>
        <p:txBody>
          <a:bodyPr vert="horz" lIns="0" tIns="45720" rIns="0" bIns="0" anchor="b">
            <a:noAutofit/>
          </a:bodyPr>
          <a:lstStyle/>
          <a:p>
            <a:pPr>
              <a:buClr>
                <a:srgbClr val="005762">
                  <a:lumMod val="50000"/>
                </a:srgbClr>
              </a:buClr>
            </a:pPr>
            <a:r>
              <a:rPr lang="en-GB" sz="3600">
                <a:solidFill>
                  <a:schemeClr val="accent2"/>
                </a:solidFill>
                <a:latin typeface="Aller"/>
                <a:cs typeface="Calibri"/>
              </a:rPr>
              <a:t>What Universal Design means for us!</a:t>
            </a:r>
            <a:endParaRPr lang="en-GB" sz="3600">
              <a:solidFill>
                <a:schemeClr val="accent2"/>
              </a:solidFill>
              <a:latin typeface="Aller" panose="02000503030000020004" pitchFamily="2" charset="0"/>
              <a:cs typeface="Calibri" panose="020F0502020204030204" pitchFamily="34" charset="0"/>
            </a:endParaRP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34029117-7E54-511A-6DC6-A73042E21133}"/>
              </a:ext>
            </a:extLst>
          </p:cNvPr>
          <p:cNvSpPr txBox="1">
            <a:spLocks/>
          </p:cNvSpPr>
          <p:nvPr/>
        </p:nvSpPr>
        <p:spPr>
          <a:xfrm>
            <a:off x="5751" y="1709102"/>
            <a:ext cx="12182831" cy="4808347"/>
          </a:xfrm>
          <a:prstGeom prst="rect">
            <a:avLst/>
          </a:prstGeom>
        </p:spPr>
        <p:txBody>
          <a:bodyPr vert="horz" lIns="91440" tIns="45720" rIns="91440" bIns="45720" anchor="t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>
                  <a:lumMod val="50000"/>
                </a:schemeClr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>
                  <a:lumMod val="75000"/>
                </a:schemeClr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>
                  <a:lumMod val="50000"/>
                </a:schemeClr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>
                  <a:lumMod val="75000"/>
                </a:schemeClr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3200">
                <a:latin typeface="Calibri"/>
                <a:ea typeface="Calibri"/>
                <a:cs typeface="Calibri"/>
              </a:rPr>
              <a:t>Transitioning from a ‘step-out for support’ model to a UDL under-pinned support for all approach!</a:t>
            </a:r>
          </a:p>
          <a:p>
            <a:pPr marL="0" indent="0">
              <a:buNone/>
            </a:pPr>
            <a:endParaRPr lang="en-GB" sz="32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3200" dirty="0">
                <a:latin typeface="Calibri"/>
                <a:ea typeface="Calibri"/>
                <a:cs typeface="Calibri"/>
              </a:rPr>
              <a:t>•	 Inclusion is for everyone, not just those with additional needs.</a:t>
            </a:r>
          </a:p>
          <a:p>
            <a:pPr marL="0" indent="0">
              <a:buNone/>
            </a:pPr>
            <a:r>
              <a:rPr lang="en-GB" sz="3200" dirty="0">
                <a:latin typeface="Calibri"/>
                <a:ea typeface="Calibri"/>
                <a:cs typeface="Calibri"/>
              </a:rPr>
              <a:t>•	 Learning environments are designed to anticipate diversity.</a:t>
            </a:r>
          </a:p>
          <a:p>
            <a:pPr marL="0" indent="0">
              <a:buNone/>
            </a:pPr>
            <a:endParaRPr lang="en-GB" sz="32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3200" dirty="0">
                <a:latin typeface="Calibri"/>
                <a:ea typeface="Calibri"/>
                <a:cs typeface="Calibri"/>
              </a:rPr>
              <a:t>Aim: To remove barriers so all adult learners can participate fully.</a:t>
            </a:r>
          </a:p>
        </p:txBody>
      </p:sp>
    </p:spTree>
    <p:extLst>
      <p:ext uri="{BB962C8B-B14F-4D97-AF65-F5344CB8AC3E}">
        <p14:creationId xmlns:p14="http://schemas.microsoft.com/office/powerpoint/2010/main" val="59564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67D6A6-C959-ED29-9656-DBFE164761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3656F46-0959-FDF7-DABA-82F532559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40551"/>
            <a:ext cx="11106684" cy="1143000"/>
          </a:xfrm>
        </p:spPr>
        <p:txBody>
          <a:bodyPr>
            <a:noAutofit/>
          </a:bodyPr>
          <a:lstStyle/>
          <a:p>
            <a:pPr>
              <a:buClr>
                <a:srgbClr val="005762">
                  <a:lumMod val="50000"/>
                </a:srgbClr>
              </a:buClr>
            </a:pPr>
            <a:r>
              <a:rPr lang="en-GB" sz="3600">
                <a:solidFill>
                  <a:schemeClr val="accent2"/>
                </a:solidFill>
                <a:latin typeface="Aller" panose="02000503030000020004" pitchFamily="2" charset="0"/>
                <a:cs typeface="Calibri" panose="020F0502020204030204" pitchFamily="34" charset="0"/>
              </a:rPr>
              <a:t>Inclusive Teaching &amp; Learning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F0468F28-7E6B-2029-2D85-A2245E337832}"/>
              </a:ext>
            </a:extLst>
          </p:cNvPr>
          <p:cNvSpPr txBox="1">
            <a:spLocks/>
          </p:cNvSpPr>
          <p:nvPr/>
        </p:nvSpPr>
        <p:spPr>
          <a:xfrm>
            <a:off x="5751" y="1709102"/>
            <a:ext cx="12053436" cy="4808347"/>
          </a:xfrm>
          <a:prstGeom prst="rect">
            <a:avLst/>
          </a:prstGeom>
        </p:spPr>
        <p:txBody>
          <a:bodyPr vert="horz" lIns="91440" tIns="45720" rIns="91440" bIns="45720" anchor="t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>
                  <a:lumMod val="50000"/>
                </a:schemeClr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>
                  <a:lumMod val="75000"/>
                </a:schemeClr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>
                  <a:lumMod val="50000"/>
                </a:schemeClr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>
                  <a:lumMod val="75000"/>
                </a:schemeClr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E" sz="2800" b="1">
                <a:latin typeface="Aller" panose="02000503030000020004"/>
              </a:rPr>
              <a:t>Historical Model</a:t>
            </a:r>
          </a:p>
          <a:p>
            <a:pPr marL="0" indent="0">
              <a:buNone/>
            </a:pPr>
            <a:endParaRPr lang="en-IE" sz="2800" b="1">
              <a:latin typeface="Aller"/>
              <a:ea typeface="+mn-lt"/>
              <a:cs typeface="+mn-lt"/>
            </a:endParaRPr>
          </a:p>
          <a:p>
            <a:r>
              <a:rPr lang="en-IE" sz="3200">
                <a:latin typeface="Calibri" panose="020F0502020204030204" pitchFamily="34" charset="0"/>
                <a:cs typeface="Calibri" panose="020F0502020204030204" pitchFamily="34" charset="0"/>
              </a:rPr>
              <a:t>Individualised interventions for learners with documented disabilities only</a:t>
            </a:r>
            <a:endParaRPr lang="en-IE" sz="3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E" sz="3200">
                <a:latin typeface="Calibri" panose="020F0502020204030204" pitchFamily="34" charset="0"/>
                <a:cs typeface="Calibri" panose="020F0502020204030204" pitchFamily="34" charset="0"/>
              </a:rPr>
              <a:t>Supports accessed through a formal referral process </a:t>
            </a:r>
            <a:endParaRPr lang="en-IE" sz="3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E" sz="3200">
                <a:latin typeface="Calibri" panose="020F0502020204030204" pitchFamily="34" charset="0"/>
                <a:cs typeface="Calibri" panose="020F0502020204030204" pitchFamily="34" charset="0"/>
              </a:rPr>
              <a:t>Learning support seen as separate from teaching</a:t>
            </a:r>
            <a:endParaRPr lang="en-IE" sz="3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E" sz="3200">
                <a:latin typeface="Calibri" panose="020F0502020204030204" pitchFamily="34" charset="0"/>
                <a:cs typeface="Calibri" panose="020F0502020204030204" pitchFamily="34" charset="0"/>
              </a:rPr>
              <a:t>Limited visibility of supports across the college</a:t>
            </a:r>
            <a:endParaRPr lang="en-IE" sz="3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E" sz="3200">
                <a:latin typeface="Calibri" panose="020F0502020204030204" pitchFamily="34" charset="0"/>
                <a:cs typeface="Calibri" panose="020F0502020204030204" pitchFamily="34" charset="0"/>
              </a:rPr>
              <a:t>Reactive response to attendance or retention concerns</a:t>
            </a:r>
            <a:endParaRPr lang="en-IE" sz="3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endParaRPr lang="en-IE">
              <a:latin typeface="Aller" panose="02000503030000020004"/>
            </a:endParaRPr>
          </a:p>
        </p:txBody>
      </p:sp>
    </p:spTree>
    <p:extLst>
      <p:ext uri="{BB962C8B-B14F-4D97-AF65-F5344CB8AC3E}">
        <p14:creationId xmlns:p14="http://schemas.microsoft.com/office/powerpoint/2010/main" val="2416220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4443B3-54B0-F406-D9B9-F05FC0070E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74ECEB8-EF20-7A27-A1C6-CF14FCA6E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40551"/>
            <a:ext cx="11106684" cy="1143000"/>
          </a:xfrm>
        </p:spPr>
        <p:txBody>
          <a:bodyPr>
            <a:noAutofit/>
          </a:bodyPr>
          <a:lstStyle/>
          <a:p>
            <a:pPr>
              <a:buClr>
                <a:srgbClr val="005762">
                  <a:lumMod val="50000"/>
                </a:srgbClr>
              </a:buClr>
            </a:pPr>
            <a:r>
              <a:rPr lang="en-GB" sz="3600">
                <a:solidFill>
                  <a:schemeClr val="accent2"/>
                </a:solidFill>
                <a:latin typeface="Aller" panose="02000503030000020004" pitchFamily="2" charset="0"/>
                <a:cs typeface="Calibri" panose="020F0502020204030204" pitchFamily="34" charset="0"/>
              </a:rPr>
              <a:t>Flexible Assessment and Support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41ADC4B8-9C63-094D-54E6-D60B44F5DE86}"/>
              </a:ext>
            </a:extLst>
          </p:cNvPr>
          <p:cNvSpPr txBox="1">
            <a:spLocks/>
          </p:cNvSpPr>
          <p:nvPr/>
        </p:nvSpPr>
        <p:spPr>
          <a:xfrm>
            <a:off x="5752" y="1709102"/>
            <a:ext cx="12168454" cy="4808347"/>
          </a:xfrm>
          <a:prstGeom prst="rect">
            <a:avLst/>
          </a:prstGeom>
        </p:spPr>
        <p:txBody>
          <a:bodyPr vert="horz" lIns="91440" tIns="45720" rIns="91440" bIns="45720" anchor="t">
            <a:normAutofit fontScale="92500"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>
                  <a:lumMod val="50000"/>
                </a:schemeClr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>
                  <a:lumMod val="75000"/>
                </a:schemeClr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>
                  <a:lumMod val="50000"/>
                </a:schemeClr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>
                  <a:lumMod val="75000"/>
                </a:schemeClr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E" sz="2800" b="1" dirty="0">
                <a:latin typeface="Aller" panose="02000503030000020004"/>
              </a:rPr>
              <a:t>Our Direction of Travel to Date</a:t>
            </a:r>
          </a:p>
          <a:p>
            <a:pPr marL="0" lvl="0" indent="0">
              <a:buNone/>
            </a:pPr>
            <a:endParaRPr lang="en-IE" dirty="0">
              <a:latin typeface="Aller" panose="02000503030000020004"/>
            </a:endParaRPr>
          </a:p>
          <a:p>
            <a:r>
              <a:rPr lang="en-IE" sz="3200" dirty="0">
                <a:latin typeface="Calibri" panose="020F0502020204030204" pitchFamily="34" charset="0"/>
                <a:cs typeface="Calibri" panose="020F0502020204030204" pitchFamily="34" charset="0"/>
              </a:rPr>
              <a:t>Cultural Shift towards a Universal Design for Learning (UDL) framework</a:t>
            </a:r>
          </a:p>
          <a:p>
            <a:r>
              <a:rPr lang="en-IE" sz="3200" dirty="0">
                <a:latin typeface="Calibri" panose="020F0502020204030204" pitchFamily="34" charset="0"/>
                <a:cs typeface="Calibri" panose="020F0502020204030204" pitchFamily="34" charset="0"/>
              </a:rPr>
              <a:t>Early identification of support needs and early intervention where feasible and wanted!</a:t>
            </a:r>
          </a:p>
          <a:p>
            <a:r>
              <a:rPr lang="en-IE" sz="3200" dirty="0">
                <a:latin typeface="Calibri" panose="020F0502020204030204" pitchFamily="34" charset="0"/>
                <a:cs typeface="Calibri" panose="020F0502020204030204" pitchFamily="34" charset="0"/>
              </a:rPr>
              <a:t>Greater collaboration between teaching staff and support teams</a:t>
            </a:r>
          </a:p>
          <a:p>
            <a:r>
              <a:rPr lang="en-IE" sz="3200" dirty="0">
                <a:latin typeface="Calibri" panose="020F0502020204030204" pitchFamily="34" charset="0"/>
                <a:cs typeface="Calibri" panose="020F0502020204030204" pitchFamily="34" charset="0"/>
              </a:rPr>
              <a:t>Greater number of assessment options communicated to students – written/oral/practical</a:t>
            </a:r>
          </a:p>
          <a:p>
            <a:r>
              <a:rPr lang="en-IE" sz="3200" dirty="0">
                <a:latin typeface="Calibri" panose="020F0502020204030204" pitchFamily="34" charset="0"/>
                <a:cs typeface="Calibri" panose="020F0502020204030204" pitchFamily="34" charset="0"/>
              </a:rPr>
              <a:t>Proactive approach to supports, attendance and retention</a:t>
            </a:r>
          </a:p>
          <a:p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Increased visibility of Student Supports</a:t>
            </a:r>
            <a:endParaRPr lang="en-IE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002C31"/>
              </a:buClr>
            </a:pPr>
            <a:endParaRPr lang="en-IE" dirty="0">
              <a:latin typeface="Palatino Linotype"/>
            </a:endParaRPr>
          </a:p>
          <a:p>
            <a:pPr>
              <a:buClr>
                <a:srgbClr val="002C31"/>
              </a:buClr>
            </a:pPr>
            <a:endParaRPr lang="en-IE" dirty="0">
              <a:latin typeface="Aller" panose="02000503030000020004"/>
            </a:endParaRPr>
          </a:p>
        </p:txBody>
      </p:sp>
    </p:spTree>
    <p:extLst>
      <p:ext uri="{BB962C8B-B14F-4D97-AF65-F5344CB8AC3E}">
        <p14:creationId xmlns:p14="http://schemas.microsoft.com/office/powerpoint/2010/main" val="3229591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C02CF3-BF68-1104-07C7-549A46554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BC2CDAF-2F3B-3CB5-E84A-6598C697B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40551"/>
            <a:ext cx="11106684" cy="1143000"/>
          </a:xfrm>
        </p:spPr>
        <p:txBody>
          <a:bodyPr vert="horz" lIns="0" tIns="45720" rIns="0" bIns="0" anchor="b">
            <a:noAutofit/>
          </a:bodyPr>
          <a:lstStyle/>
          <a:p>
            <a:r>
              <a:rPr lang="en-IE" sz="3600">
                <a:latin typeface="Aller" panose="02000503030000020004"/>
              </a:rPr>
              <a:t>Key Achievements</a:t>
            </a:r>
            <a:endParaRPr lang="en-GB" sz="3600">
              <a:latin typeface="Aller" panose="02000503030000020004"/>
            </a:endParaRP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0733EA49-1F32-DA20-ED83-45BE8A594BF3}"/>
              </a:ext>
            </a:extLst>
          </p:cNvPr>
          <p:cNvSpPr txBox="1">
            <a:spLocks/>
          </p:cNvSpPr>
          <p:nvPr/>
        </p:nvSpPr>
        <p:spPr>
          <a:xfrm>
            <a:off x="5751" y="1709102"/>
            <a:ext cx="12168455" cy="5167780"/>
          </a:xfrm>
          <a:prstGeom prst="rect">
            <a:avLst/>
          </a:prstGeom>
        </p:spPr>
        <p:txBody>
          <a:bodyPr vert="horz" lIns="91440" tIns="45720" rIns="91440" bIns="45720" anchor="t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>
                  <a:lumMod val="50000"/>
                </a:schemeClr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>
                  <a:lumMod val="75000"/>
                </a:schemeClr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>
                  <a:lumMod val="50000"/>
                </a:schemeClr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>
                  <a:lumMod val="75000"/>
                </a:schemeClr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C31"/>
              </a:buClr>
            </a:pPr>
            <a:r>
              <a:rPr lang="en-GB" sz="3000">
                <a:latin typeface="Calibri" panose="020F0502020204030204" pitchFamily="34" charset="0"/>
                <a:cs typeface="Calibri" panose="020F0502020204030204" pitchFamily="34" charset="0"/>
              </a:rPr>
              <a:t>A strategically positioned Student Learning Centre</a:t>
            </a:r>
          </a:p>
          <a:p>
            <a:pPr>
              <a:buClr>
                <a:srgbClr val="002C31"/>
              </a:buClr>
            </a:pPr>
            <a:r>
              <a:rPr lang="en-IE" sz="3000">
                <a:latin typeface="Calibri" panose="020F0502020204030204" pitchFamily="34" charset="0"/>
                <a:cs typeface="Calibri" panose="020F0502020204030204" pitchFamily="34" charset="0"/>
              </a:rPr>
              <a:t>Systematic professional development in Universal Design for Learning (UDL)</a:t>
            </a:r>
          </a:p>
          <a:p>
            <a:r>
              <a:rPr lang="en-IE" sz="3000">
                <a:latin typeface="Calibri" panose="020F0502020204030204" pitchFamily="34" charset="0"/>
                <a:cs typeface="Calibri" panose="020F0502020204030204" pitchFamily="34" charset="0"/>
              </a:rPr>
              <a:t>Collaborative peer practice  – Teaching &amp; Learning days/ Mahara </a:t>
            </a:r>
            <a:endParaRPr lang="en-GB" sz="3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002C31"/>
              </a:buClr>
            </a:pPr>
            <a:r>
              <a:rPr lang="en-IE" sz="3000">
                <a:latin typeface="Calibri" panose="020F0502020204030204" pitchFamily="34" charset="0"/>
                <a:cs typeface="Calibri" panose="020F0502020204030204" pitchFamily="34" charset="0"/>
              </a:rPr>
              <a:t>A whole-college commitment to learner success</a:t>
            </a:r>
          </a:p>
          <a:p>
            <a:r>
              <a:rPr lang="en-IE" sz="3000">
                <a:latin typeface="Calibri" panose="020F0502020204030204" pitchFamily="34" charset="0"/>
                <a:cs typeface="Calibri" panose="020F0502020204030204" pitchFamily="34" charset="0"/>
              </a:rPr>
              <a:t>Evidence-informed enhancement – staff and student feedback shapes continuous improvement.</a:t>
            </a:r>
            <a:endParaRPr lang="en-GB" sz="3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IE" sz="3000">
                <a:latin typeface="Calibri" panose="020F0502020204030204" pitchFamily="34" charset="0"/>
                <a:cs typeface="Calibri" panose="020F0502020204030204" pitchFamily="34" charset="0"/>
              </a:rPr>
              <a:t>Student voice and strong student council</a:t>
            </a:r>
            <a:endParaRPr lang="en-GB" sz="3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487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40794E-7E51-BEA3-25C5-FD1F1BC65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2E4B39C-C7F3-DEE5-6CEF-DFA4A37EC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40551"/>
            <a:ext cx="11106684" cy="1143000"/>
          </a:xfrm>
        </p:spPr>
        <p:txBody>
          <a:bodyPr>
            <a:noAutofit/>
          </a:bodyPr>
          <a:lstStyle/>
          <a:p>
            <a:r>
              <a:rPr lang="en-IE" sz="3600" dirty="0">
                <a:latin typeface="Aller" panose="02000503030000020004"/>
              </a:rPr>
              <a:t>Impact: A More Inclusive Learning Community</a:t>
            </a:r>
            <a:endParaRPr lang="en-GB" sz="3600" dirty="0">
              <a:latin typeface="Aller" panose="02000503030000020004"/>
            </a:endParaRP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DF905C4C-E977-860B-9379-ACC9C06A74B4}"/>
              </a:ext>
            </a:extLst>
          </p:cNvPr>
          <p:cNvSpPr txBox="1">
            <a:spLocks/>
          </p:cNvSpPr>
          <p:nvPr/>
        </p:nvSpPr>
        <p:spPr>
          <a:xfrm>
            <a:off x="5751" y="1709102"/>
            <a:ext cx="12168455" cy="5167780"/>
          </a:xfrm>
          <a:prstGeom prst="rect">
            <a:avLst/>
          </a:prstGeom>
        </p:spPr>
        <p:txBody>
          <a:bodyPr vert="horz" lIns="91440" tIns="45720" rIns="91440" bIns="45720" anchor="t">
            <a:normAutofit fontScale="92500"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>
                  <a:lumMod val="50000"/>
                </a:schemeClr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>
                  <a:lumMod val="75000"/>
                </a:schemeClr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>
                  <a:lumMod val="50000"/>
                </a:schemeClr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>
                  <a:lumMod val="75000"/>
                </a:schemeClr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002C31"/>
              </a:buClr>
            </a:pPr>
            <a:r>
              <a:rPr lang="en-IE" sz="3000">
                <a:latin typeface="Calibri" panose="020F0502020204030204" pitchFamily="34" charset="0"/>
                <a:cs typeface="Calibri" panose="020F0502020204030204" pitchFamily="34" charset="0"/>
              </a:rPr>
              <a:t>Supports are normalised and accessible to all.</a:t>
            </a:r>
            <a:endParaRPr lang="en-GB" sz="3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Clr>
                <a:srgbClr val="002C31"/>
              </a:buClr>
            </a:pPr>
            <a:r>
              <a:rPr lang="en-IE" sz="3000">
                <a:latin typeface="Calibri" panose="020F0502020204030204" pitchFamily="34" charset="0"/>
                <a:cs typeface="Calibri" panose="020F0502020204030204" pitchFamily="34" charset="0"/>
              </a:rPr>
              <a:t>Student Learning Centre opened through activities, breakfast club etc.</a:t>
            </a:r>
            <a:endParaRPr lang="en-GB" sz="3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Clr>
                <a:srgbClr val="002C31"/>
              </a:buClr>
            </a:pPr>
            <a:r>
              <a:rPr lang="en-IE" sz="3000">
                <a:latin typeface="Calibri" panose="020F0502020204030204" pitchFamily="34" charset="0"/>
                <a:cs typeface="Calibri" panose="020F0502020204030204" pitchFamily="34" charset="0"/>
              </a:rPr>
              <a:t>Diverse learners feel recognised, respected, and supported.</a:t>
            </a:r>
            <a:endParaRPr lang="en-GB" sz="3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Clr>
                <a:srgbClr val="002C31"/>
              </a:buClr>
            </a:pPr>
            <a:r>
              <a:rPr lang="en-IE" sz="3000">
                <a:latin typeface="Calibri" panose="020F0502020204030204" pitchFamily="34" charset="0"/>
                <a:cs typeface="Calibri" panose="020F0502020204030204" pitchFamily="34" charset="0"/>
              </a:rPr>
              <a:t>Universal Design has strengthened our ethos of inclusion and belonging</a:t>
            </a:r>
          </a:p>
          <a:p>
            <a:pPr>
              <a:buClr>
                <a:srgbClr val="002C31"/>
              </a:buClr>
            </a:pPr>
            <a:endParaRPr lang="en-IE" sz="3000" dirty="0">
              <a:latin typeface="Calibri"/>
              <a:ea typeface="Calibri"/>
              <a:cs typeface="Calibri"/>
            </a:endParaRPr>
          </a:p>
          <a:p>
            <a:pPr marL="0" indent="0">
              <a:buClr>
                <a:srgbClr val="002C31"/>
              </a:buClr>
              <a:buNone/>
            </a:pPr>
            <a:r>
              <a:rPr lang="en-IE" sz="3000">
                <a:latin typeface="Calibri"/>
                <a:ea typeface="Calibri"/>
                <a:cs typeface="Calibri"/>
              </a:rPr>
              <a:t>A two-pronged approach:</a:t>
            </a:r>
          </a:p>
          <a:p>
            <a:pPr>
              <a:buClr>
                <a:srgbClr val="002C31"/>
              </a:buClr>
            </a:pPr>
            <a:r>
              <a:rPr lang="en-IE" sz="3000">
                <a:latin typeface="Calibri" panose="020F0502020204030204" pitchFamily="34" charset="0"/>
                <a:cs typeface="Calibri" panose="020F0502020204030204" pitchFamily="34" charset="0"/>
              </a:rPr>
              <a:t>Reimagining how we deliver student support</a:t>
            </a:r>
          </a:p>
          <a:p>
            <a:pPr>
              <a:buClr>
                <a:srgbClr val="002C31"/>
              </a:buClr>
            </a:pPr>
            <a:r>
              <a:rPr lang="en-IE" sz="3000">
                <a:latin typeface="Calibri" panose="020F0502020204030204" pitchFamily="34" charset="0"/>
                <a:cs typeface="Calibri" panose="020F0502020204030204" pitchFamily="34" charset="0"/>
              </a:rPr>
              <a:t>Reimagining how we design teaching, learning, and assessment</a:t>
            </a:r>
          </a:p>
          <a:p>
            <a:pPr>
              <a:buClr>
                <a:srgbClr val="002C31"/>
              </a:buClr>
            </a:pPr>
            <a:endParaRPr lang="en-IE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Clr>
                <a:srgbClr val="002C31"/>
              </a:buClr>
              <a:buNone/>
            </a:pPr>
            <a:r>
              <a:rPr lang="en-IE" sz="3000">
                <a:latin typeface="Calibri" panose="020F0502020204030204" pitchFamily="34" charset="0"/>
                <a:cs typeface="Calibri" panose="020F0502020204030204" pitchFamily="34" charset="0"/>
              </a:rPr>
              <a:t>Driven by strategic direction - this shift has evolved into a shared culture, a </a:t>
            </a:r>
            <a:r>
              <a:rPr lang="en-IE" sz="3000" dirty="0">
                <a:latin typeface="Calibri" panose="020F0502020204030204" pitchFamily="34" charset="0"/>
                <a:cs typeface="Calibri" panose="020F0502020204030204" pitchFamily="34" charset="0"/>
              </a:rPr>
              <a:t>collective understanding and commitment across the college.</a:t>
            </a:r>
            <a:endParaRPr lang="en-GB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060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on brainstorming">
  <a:themeElements>
    <a:clrScheme name="Custom 4">
      <a:dk1>
        <a:srgbClr val="121212"/>
      </a:dk1>
      <a:lt1>
        <a:sysClr val="window" lastClr="FFFFFF"/>
      </a:lt1>
      <a:dk2>
        <a:srgbClr val="005762"/>
      </a:dk2>
      <a:lt2>
        <a:srgbClr val="EBEBEB"/>
      </a:lt2>
      <a:accent1>
        <a:srgbClr val="00A59A"/>
      </a:accent1>
      <a:accent2>
        <a:srgbClr val="005762"/>
      </a:accent2>
      <a:accent3>
        <a:srgbClr val="005762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 brainstorming presentation.potx" id="{DE77CA07-3D7A-4CF2-AF02-587F794CB3CB}" vid="{13C2A94F-C0A1-4622-B71C-29A3B00D5E0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a9eb8c-6a01-428e-9f5d-17b5596ff277" xsi:nil="true"/>
    <lcf76f155ced4ddcb4097134ff3c332f xmlns="f04adec5-321f-46c9-8d8f-d278d5019d7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946560433F2B4BAC6115A870028350" ma:contentTypeVersion="19" ma:contentTypeDescription="Create a new document." ma:contentTypeScope="" ma:versionID="c0a8b1796a8dd6b38852de74ff080729">
  <xsd:schema xmlns:xsd="http://www.w3.org/2001/XMLSchema" xmlns:xs="http://www.w3.org/2001/XMLSchema" xmlns:p="http://schemas.microsoft.com/office/2006/metadata/properties" xmlns:ns2="f04adec5-321f-46c9-8d8f-d278d5019d73" xmlns:ns3="98a9eb8c-6a01-428e-9f5d-17b5596ff277" targetNamespace="http://schemas.microsoft.com/office/2006/metadata/properties" ma:root="true" ma:fieldsID="88a703fd55f415ae93a6b4d1954400f5" ns2:_="" ns3:_="">
    <xsd:import namespace="f04adec5-321f-46c9-8d8f-d278d5019d73"/>
    <xsd:import namespace="98a9eb8c-6a01-428e-9f5d-17b5596ff2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4adec5-321f-46c9-8d8f-d278d5019d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18109bd-626c-4cb5-b457-7c830300b9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a9eb8c-6a01-428e-9f5d-17b5596ff2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7ea14bd-29b4-46a6-9b71-aedf54cf4907}" ma:internalName="TaxCatchAll" ma:showField="CatchAllData" ma:web="98a9eb8c-6a01-428e-9f5d-17b5596ff2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8B54750-4ADC-4049-AC8C-F083EC38EF40}">
  <ds:schemaRefs>
    <ds:schemaRef ds:uri="98a9eb8c-6a01-428e-9f5d-17b5596ff277"/>
    <ds:schemaRef ds:uri="http://purl.org/dc/terms/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f04adec5-321f-46c9-8d8f-d278d5019d73"/>
  </ds:schemaRefs>
</ds:datastoreItem>
</file>

<file path=customXml/itemProps2.xml><?xml version="1.0" encoding="utf-8"?>
<ds:datastoreItem xmlns:ds="http://schemas.openxmlformats.org/officeDocument/2006/customXml" ds:itemID="{F400E131-61F8-4609-9614-94C1EE3A80F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6963BA1-CD33-4350-9F31-25D5DD1DC9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4adec5-321f-46c9-8d8f-d278d5019d73"/>
    <ds:schemaRef ds:uri="98a9eb8c-6a01-428e-9f5d-17b5596ff2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b3d3490d-60dd-48ff-800c-b60039d3c73f}" enabled="0" method="" siteId="{b3d3490d-60dd-48ff-800c-b60039d3c73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</TotalTime>
  <Words>558</Words>
  <Application>Microsoft Office PowerPoint</Application>
  <PresentationFormat>Widescreen</PresentationFormat>
  <Paragraphs>72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Aller</vt:lpstr>
      <vt:lpstr>Arial</vt:lpstr>
      <vt:lpstr>Calibri</vt:lpstr>
      <vt:lpstr>Century Gothic</vt:lpstr>
      <vt:lpstr>Palatino Linotype</vt:lpstr>
      <vt:lpstr>Wingdings 2</vt:lpstr>
      <vt:lpstr>Presentation on brainstorming</vt:lpstr>
      <vt:lpstr>Embracing Universal Design at KCETB Carlow Institute:   Transforming Learning Support for an Inclusive Future</vt:lpstr>
      <vt:lpstr>What Universal Design means for us!</vt:lpstr>
      <vt:lpstr>Inclusive Teaching &amp; Learning</vt:lpstr>
      <vt:lpstr>Flexible Assessment and Support</vt:lpstr>
      <vt:lpstr>Key Achievements</vt:lpstr>
      <vt:lpstr>Impact: A More Inclusive Learning Community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Amanda Butler</dc:creator>
  <cp:lastModifiedBy>Danielle Duignan</cp:lastModifiedBy>
  <cp:revision>58</cp:revision>
  <dcterms:created xsi:type="dcterms:W3CDTF">2022-05-26T13:23:17Z</dcterms:created>
  <dcterms:modified xsi:type="dcterms:W3CDTF">2026-03-10T10:58:59Z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0x01010069946560433F2B4BAC6115A870028350</vt:lpwstr>
  </property>
  <property fmtid="{D5CDD505-2E9C-101B-9397-08002B2CF9AE}" pid="3" name="Order">
    <vt:r8>49900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ComplianceAssetId">
    <vt:lpwstr/>
  </property>
  <property fmtid="{D5CDD505-2E9C-101B-9397-08002B2CF9AE}" pid="7" name="MediaServiceImageTags">
    <vt:lpwstr/>
  </property>
</Properties>
</file>