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25"/>
  </p:notesMasterIdLst>
  <p:sldIdLst>
    <p:sldId id="256" r:id="rId6"/>
    <p:sldId id="583" r:id="rId7"/>
    <p:sldId id="575" r:id="rId8"/>
    <p:sldId id="619" r:id="rId9"/>
    <p:sldId id="260" r:id="rId10"/>
    <p:sldId id="261" r:id="rId11"/>
    <p:sldId id="264" r:id="rId12"/>
    <p:sldId id="265" r:id="rId13"/>
    <p:sldId id="267" r:id="rId14"/>
    <p:sldId id="269" r:id="rId15"/>
    <p:sldId id="618" r:id="rId16"/>
    <p:sldId id="621" r:id="rId17"/>
    <p:sldId id="623" r:id="rId18"/>
    <p:sldId id="609" r:id="rId19"/>
    <p:sldId id="616" r:id="rId20"/>
    <p:sldId id="273" r:id="rId21"/>
    <p:sldId id="601" r:id="rId22"/>
    <p:sldId id="282" r:id="rId23"/>
    <p:sldId id="280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OHuLLadAqDJYI5nHT/F32nVXL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27A"/>
    <a:srgbClr val="00A988"/>
    <a:srgbClr val="0089D1"/>
    <a:srgbClr val="F2F2F2"/>
    <a:srgbClr val="196B22"/>
    <a:srgbClr val="FEFEFE"/>
    <a:srgbClr val="19A94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83333" autoAdjust="0"/>
  </p:normalViewPr>
  <p:slideViewPr>
    <p:cSldViewPr snapToGrid="0">
      <p:cViewPr varScale="1">
        <p:scale>
          <a:sx n="69" d="100"/>
          <a:sy n="69" d="100"/>
        </p:scale>
        <p:origin x="446" y="134"/>
      </p:cViewPr>
      <p:guideLst/>
    </p:cSldViewPr>
  </p:slideViewPr>
  <p:outlineViewPr>
    <p:cViewPr>
      <p:scale>
        <a:sx n="33" d="100"/>
        <a:sy n="33" d="100"/>
      </p:scale>
      <p:origin x="0" y="-15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9C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8C-4A63-99C1-9221F4BE0586}"/>
              </c:ext>
            </c:extLst>
          </c:dPt>
          <c:dPt>
            <c:idx val="1"/>
            <c:bubble3D val="0"/>
            <c:spPr>
              <a:solidFill>
                <a:srgbClr val="014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8C-4A63-99C1-9221F4BE0586}"/>
              </c:ext>
            </c:extLst>
          </c:dPt>
          <c:dLbls>
            <c:dLbl>
              <c:idx val="0"/>
              <c:layout>
                <c:manualLayout>
                  <c:x val="9.2833390472845057E-2"/>
                  <c:y val="0.223133303368907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78030060194415"/>
                      <c:h val="0.118990895692439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8C-4A63-99C1-9221F4BE0586}"/>
                </c:ext>
              </c:extLst>
            </c:dLbl>
            <c:dLbl>
              <c:idx val="1"/>
              <c:layout>
                <c:manualLayout>
                  <c:x val="-0.11398039269206846"/>
                  <c:y val="7.52446456009783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8C-4A63-99C1-9221F4BE0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Sheet1!$M$2:$M$3</c:f>
              <c:strCache>
                <c:ptCount val="2"/>
                <c:pt idx="0">
                  <c:v>FE</c:v>
                </c:pt>
                <c:pt idx="1">
                  <c:v>HE</c:v>
                </c:pt>
              </c:strCache>
            </c:strRef>
          </c:cat>
          <c:val>
            <c:numRef>
              <c:f>Sheet1!$O$2:$O$3</c:f>
              <c:numCache>
                <c:formatCode>0.0%</c:formatCode>
                <c:ptCount val="2"/>
                <c:pt idx="0">
                  <c:v>0.42702702702702705</c:v>
                </c:pt>
                <c:pt idx="1">
                  <c:v>0.572972972972973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8C-4A63-99C1-9221F4BE05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2800">
          <a:latin typeface="+mn-lt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6DBE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46-410F-ABDF-1C589D682A92}"/>
              </c:ext>
            </c:extLst>
          </c:dPt>
          <c:dPt>
            <c:idx val="1"/>
            <c:bubble3D val="0"/>
            <c:spPr>
              <a:solidFill>
                <a:srgbClr val="014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46-410F-ABDF-1C589D682A92}"/>
              </c:ext>
            </c:extLst>
          </c:dPt>
          <c:dLbls>
            <c:dLbl>
              <c:idx val="0"/>
              <c:layout>
                <c:manualLayout>
                  <c:x val="-0.47128713134168887"/>
                  <c:y val="1.544434331821337E-2"/>
                </c:manualLayout>
              </c:layout>
              <c:tx>
                <c:rich>
                  <a:bodyPr/>
                  <a:lstStyle/>
                  <a:p>
                    <a:fld id="{449B42C2-95EA-4F12-ACB0-636E1409968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 Teaching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35987269662043"/>
                      <c:h val="0.275561336586976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E46-410F-ABDF-1C589D682A92}"/>
                </c:ext>
              </c:extLst>
            </c:dLbl>
            <c:dLbl>
              <c:idx val="1"/>
              <c:layout>
                <c:manualLayout>
                  <c:x val="-0.18943245100193368"/>
                  <c:y val="-6.1460709957862174E-2"/>
                </c:manualLayout>
              </c:layout>
              <c:tx>
                <c:rich>
                  <a:bodyPr/>
                  <a:lstStyle/>
                  <a:p>
                    <a:fld id="{2A0438AD-962F-4635-96E5-ADB52C14062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 Not Teaching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80433042743758"/>
                      <c:h val="0.230710073027820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E46-410F-ABDF-1C589D682A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Sheet1!$D$2:$D$3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83.8</c:v>
                </c:pt>
                <c:pt idx="1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46-410F-ABDF-1C589D682A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19A948"/>
            </a:solidFill>
          </c:spPr>
          <c:dPt>
            <c:idx val="0"/>
            <c:bubble3D val="0"/>
            <c:spPr>
              <a:solidFill>
                <a:srgbClr val="6DBE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EA-4AD1-9203-71D88EED8051}"/>
              </c:ext>
            </c:extLst>
          </c:dPt>
          <c:dPt>
            <c:idx val="1"/>
            <c:bubble3D val="0"/>
            <c:spPr>
              <a:solidFill>
                <a:srgbClr val="014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EA-4AD1-9203-71D88EED8051}"/>
              </c:ext>
            </c:extLst>
          </c:dPt>
          <c:dLbls>
            <c:dLbl>
              <c:idx val="0"/>
              <c:layout>
                <c:manualLayout>
                  <c:x val="0.34936779575985433"/>
                  <c:y val="-3.9078120576237545E-2"/>
                </c:manualLayout>
              </c:layout>
              <c:tx>
                <c:rich>
                  <a:bodyPr/>
                  <a:lstStyle/>
                  <a:p>
                    <a:fld id="{95054A5A-6B85-4247-A9B9-FBF58AB04CD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 Still using UDL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61750277659517"/>
                      <c:h val="0.458825954970846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8EA-4AD1-9203-71D88EED8051}"/>
                </c:ext>
              </c:extLst>
            </c:dLbl>
            <c:dLbl>
              <c:idx val="1"/>
              <c:layout>
                <c:manualLayout>
                  <c:x val="6.8445340396300153E-2"/>
                  <c:y val="-9.7179659123372619E-2"/>
                </c:manualLayout>
              </c:layout>
              <c:tx>
                <c:rich>
                  <a:bodyPr/>
                  <a:lstStyle/>
                  <a:p>
                    <a:fld id="{C11A5F88-4EDE-4472-B0EA-465F106942F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 Not using UDL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4594290640725562"/>
                      <c:h val="0.103131941375673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8EA-4AD1-9203-71D88EED80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Sheet1!$G$2:$G$3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Sheet1!$I$2:$I$3</c:f>
              <c:numCache>
                <c:formatCode>General</c:formatCode>
                <c:ptCount val="2"/>
                <c:pt idx="0">
                  <c:v>94.6</c:v>
                </c:pt>
                <c:pt idx="1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EA-4AD1-9203-71D88EED80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F0174C2C-B6F8-9425-A1EE-3852E7642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:notes">
            <a:extLst>
              <a:ext uri="{FF2B5EF4-FFF2-40B4-BE49-F238E27FC236}">
                <a16:creationId xmlns:a16="http://schemas.microsoft.com/office/drawing/2014/main" id="{E8CAC997-EE5F-7E32-97E7-670F310E5B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7:notes">
            <a:extLst>
              <a:ext uri="{FF2B5EF4-FFF2-40B4-BE49-F238E27FC236}">
                <a16:creationId xmlns:a16="http://schemas.microsoft.com/office/drawing/2014/main" id="{FB545E9C-794B-2920-B892-C8338526E0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2797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indent="0" rtl="0">
              <a:buNone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Survey findings revealed that the Badge has had a transformative impact on teaching practice across Ireland.</a:t>
            </a:r>
            <a:br>
              <a:rPr lang="en-GB" dirty="0"/>
            </a:b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Educators identified clear benefits for student engagement, accessibility of learning materials, and student attainment.. Additionally, 133 respondents (36%) had measured the impact of their UDL implementation on learner attainment and none found a negative impact. Responses indicated professional learning in UDL leads to measurable positive changes in teaching practice.</a:t>
            </a:r>
            <a:endParaRPr lang="en-GB" b="0" dirty="0">
              <a:effectLst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B12C9640-D47C-A1C1-81AA-E41EC1514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:notes">
            <a:extLst>
              <a:ext uri="{FF2B5EF4-FFF2-40B4-BE49-F238E27FC236}">
                <a16:creationId xmlns:a16="http://schemas.microsoft.com/office/drawing/2014/main" id="{DF2B9F1D-579C-1787-E581-C02C4DEBC8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61" name="Google Shape;61;p7:notes">
            <a:extLst>
              <a:ext uri="{FF2B5EF4-FFF2-40B4-BE49-F238E27FC236}">
                <a16:creationId xmlns:a16="http://schemas.microsoft.com/office/drawing/2014/main" id="{4A6E041F-671B-5D1A-51D5-DF7EB66EB3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770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76283784-7103-35A0-F1E7-A27BB9443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:notes">
            <a:extLst>
              <a:ext uri="{FF2B5EF4-FFF2-40B4-BE49-F238E27FC236}">
                <a16:creationId xmlns:a16="http://schemas.microsoft.com/office/drawing/2014/main" id="{2456F78D-36E5-6F8B-977F-DA3A244B3D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7:notes">
            <a:extLst>
              <a:ext uri="{FF2B5EF4-FFF2-40B4-BE49-F238E27FC236}">
                <a16:creationId xmlns:a16="http://schemas.microsoft.com/office/drawing/2014/main" id="{5BC442D5-1E51-E9D2-CB84-FAFB10050C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6788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3367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DD507080-6B12-721A-9522-6353711E7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:notes">
            <a:extLst>
              <a:ext uri="{FF2B5EF4-FFF2-40B4-BE49-F238E27FC236}">
                <a16:creationId xmlns:a16="http://schemas.microsoft.com/office/drawing/2014/main" id="{D30A2D0A-089F-3C52-E2AC-BEFE9274D6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61" name="Google Shape;61;p7:notes">
            <a:extLst>
              <a:ext uri="{FF2B5EF4-FFF2-40B4-BE49-F238E27FC236}">
                <a16:creationId xmlns:a16="http://schemas.microsoft.com/office/drawing/2014/main" id="{87277EA6-EDE2-3FE3-3CB8-E75CC17BD4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4672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>
          <a:extLst>
            <a:ext uri="{FF2B5EF4-FFF2-40B4-BE49-F238E27FC236}">
              <a16:creationId xmlns:a16="http://schemas.microsoft.com/office/drawing/2014/main" id="{CD5DA0BA-9A96-45E7-FD97-05554E894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>
            <a:extLst>
              <a:ext uri="{FF2B5EF4-FFF2-40B4-BE49-F238E27FC236}">
                <a16:creationId xmlns:a16="http://schemas.microsoft.com/office/drawing/2014/main" id="{02542B7A-E73E-428C-90A7-2D3EAF81AD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5:notes">
            <a:extLst>
              <a:ext uri="{FF2B5EF4-FFF2-40B4-BE49-F238E27FC236}">
                <a16:creationId xmlns:a16="http://schemas.microsoft.com/office/drawing/2014/main" id="{99D1BF73-E28D-B68E-2274-EDC7D50A98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7706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2" name="Google Shape;37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64B81B8B-D291-E681-DC69-454EFFBF3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:notes">
            <a:extLst>
              <a:ext uri="{FF2B5EF4-FFF2-40B4-BE49-F238E27FC236}">
                <a16:creationId xmlns:a16="http://schemas.microsoft.com/office/drawing/2014/main" id="{201A90B9-A77B-85CE-A161-6D333DA587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7:notes">
            <a:extLst>
              <a:ext uri="{FF2B5EF4-FFF2-40B4-BE49-F238E27FC236}">
                <a16:creationId xmlns:a16="http://schemas.microsoft.com/office/drawing/2014/main" id="{B5C6E9C9-DB27-A6C5-2B57-860C345121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4509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923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6897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3A70E257-25F4-157A-6278-6D8C8C9B7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:notes">
            <a:extLst>
              <a:ext uri="{FF2B5EF4-FFF2-40B4-BE49-F238E27FC236}">
                <a16:creationId xmlns:a16="http://schemas.microsoft.com/office/drawing/2014/main" id="{F339F945-3625-EEC4-211E-10D2F5C95E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>
              <a:effectLst/>
            </a:endParaRPr>
          </a:p>
        </p:txBody>
      </p:sp>
      <p:sp>
        <p:nvSpPr>
          <p:cNvPr id="61" name="Google Shape;61;p7:notes">
            <a:extLst>
              <a:ext uri="{FF2B5EF4-FFF2-40B4-BE49-F238E27FC236}">
                <a16:creationId xmlns:a16="http://schemas.microsoft.com/office/drawing/2014/main" id="{DE233BEE-14E3-89B6-C146-2F0CA06DED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182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5E412F19-12D8-4829-FC42-419B23698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:notes">
            <a:extLst>
              <a:ext uri="{FF2B5EF4-FFF2-40B4-BE49-F238E27FC236}">
                <a16:creationId xmlns:a16="http://schemas.microsoft.com/office/drawing/2014/main" id="{D2FDE6AB-3D2D-FA2B-B33E-9E6E1704CC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7:notes">
            <a:extLst>
              <a:ext uri="{FF2B5EF4-FFF2-40B4-BE49-F238E27FC236}">
                <a16:creationId xmlns:a16="http://schemas.microsoft.com/office/drawing/2014/main" id="{B201B98D-82D0-D824-5244-7AD23D0C2B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7434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90E05EFE-ED95-5017-4C15-4C929642C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:notes">
            <a:extLst>
              <a:ext uri="{FF2B5EF4-FFF2-40B4-BE49-F238E27FC236}">
                <a16:creationId xmlns:a16="http://schemas.microsoft.com/office/drawing/2014/main" id="{003D5DB4-1D1D-6605-6BE1-AB72E4D25C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buNone/>
            </a:pP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7:notes">
            <a:extLst>
              <a:ext uri="{FF2B5EF4-FFF2-40B4-BE49-F238E27FC236}">
                <a16:creationId xmlns:a16="http://schemas.microsoft.com/office/drawing/2014/main" id="{BABC1418-EE4D-B697-8277-56AAFEA2C8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428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50C8620A-4AF4-7E9E-FBB2-98A4E7E53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:notes">
            <a:extLst>
              <a:ext uri="{FF2B5EF4-FFF2-40B4-BE49-F238E27FC236}">
                <a16:creationId xmlns:a16="http://schemas.microsoft.com/office/drawing/2014/main" id="{C77309D0-951E-BB25-C32A-D631A05F0D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7:notes">
            <a:extLst>
              <a:ext uri="{FF2B5EF4-FFF2-40B4-BE49-F238E27FC236}">
                <a16:creationId xmlns:a16="http://schemas.microsoft.com/office/drawing/2014/main" id="{2F1BC569-8068-D96E-EB2A-76BCB24F56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4157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952F7D01-A1E1-0016-BFBF-77B2D5B19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:notes">
            <a:extLst>
              <a:ext uri="{FF2B5EF4-FFF2-40B4-BE49-F238E27FC236}">
                <a16:creationId xmlns:a16="http://schemas.microsoft.com/office/drawing/2014/main" id="{F559A518-72F8-E223-1E24-74D04D32CC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7:notes">
            <a:extLst>
              <a:ext uri="{FF2B5EF4-FFF2-40B4-BE49-F238E27FC236}">
                <a16:creationId xmlns:a16="http://schemas.microsoft.com/office/drawing/2014/main" id="{B6E3C7C5-27F6-A64E-EF93-F98FD7C5DD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212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36114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F022-B46D-A152-4432-D39508423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343C0-ACDD-9314-B195-D6CECA2F1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52AFC-5D25-1ACB-FF9C-E3963135E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24D-77E4-4837-A429-5E9646B909E8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AD992-0D0E-EF03-B447-51020309A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8F49E-EF9E-9641-DFC7-693AF405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1DC5-C3D7-4ED3-8229-CFC9E4404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546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IE"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2045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65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7F662-97C3-D307-56F6-202854F6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D7736-1C8E-24FA-E3B0-E23E5EB55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1E77A-5CA8-B948-6936-5108EAAA5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BD075-AAB9-7F2C-0B3E-A150FB50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D387-C390-42EC-81DF-78CBDA6E7252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4B2BE-FE41-359D-6BBD-6A55BCFF0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108E8-56C8-1AE6-03B7-2AAB28E17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4CB4-6C9B-4032-ACE4-DF24ED817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236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969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995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838200" y="1801194"/>
            <a:ext cx="10515600" cy="379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17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26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26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IE"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 rot="5400000">
            <a:off x="4200299" y="-1560904"/>
            <a:ext cx="3791403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01194"/>
            <a:ext cx="10515600" cy="379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Google Shape;9;p9" descr="Logo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46334" y="6055946"/>
            <a:ext cx="3564311" cy="53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9" descr="Text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7955" y="5879524"/>
            <a:ext cx="2687691" cy="88824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01194"/>
            <a:ext cx="10515600" cy="379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9" descr="Logo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46334" y="6055946"/>
            <a:ext cx="3564311" cy="53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9" descr="Tex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7955" y="5879524"/>
            <a:ext cx="2687691" cy="888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2214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d.ie/all/universityforall/universaldesign/universaldesignresearchandimpac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>
            <a:spLocks noGrp="1"/>
          </p:cNvSpPr>
          <p:nvPr>
            <p:ph type="ctrTitle"/>
          </p:nvPr>
        </p:nvSpPr>
        <p:spPr>
          <a:xfrm>
            <a:off x="546112" y="1384135"/>
            <a:ext cx="708022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 algn="l">
              <a:buSzPts val="5400"/>
            </a:pPr>
            <a:r>
              <a:rPr lang="en-GB" dirty="0"/>
              <a:t>UDL- Does it Work? </a:t>
            </a:r>
            <a:br>
              <a:rPr lang="en-GB" dirty="0"/>
            </a:br>
            <a:r>
              <a:rPr lang="en-GB" dirty="0"/>
              <a:t>A Framework for Assessing the Impact of Universal Design</a:t>
            </a:r>
            <a:endParaRPr dirty="0"/>
          </a:p>
        </p:txBody>
      </p:sp>
      <p:sp>
        <p:nvSpPr>
          <p:cNvPr id="52" name="Google Shape;52;p1"/>
          <p:cNvSpPr txBox="1">
            <a:spLocks noGrp="1"/>
          </p:cNvSpPr>
          <p:nvPr>
            <p:ph type="subTitle" idx="1"/>
          </p:nvPr>
        </p:nvSpPr>
        <p:spPr>
          <a:xfrm>
            <a:off x="440808" y="4170462"/>
            <a:ext cx="7877557" cy="158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l"/>
            <a:r>
              <a:rPr lang="en-IE" dirty="0"/>
              <a:t>Dr Lisa Padden, Daniel Elliott, Kathie Orr</a:t>
            </a:r>
          </a:p>
          <a:p>
            <a:pPr algn="l"/>
            <a:r>
              <a:rPr lang="en-IE" dirty="0"/>
              <a:t>UCD Access and Lifelong Learning</a:t>
            </a:r>
          </a:p>
          <a:p>
            <a:pPr algn="l"/>
            <a:r>
              <a:rPr lang="en-IE" dirty="0"/>
              <a:t>19</a:t>
            </a:r>
            <a:r>
              <a:rPr lang="en-IE" baseline="30000" dirty="0"/>
              <a:t>th</a:t>
            </a:r>
            <a:r>
              <a:rPr lang="en-IE" dirty="0"/>
              <a:t> March 2026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5FA7E6D-F1CF-74FE-21CF-3FD3FDE7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5CE66882-3589-850C-9BC3-1A3C8FC54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6392" y="95683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739C9DA5-223D-639F-5824-AF9D8D4E7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69364" y="849577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pic>
        <p:nvPicPr>
          <p:cNvPr id="2" name="Google Shape;452;p76">
            <a:extLst>
              <a:ext uri="{FF2B5EF4-FFF2-40B4-BE49-F238E27FC236}">
                <a16:creationId xmlns:a16="http://schemas.microsoft.com/office/drawing/2014/main" id="{C7D04441-37AB-31F4-F4F4-B810772C1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26000" y="5473865"/>
            <a:ext cx="2260600" cy="12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53;p76">
            <a:extLst>
              <a:ext uri="{FF2B5EF4-FFF2-40B4-BE49-F238E27FC236}">
                <a16:creationId xmlns:a16="http://schemas.microsoft.com/office/drawing/2014/main" id="{D9802334-B84D-5301-3006-45B48895D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0520" y="5765115"/>
            <a:ext cx="2994811" cy="869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54;p76">
            <a:extLst>
              <a:ext uri="{FF2B5EF4-FFF2-40B4-BE49-F238E27FC236}">
                <a16:creationId xmlns:a16="http://schemas.microsoft.com/office/drawing/2014/main" id="{71009A9E-6E79-0665-7857-847C082AF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62999" y="5813952"/>
            <a:ext cx="3043237" cy="820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0CC16662-F043-6B7F-333A-1CD810E9E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4189AD-3FA8-E929-F636-0E6728688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Google Shape;63;p7">
            <a:extLst>
              <a:ext uri="{FF2B5EF4-FFF2-40B4-BE49-F238E27FC236}">
                <a16:creationId xmlns:a16="http://schemas.microsoft.com/office/drawing/2014/main" id="{FC609F63-5509-61E4-8F74-64F094CBF2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47" y="356560"/>
            <a:ext cx="1140593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en-GB" dirty="0"/>
              <a:t>Respondents’ measurement of how successful and resource intensive their implementation of UDL was on a scale of 1 Not at all to 5 Extremely.</a:t>
            </a:r>
            <a:endParaRPr dirty="0"/>
          </a:p>
        </p:txBody>
      </p:sp>
      <p:pic>
        <p:nvPicPr>
          <p:cNvPr id="1026" name="Picture 2" descr="When asked how successful their UDL implementation was, almost 78% of respondents scored it a 4 or 5 on a scale of 1 (not at all successful) to 5 (extremely successful) &#10;&#10;">
            <a:extLst>
              <a:ext uri="{FF2B5EF4-FFF2-40B4-BE49-F238E27FC236}">
                <a16:creationId xmlns:a16="http://schemas.microsoft.com/office/drawing/2014/main" id="{468623B6-86CF-74DA-C100-7241B619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6" y="2038683"/>
            <a:ext cx="10915448" cy="433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908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D3611E-AAB0-3DFA-FB88-C4206CC85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1" name="Google Shape;181;p15"/>
          <p:cNvSpPr txBox="1">
            <a:spLocks noGrp="1"/>
          </p:cNvSpPr>
          <p:nvPr>
            <p:ph type="title"/>
          </p:nvPr>
        </p:nvSpPr>
        <p:spPr>
          <a:xfrm>
            <a:off x="619691" y="321385"/>
            <a:ext cx="10952617" cy="139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E" sz="4800"/>
              <a:t>If you feel the implementation was successful please select the relevant success criteria</a:t>
            </a:r>
            <a:endParaRPr/>
          </a:p>
        </p:txBody>
      </p:sp>
      <p:pic>
        <p:nvPicPr>
          <p:cNvPr id="182" name="Google Shape;182;p15" descr="A horizontal bar chart showing the percentage of respondents who selected each success criteria. 77.8% selected Increased learner engagement, 60.8% selected Increased satisfaction for me as an educator, 53.8% selected Improved accessibility of materials, 50% selected Improved learner results/attainment, 47% selected Improved learner feedback, 20.5% selected Improved engagement/collaboration with colleagues, 17.6% selected Positive feedback from Programme/Department, and 4.9% selected Othe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009" y="1757548"/>
            <a:ext cx="11642876" cy="4762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32C9F038-B657-16FA-B68F-4B26F56C9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>
            <a:extLst>
              <a:ext uri="{FF2B5EF4-FFF2-40B4-BE49-F238E27FC236}">
                <a16:creationId xmlns:a16="http://schemas.microsoft.com/office/drawing/2014/main" id="{9704131B-9C43-89A7-98D8-C1B873D0E1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2450" y="5657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GB" dirty="0"/>
              <a:t>Challenges</a:t>
            </a:r>
            <a:br>
              <a:rPr lang="en-GB" dirty="0"/>
            </a:br>
            <a:endParaRPr dirty="0"/>
          </a:p>
        </p:txBody>
      </p:sp>
      <p:sp>
        <p:nvSpPr>
          <p:cNvPr id="3" name="Google Shape;64;p7">
            <a:extLst>
              <a:ext uri="{FF2B5EF4-FFF2-40B4-BE49-F238E27FC236}">
                <a16:creationId xmlns:a16="http://schemas.microsoft.com/office/drawing/2014/main" id="{C79B9F3D-6FF3-BF87-74CE-EC2447729A69}"/>
              </a:ext>
            </a:extLst>
          </p:cNvPr>
          <p:cNvSpPr txBox="1">
            <a:spLocks/>
          </p:cNvSpPr>
          <p:nvPr/>
        </p:nvSpPr>
        <p:spPr>
          <a:xfrm>
            <a:off x="391885" y="1322614"/>
            <a:ext cx="1192530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/>
              <a:t>Time constraints</a:t>
            </a:r>
          </a:p>
          <a:p>
            <a:pPr>
              <a:lnSpc>
                <a:spcPct val="150000"/>
              </a:lnSpc>
            </a:pPr>
            <a:r>
              <a:rPr lang="en-GB" dirty="0"/>
              <a:t>Lack of resources</a:t>
            </a:r>
          </a:p>
          <a:p>
            <a:pPr>
              <a:lnSpc>
                <a:spcPct val="150000"/>
              </a:lnSpc>
            </a:pPr>
            <a:r>
              <a:rPr lang="en-GB" dirty="0"/>
              <a:t>Varying levels of institutional resources and support</a:t>
            </a:r>
          </a:p>
          <a:p>
            <a:pPr>
              <a:lnSpc>
                <a:spcPct val="150000"/>
              </a:lnSpc>
            </a:pPr>
            <a:r>
              <a:rPr lang="en-GB" dirty="0"/>
              <a:t>need for UDL integration and continued systemic investment in inclusive teaching practices. </a:t>
            </a:r>
          </a:p>
          <a:p>
            <a:pPr>
              <a:lnSpc>
                <a:spcPct val="150000"/>
              </a:lnSpc>
            </a:pPr>
            <a:r>
              <a:rPr lang="en-GB" dirty="0"/>
              <a:t>Institutional commitment to UDL was particularly critical for respondents working in further education to enable inclusive pedagogy.</a:t>
            </a:r>
          </a:p>
          <a:p>
            <a:pPr marL="114300" indent="0">
              <a:lnSpc>
                <a:spcPct val="150000"/>
              </a:lnSpc>
              <a:buNone/>
            </a:pPr>
            <a:endParaRPr lang="en-GB" dirty="0"/>
          </a:p>
          <a:p>
            <a:pPr marL="114300" indent="0">
              <a:lnSpc>
                <a:spcPct val="150000"/>
              </a:lnSpc>
              <a:buNone/>
            </a:pPr>
            <a:endParaRPr lang="en-GB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24141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9B644461-8106-67A0-5303-A5981CFBA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BA2E9D8-7F71-7288-65B2-ECD32677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IE" dirty="0"/>
              <a:t>Discussion of results</a:t>
            </a:r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D76B092-59C2-034C-81D9-AC9A7AA1E581}"/>
              </a:ext>
            </a:extLst>
          </p:cNvPr>
          <p:cNvSpPr txBox="1">
            <a:spLocks/>
          </p:cNvSpPr>
          <p:nvPr/>
        </p:nvSpPr>
        <p:spPr>
          <a:xfrm>
            <a:off x="1104552" y="1537653"/>
            <a:ext cx="9815085" cy="332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70000"/>
              </a:lnSpc>
            </a:pPr>
            <a:r>
              <a:rPr lang="en-GB" sz="5400" dirty="0"/>
              <a:t>How can UDL practitioners be supported further, particularly in relation to measuring the impact of UDL?</a:t>
            </a:r>
            <a:endParaRPr lang="en-IE" sz="5400" dirty="0"/>
          </a:p>
        </p:txBody>
      </p:sp>
    </p:spTree>
    <p:extLst>
      <p:ext uri="{BB962C8B-B14F-4D97-AF65-F5344CB8AC3E}">
        <p14:creationId xmlns:p14="http://schemas.microsoft.com/office/powerpoint/2010/main" val="2800682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AFF6574-EA79-5F5F-BF37-DFD076137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061" r="-2" b="3060"/>
          <a:stretch>
            <a:fillRect/>
          </a:stretch>
        </p:blipFill>
        <p:spPr>
          <a:xfrm>
            <a:off x="4242450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F176BD-0344-5174-B804-29CB60FC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30" y="2493221"/>
            <a:ext cx="4289225" cy="264024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z="2800" dirty="0"/>
              <a:t>One area that needs attention in UDL is evidence to support it and indeed critique it.</a:t>
            </a:r>
            <a:br>
              <a:rPr lang="en-GB" sz="2800" dirty="0"/>
            </a:br>
            <a:br>
              <a:rPr lang="en-GB" sz="2800" dirty="0"/>
            </a:br>
            <a:r>
              <a:rPr lang="en-GB" sz="2400" b="1" dirty="0"/>
              <a:t>UDL Baseline Impact Research survey respondent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6832A-E540-408C-A182-2A7E48086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7335" y="908171"/>
            <a:ext cx="26874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haroni" panose="02010803020104030203" pitchFamily="2" charset="-79"/>
              </a:rPr>
              <a:t>“</a:t>
            </a:r>
            <a:endParaRPr kumimoji="0" lang="en-GB" sz="200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7192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F9D44-B2D8-04C4-1EC8-289994942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eople in library">
            <a:extLst>
              <a:ext uri="{FF2B5EF4-FFF2-40B4-BE49-F238E27FC236}">
                <a16:creationId xmlns:a16="http://schemas.microsoft.com/office/drawing/2014/main" id="{26E39DD5-3FAF-5909-DF6C-CB5918004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r="5002"/>
          <a:stretch/>
        </p:blipFill>
        <p:spPr>
          <a:xfrm>
            <a:off x="5975330" y="-89200"/>
            <a:ext cx="9397216" cy="694720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9AAE01-CC58-CD89-2448-66587C11F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30" y="2760852"/>
            <a:ext cx="6151480" cy="264024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z="2800" dirty="0"/>
              <a:t>I would like a framework or toolkit at institute level to encourage programme-level initiatives to embed UDL into the whole teaching, learning and assessment rubric.</a:t>
            </a:r>
            <a:br>
              <a:rPr lang="en-GB" sz="2800" dirty="0"/>
            </a:br>
            <a:br>
              <a:rPr lang="en-GB" sz="2800" dirty="0"/>
            </a:br>
            <a:r>
              <a:rPr lang="en-GB" sz="2400" b="1" dirty="0"/>
              <a:t>UDL survey respondent to the question ‘What would facilitate you to conduct, disseminate and/or publish research in the area of UDL?’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C03699-DE42-742B-83CA-FC779DE8D0A3}"/>
              </a:ext>
            </a:extLst>
          </p:cNvPr>
          <p:cNvSpPr txBox="1"/>
          <p:nvPr/>
        </p:nvSpPr>
        <p:spPr>
          <a:xfrm>
            <a:off x="221940" y="258901"/>
            <a:ext cx="26874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haroni" panose="02010803020104030203" pitchFamily="2" charset="-79"/>
              </a:rPr>
              <a:t>“</a:t>
            </a:r>
            <a:endParaRPr kumimoji="0" lang="en-GB" sz="200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71585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A01FFC12-8B82-4D45-DEEC-4A4FA3EA4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>
            <a:extLst>
              <a:ext uri="{FF2B5EF4-FFF2-40B4-BE49-F238E27FC236}">
                <a16:creationId xmlns:a16="http://schemas.microsoft.com/office/drawing/2014/main" id="{F4447242-B8C1-3C25-D2CD-500A375553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73295"/>
            <a:ext cx="6731164" cy="183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en-IE" sz="4800" b="1" dirty="0"/>
              <a:t>Action 1:</a:t>
            </a:r>
            <a:r>
              <a:rPr lang="en-IE" sz="4800" dirty="0"/>
              <a:t> Build an impact framework to support staff in measuring UDL impact.</a:t>
            </a:r>
            <a:endParaRPr sz="4800" dirty="0"/>
          </a:p>
        </p:txBody>
      </p:sp>
      <p:sp>
        <p:nvSpPr>
          <p:cNvPr id="64" name="Google Shape;64;p7">
            <a:extLst>
              <a:ext uri="{FF2B5EF4-FFF2-40B4-BE49-F238E27FC236}">
                <a16:creationId xmlns:a16="http://schemas.microsoft.com/office/drawing/2014/main" id="{ECC5E892-988C-5A4D-9BDB-DEE9D4968F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605490"/>
            <a:ext cx="10515600" cy="335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GB" dirty="0"/>
              <a:t>Collate validated tools to measure: 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GB" dirty="0"/>
              <a:t>Learner engagement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GB" dirty="0"/>
              <a:t>Educator satisfaction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GB" dirty="0"/>
              <a:t>Resource accessibility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GB" dirty="0"/>
              <a:t>Learner attainment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GB" dirty="0"/>
              <a:t>Learner feedback.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EBB82F5A-9BBA-56B5-6A73-D22A860AE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69364" y="849577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722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5">
          <a:extLst>
            <a:ext uri="{FF2B5EF4-FFF2-40B4-BE49-F238E27FC236}">
              <a16:creationId xmlns:a16="http://schemas.microsoft.com/office/drawing/2014/main" id="{6F220406-754A-2048-337D-545D727C2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8D8FEF-06C1-4E3F-32D1-E62084B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1140" b="9988"/>
          <a:stretch>
            <a:fillRect/>
          </a:stretch>
        </p:blipFill>
        <p:spPr>
          <a:xfrm>
            <a:off x="7737577" y="-20525"/>
            <a:ext cx="4454423" cy="6878525"/>
          </a:xfrm>
          <a:prstGeom prst="rect">
            <a:avLst/>
          </a:prstGeom>
        </p:spPr>
      </p:pic>
      <p:sp>
        <p:nvSpPr>
          <p:cNvPr id="226" name="Google Shape;226;p15">
            <a:extLst>
              <a:ext uri="{FF2B5EF4-FFF2-40B4-BE49-F238E27FC236}">
                <a16:creationId xmlns:a16="http://schemas.microsoft.com/office/drawing/2014/main" id="{9A8FDA4C-57E9-E962-2F14-66E4AFBF46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7263" y="402772"/>
            <a:ext cx="692875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E" dirty="0"/>
              <a:t>Action 2: Development of new Universal Design Digital Badge: Research and Impact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0B5DF-9A36-D5A2-F72B-37D62FA0B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90" y="2177143"/>
            <a:ext cx="7560129" cy="5706609"/>
          </a:xfrm>
        </p:spPr>
        <p:txBody>
          <a:bodyPr>
            <a:normAutofit/>
          </a:bodyPr>
          <a:lstStyle/>
          <a:p>
            <a:pPr lvl="0" indent="-228600">
              <a:lnSpc>
                <a:spcPct val="150000"/>
              </a:lnSpc>
              <a:buSzPts val="1800"/>
            </a:pPr>
            <a:r>
              <a:rPr lang="en-GB" sz="2400" dirty="0"/>
              <a:t>A new, third Digital Badge in Universal Design to support you to develop your skills and expertise to measure the impact of Universal Design on student engagement and success. </a:t>
            </a:r>
          </a:p>
          <a:p>
            <a:pPr lvl="0" indent="-228600">
              <a:lnSpc>
                <a:spcPct val="150000"/>
              </a:lnSpc>
              <a:buSzPts val="1800"/>
            </a:pPr>
            <a:r>
              <a:rPr lang="en-GB" sz="2400" dirty="0"/>
              <a:t>To be piloted January 2027</a:t>
            </a:r>
          </a:p>
          <a:p>
            <a:pPr lvl="0" indent="-2286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GB" sz="2400" dirty="0"/>
              <a:t>Workbook to scaffold reflection and assignment</a:t>
            </a:r>
            <a:endParaRPr lang="en-GB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2286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GB" sz="2400" dirty="0"/>
              <a:t>1 assignment activity – develop research proposal</a:t>
            </a:r>
            <a:endParaRPr lang="en-GB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A3FEF4-A2FD-A0DC-3FA5-33565974F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578" y="204334"/>
            <a:ext cx="3276724" cy="74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5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290" y="4"/>
            <a:ext cx="4038604" cy="3505719"/>
          </a:xfrm>
          <a:prstGeom prst="rect">
            <a:avLst/>
          </a:prstGeom>
          <a:solidFill>
            <a:srgbClr val="01427A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2"/>
          <p:cNvSpPr txBox="1">
            <a:spLocks noGrp="1"/>
          </p:cNvSpPr>
          <p:nvPr>
            <p:ph type="title"/>
          </p:nvPr>
        </p:nvSpPr>
        <p:spPr>
          <a:xfrm>
            <a:off x="655823" y="1046385"/>
            <a:ext cx="2880828" cy="307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IE" sz="4000" dirty="0">
                <a:solidFill>
                  <a:srgbClr val="FFFFFF"/>
                </a:solidFill>
              </a:rPr>
              <a:t>Workshop Activity</a:t>
            </a:r>
            <a:endParaRPr dirty="0"/>
          </a:p>
        </p:txBody>
      </p:sp>
      <p:pic>
        <p:nvPicPr>
          <p:cNvPr id="376" name="Google Shape;376;p32" descr="Top view of office chairs arranged around white round tab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05723"/>
            <a:ext cx="4038604" cy="3352272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6179126" y="304799"/>
            <a:ext cx="6317673" cy="420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43407" y="5174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﻿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I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Accessible NaviLens QR code to https://forms.gle/WTh67mVuCxnyzYGj8&#10;">
            <a:extLst>
              <a:ext uri="{FF2B5EF4-FFF2-40B4-BE49-F238E27FC236}">
                <a16:creationId xmlns:a16="http://schemas.microsoft.com/office/drawing/2014/main" id="{67FFCA06-8781-B0F4-755D-99D6E389D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0" y="731163"/>
            <a:ext cx="3530607" cy="3665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723673-25F6-A6BF-1272-BD4BBD2E82D4}"/>
              </a:ext>
            </a:extLst>
          </p:cNvPr>
          <p:cNvSpPr txBox="1"/>
          <p:nvPr/>
        </p:nvSpPr>
        <p:spPr>
          <a:xfrm>
            <a:off x="4965700" y="4699092"/>
            <a:ext cx="67136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GB" sz="2400" dirty="0"/>
              <a:t>Workshop Activity link: https://forms.gle/WTh67mVuCxnyzYGj8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B6FEAC06-4166-827F-3340-0FDA78E37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>
            <a:extLst>
              <a:ext uri="{FF2B5EF4-FFF2-40B4-BE49-F238E27FC236}">
                <a16:creationId xmlns:a16="http://schemas.microsoft.com/office/drawing/2014/main" id="{8A0526D0-1F3C-9B34-E1E0-72BA621D0B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0400" y="0"/>
            <a:ext cx="10515600" cy="183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IE" sz="4800" dirty="0"/>
              <a:t>Next steps</a:t>
            </a:r>
            <a:endParaRPr sz="4800" dirty="0"/>
          </a:p>
        </p:txBody>
      </p:sp>
      <p:sp>
        <p:nvSpPr>
          <p:cNvPr id="64" name="Google Shape;64;p7">
            <a:extLst>
              <a:ext uri="{FF2B5EF4-FFF2-40B4-BE49-F238E27FC236}">
                <a16:creationId xmlns:a16="http://schemas.microsoft.com/office/drawing/2014/main" id="{F1EECC34-39DC-EB24-1BB6-CE51679E92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8800" y="1331495"/>
            <a:ext cx="8978900" cy="335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IE" sz="3200" dirty="0"/>
              <a:t>Further consultation with the sector – you can submit feedback and/or a case study via </a:t>
            </a:r>
            <a:r>
              <a:rPr lang="en-IE" sz="3200" dirty="0">
                <a:hlinkClick r:id="rId3"/>
              </a:rPr>
              <a:t>project website. </a:t>
            </a:r>
            <a:r>
              <a:rPr lang="en-IE" sz="3200" dirty="0"/>
              <a:t>(https://www.ucd.ie/all/universityforall/universaldesign/universaldesignresearchandimpact/)</a:t>
            </a:r>
          </a:p>
          <a:p>
            <a:endParaRPr lang="en-IE" sz="2400" dirty="0"/>
          </a:p>
          <a:p>
            <a:r>
              <a:rPr lang="en-IE" sz="3200" dirty="0"/>
              <a:t>Development of UDL impact framework.</a:t>
            </a:r>
          </a:p>
          <a:p>
            <a:endParaRPr lang="en-IE" sz="2400" dirty="0"/>
          </a:p>
          <a:p>
            <a:r>
              <a:rPr lang="en-IE" sz="3200" dirty="0"/>
              <a:t>Pilot of new badge January 2026</a:t>
            </a:r>
            <a:endParaRPr lang="en-GB" sz="3200" dirty="0"/>
          </a:p>
          <a:p>
            <a:pPr marL="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" name="Picture 3" descr="NaviLens accessible QR code to link: https://www.ucd.ie/all/universityforall/universaldesign/universaldesignresearchandimpact/)">
            <a:extLst>
              <a:ext uri="{FF2B5EF4-FFF2-40B4-BE49-F238E27FC236}">
                <a16:creationId xmlns:a16="http://schemas.microsoft.com/office/drawing/2014/main" id="{1EF6FCA5-1098-7CE8-DFAF-F2ED029C8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4804" y="398807"/>
            <a:ext cx="179679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2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F995C8-4175-793D-4E43-228A1421E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5"/>
          <a:stretch>
            <a:fillRect/>
          </a:stretch>
        </p:blipFill>
        <p:spPr>
          <a:xfrm>
            <a:off x="7265772" y="-135924"/>
            <a:ext cx="5689578" cy="6993924"/>
          </a:xfrm>
          <a:prstGeom prst="rect">
            <a:avLst/>
          </a:prstGeom>
        </p:spPr>
      </p:pic>
      <p:sp>
        <p:nvSpPr>
          <p:cNvPr id="226" name="Google Shape;226;p15"/>
          <p:cNvSpPr txBox="1">
            <a:spLocks noGrp="1"/>
          </p:cNvSpPr>
          <p:nvPr>
            <p:ph type="title"/>
          </p:nvPr>
        </p:nvSpPr>
        <p:spPr>
          <a:xfrm>
            <a:off x="579564" y="3404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E" dirty="0"/>
              <a:t>Outline</a:t>
            </a:r>
            <a:endParaRPr dirty="0"/>
          </a:p>
        </p:txBody>
      </p:sp>
      <p:sp>
        <p:nvSpPr>
          <p:cNvPr id="227" name="Google Shape;227;p15"/>
          <p:cNvSpPr txBox="1">
            <a:spLocks noGrp="1"/>
          </p:cNvSpPr>
          <p:nvPr>
            <p:ph idx="1"/>
          </p:nvPr>
        </p:nvSpPr>
        <p:spPr>
          <a:xfrm>
            <a:off x="579564" y="1533300"/>
            <a:ext cx="6217508" cy="3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SzPts val="1800"/>
              <a:buNone/>
            </a:pPr>
            <a:endParaRPr lang="en-IE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IE" dirty="0"/>
              <a:t>Context</a:t>
            </a:r>
          </a:p>
          <a:p>
            <a:pPr indent="-342900">
              <a:buSzPts val="1800"/>
            </a:pPr>
            <a:r>
              <a:rPr lang="en-IE" dirty="0"/>
              <a:t>Universal Design Baseline Impact Survey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IE" dirty="0"/>
              <a:t>Impact Measurement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IE" dirty="0"/>
              <a:t>New Universal Design Badge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IE" dirty="0"/>
              <a:t>Workshop Activity</a:t>
            </a: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IE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endParaRPr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4C3F81-F557-92BD-1FE6-A8196AD6D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6" y="5907076"/>
            <a:ext cx="2398095" cy="79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3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 idx="4294967295"/>
          </p:nvPr>
        </p:nvSpPr>
        <p:spPr>
          <a:xfrm>
            <a:off x="601978" y="1782802"/>
            <a:ext cx="3143785" cy="141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843"/>
              <a:buFont typeface="Calibri"/>
              <a:buNone/>
            </a:pPr>
            <a:r>
              <a:rPr lang="en-IE" sz="5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 Badge Uptake</a:t>
            </a:r>
            <a:br>
              <a:rPr lang="en-IE" sz="3200" b="1" i="0" u="none" strike="noStrike" cap="none" dirty="0">
                <a:solidFill>
                  <a:srgbClr val="00427A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1" i="0" u="none" strike="noStrike" cap="none" dirty="0">
              <a:solidFill>
                <a:srgbClr val="0042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 txBox="1"/>
          <p:nvPr/>
        </p:nvSpPr>
        <p:spPr>
          <a:xfrm>
            <a:off x="3854804" y="773606"/>
            <a:ext cx="8389728" cy="141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807"/>
              <a:buFont typeface="Calibri"/>
              <a:buNone/>
              <a:tabLst/>
              <a:defRPr/>
            </a:pPr>
            <a:r>
              <a:rPr kumimoji="0" lang="en-IE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National sector-wide uptake in Ireland</a:t>
            </a:r>
            <a:b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srgbClr val="00427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427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3042064" y="1890426"/>
            <a:ext cx="448603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600"/>
              <a:buFont typeface="Arial"/>
              <a:buNone/>
              <a:tabLst/>
              <a:defRPr/>
            </a:pPr>
            <a:r>
              <a:rPr kumimoji="0" lang="en-IE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rPr>
              <a:t>5,713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3745763" y="3497667"/>
            <a:ext cx="4799523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Universal Design 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Digital Badges issued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Teaching &amp; Learning: 5,033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Beyond the Classroom: 680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Both: 46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9A14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7716672" y="1925890"/>
            <a:ext cx="286652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600"/>
              <a:buFont typeface="Arial"/>
              <a:buNone/>
              <a:tabLst/>
              <a:defRPr/>
            </a:pPr>
            <a:r>
              <a:rPr kumimoji="0" lang="en-IE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rPr>
              <a:t>720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7976301" y="3495550"/>
            <a:ext cx="382003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kumimoji="0" lang="en-IE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rPr>
              <a:t> also received the facilitator badge</a:t>
            </a: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srgbClr val="09A145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67" name="Google Shape;67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168" y="4898570"/>
            <a:ext cx="2755631" cy="195942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1091" y="3077867"/>
            <a:ext cx="1285147" cy="1327165"/>
          </a:xfrm>
          <a:prstGeom prst="roundRect">
            <a:avLst>
              <a:gd name="adj" fmla="val 9454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014" y="3077865"/>
            <a:ext cx="1285147" cy="1305329"/>
          </a:xfrm>
          <a:prstGeom prst="roundRect">
            <a:avLst>
              <a:gd name="adj" fmla="val 11119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25400" cap="flat" cmpd="sng">
            <a:solidFill>
              <a:srgbClr val="6BBE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8668"/>
          <a:stretch/>
        </p:blipFill>
        <p:spPr>
          <a:xfrm>
            <a:off x="474213" y="0"/>
            <a:ext cx="2712955" cy="126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35885" y="249746"/>
            <a:ext cx="2318556" cy="75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AHEAD Logo - creating inclusive environments in education and employment for people with disabilities">
            <a:extLst>
              <a:ext uri="{FF2B5EF4-FFF2-40B4-BE49-F238E27FC236}">
                <a16:creationId xmlns:a16="http://schemas.microsoft.com/office/drawing/2014/main" id="{1296D6DD-FF67-89DB-122C-83B827C94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485" y="6084394"/>
            <a:ext cx="2365852" cy="64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454;p76">
            <a:extLst>
              <a:ext uri="{FF2B5EF4-FFF2-40B4-BE49-F238E27FC236}">
                <a16:creationId xmlns:a16="http://schemas.microsoft.com/office/drawing/2014/main" id="{994BE6B3-906B-67F7-2D85-1B68AE199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54803" y="313384"/>
            <a:ext cx="2840541" cy="718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20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BF987B8A-FD2C-ED88-B542-18F374F4E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>
            <a:extLst>
              <a:ext uri="{FF2B5EF4-FFF2-40B4-BE49-F238E27FC236}">
                <a16:creationId xmlns:a16="http://schemas.microsoft.com/office/drawing/2014/main" id="{A5A95C4E-3190-EA93-D748-3CD468537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GB" dirty="0"/>
              <a:t>Universal Design Baseline Impact Survey </a:t>
            </a:r>
            <a:br>
              <a:rPr lang="en-GB" dirty="0"/>
            </a:br>
            <a:endParaRPr dirty="0"/>
          </a:p>
        </p:txBody>
      </p:sp>
      <p:sp>
        <p:nvSpPr>
          <p:cNvPr id="3" name="Google Shape;64;p7">
            <a:extLst>
              <a:ext uri="{FF2B5EF4-FFF2-40B4-BE49-F238E27FC236}">
                <a16:creationId xmlns:a16="http://schemas.microsoft.com/office/drawing/2014/main" id="{8AA1511F-82C1-C043-70F0-D2415BD60523}"/>
              </a:ext>
            </a:extLst>
          </p:cNvPr>
          <p:cNvSpPr txBox="1">
            <a:spLocks/>
          </p:cNvSpPr>
          <p:nvPr/>
        </p:nvSpPr>
        <p:spPr>
          <a:xfrm>
            <a:off x="838200" y="1881188"/>
            <a:ext cx="7094220" cy="4352544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2400" b="0" i="0" u="none" strike="noStrike" cap="none" dirty="0"/>
              <a:t>33 question survey about UDL implementation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2400" b="0" i="0" u="none" strike="noStrike" cap="none" dirty="0"/>
              <a:t>Open March-April 2025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2400" b="0" i="0" u="none" strike="noStrike" cap="none" dirty="0"/>
              <a:t>Captured both quantitative and qualitative data including: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b="0" i="0" u="none" strike="noStrike" cap="none" dirty="0"/>
              <a:t>educators’ continued use of the UDL framework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b="0" i="0" u="none" strike="noStrike" cap="none" dirty="0"/>
              <a:t>perceived benefits and challenges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b="0" i="0" u="none" strike="noStrike" cap="none" dirty="0"/>
              <a:t>the diversity of their student cohorts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b="0" i="0" u="none" strike="noStrike" cap="none" dirty="0"/>
              <a:t>and evidence of impact on student attainment and engagement.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b="0" i="0" u="none" strike="noStrike" cap="none" dirty="0"/>
              <a:t>resource implications (time, financial, and institutional) of implementing UDL in practice.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34D8DF9-682F-A49D-6884-C866989B6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3420" y="2537270"/>
            <a:ext cx="3040379" cy="304037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9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4C82218A-8DC1-B896-CB10-C40A6C002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>
            <a:extLst>
              <a:ext uri="{FF2B5EF4-FFF2-40B4-BE49-F238E27FC236}">
                <a16:creationId xmlns:a16="http://schemas.microsoft.com/office/drawing/2014/main" id="{1F78B0BD-60E8-C5B5-D9E0-885456AEB1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3442" y="4270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GB" dirty="0"/>
              <a:t>Survey Respondents </a:t>
            </a:r>
            <a:br>
              <a:rPr lang="en-GB" dirty="0"/>
            </a:br>
            <a:endParaRPr dirty="0"/>
          </a:p>
        </p:txBody>
      </p:sp>
      <p:sp>
        <p:nvSpPr>
          <p:cNvPr id="9" name="Google Shape;98;p6">
            <a:extLst>
              <a:ext uri="{FF2B5EF4-FFF2-40B4-BE49-F238E27FC236}">
                <a16:creationId xmlns:a16="http://schemas.microsoft.com/office/drawing/2014/main" id="{2A2924B2-1E0B-68DD-6CA7-E74A37882F7D}"/>
              </a:ext>
            </a:extLst>
          </p:cNvPr>
          <p:cNvSpPr txBox="1"/>
          <p:nvPr/>
        </p:nvSpPr>
        <p:spPr>
          <a:xfrm>
            <a:off x="557673" y="1237682"/>
            <a:ext cx="4390733" cy="3170058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 to the 4,426 Badge holders at time of survey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March – April 2025</a:t>
            </a:r>
            <a:endParaRPr lang="en-IE" sz="3200" b="0" i="0" u="none" strike="noStrike" cap="none" dirty="0">
              <a:solidFill>
                <a:srgbClr val="1212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Chart 5" descr="A donut graph showing 57.3% of respondents, that is 212 respondents work in Higher Education and 42.7% or 158 respondents work in Further Education.">
            <a:extLst>
              <a:ext uri="{FF2B5EF4-FFF2-40B4-BE49-F238E27FC236}">
                <a16:creationId xmlns:a16="http://schemas.microsoft.com/office/drawing/2014/main" id="{68C9D0E6-7AAF-25A2-6CC4-9AD6E18431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739087"/>
              </p:ext>
            </p:extLst>
          </p:nvPr>
        </p:nvGraphicFramePr>
        <p:xfrm>
          <a:off x="5205498" y="915431"/>
          <a:ext cx="6675965" cy="4723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B8F66F6-8795-8686-AB4C-89921E013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10237" y="4628334"/>
            <a:ext cx="1936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latin typeface="+mn-lt"/>
              </a:rPr>
              <a:t>Higher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3278A9-F8FB-C59D-FDC0-4160ADD7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09417" y="4667451"/>
            <a:ext cx="1699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latin typeface="+mn-lt"/>
              </a:rPr>
              <a:t>Further Education</a:t>
            </a:r>
          </a:p>
        </p:txBody>
      </p:sp>
    </p:spTree>
    <p:extLst>
      <p:ext uri="{BB962C8B-B14F-4D97-AF65-F5344CB8AC3E}">
        <p14:creationId xmlns:p14="http://schemas.microsoft.com/office/powerpoint/2010/main" val="299810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Block graph of survey response rate by year of Badge completion. 24/25 74 responders, 23/24 77, 22/23, 67, 21/22, 72, 20/21, 46, 19/20, 23, 18/19, 11&#10;">
            <a:extLst>
              <a:ext uri="{FF2B5EF4-FFF2-40B4-BE49-F238E27FC236}">
                <a16:creationId xmlns:a16="http://schemas.microsoft.com/office/drawing/2014/main" id="{31EAF020-4203-8B02-F534-27272D3F2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782183" y="49440"/>
            <a:ext cx="10952617" cy="139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IE" sz="4800" dirty="0"/>
              <a:t>Response Rate by Year of Badge Completion</a:t>
            </a:r>
            <a:endParaRPr dirty="0"/>
          </a:p>
        </p:txBody>
      </p:sp>
      <p:pic>
        <p:nvPicPr>
          <p:cNvPr id="97" name="Google Shape;97;p6" descr="block graph showing number of responses by year of badge completion. 24/25: 74, 23/24: 77, 22/23: 67, 21/22: 72, 20/21: 46, 19/20: 23, 18/19: 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13156"/>
            <a:ext cx="11447642" cy="46831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6"/>
          <p:cNvSpPr txBox="1"/>
          <p:nvPr/>
        </p:nvSpPr>
        <p:spPr>
          <a:xfrm>
            <a:off x="528828" y="4796302"/>
            <a:ext cx="272565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4,426 Badges at time of survey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CEEFE5D8-99D3-8BCC-BC5E-DC64E4C16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>
            <a:extLst>
              <a:ext uri="{FF2B5EF4-FFF2-40B4-BE49-F238E27FC236}">
                <a16:creationId xmlns:a16="http://schemas.microsoft.com/office/drawing/2014/main" id="{7AFE48C7-FD93-D863-85D3-5C25B77090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9705" y="59994"/>
            <a:ext cx="1140593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IE" dirty="0"/>
              <a:t>Current Teaching Responsibilities and Use of UDL</a:t>
            </a:r>
            <a:endParaRPr dirty="0"/>
          </a:p>
        </p:txBody>
      </p:sp>
      <p:graphicFrame>
        <p:nvGraphicFramePr>
          <p:cNvPr id="2" name="Chart 1" descr="A donut graph showing 83.8% of respondents were still teaching and 16.2% were not still teaching.">
            <a:extLst>
              <a:ext uri="{FF2B5EF4-FFF2-40B4-BE49-F238E27FC236}">
                <a16:creationId xmlns:a16="http://schemas.microsoft.com/office/drawing/2014/main" id="{F56586D4-B891-4A93-038C-49FAF52274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471572"/>
              </p:ext>
            </p:extLst>
          </p:nvPr>
        </p:nvGraphicFramePr>
        <p:xfrm>
          <a:off x="340896" y="1067889"/>
          <a:ext cx="5865934" cy="4060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 descr="A donut graph showing 94.6% of respondents were still using UDL and 5.4% of respondents were not still using UDL.">
            <a:extLst>
              <a:ext uri="{FF2B5EF4-FFF2-40B4-BE49-F238E27FC236}">
                <a16:creationId xmlns:a16="http://schemas.microsoft.com/office/drawing/2014/main" id="{7F5CE838-B035-FCE5-D23F-D3DC61F37D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559470"/>
              </p:ext>
            </p:extLst>
          </p:nvPr>
        </p:nvGraphicFramePr>
        <p:xfrm>
          <a:off x="5847348" y="1067889"/>
          <a:ext cx="6003756" cy="4093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BFCACD-E950-645A-176C-D9A7F4984BC1}"/>
              </a:ext>
            </a:extLst>
          </p:cNvPr>
          <p:cNvSpPr txBox="1"/>
          <p:nvPr/>
        </p:nvSpPr>
        <p:spPr>
          <a:xfrm>
            <a:off x="2441398" y="4925836"/>
            <a:ext cx="8151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84.6%</a:t>
            </a: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those still teaching and </a:t>
            </a:r>
            <a:r>
              <a:rPr lang="en-I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70%</a:t>
            </a: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those who are not teaching are </a:t>
            </a:r>
            <a:r>
              <a:rPr lang="en-I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still using UDL.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49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2D6FFF5E-EFE8-4046-4AFC-4A29065CB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030BDDA-693B-68D6-9E9B-6E9712BC7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IE" dirty="0"/>
              <a:t>Implementation Introduction</a:t>
            </a:r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FE70E02-291C-EA58-3AFB-6A7B6531F021}"/>
              </a:ext>
            </a:extLst>
          </p:cNvPr>
          <p:cNvSpPr txBox="1">
            <a:spLocks/>
          </p:cNvSpPr>
          <p:nvPr/>
        </p:nvSpPr>
        <p:spPr>
          <a:xfrm>
            <a:off x="1104552" y="1537653"/>
            <a:ext cx="9815085" cy="332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800" dirty="0"/>
              <a:t>Thinking about one module/class in which you implemented Universal Design for Learning…</a:t>
            </a:r>
            <a:endParaRPr lang="en-IE" sz="5400" dirty="0"/>
          </a:p>
        </p:txBody>
      </p:sp>
    </p:spTree>
    <p:extLst>
      <p:ext uri="{BB962C8B-B14F-4D97-AF65-F5344CB8AC3E}">
        <p14:creationId xmlns:p14="http://schemas.microsoft.com/office/powerpoint/2010/main" val="15622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04F3E2F6-AEB8-4C45-ECF7-2F4F533F9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BB6E06-64D7-EFCC-9BDC-FA1DB451B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9994"/>
            <a:ext cx="12192000" cy="673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Google Shape;63;p7">
            <a:extLst>
              <a:ext uri="{FF2B5EF4-FFF2-40B4-BE49-F238E27FC236}">
                <a16:creationId xmlns:a16="http://schemas.microsoft.com/office/drawing/2014/main" id="{1986D37D-8B39-2752-F3AB-998570763F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9705" y="59994"/>
            <a:ext cx="1140593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IE" dirty="0"/>
              <a:t>What did your implementation address?</a:t>
            </a:r>
            <a:endParaRPr dirty="0"/>
          </a:p>
        </p:txBody>
      </p:sp>
      <p:pic>
        <p:nvPicPr>
          <p:cNvPr id="2" name="Picture 1" descr="A horizontal bar graph showing what respondents' implementation addressed grouped by their sector. 40.5% of respondents addressed Teaching and Learning activities or classroom practices, 19.7% work in Higher Education and 20.8% work in Further Education. 30.8% of respondents addressed Accessibility of materials, 21.6% work in Higher Education and 9.2% work in Further Education. 27.9% of respondents addressed Assessment and/or feedback, 19.5% work in Higher Education and 8.4% work in Further Education. 8.6% of respondents addressed Student partnership/co-creation, 4.9% work in Higher Education and 3.5% work in Further Education. 3.0% of respondents addressed Teaching and Learning activities or classroom practices, 1.4% work in Higher Education and 1.6% work in Further Education. 4.9% of respondents addressed Teaching and Learning activities or classroom practices, 0% work in Higher Education and 4.9% work in Further Education.">
            <a:extLst>
              <a:ext uri="{FF2B5EF4-FFF2-40B4-BE49-F238E27FC236}">
                <a16:creationId xmlns:a16="http://schemas.microsoft.com/office/drawing/2014/main" id="{7F4F4064-0804-8B1F-5466-386300B5B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30" y="1131844"/>
            <a:ext cx="11230540" cy="45943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73B17E-2178-08B7-EEFF-3755ABEEB9EC}"/>
              </a:ext>
            </a:extLst>
          </p:cNvPr>
          <p:cNvSpPr txBox="1"/>
          <p:nvPr/>
        </p:nvSpPr>
        <p:spPr>
          <a:xfrm>
            <a:off x="3043456" y="5726156"/>
            <a:ext cx="4825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5.1% of respondents selected multiple of the above options.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6098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9" ma:contentTypeDescription="Create a new document." ma:contentTypeScope="" ma:versionID="c0a8b1796a8dd6b38852de74ff080729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88a703fd55f415ae93a6b4d1954400f5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00050F-8EBE-4FEC-961A-7FB5744EE6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4adec5-321f-46c9-8d8f-d278d5019d73"/>
    <ds:schemaRef ds:uri="98a9eb8c-6a01-428e-9f5d-17b5596ff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63F9FE-DC4D-4FED-A24F-42B40B42D6A9}">
  <ds:schemaRefs>
    <ds:schemaRef ds:uri="http://purl.org/dc/terms/"/>
    <ds:schemaRef ds:uri="http://purl.org/dc/dcmitype/"/>
    <ds:schemaRef ds:uri="98a9eb8c-6a01-428e-9f5d-17b5596ff277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f04adec5-321f-46c9-8d8f-d278d5019d7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C081328-0323-4532-A771-5B2D53A2DD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5494</TotalTime>
  <Words>692</Words>
  <Application>Microsoft Office PowerPoint</Application>
  <PresentationFormat>Widescreen</PresentationFormat>
  <Paragraphs>96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Twentieth Century</vt:lpstr>
      <vt:lpstr>2_Office Theme</vt:lpstr>
      <vt:lpstr>3_Office Theme</vt:lpstr>
      <vt:lpstr>UDL- Does it Work?  A Framework for Assessing the Impact of Universal Design</vt:lpstr>
      <vt:lpstr>Outline</vt:lpstr>
      <vt:lpstr>UD Badge Uptake </vt:lpstr>
      <vt:lpstr>Universal Design Baseline Impact Survey  </vt:lpstr>
      <vt:lpstr>Survey Respondents  </vt:lpstr>
      <vt:lpstr>Response Rate by Year of Badge Completion</vt:lpstr>
      <vt:lpstr>Current Teaching Responsibilities and Use of UDL</vt:lpstr>
      <vt:lpstr>Implementation Introduction</vt:lpstr>
      <vt:lpstr>What did your implementation address?</vt:lpstr>
      <vt:lpstr>Respondents’ measurement of how successful and resource intensive their implementation of UDL was on a scale of 1 Not at all to 5 Extremely.</vt:lpstr>
      <vt:lpstr>If you feel the implementation was successful please select the relevant success criteria</vt:lpstr>
      <vt:lpstr>Challenges </vt:lpstr>
      <vt:lpstr>Discussion of results</vt:lpstr>
      <vt:lpstr>One area that needs attention in UDL is evidence to support it and indeed critique it.  UDL Baseline Impact Research survey respondent</vt:lpstr>
      <vt:lpstr>I would like a framework or toolkit at institute level to encourage programme-level initiatives to embed UDL into the whole teaching, learning and assessment rubric.  UDL survey respondent to the question ‘What would facilitate you to conduct, disseminate and/or publish research in the area of UDL?’</vt:lpstr>
      <vt:lpstr>Action 1: Build an impact framework to support staff in measuring UDL impact.</vt:lpstr>
      <vt:lpstr>Action 2: Development of new Universal Design Digital Badge: Research and Impact</vt:lpstr>
      <vt:lpstr>Workshop Activity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Lisa Padden</dc:creator>
  <cp:lastModifiedBy>Danielle Duignan</cp:lastModifiedBy>
  <cp:revision>7</cp:revision>
  <dcterms:created xsi:type="dcterms:W3CDTF">2022-01-19T09:46:21Z</dcterms:created>
  <dcterms:modified xsi:type="dcterms:W3CDTF">2026-03-12T12:17:19Z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0x01010069946560433F2B4BAC6115A870028350</vt:lpwstr>
  </property>
  <property fmtid="{D5CDD505-2E9C-101B-9397-08002B2CF9AE}" pid="3" name="MediaServiceImageTags">
    <vt:lpwstr/>
  </property>
</Properties>
</file>