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Manjari" panose="020B0604020202020204" charset="0"/>
      <p:regular r:id="rId13"/>
    </p:embeddedFont>
    <p:embeddedFont>
      <p:font typeface="TT Hoves" panose="020B0604020202020204" charset="0"/>
      <p:regular r:id="rId14"/>
    </p:embeddedFont>
    <p:embeddedFont>
      <p:font typeface="TT Hove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6D7D7-F594-4795-8377-FBD033435F32}" v="5" dt="2026-03-10T11:30:54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197" autoAdjust="0"/>
  </p:normalViewPr>
  <p:slideViewPr>
    <p:cSldViewPr>
      <p:cViewPr>
        <p:scale>
          <a:sx n="50" d="100"/>
          <a:sy n="50" d="100"/>
        </p:scale>
        <p:origin x="1104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Duignan" userId="f36a576b-c06f-4e27-b341-dcf4bf9c1f2f" providerId="ADAL" clId="{07D29F31-AF74-419B-AFEC-C1B7E62EF368}"/>
    <pc:docChg chg="undo custSel modSld">
      <pc:chgData name="Danielle Duignan" userId="f36a576b-c06f-4e27-b341-dcf4bf9c1f2f" providerId="ADAL" clId="{07D29F31-AF74-419B-AFEC-C1B7E62EF368}" dt="2026-03-10T11:31:27.195" v="34" actId="1076"/>
      <pc:docMkLst>
        <pc:docMk/>
      </pc:docMkLst>
      <pc:sldChg chg="modSp mod">
        <pc:chgData name="Danielle Duignan" userId="f36a576b-c06f-4e27-b341-dcf4bf9c1f2f" providerId="ADAL" clId="{07D29F31-AF74-419B-AFEC-C1B7E62EF368}" dt="2026-03-10T11:31:27.195" v="34" actId="1076"/>
        <pc:sldMkLst>
          <pc:docMk/>
          <pc:sldMk cId="0" sldId="256"/>
        </pc:sldMkLst>
        <pc:spChg chg="mod">
          <ac:chgData name="Danielle Duignan" userId="f36a576b-c06f-4e27-b341-dcf4bf9c1f2f" providerId="ADAL" clId="{07D29F31-AF74-419B-AFEC-C1B7E62EF368}" dt="2026-03-10T11:26:37.809" v="6" actId="962"/>
          <ac:spMkLst>
            <pc:docMk/>
            <pc:sldMk cId="0" sldId="256"/>
            <ac:spMk id="2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1:27.195" v="34" actId="1076"/>
          <ac:spMkLst>
            <pc:docMk/>
            <pc:sldMk cId="0" sldId="256"/>
            <ac:spMk id="10" creationId="{79A67E13-BFB5-64CA-840B-B1712DFB73C0}"/>
          </ac:spMkLst>
        </pc:spChg>
      </pc:sldChg>
      <pc:sldChg chg="addSp modSp mod">
        <pc:chgData name="Danielle Duignan" userId="f36a576b-c06f-4e27-b341-dcf4bf9c1f2f" providerId="ADAL" clId="{07D29F31-AF74-419B-AFEC-C1B7E62EF368}" dt="2026-03-10T11:29:12.892" v="20"/>
        <pc:sldMkLst>
          <pc:docMk/>
          <pc:sldMk cId="0" sldId="257"/>
        </pc:sldMkLst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2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7:54.934" v="9" actId="164"/>
          <ac:spMkLst>
            <pc:docMk/>
            <pc:sldMk cId="0" sldId="257"/>
            <ac:spMk id="18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7:54.934" v="9" actId="164"/>
          <ac:spMkLst>
            <pc:docMk/>
            <pc:sldMk cId="0" sldId="257"/>
            <ac:spMk id="19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7:54.934" v="9" actId="164"/>
          <ac:spMkLst>
            <pc:docMk/>
            <pc:sldMk cId="0" sldId="257"/>
            <ac:spMk id="20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7:54.934" v="9" actId="164"/>
          <ac:spMkLst>
            <pc:docMk/>
            <pc:sldMk cId="0" sldId="257"/>
            <ac:spMk id="21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7:54.934" v="9" actId="164"/>
          <ac:spMkLst>
            <pc:docMk/>
            <pc:sldMk cId="0" sldId="257"/>
            <ac:spMk id="22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23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9:00.985" v="16" actId="13244"/>
          <ac:spMkLst>
            <pc:docMk/>
            <pc:sldMk cId="0" sldId="257"/>
            <ac:spMk id="24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9:12.892" v="20"/>
          <ac:spMkLst>
            <pc:docMk/>
            <pc:sldMk cId="0" sldId="257"/>
            <ac:spMk id="25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26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28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9:03.064" v="17"/>
          <ac:spMkLst>
            <pc:docMk/>
            <pc:sldMk cId="0" sldId="257"/>
            <ac:spMk id="29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30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31" creationId="{00000000-0000-0000-0000-000000000000}"/>
          </ac:spMkLst>
        </pc:spChg>
        <pc:spChg chg="mod 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32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8:38.255" v="13"/>
          <ac:spMkLst>
            <pc:docMk/>
            <pc:sldMk cId="0" sldId="257"/>
            <ac:spMk id="33" creationId="{00000000-0000-0000-0000-000000000000}"/>
          </ac:spMkLst>
        </pc:spChg>
        <pc:grpChg chg="ord">
          <ac:chgData name="Danielle Duignan" userId="f36a576b-c06f-4e27-b341-dcf4bf9c1f2f" providerId="ADAL" clId="{07D29F31-AF74-419B-AFEC-C1B7E62EF368}" dt="2026-03-10T11:28:57.379" v="15" actId="13244"/>
          <ac:grpSpMkLst>
            <pc:docMk/>
            <pc:sldMk cId="0" sldId="257"/>
            <ac:grpSpMk id="3" creationId="{00000000-0000-0000-0000-000000000000}"/>
          </ac:grpSpMkLst>
        </pc:grpChg>
        <pc:grpChg chg="ord">
          <ac:chgData name="Danielle Duignan" userId="f36a576b-c06f-4e27-b341-dcf4bf9c1f2f" providerId="ADAL" clId="{07D29F31-AF74-419B-AFEC-C1B7E62EF368}" dt="2026-03-10T11:29:10.700" v="19"/>
          <ac:grpSpMkLst>
            <pc:docMk/>
            <pc:sldMk cId="0" sldId="257"/>
            <ac:grpSpMk id="9" creationId="{00000000-0000-0000-0000-000000000000}"/>
          </ac:grpSpMkLst>
        </pc:grpChg>
        <pc:grpChg chg="add mod ord">
          <ac:chgData name="Danielle Duignan" userId="f36a576b-c06f-4e27-b341-dcf4bf9c1f2f" providerId="ADAL" clId="{07D29F31-AF74-419B-AFEC-C1B7E62EF368}" dt="2026-03-10T11:29:06.714" v="18"/>
          <ac:grpSpMkLst>
            <pc:docMk/>
            <pc:sldMk cId="0" sldId="257"/>
            <ac:grpSpMk id="34" creationId="{ABB3BDCA-9A86-6500-6F72-6FB4E64E735D}"/>
          </ac:grpSpMkLst>
        </pc:grpChg>
      </pc:sldChg>
      <pc:sldChg chg="modSp mod">
        <pc:chgData name="Danielle Duignan" userId="f36a576b-c06f-4e27-b341-dcf4bf9c1f2f" providerId="ADAL" clId="{07D29F31-AF74-419B-AFEC-C1B7E62EF368}" dt="2026-03-10T11:29:54.578" v="22" actId="962"/>
        <pc:sldMkLst>
          <pc:docMk/>
          <pc:sldMk cId="0" sldId="258"/>
        </pc:sldMkLst>
        <pc:spChg chg="mod">
          <ac:chgData name="Danielle Duignan" userId="f36a576b-c06f-4e27-b341-dcf4bf9c1f2f" providerId="ADAL" clId="{07D29F31-AF74-419B-AFEC-C1B7E62EF368}" dt="2026-03-10T11:29:54.578" v="22" actId="962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9:54.578" v="22" actId="962"/>
          <ac:spMkLst>
            <pc:docMk/>
            <pc:sldMk cId="0" sldId="258"/>
            <ac:spMk id="4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9:54.578" v="22" actId="962"/>
          <ac:spMkLst>
            <pc:docMk/>
            <pc:sldMk cId="0" sldId="258"/>
            <ac:spMk id="5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9:54.578" v="22" actId="962"/>
          <ac:spMkLst>
            <pc:docMk/>
            <pc:sldMk cId="0" sldId="258"/>
            <ac:spMk id="6" creationId="{00000000-0000-0000-0000-000000000000}"/>
          </ac:spMkLst>
        </pc:spChg>
        <pc:picChg chg="mod">
          <ac:chgData name="Danielle Duignan" userId="f36a576b-c06f-4e27-b341-dcf4bf9c1f2f" providerId="ADAL" clId="{07D29F31-AF74-419B-AFEC-C1B7E62EF368}" dt="2026-03-10T11:29:54.578" v="22" actId="962"/>
          <ac:picMkLst>
            <pc:docMk/>
            <pc:sldMk cId="0" sldId="258"/>
            <ac:picMk id="29" creationId="{CE71F1C3-4774-B270-702C-B690D2CC4E98}"/>
          </ac:picMkLst>
        </pc:picChg>
      </pc:sldChg>
      <pc:sldChg chg="addSp modSp mod">
        <pc:chgData name="Danielle Duignan" userId="f36a576b-c06f-4e27-b341-dcf4bf9c1f2f" providerId="ADAL" clId="{07D29F31-AF74-419B-AFEC-C1B7E62EF368}" dt="2026-03-10T11:30:32.343" v="27" actId="962"/>
        <pc:sldMkLst>
          <pc:docMk/>
          <pc:sldMk cId="0" sldId="259"/>
        </pc:sldMkLst>
        <pc:spChg chg="mod">
          <ac:chgData name="Danielle Duignan" userId="f36a576b-c06f-4e27-b341-dcf4bf9c1f2f" providerId="ADAL" clId="{07D29F31-AF74-419B-AFEC-C1B7E62EF368}" dt="2026-03-10T11:30:29.417" v="26" actId="164"/>
          <ac:spMkLst>
            <pc:docMk/>
            <pc:sldMk cId="0" sldId="259"/>
            <ac:spMk id="8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29.417" v="26" actId="164"/>
          <ac:spMkLst>
            <pc:docMk/>
            <pc:sldMk cId="0" sldId="259"/>
            <ac:spMk id="9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29.417" v="26" actId="164"/>
          <ac:spMkLst>
            <pc:docMk/>
            <pc:sldMk cId="0" sldId="259"/>
            <ac:spMk id="13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13.930" v="23" actId="962"/>
          <ac:spMkLst>
            <pc:docMk/>
            <pc:sldMk cId="0" sldId="259"/>
            <ac:spMk id="17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16.284" v="24" actId="962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18.680" v="25" actId="962"/>
          <ac:spMkLst>
            <pc:docMk/>
            <pc:sldMk cId="0" sldId="259"/>
            <ac:spMk id="19" creationId="{00000000-0000-0000-0000-000000000000}"/>
          </ac:spMkLst>
        </pc:spChg>
        <pc:grpChg chg="mod">
          <ac:chgData name="Danielle Duignan" userId="f36a576b-c06f-4e27-b341-dcf4bf9c1f2f" providerId="ADAL" clId="{07D29F31-AF74-419B-AFEC-C1B7E62EF368}" dt="2026-03-10T11:30:29.417" v="26" actId="164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29.417" v="26" actId="164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29.417" v="26" actId="164"/>
          <ac:grpSpMkLst>
            <pc:docMk/>
            <pc:sldMk cId="0" sldId="259"/>
            <ac:grpSpMk id="10" creationId="{00000000-0000-0000-0000-000000000000}"/>
          </ac:grpSpMkLst>
        </pc:grpChg>
        <pc:grpChg chg="add mod">
          <ac:chgData name="Danielle Duignan" userId="f36a576b-c06f-4e27-b341-dcf4bf9c1f2f" providerId="ADAL" clId="{07D29F31-AF74-419B-AFEC-C1B7E62EF368}" dt="2026-03-10T11:30:32.343" v="27" actId="962"/>
          <ac:grpSpMkLst>
            <pc:docMk/>
            <pc:sldMk cId="0" sldId="259"/>
            <ac:grpSpMk id="27" creationId="{9B08E69D-95A5-0054-628E-FB7D7FB954D5}"/>
          </ac:grpSpMkLst>
        </pc:grpChg>
      </pc:sldChg>
      <pc:sldChg chg="addSp modSp mod">
        <pc:chgData name="Danielle Duignan" userId="f36a576b-c06f-4e27-b341-dcf4bf9c1f2f" providerId="ADAL" clId="{07D29F31-AF74-419B-AFEC-C1B7E62EF368}" dt="2026-03-10T11:30:45.179" v="29" actId="962"/>
        <pc:sldMkLst>
          <pc:docMk/>
          <pc:sldMk cId="0" sldId="260"/>
        </pc:sldMkLst>
        <pc:spChg chg="mod">
          <ac:chgData name="Danielle Duignan" userId="f36a576b-c06f-4e27-b341-dcf4bf9c1f2f" providerId="ADAL" clId="{07D29F31-AF74-419B-AFEC-C1B7E62EF368}" dt="2026-03-10T11:30:44.666" v="28" actId="164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44.666" v="28" actId="164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44.666" v="28" actId="164"/>
          <ac:spMkLst>
            <pc:docMk/>
            <pc:sldMk cId="0" sldId="260"/>
            <ac:spMk id="5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44.666" v="28" actId="164"/>
          <ac:spMkLst>
            <pc:docMk/>
            <pc:sldMk cId="0" sldId="260"/>
            <ac:spMk id="6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30:44.666" v="28" actId="164"/>
          <ac:spMkLst>
            <pc:docMk/>
            <pc:sldMk cId="0" sldId="260"/>
            <ac:spMk id="7" creationId="{00000000-0000-0000-0000-000000000000}"/>
          </ac:spMkLst>
        </pc:spChg>
        <pc:grpChg chg="add mod">
          <ac:chgData name="Danielle Duignan" userId="f36a576b-c06f-4e27-b341-dcf4bf9c1f2f" providerId="ADAL" clId="{07D29F31-AF74-419B-AFEC-C1B7E62EF368}" dt="2026-03-10T11:30:45.179" v="29" actId="962"/>
          <ac:grpSpMkLst>
            <pc:docMk/>
            <pc:sldMk cId="0" sldId="260"/>
            <ac:grpSpMk id="2" creationId="{1EDBF0FA-D5FA-D225-004B-98FE71AEB869}"/>
          </ac:grpSpMkLst>
        </pc:grpChg>
      </pc:sldChg>
      <pc:sldChg chg="addSp modSp mod">
        <pc:chgData name="Danielle Duignan" userId="f36a576b-c06f-4e27-b341-dcf4bf9c1f2f" providerId="ADAL" clId="{07D29F31-AF74-419B-AFEC-C1B7E62EF368}" dt="2026-03-10T11:26:24.339" v="5"/>
        <pc:sldMkLst>
          <pc:docMk/>
          <pc:sldMk cId="0" sldId="261"/>
        </pc:sldMkLst>
        <pc:spChg chg="mod">
          <ac:chgData name="Danielle Duignan" userId="f36a576b-c06f-4e27-b341-dcf4bf9c1f2f" providerId="ADAL" clId="{07D29F31-AF74-419B-AFEC-C1B7E62EF368}" dt="2026-03-10T11:26:15.650" v="1" actId="164"/>
          <ac:spMkLst>
            <pc:docMk/>
            <pc:sldMk cId="0" sldId="261"/>
            <ac:spMk id="9" creationId="{00000000-0000-0000-0000-000000000000}"/>
          </ac:spMkLst>
        </pc:spChg>
        <pc:spChg chg="mod">
          <ac:chgData name="Danielle Duignan" userId="f36a576b-c06f-4e27-b341-dcf4bf9c1f2f" providerId="ADAL" clId="{07D29F31-AF74-419B-AFEC-C1B7E62EF368}" dt="2026-03-10T11:26:15.650" v="1" actId="164"/>
          <ac:spMkLst>
            <pc:docMk/>
            <pc:sldMk cId="0" sldId="261"/>
            <ac:spMk id="38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6:20.173" v="3"/>
          <ac:spMkLst>
            <pc:docMk/>
            <pc:sldMk cId="0" sldId="261"/>
            <ac:spMk id="39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5:53.987" v="0" actId="13244"/>
          <ac:spMkLst>
            <pc:docMk/>
            <pc:sldMk cId="0" sldId="261"/>
            <ac:spMk id="43" creationId="{00000000-0000-0000-0000-000000000000}"/>
          </ac:spMkLst>
        </pc:spChg>
        <pc:spChg chg="ord">
          <ac:chgData name="Danielle Duignan" userId="f36a576b-c06f-4e27-b341-dcf4bf9c1f2f" providerId="ADAL" clId="{07D29F31-AF74-419B-AFEC-C1B7E62EF368}" dt="2026-03-10T11:26:24.339" v="5"/>
          <ac:spMkLst>
            <pc:docMk/>
            <pc:sldMk cId="0" sldId="261"/>
            <ac:spMk id="44" creationId="{00000000-0000-0000-0000-000000000000}"/>
          </ac:spMkLst>
        </pc:spChg>
        <pc:grpChg chg="add mod">
          <ac:chgData name="Danielle Duignan" userId="f36a576b-c06f-4e27-b341-dcf4bf9c1f2f" providerId="ADAL" clId="{07D29F31-AF74-419B-AFEC-C1B7E62EF368}" dt="2026-03-10T11:26:17.351" v="2" actId="962"/>
          <ac:grpSpMkLst>
            <pc:docMk/>
            <pc:sldMk cId="0" sldId="261"/>
            <ac:grpSpMk id="2" creationId="{98924366-DD29-A289-A54E-815FEF9EB046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14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17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23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26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29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32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26:15.650" v="1" actId="164"/>
          <ac:grpSpMkLst>
            <pc:docMk/>
            <pc:sldMk cId="0" sldId="261"/>
            <ac:grpSpMk id="35" creationId="{00000000-0000-0000-0000-000000000000}"/>
          </ac:grpSpMkLst>
        </pc:grpChg>
      </pc:sldChg>
      <pc:sldChg chg="addSp modSp mod">
        <pc:chgData name="Danielle Duignan" userId="f36a576b-c06f-4e27-b341-dcf4bf9c1f2f" providerId="ADAL" clId="{07D29F31-AF74-419B-AFEC-C1B7E62EF368}" dt="2026-03-10T11:30:54.872" v="31" actId="962"/>
        <pc:sldMkLst>
          <pc:docMk/>
          <pc:sldMk cId="0" sldId="262"/>
        </pc:sldMkLst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5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8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11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14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17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20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23" creationId="{00000000-0000-0000-0000-000000000000}"/>
          </ac:grpSpMkLst>
        </pc:grpChg>
        <pc:grpChg chg="mod">
          <ac:chgData name="Danielle Duignan" userId="f36a576b-c06f-4e27-b341-dcf4bf9c1f2f" providerId="ADAL" clId="{07D29F31-AF74-419B-AFEC-C1B7E62EF368}" dt="2026-03-10T11:30:54.288" v="30" actId="164"/>
          <ac:grpSpMkLst>
            <pc:docMk/>
            <pc:sldMk cId="0" sldId="262"/>
            <ac:grpSpMk id="26" creationId="{00000000-0000-0000-0000-000000000000}"/>
          </ac:grpSpMkLst>
        </pc:grpChg>
        <pc:grpChg chg="add mod">
          <ac:chgData name="Danielle Duignan" userId="f36a576b-c06f-4e27-b341-dcf4bf9c1f2f" providerId="ADAL" clId="{07D29F31-AF74-419B-AFEC-C1B7E62EF368}" dt="2026-03-10T11:30:54.872" v="31" actId="962"/>
          <ac:grpSpMkLst>
            <pc:docMk/>
            <pc:sldMk cId="0" sldId="262"/>
            <ac:grpSpMk id="36" creationId="{90F9096D-08F9-787F-67D8-1A2F30E4CFF4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905000"/>
            <a:ext cx="18288000" cy="12192000"/>
          </a:xfrm>
          <a:custGeom>
            <a:avLst/>
            <a:gdLst/>
            <a:ahLst/>
            <a:cxnLst/>
            <a:rect l="l" t="t" r="r" b="b"/>
            <a:pathLst>
              <a:path w="18288000" h="12192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9A67E13-BFB5-64CA-840B-B1712DFB73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933450"/>
            <a:ext cx="12602450" cy="5486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0700" b="1" dirty="0">
                <a:solidFill>
                  <a:srgbClr val="172B36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  <a:t>Bridging Innovation </a:t>
            </a:r>
            <a:br>
              <a:rPr lang="en-US" sz="10700" b="1" dirty="0">
                <a:solidFill>
                  <a:srgbClr val="172B36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</a:br>
            <a:r>
              <a:rPr lang="en-US" sz="10700" b="1" dirty="0">
                <a:solidFill>
                  <a:srgbClr val="172B36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  <a:t>and Inclusion</a:t>
            </a:r>
            <a:br>
              <a:rPr lang="en-US" b="1" dirty="0">
                <a:solidFill>
                  <a:srgbClr val="172B36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</a:br>
            <a:r>
              <a:rPr lang="en-US" sz="6000" b="1" dirty="0">
                <a:solidFill>
                  <a:srgbClr val="005B5E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  <a:t>Emerging Technologies in </a:t>
            </a:r>
            <a:br>
              <a:rPr lang="en-US" sz="6000" b="1" dirty="0">
                <a:solidFill>
                  <a:srgbClr val="005B5E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</a:br>
            <a:r>
              <a:rPr lang="en-US" sz="6000" b="1" dirty="0">
                <a:solidFill>
                  <a:srgbClr val="005B5E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  <a:t>Engineering Education </a:t>
            </a:r>
            <a:br>
              <a:rPr lang="en-US" sz="6000" b="1" dirty="0">
                <a:solidFill>
                  <a:srgbClr val="005B5E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</a:br>
            <a:r>
              <a:rPr lang="en-US" sz="6000" b="1" dirty="0">
                <a:solidFill>
                  <a:srgbClr val="005B5E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  <a:t>Through UDL</a:t>
            </a:r>
            <a:br>
              <a:rPr lang="en-US" b="1" dirty="0">
                <a:solidFill>
                  <a:srgbClr val="005B5E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</a:br>
            <a:br>
              <a:rPr lang="en-US" b="1" dirty="0">
                <a:solidFill>
                  <a:srgbClr val="172B36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</a:br>
            <a:endParaRPr lang="en-IE" dirty="0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8880581"/>
            <a:ext cx="907838" cy="907838"/>
          </a:xfrm>
          <a:custGeom>
            <a:avLst/>
            <a:gdLst/>
            <a:ahLst/>
            <a:cxnLst/>
            <a:rect l="l" t="t" r="r" b="b"/>
            <a:pathLst>
              <a:path w="907838" h="907838">
                <a:moveTo>
                  <a:pt x="0" y="0"/>
                </a:moveTo>
                <a:lnTo>
                  <a:pt x="907838" y="0"/>
                </a:lnTo>
                <a:lnTo>
                  <a:pt x="907838" y="907838"/>
                </a:lnTo>
                <a:lnTo>
                  <a:pt x="0" y="907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72072" y="8842379"/>
            <a:ext cx="5808935" cy="49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4"/>
              </a:lnSpc>
            </a:pPr>
            <a:r>
              <a:rPr lang="en-US" sz="3541" b="1">
                <a:solidFill>
                  <a:srgbClr val="172B36">
                    <a:alpha val="80784"/>
                  </a:srgbClr>
                </a:solidFill>
                <a:latin typeface="TT Hoves Bold"/>
                <a:ea typeface="TT Hoves Bold"/>
                <a:cs typeface="TT Hoves Bold"/>
                <a:sym typeface="TT Hoves Bold"/>
              </a:rPr>
              <a:t>Yvonne Sarsfield</a:t>
            </a:r>
          </a:p>
        </p:txBody>
      </p:sp>
      <p:sp>
        <p:nvSpPr>
          <p:cNvPr id="7" name="Text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172072" y="9491171"/>
            <a:ext cx="5808935" cy="49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4"/>
              </a:lnSpc>
            </a:pPr>
            <a:r>
              <a:rPr lang="en-US" sz="3541" b="1" dirty="0">
                <a:solidFill>
                  <a:srgbClr val="172B36">
                    <a:alpha val="80784"/>
                  </a:srgbClr>
                </a:solidFill>
                <a:latin typeface="TT Hoves"/>
                <a:ea typeface="TT Hoves"/>
                <a:cs typeface="TT Hoves"/>
                <a:sym typeface="TT Hoves"/>
              </a:rPr>
              <a:t>UDL Specialist</a:t>
            </a:r>
          </a:p>
        </p:txBody>
      </p:sp>
      <p:sp>
        <p:nvSpPr>
          <p:cNvPr id="3" name="Freeform 3" descr="Atlantic Technological University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001560" y="8485180"/>
            <a:ext cx="2974003" cy="1636488"/>
          </a:xfrm>
          <a:custGeom>
            <a:avLst/>
            <a:gdLst/>
            <a:ahLst/>
            <a:cxnLst/>
            <a:rect l="l" t="t" r="r" b="b"/>
            <a:pathLst>
              <a:path w="2974003" h="1636488">
                <a:moveTo>
                  <a:pt x="0" y="0"/>
                </a:moveTo>
                <a:lnTo>
                  <a:pt x="2974003" y="0"/>
                </a:lnTo>
                <a:lnTo>
                  <a:pt x="2974003" y="1636489"/>
                </a:lnTo>
                <a:lnTo>
                  <a:pt x="0" y="16364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2276999">
            <a:off x="4128396" y="2104738"/>
            <a:ext cx="11607361" cy="12091001"/>
          </a:xfrm>
          <a:custGeom>
            <a:avLst/>
            <a:gdLst/>
            <a:ahLst/>
            <a:cxnLst/>
            <a:rect l="l" t="t" r="r" b="b"/>
            <a:pathLst>
              <a:path w="11607361" h="12091001">
                <a:moveTo>
                  <a:pt x="0" y="0"/>
                </a:moveTo>
                <a:lnTo>
                  <a:pt x="11607361" y="0"/>
                </a:lnTo>
                <a:lnTo>
                  <a:pt x="11607361" y="12091002"/>
                </a:lnTo>
                <a:lnTo>
                  <a:pt x="0" y="12091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23" name="TextBox 23"/>
          <p:cNvSpPr txBox="1">
            <a:spLocks noGrp="1"/>
          </p:cNvSpPr>
          <p:nvPr>
            <p:ph type="title" idx="4294967295"/>
          </p:nvPr>
        </p:nvSpPr>
        <p:spPr>
          <a:xfrm>
            <a:off x="952500" y="876300"/>
            <a:ext cx="11417807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Why Innovation Must Be Inclusive</a:t>
            </a:r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2500" y="7180166"/>
            <a:ext cx="685275" cy="685275"/>
            <a:chOff x="0" y="0"/>
            <a:chExt cx="812800" cy="812800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801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1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52500" y="7894016"/>
            <a:ext cx="2823898" cy="5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599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Growth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2500" y="8572500"/>
            <a:ext cx="3085936" cy="124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Growth of VR and AR in engineering education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3BDCA-9A86-6500-6F72-6FB4E64E7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92449" y="5874458"/>
            <a:ext cx="8300897" cy="4178825"/>
            <a:chOff x="5092449" y="5874458"/>
            <a:chExt cx="8300897" cy="4178825"/>
          </a:xfrm>
        </p:grpSpPr>
        <p:sp>
          <p:nvSpPr>
            <p:cNvPr id="18" name="Freeform 18" descr="Icon of a person climbing a bar graph that is increasing, symbolizing progress or growth.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5092449" y="8869680"/>
              <a:ext cx="1194051" cy="1183603"/>
            </a:xfrm>
            <a:custGeom>
              <a:avLst/>
              <a:gdLst/>
              <a:ahLst/>
              <a:cxnLst/>
              <a:rect l="l" t="t" r="r" b="b"/>
              <a:pathLst>
                <a:path w="1194051" h="1183603">
                  <a:moveTo>
                    <a:pt x="0" y="0"/>
                  </a:moveTo>
                  <a:lnTo>
                    <a:pt x="1194051" y="0"/>
                  </a:lnTo>
                  <a:lnTo>
                    <a:pt x="1194051" y="1183603"/>
                  </a:lnTo>
                  <a:lnTo>
                    <a:pt x="0" y="1183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19" name="Freeform 19" descr="A stylized graphic with a circular pattern and lines extending outwards, resembling a target or a radar display.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6286500" y="6751541"/>
              <a:ext cx="1437256" cy="1508930"/>
            </a:xfrm>
            <a:custGeom>
              <a:avLst/>
              <a:gdLst/>
              <a:ahLst/>
              <a:cxnLst/>
              <a:rect l="l" t="t" r="r" b="b"/>
              <a:pathLst>
                <a:path w="1437256" h="1508930">
                  <a:moveTo>
                    <a:pt x="0" y="0"/>
                  </a:moveTo>
                  <a:lnTo>
                    <a:pt x="1437256" y="0"/>
                  </a:lnTo>
                  <a:lnTo>
                    <a:pt x="1437256" y="1508929"/>
                  </a:lnTo>
                  <a:lnTo>
                    <a:pt x="0" y="1508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22" name="Freeform 22" descr="A flowchart icon with a diamond at the top, a square in the middle, two circles on the sides, and a gear at the bottom, all connected by lines."/>
            <p:cNvSpPr/>
            <p:nvPr/>
          </p:nvSpPr>
          <p:spPr>
            <a:xfrm>
              <a:off x="8377649" y="5874458"/>
              <a:ext cx="1532702" cy="1754165"/>
            </a:xfrm>
            <a:custGeom>
              <a:avLst/>
              <a:gdLst/>
              <a:ahLst/>
              <a:cxnLst/>
              <a:rect l="l" t="t" r="r" b="b"/>
              <a:pathLst>
                <a:path w="1532702" h="1754165">
                  <a:moveTo>
                    <a:pt x="0" y="0"/>
                  </a:moveTo>
                  <a:lnTo>
                    <a:pt x="1532702" y="0"/>
                  </a:lnTo>
                  <a:lnTo>
                    <a:pt x="1532702" y="1754165"/>
                  </a:lnTo>
                  <a:lnTo>
                    <a:pt x="0" y="1754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Freeform 21" descr="A white logo with concentric circles and geometric shapes, resembling a stylized eye or a target."/>
            <p:cNvSpPr/>
            <p:nvPr/>
          </p:nvSpPr>
          <p:spPr>
            <a:xfrm>
              <a:off x="10567576" y="6743700"/>
              <a:ext cx="1838129" cy="1130449"/>
            </a:xfrm>
            <a:custGeom>
              <a:avLst/>
              <a:gdLst/>
              <a:ahLst/>
              <a:cxnLst/>
              <a:rect l="l" t="t" r="r" b="b"/>
              <a:pathLst>
                <a:path w="1838129" h="1130449">
                  <a:moveTo>
                    <a:pt x="0" y="0"/>
                  </a:moveTo>
                  <a:lnTo>
                    <a:pt x="1838129" y="0"/>
                  </a:lnTo>
                  <a:lnTo>
                    <a:pt x="1838129" y="1130450"/>
                  </a:lnTo>
                  <a:lnTo>
                    <a:pt x="0" y="1130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20" name="Freeform 20" descr="A dark blue icon of a target with an arrow hitting the bullseye."/>
            <p:cNvSpPr/>
            <p:nvPr/>
          </p:nvSpPr>
          <p:spPr>
            <a:xfrm>
              <a:off x="12045797" y="8705733"/>
              <a:ext cx="1347549" cy="1347549"/>
            </a:xfrm>
            <a:custGeom>
              <a:avLst/>
              <a:gdLst/>
              <a:ahLst/>
              <a:cxnLst/>
              <a:rect l="l" t="t" r="r" b="b"/>
              <a:pathLst>
                <a:path w="1347549" h="1347549">
                  <a:moveTo>
                    <a:pt x="0" y="0"/>
                  </a:moveTo>
                  <a:lnTo>
                    <a:pt x="1347549" y="0"/>
                  </a:lnTo>
                  <a:lnTo>
                    <a:pt x="1347549" y="1347550"/>
                  </a:lnTo>
                  <a:lnTo>
                    <a:pt x="0" y="1347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32580" y="3349585"/>
            <a:ext cx="705855" cy="705855"/>
            <a:chOff x="0" y="0"/>
            <a:chExt cx="812800" cy="812800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B73C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2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543661" y="4274516"/>
            <a:ext cx="2823898" cy="5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599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Innovation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43661" y="4852035"/>
            <a:ext cx="282389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Innovation alone does not guarantee inclusion</a:t>
            </a:r>
          </a:p>
        </p:txBody>
      </p: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36801" y="1843016"/>
            <a:ext cx="663639" cy="639236"/>
            <a:chOff x="0" y="0"/>
            <a:chExt cx="1090205" cy="1050116"/>
          </a:xfrm>
        </p:grpSpPr>
        <p:sp>
          <p:nvSpPr>
            <p:cNvPr id="16" name="Freeform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90205" cy="1050116"/>
            </a:xfrm>
            <a:custGeom>
              <a:avLst/>
              <a:gdLst/>
              <a:ahLst/>
              <a:cxnLst/>
              <a:rect l="l" t="t" r="r" b="b"/>
              <a:pathLst>
                <a:path w="1090205" h="1050116">
                  <a:moveTo>
                    <a:pt x="545102" y="0"/>
                  </a:moveTo>
                  <a:cubicBezTo>
                    <a:pt x="244051" y="0"/>
                    <a:pt x="0" y="235076"/>
                    <a:pt x="0" y="525058"/>
                  </a:cubicBezTo>
                  <a:cubicBezTo>
                    <a:pt x="0" y="815039"/>
                    <a:pt x="244051" y="1050116"/>
                    <a:pt x="545102" y="1050116"/>
                  </a:cubicBezTo>
                  <a:cubicBezTo>
                    <a:pt x="846154" y="1050116"/>
                    <a:pt x="1090205" y="815039"/>
                    <a:pt x="1090205" y="525058"/>
                  </a:cubicBezTo>
                  <a:cubicBezTo>
                    <a:pt x="1090205" y="235076"/>
                    <a:pt x="846154" y="0"/>
                    <a:pt x="545102" y="0"/>
                  </a:cubicBezTo>
                  <a:close/>
                </a:path>
              </a:pathLst>
            </a:custGeom>
            <a:solidFill>
              <a:srgbClr val="539B5C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2207" y="50823"/>
              <a:ext cx="885791" cy="90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3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636801" y="2560016"/>
            <a:ext cx="3485098" cy="5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599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Framework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36801" y="3137535"/>
            <a:ext cx="3655860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Universal Design for Learning (UDL) as framework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721286" y="3470952"/>
            <a:ext cx="649021" cy="639236"/>
            <a:chOff x="0" y="0"/>
            <a:chExt cx="902539" cy="888932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02539" cy="888932"/>
            </a:xfrm>
            <a:custGeom>
              <a:avLst/>
              <a:gdLst/>
              <a:ahLst/>
              <a:cxnLst/>
              <a:rect l="l" t="t" r="r" b="b"/>
              <a:pathLst>
                <a:path w="902539" h="888932">
                  <a:moveTo>
                    <a:pt x="451270" y="0"/>
                  </a:moveTo>
                  <a:cubicBezTo>
                    <a:pt x="202040" y="0"/>
                    <a:pt x="0" y="198994"/>
                    <a:pt x="0" y="444466"/>
                  </a:cubicBezTo>
                  <a:cubicBezTo>
                    <a:pt x="0" y="689938"/>
                    <a:pt x="202040" y="888932"/>
                    <a:pt x="451270" y="888932"/>
                  </a:cubicBezTo>
                  <a:cubicBezTo>
                    <a:pt x="700499" y="888932"/>
                    <a:pt x="902539" y="689938"/>
                    <a:pt x="902539" y="444466"/>
                  </a:cubicBezTo>
                  <a:cubicBezTo>
                    <a:pt x="902539" y="198994"/>
                    <a:pt x="700499" y="0"/>
                    <a:pt x="451270" y="0"/>
                  </a:cubicBezTo>
                  <a:close/>
                </a:path>
              </a:pathLst>
            </a:custGeom>
            <a:solidFill>
              <a:srgbClr val="157664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613" y="35712"/>
              <a:ext cx="733313" cy="769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4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811000" y="4274516"/>
            <a:ext cx="2823898" cy="532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9"/>
              </a:lnSpc>
            </a:pPr>
            <a:r>
              <a:rPr lang="en-US" sz="36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Focus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811000" y="4803140"/>
            <a:ext cx="282389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ATU engineering programmes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511602" y="7053517"/>
            <a:ext cx="621423" cy="621423"/>
            <a:chOff x="0" y="0"/>
            <a:chExt cx="812800" cy="81280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514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r>
                <a:rPr lang="en-US" sz="1599" b="1">
                  <a:solidFill>
                    <a:srgbClr val="FFFFFF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5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4511602" y="7894016"/>
            <a:ext cx="2823898" cy="51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599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Goal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573250" y="8433435"/>
            <a:ext cx="282389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Bridge innovation and inclusion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E71F1C3-4774-B270-702C-B690D2CC4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55" y="152400"/>
            <a:ext cx="9487224" cy="8962316"/>
          </a:xfrm>
          <a:prstGeom prst="rect">
            <a:avLst/>
          </a:prstGeom>
        </p:spPr>
      </p:pic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04915">
            <a:off x="12769006" y="3743569"/>
            <a:ext cx="805482" cy="5537690"/>
          </a:xfrm>
          <a:custGeom>
            <a:avLst/>
            <a:gdLst/>
            <a:ahLst/>
            <a:cxnLst/>
            <a:rect l="l" t="t" r="r" b="b"/>
            <a:pathLst>
              <a:path w="805482" h="5537690">
                <a:moveTo>
                  <a:pt x="0" y="0"/>
                </a:moveTo>
                <a:lnTo>
                  <a:pt x="805482" y="0"/>
                </a:lnTo>
                <a:lnTo>
                  <a:pt x="805482" y="5537690"/>
                </a:lnTo>
                <a:lnTo>
                  <a:pt x="0" y="5537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24040" y="3019380"/>
            <a:ext cx="1265546" cy="949159"/>
          </a:xfrm>
          <a:custGeom>
            <a:avLst/>
            <a:gdLst/>
            <a:ahLst/>
            <a:cxnLst/>
            <a:rect l="l" t="t" r="r" b="b"/>
            <a:pathLst>
              <a:path w="1265546" h="949159">
                <a:moveTo>
                  <a:pt x="0" y="0"/>
                </a:moveTo>
                <a:lnTo>
                  <a:pt x="1265546" y="0"/>
                </a:lnTo>
                <a:lnTo>
                  <a:pt x="1265546" y="949159"/>
                </a:lnTo>
                <a:lnTo>
                  <a:pt x="0" y="949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72588" y="4459735"/>
            <a:ext cx="1265546" cy="949159"/>
          </a:xfrm>
          <a:custGeom>
            <a:avLst/>
            <a:gdLst/>
            <a:ahLst/>
            <a:cxnLst/>
            <a:rect l="l" t="t" r="r" b="b"/>
            <a:pathLst>
              <a:path w="1265546" h="949159">
                <a:moveTo>
                  <a:pt x="0" y="0"/>
                </a:moveTo>
                <a:lnTo>
                  <a:pt x="1265546" y="0"/>
                </a:lnTo>
                <a:lnTo>
                  <a:pt x="1265546" y="949159"/>
                </a:lnTo>
                <a:lnTo>
                  <a:pt x="0" y="949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03991" y="6037834"/>
            <a:ext cx="1265546" cy="949159"/>
          </a:xfrm>
          <a:custGeom>
            <a:avLst/>
            <a:gdLst/>
            <a:ahLst/>
            <a:cxnLst/>
            <a:rect l="l" t="t" r="r" b="b"/>
            <a:pathLst>
              <a:path w="1265546" h="949159">
                <a:moveTo>
                  <a:pt x="0" y="0"/>
                </a:moveTo>
                <a:lnTo>
                  <a:pt x="1265545" y="0"/>
                </a:lnTo>
                <a:lnTo>
                  <a:pt x="1265545" y="949159"/>
                </a:lnTo>
                <a:lnTo>
                  <a:pt x="0" y="949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5287" y="7595873"/>
            <a:ext cx="1265546" cy="949159"/>
          </a:xfrm>
          <a:custGeom>
            <a:avLst/>
            <a:gdLst/>
            <a:ahLst/>
            <a:cxnLst/>
            <a:rect l="l" t="t" r="r" b="b"/>
            <a:pathLst>
              <a:path w="1265546" h="949159">
                <a:moveTo>
                  <a:pt x="0" y="0"/>
                </a:moveTo>
                <a:lnTo>
                  <a:pt x="1265545" y="0"/>
                </a:lnTo>
                <a:lnTo>
                  <a:pt x="1265545" y="949160"/>
                </a:lnTo>
                <a:lnTo>
                  <a:pt x="0" y="949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952500" y="876300"/>
            <a:ext cx="4381500" cy="1384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Research Aim </a:t>
            </a:r>
          </a:p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&amp; Questions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65811" y="3181350"/>
            <a:ext cx="3174577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Sequential explanatory </a:t>
            </a:r>
          </a:p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mixed-methods design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24040" y="4786677"/>
            <a:ext cx="3158300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Focus on VR and AR </a:t>
            </a:r>
          </a:p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integration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93663" y="6436995"/>
            <a:ext cx="4017337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Explore institutional and </a:t>
            </a:r>
          </a:p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instructional design support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6340" y="7907575"/>
            <a:ext cx="4516850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Examine educator preparedness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558006" y="5943600"/>
            <a:ext cx="3517061" cy="167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Grounded </a:t>
            </a:r>
          </a:p>
          <a:p>
            <a:pPr algn="ctr">
              <a:lnSpc>
                <a:spcPts val="4399"/>
              </a:lnSpc>
            </a:pPr>
            <a:r>
              <a:rPr lang="en-US" sz="3999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 UDL Principles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B08E69D-95A5-0054-628E-FB7D7FB9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24250" y="4658868"/>
            <a:ext cx="10864457" cy="5671791"/>
            <a:chOff x="3524250" y="4658868"/>
            <a:chExt cx="10864457" cy="5671791"/>
          </a:xfrm>
        </p:grpSpPr>
        <p:grpSp>
          <p:nvGrpSpPr>
            <p:cNvPr id="2" name="Group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2905808" y="8769982"/>
              <a:ext cx="2135460" cy="898576"/>
              <a:chOff x="0" y="0"/>
              <a:chExt cx="931131" cy="236662"/>
            </a:xfrm>
          </p:grpSpPr>
          <p:sp>
            <p:nvSpPr>
              <p:cNvPr id="3" name="Freeform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931131" cy="236662"/>
              </a:xfrm>
              <a:custGeom>
                <a:avLst/>
                <a:gdLst/>
                <a:ahLst/>
                <a:cxnLst/>
                <a:rect l="l" t="t" r="r" b="b"/>
                <a:pathLst>
                  <a:path w="931131" h="236662">
                    <a:moveTo>
                      <a:pt x="0" y="0"/>
                    </a:moveTo>
                    <a:lnTo>
                      <a:pt x="931131" y="0"/>
                    </a:lnTo>
                    <a:lnTo>
                      <a:pt x="931131" y="236662"/>
                    </a:lnTo>
                    <a:lnTo>
                      <a:pt x="0" y="236662"/>
                    </a:lnTo>
                    <a:close/>
                  </a:path>
                </a:pathLst>
              </a:custGeom>
              <a:solidFill>
                <a:srgbClr val="A5ADBA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9525"/>
                <a:ext cx="931131" cy="246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5" name="Group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6392579" y="8049792"/>
              <a:ext cx="3663159" cy="898576"/>
              <a:chOff x="0" y="0"/>
              <a:chExt cx="1541032" cy="236662"/>
            </a:xfrm>
          </p:grpSpPr>
          <p:sp>
            <p:nvSpPr>
              <p:cNvPr id="6" name="Freeform 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1541032" cy="236662"/>
              </a:xfrm>
              <a:custGeom>
                <a:avLst/>
                <a:gdLst/>
                <a:ahLst/>
                <a:cxnLst/>
                <a:rect l="l" t="t" r="r" b="b"/>
                <a:pathLst>
                  <a:path w="1541032" h="236662">
                    <a:moveTo>
                      <a:pt x="0" y="0"/>
                    </a:moveTo>
                    <a:lnTo>
                      <a:pt x="1541032" y="0"/>
                    </a:lnTo>
                    <a:lnTo>
                      <a:pt x="1541032" y="236662"/>
                    </a:lnTo>
                    <a:lnTo>
                      <a:pt x="0" y="236662"/>
                    </a:lnTo>
                    <a:close/>
                  </a:path>
                </a:pathLst>
              </a:custGeom>
              <a:solidFill>
                <a:srgbClr val="FEC600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9525"/>
                <a:ext cx="1541032" cy="246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524250" y="7702252"/>
              <a:ext cx="2813050" cy="898576"/>
            </a:xfrm>
            <a:custGeom>
              <a:avLst/>
              <a:gdLst/>
              <a:ahLst/>
              <a:cxnLst/>
              <a:rect l="l" t="t" r="r" b="b"/>
              <a:pathLst>
                <a:path w="2813050" h="898576">
                  <a:moveTo>
                    <a:pt x="0" y="0"/>
                  </a:moveTo>
                  <a:lnTo>
                    <a:pt x="2813050" y="0"/>
                  </a:lnTo>
                  <a:lnTo>
                    <a:pt x="2813050" y="898576"/>
                  </a:lnTo>
                  <a:lnTo>
                    <a:pt x="0" y="898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329029" b="-158547"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774871" y="6174553"/>
              <a:ext cx="2813050" cy="898576"/>
            </a:xfrm>
            <a:custGeom>
              <a:avLst/>
              <a:gdLst/>
              <a:ahLst/>
              <a:cxnLst/>
              <a:rect l="l" t="t" r="r" b="b"/>
              <a:pathLst>
                <a:path w="2813050" h="898576">
                  <a:moveTo>
                    <a:pt x="0" y="0"/>
                  </a:moveTo>
                  <a:lnTo>
                    <a:pt x="2813050" y="0"/>
                  </a:lnTo>
                  <a:lnTo>
                    <a:pt x="2813050" y="898576"/>
                  </a:lnTo>
                  <a:lnTo>
                    <a:pt x="0" y="898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329029" b="-158547"/>
              </a:stretch>
            </a:blip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10" name="Group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9435523" y="7248290"/>
              <a:ext cx="5178844" cy="898576"/>
              <a:chOff x="0" y="0"/>
              <a:chExt cx="2150933" cy="236662"/>
            </a:xfrm>
          </p:grpSpPr>
          <p:sp>
            <p:nvSpPr>
              <p:cNvPr id="11" name="Freeform 1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150933" cy="236662"/>
              </a:xfrm>
              <a:custGeom>
                <a:avLst/>
                <a:gdLst/>
                <a:ahLst/>
                <a:cxnLst/>
                <a:rect l="l" t="t" r="r" b="b"/>
                <a:pathLst>
                  <a:path w="2150933" h="236662">
                    <a:moveTo>
                      <a:pt x="0" y="0"/>
                    </a:moveTo>
                    <a:lnTo>
                      <a:pt x="2150933" y="0"/>
                    </a:lnTo>
                    <a:lnTo>
                      <a:pt x="2150933" y="236662"/>
                    </a:lnTo>
                    <a:lnTo>
                      <a:pt x="0" y="236662"/>
                    </a:lnTo>
                    <a:close/>
                  </a:path>
                </a:pathLst>
              </a:custGeom>
              <a:solidFill>
                <a:srgbClr val="53995B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9525"/>
                <a:ext cx="2150933" cy="2461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575657" y="4658868"/>
              <a:ext cx="2813050" cy="898576"/>
            </a:xfrm>
            <a:custGeom>
              <a:avLst/>
              <a:gdLst/>
              <a:ahLst/>
              <a:cxnLst/>
              <a:rect l="l" t="t" r="r" b="b"/>
              <a:pathLst>
                <a:path w="2813050" h="898576">
                  <a:moveTo>
                    <a:pt x="0" y="0"/>
                  </a:moveTo>
                  <a:lnTo>
                    <a:pt x="2813050" y="0"/>
                  </a:lnTo>
                  <a:lnTo>
                    <a:pt x="2813050" y="898575"/>
                  </a:lnTo>
                  <a:lnTo>
                    <a:pt x="0" y="898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329029" b="-158547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524250" y="8600828"/>
            <a:ext cx="898576" cy="449288"/>
          </a:xfrm>
          <a:custGeom>
            <a:avLst/>
            <a:gdLst/>
            <a:ahLst/>
            <a:cxnLst/>
            <a:rect l="l" t="t" r="r" b="b"/>
            <a:pathLst>
              <a:path w="898576" h="449288">
                <a:moveTo>
                  <a:pt x="0" y="449288"/>
                </a:moveTo>
                <a:lnTo>
                  <a:pt x="898576" y="449288"/>
                </a:lnTo>
                <a:lnTo>
                  <a:pt x="898576" y="0"/>
                </a:lnTo>
                <a:lnTo>
                  <a:pt x="0" y="0"/>
                </a:lnTo>
                <a:lnTo>
                  <a:pt x="0" y="449288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774871" y="7073129"/>
            <a:ext cx="898576" cy="449288"/>
          </a:xfrm>
          <a:custGeom>
            <a:avLst/>
            <a:gdLst/>
            <a:ahLst/>
            <a:cxnLst/>
            <a:rect l="l" t="t" r="r" b="b"/>
            <a:pathLst>
              <a:path w="898576" h="449288">
                <a:moveTo>
                  <a:pt x="0" y="449288"/>
                </a:moveTo>
                <a:lnTo>
                  <a:pt x="898576" y="449288"/>
                </a:lnTo>
                <a:lnTo>
                  <a:pt x="898576" y="0"/>
                </a:lnTo>
                <a:lnTo>
                  <a:pt x="0" y="0"/>
                </a:lnTo>
                <a:lnTo>
                  <a:pt x="0" y="449288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575657" y="5557443"/>
            <a:ext cx="898576" cy="449288"/>
          </a:xfrm>
          <a:custGeom>
            <a:avLst/>
            <a:gdLst/>
            <a:ahLst/>
            <a:cxnLst/>
            <a:rect l="l" t="t" r="r" b="b"/>
            <a:pathLst>
              <a:path w="898576" h="449288">
                <a:moveTo>
                  <a:pt x="0" y="449288"/>
                </a:moveTo>
                <a:lnTo>
                  <a:pt x="898576" y="449288"/>
                </a:lnTo>
                <a:lnTo>
                  <a:pt x="898576" y="0"/>
                </a:lnTo>
                <a:lnTo>
                  <a:pt x="0" y="0"/>
                </a:lnTo>
                <a:lnTo>
                  <a:pt x="0" y="449288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0" name="TextBox 20"/>
          <p:cNvSpPr txBox="1">
            <a:spLocks noGrp="1"/>
          </p:cNvSpPr>
          <p:nvPr>
            <p:ph type="title" idx="4294967295"/>
          </p:nvPr>
        </p:nvSpPr>
        <p:spPr>
          <a:xfrm>
            <a:off x="913493" y="960652"/>
            <a:ext cx="8108950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What the Study Revealed</a:t>
            </a:r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63456" y="3701601"/>
            <a:ext cx="1877555" cy="1743779"/>
          </a:xfrm>
          <a:custGeom>
            <a:avLst/>
            <a:gdLst/>
            <a:ahLst/>
            <a:cxnLst/>
            <a:rect l="l" t="t" r="r" b="b"/>
            <a:pathLst>
              <a:path w="1877555" h="1743779">
                <a:moveTo>
                  <a:pt x="0" y="0"/>
                </a:moveTo>
                <a:lnTo>
                  <a:pt x="1877555" y="0"/>
                </a:lnTo>
                <a:lnTo>
                  <a:pt x="1877555" y="1743779"/>
                </a:lnTo>
                <a:lnTo>
                  <a:pt x="0" y="17437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2" name="TextBox 22"/>
          <p:cNvSpPr txBox="1"/>
          <p:nvPr/>
        </p:nvSpPr>
        <p:spPr>
          <a:xfrm>
            <a:off x="3524250" y="6003862"/>
            <a:ext cx="258973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Manjari"/>
                <a:ea typeface="Manjari"/>
                <a:cs typeface="Manjari"/>
                <a:sym typeface="Manjari"/>
              </a:rPr>
              <a:t>Limited and inconsistent UDL understanding</a:t>
            </a:r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6164" y="2347014"/>
            <a:ext cx="1692922" cy="1918325"/>
          </a:xfrm>
          <a:custGeom>
            <a:avLst/>
            <a:gdLst/>
            <a:ahLst/>
            <a:cxnLst/>
            <a:rect l="l" t="t" r="r" b="b"/>
            <a:pathLst>
              <a:path w="1692922" h="1918325">
                <a:moveTo>
                  <a:pt x="0" y="0"/>
                </a:moveTo>
                <a:lnTo>
                  <a:pt x="1692922" y="0"/>
                </a:lnTo>
                <a:lnTo>
                  <a:pt x="1692922" y="1918325"/>
                </a:lnTo>
                <a:lnTo>
                  <a:pt x="0" y="19183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3" name="TextBox 23"/>
          <p:cNvSpPr txBox="1"/>
          <p:nvPr/>
        </p:nvSpPr>
        <p:spPr>
          <a:xfrm>
            <a:off x="7774871" y="4481002"/>
            <a:ext cx="2382658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Manjari"/>
                <a:ea typeface="Manjari"/>
                <a:cs typeface="Manjari"/>
                <a:sym typeface="Manjari"/>
              </a:rPr>
              <a:t>Wide variability 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Manjari"/>
                <a:ea typeface="Manjari"/>
                <a:cs typeface="Manjari"/>
                <a:sym typeface="Manjari"/>
              </a:rPr>
              <a:t>in educator confidence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22521" y="6488383"/>
            <a:ext cx="220345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Confidence</a:t>
            </a:r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84239" y="1258581"/>
            <a:ext cx="1881587" cy="1799268"/>
          </a:xfrm>
          <a:custGeom>
            <a:avLst/>
            <a:gdLst/>
            <a:ahLst/>
            <a:cxnLst/>
            <a:rect l="l" t="t" r="r" b="b"/>
            <a:pathLst>
              <a:path w="1881587" h="1799268">
                <a:moveTo>
                  <a:pt x="0" y="0"/>
                </a:moveTo>
                <a:lnTo>
                  <a:pt x="1881587" y="0"/>
                </a:lnTo>
                <a:lnTo>
                  <a:pt x="1881587" y="1799268"/>
                </a:lnTo>
                <a:lnTo>
                  <a:pt x="0" y="17992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1" name="TextBox 21"/>
          <p:cNvSpPr txBox="1"/>
          <p:nvPr/>
        </p:nvSpPr>
        <p:spPr>
          <a:xfrm>
            <a:off x="3714750" y="7837215"/>
            <a:ext cx="2203450" cy="61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8"/>
              </a:lnSpc>
            </a:pPr>
            <a:r>
              <a:rPr lang="en-US" sz="24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UDL Familiarity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47955" y="3296651"/>
            <a:ext cx="2668455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Manjari"/>
                <a:ea typeface="Manjari"/>
                <a:cs typeface="Manjari"/>
                <a:sym typeface="Manjari"/>
              </a:rPr>
              <a:t>Strong enthusiasm for immersive technologies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23307" y="4972697"/>
            <a:ext cx="220345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Enthusiasm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0949146-9BBC-1DAA-D2AA-81E20D99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354924"/>
            <a:ext cx="10537028" cy="92081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DBF0FA-D5FA-D225-004B-98FE71AEB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745907" y="2950965"/>
            <a:ext cx="345574" cy="5039983"/>
            <a:chOff x="11745907" y="2950965"/>
            <a:chExt cx="345574" cy="503998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45907" y="2950965"/>
              <a:ext cx="345574" cy="360443"/>
            </a:xfrm>
            <a:custGeom>
              <a:avLst/>
              <a:gdLst/>
              <a:ahLst/>
              <a:cxnLst/>
              <a:rect l="l" t="t" r="r" b="b"/>
              <a:pathLst>
                <a:path w="345574" h="360443">
                  <a:moveTo>
                    <a:pt x="0" y="0"/>
                  </a:moveTo>
                  <a:lnTo>
                    <a:pt x="345574" y="0"/>
                  </a:lnTo>
                  <a:lnTo>
                    <a:pt x="345574" y="360443"/>
                  </a:lnTo>
                  <a:lnTo>
                    <a:pt x="0" y="360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45907" y="3876795"/>
              <a:ext cx="345574" cy="360443"/>
            </a:xfrm>
            <a:custGeom>
              <a:avLst/>
              <a:gdLst/>
              <a:ahLst/>
              <a:cxnLst/>
              <a:rect l="l" t="t" r="r" b="b"/>
              <a:pathLst>
                <a:path w="345574" h="360443">
                  <a:moveTo>
                    <a:pt x="0" y="0"/>
                  </a:moveTo>
                  <a:lnTo>
                    <a:pt x="345574" y="0"/>
                  </a:lnTo>
                  <a:lnTo>
                    <a:pt x="345574" y="360442"/>
                  </a:lnTo>
                  <a:lnTo>
                    <a:pt x="0" y="360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5" name="Freeform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45907" y="5137601"/>
              <a:ext cx="345574" cy="360443"/>
            </a:xfrm>
            <a:custGeom>
              <a:avLst/>
              <a:gdLst/>
              <a:ahLst/>
              <a:cxnLst/>
              <a:rect l="l" t="t" r="r" b="b"/>
              <a:pathLst>
                <a:path w="345574" h="360443">
                  <a:moveTo>
                    <a:pt x="0" y="0"/>
                  </a:moveTo>
                  <a:lnTo>
                    <a:pt x="345574" y="0"/>
                  </a:lnTo>
                  <a:lnTo>
                    <a:pt x="345574" y="360443"/>
                  </a:lnTo>
                  <a:lnTo>
                    <a:pt x="0" y="360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45907" y="6450176"/>
              <a:ext cx="345574" cy="360443"/>
            </a:xfrm>
            <a:custGeom>
              <a:avLst/>
              <a:gdLst/>
              <a:ahLst/>
              <a:cxnLst/>
              <a:rect l="l" t="t" r="r" b="b"/>
              <a:pathLst>
                <a:path w="345574" h="360443">
                  <a:moveTo>
                    <a:pt x="0" y="0"/>
                  </a:moveTo>
                  <a:lnTo>
                    <a:pt x="345574" y="0"/>
                  </a:lnTo>
                  <a:lnTo>
                    <a:pt x="345574" y="360443"/>
                  </a:lnTo>
                  <a:lnTo>
                    <a:pt x="0" y="360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745907" y="7630505"/>
              <a:ext cx="345574" cy="360443"/>
            </a:xfrm>
            <a:custGeom>
              <a:avLst/>
              <a:gdLst/>
              <a:ahLst/>
              <a:cxnLst/>
              <a:rect l="l" t="t" r="r" b="b"/>
              <a:pathLst>
                <a:path w="345574" h="360443">
                  <a:moveTo>
                    <a:pt x="0" y="0"/>
                  </a:moveTo>
                  <a:lnTo>
                    <a:pt x="345574" y="0"/>
                  </a:lnTo>
                  <a:lnTo>
                    <a:pt x="345574" y="360442"/>
                  </a:lnTo>
                  <a:lnTo>
                    <a:pt x="0" y="360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952500" y="876300"/>
            <a:ext cx="4838700" cy="1384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Aligning the </a:t>
            </a:r>
          </a:p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Moving Parts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58804" y="2968309"/>
            <a:ext cx="422790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Technology ≠ inclusion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58804" y="3894139"/>
            <a:ext cx="422790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Need alignment with UDL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58804" y="4821570"/>
            <a:ext cx="4227909" cy="10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Professional development </a:t>
            </a:r>
          </a:p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must integrate pedagogy </a:t>
            </a:r>
          </a:p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and technology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58804" y="6300832"/>
            <a:ext cx="4227909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Cross-departmental collaboration essential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358804" y="7647849"/>
            <a:ext cx="422790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399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Institutional leadership matters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>
            <a:spLocks noGrp="1"/>
          </p:cNvSpPr>
          <p:nvPr>
            <p:ph type="title" idx="4294967295"/>
          </p:nvPr>
        </p:nvSpPr>
        <p:spPr>
          <a:xfrm>
            <a:off x="719936" y="842938"/>
            <a:ext cx="9374714" cy="5129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Evidence-Based Recommendations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62039" y="3231622"/>
            <a:ext cx="3885819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Structured UDL-focused professional development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924366-DD29-A289-A54E-815FEF9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19005" y="2480800"/>
            <a:ext cx="7112771" cy="7158500"/>
            <a:chOff x="5019005" y="2480800"/>
            <a:chExt cx="7112771" cy="7158500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9744913">
              <a:off x="7092187" y="4499778"/>
              <a:ext cx="1862217" cy="1629438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EC600"/>
            </a:solidFill>
          </p:spPr>
          <p:txBody>
            <a:bodyPr/>
            <a:lstStyle/>
            <a:p>
              <a:endParaRPr lang="en-IE"/>
            </a:p>
          </p:txBody>
        </p:sp>
        <p:grpSp>
          <p:nvGrpSpPr>
            <p:cNvPr id="14" name="Group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5633239">
              <a:off x="8595982" y="5426872"/>
              <a:ext cx="1862217" cy="1629439"/>
              <a:chOff x="0" y="0"/>
              <a:chExt cx="812800" cy="711200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127000" y="3175"/>
                <a:ext cx="558800" cy="3778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15" name="Freeform 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A5B73C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20" name="Group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684212">
              <a:off x="6701562" y="5442451"/>
              <a:ext cx="1862217" cy="1629439"/>
              <a:chOff x="0" y="0"/>
              <a:chExt cx="812800" cy="711200"/>
            </a:xfrm>
          </p:grpSpPr>
          <p:sp>
            <p:nvSpPr>
              <p:cNvPr id="22" name="TextBox 22"/>
              <p:cNvSpPr txBox="1"/>
              <p:nvPr/>
            </p:nvSpPr>
            <p:spPr>
              <a:xfrm>
                <a:off x="127000" y="3175"/>
                <a:ext cx="558800" cy="3778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21" name="Freeform 2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C8BEBF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26" name="Group 2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10800000">
              <a:off x="7622971" y="6216227"/>
              <a:ext cx="1862216" cy="1629439"/>
              <a:chOff x="0" y="0"/>
              <a:chExt cx="812800" cy="711200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127000" y="3175"/>
                <a:ext cx="558800" cy="3778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27" name="Freeform 2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172B36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32" name="Group 3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865829">
              <a:off x="8221020" y="4007640"/>
              <a:ext cx="1926140" cy="1685372"/>
              <a:chOff x="0" y="0"/>
              <a:chExt cx="812800" cy="711200"/>
            </a:xfrm>
          </p:grpSpPr>
          <p:sp>
            <p:nvSpPr>
              <p:cNvPr id="34" name="TextBox 34"/>
              <p:cNvSpPr txBox="1"/>
              <p:nvPr/>
            </p:nvSpPr>
            <p:spPr>
              <a:xfrm>
                <a:off x="127000" y="3175"/>
                <a:ext cx="558800" cy="3778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33" name="Freeform 3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E4F55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5" name="Group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1855087">
              <a:off x="6203578" y="2930063"/>
              <a:ext cx="1944672" cy="1944672"/>
              <a:chOff x="0" y="0"/>
              <a:chExt cx="812800" cy="812800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6" name="Freeform 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04800" cap="rnd">
                <a:solidFill>
                  <a:srgbClr val="FEC6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11" name="Group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5633239">
              <a:off x="10187104" y="5378757"/>
              <a:ext cx="1944672" cy="1944672"/>
              <a:chOff x="0" y="0"/>
              <a:chExt cx="812800" cy="81280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12" name="Freeform 1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04800" cap="rnd">
                <a:solidFill>
                  <a:srgbClr val="A6B73C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</p:grpSp>
        <p:grpSp>
          <p:nvGrpSpPr>
            <p:cNvPr id="17" name="Group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684212">
              <a:off x="5019005" y="5419422"/>
              <a:ext cx="1944672" cy="1944672"/>
              <a:chOff x="0" y="0"/>
              <a:chExt cx="812800" cy="812800"/>
            </a:xfrm>
          </p:grpSpPr>
          <p:sp>
            <p:nvSpPr>
              <p:cNvPr id="18" name="Freeform 1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04800" cap="rnd">
                <a:solidFill>
                  <a:srgbClr val="C8BEBF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3" name="Group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10800000">
              <a:off x="7580328" y="7694628"/>
              <a:ext cx="1944672" cy="1944672"/>
              <a:chOff x="0" y="0"/>
              <a:chExt cx="812800" cy="812800"/>
            </a:xfrm>
          </p:grpSpPr>
          <p:sp>
            <p:nvSpPr>
              <p:cNvPr id="24" name="Freeform 2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04800" cap="rnd">
                <a:solidFill>
                  <a:srgbClr val="231F2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9" name="Group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865829">
              <a:off x="9092888" y="2480800"/>
              <a:ext cx="1944673" cy="1944673"/>
              <a:chOff x="0" y="0"/>
              <a:chExt cx="812800" cy="812800"/>
            </a:xfrm>
          </p:grpSpPr>
          <p:sp>
            <p:nvSpPr>
              <p:cNvPr id="30" name="Freeform 3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ln w="304800" cap="rnd">
                <a:solidFill>
                  <a:srgbClr val="0E4F5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1706" tIns="31706" rIns="31706" bIns="31706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5" name="Group 3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762545" y="5170210"/>
              <a:ext cx="1592333" cy="1592333"/>
              <a:chOff x="0" y="0"/>
              <a:chExt cx="812800" cy="812800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  <p:sp>
            <p:nvSpPr>
              <p:cNvPr id="36" name="Freeform 3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6F6F6"/>
              </a:solidFill>
            </p:spPr>
            <p:txBody>
              <a:bodyPr/>
              <a:lstStyle/>
              <a:p>
                <a:endParaRPr lang="en-IE"/>
              </a:p>
            </p:txBody>
          </p:sp>
        </p:grpSp>
        <p:sp>
          <p:nvSpPr>
            <p:cNvPr id="38" name="Freeform 3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14941" y="5240752"/>
              <a:ext cx="1341161" cy="1341161"/>
            </a:xfrm>
            <a:custGeom>
              <a:avLst/>
              <a:gdLst/>
              <a:ahLst/>
              <a:cxnLst/>
              <a:rect l="l" t="t" r="r" b="b"/>
              <a:pathLst>
                <a:path w="1341161" h="1341161">
                  <a:moveTo>
                    <a:pt x="0" y="0"/>
                  </a:moveTo>
                  <a:lnTo>
                    <a:pt x="1341161" y="0"/>
                  </a:lnTo>
                  <a:lnTo>
                    <a:pt x="1341161" y="1341161"/>
                  </a:lnTo>
                  <a:lnTo>
                    <a:pt x="0" y="1341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365561" y="3387369"/>
            <a:ext cx="2681913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Joint training for educators and IDs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52260" y="5932103"/>
            <a:ext cx="3400282" cy="1352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Embed UDL in </a:t>
            </a:r>
            <a:b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</a:b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immersive technology strategy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496800" y="5946539"/>
            <a:ext cx="3301834" cy="890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Clear institutional </a:t>
            </a:r>
            <a:b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</a:b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policy alignment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23422" y="8568000"/>
            <a:ext cx="3551716" cy="905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Ongoing evaluation </a:t>
            </a:r>
          </a:p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and reflection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0F9096D-08F9-787F-67D8-1A2F30E4C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2500" y="2873532"/>
            <a:ext cx="412590" cy="6044037"/>
            <a:chOff x="952500" y="2873532"/>
            <a:chExt cx="412590" cy="6044037"/>
          </a:xfrm>
        </p:grpSpPr>
        <p:grpSp>
          <p:nvGrpSpPr>
            <p:cNvPr id="2" name="Group 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419335" y="3677009"/>
              <a:ext cx="1478920" cy="213498"/>
              <a:chOff x="0" y="0"/>
              <a:chExt cx="2815176" cy="406400"/>
            </a:xfrm>
          </p:grpSpPr>
          <p:sp>
            <p:nvSpPr>
              <p:cNvPr id="3" name="Freeform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81517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815176" h="406400">
                    <a:moveTo>
                      <a:pt x="2611976" y="0"/>
                    </a:moveTo>
                    <a:cubicBezTo>
                      <a:pt x="2724200" y="0"/>
                      <a:pt x="2815176" y="90976"/>
                      <a:pt x="2815176" y="203200"/>
                    </a:cubicBezTo>
                    <a:cubicBezTo>
                      <a:pt x="2815176" y="315424"/>
                      <a:pt x="2724200" y="406400"/>
                      <a:pt x="261197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C801">
                  <a:alpha val="49804"/>
                </a:srgbClr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2815176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5" name="Group 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419335" y="5084871"/>
              <a:ext cx="1478920" cy="213498"/>
              <a:chOff x="0" y="0"/>
              <a:chExt cx="2815176" cy="406400"/>
            </a:xfrm>
          </p:grpSpPr>
          <p:sp>
            <p:nvSpPr>
              <p:cNvPr id="6" name="Freeform 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81517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815176" h="406400">
                    <a:moveTo>
                      <a:pt x="2611976" y="0"/>
                    </a:moveTo>
                    <a:cubicBezTo>
                      <a:pt x="2724200" y="0"/>
                      <a:pt x="2815176" y="90976"/>
                      <a:pt x="2815176" y="203200"/>
                    </a:cubicBezTo>
                    <a:cubicBezTo>
                      <a:pt x="2815176" y="315424"/>
                      <a:pt x="2724200" y="406400"/>
                      <a:pt x="261197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6B73C">
                  <a:alpha val="49804"/>
                </a:srgbClr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2815176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419335" y="6538211"/>
              <a:ext cx="1478920" cy="213498"/>
              <a:chOff x="0" y="0"/>
              <a:chExt cx="2815176" cy="406400"/>
            </a:xfrm>
          </p:grpSpPr>
          <p:sp>
            <p:nvSpPr>
              <p:cNvPr id="9" name="Freeform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81517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815176" h="406400">
                    <a:moveTo>
                      <a:pt x="2611976" y="0"/>
                    </a:moveTo>
                    <a:cubicBezTo>
                      <a:pt x="2724200" y="0"/>
                      <a:pt x="2815176" y="90976"/>
                      <a:pt x="2815176" y="203200"/>
                    </a:cubicBezTo>
                    <a:cubicBezTo>
                      <a:pt x="2815176" y="315424"/>
                      <a:pt x="2724200" y="406400"/>
                      <a:pt x="261197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539B5C">
                  <a:alpha val="49804"/>
                </a:srgbClr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815176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5400000">
              <a:off x="419335" y="7936123"/>
              <a:ext cx="1478920" cy="213498"/>
              <a:chOff x="0" y="0"/>
              <a:chExt cx="2815176" cy="406400"/>
            </a:xfrm>
          </p:grpSpPr>
          <p:sp>
            <p:nvSpPr>
              <p:cNvPr id="12" name="Freeform 1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281517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2815176" h="406400">
                    <a:moveTo>
                      <a:pt x="2611976" y="0"/>
                    </a:moveTo>
                    <a:cubicBezTo>
                      <a:pt x="2724200" y="0"/>
                      <a:pt x="2815176" y="90976"/>
                      <a:pt x="2815176" y="203200"/>
                    </a:cubicBezTo>
                    <a:cubicBezTo>
                      <a:pt x="2815176" y="315424"/>
                      <a:pt x="2724200" y="406400"/>
                      <a:pt x="261197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157664">
                  <a:alpha val="49804"/>
                </a:srgbClr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815176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14" name="Group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52500" y="2873532"/>
              <a:ext cx="412590" cy="412590"/>
              <a:chOff x="0" y="0"/>
              <a:chExt cx="812800" cy="812800"/>
            </a:xfrm>
          </p:grpSpPr>
          <p:sp>
            <p:nvSpPr>
              <p:cNvPr id="15" name="Freeform 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801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17" name="Group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52500" y="4281394"/>
              <a:ext cx="412590" cy="412590"/>
              <a:chOff x="0" y="0"/>
              <a:chExt cx="812800" cy="812800"/>
            </a:xfrm>
          </p:grpSpPr>
          <p:sp>
            <p:nvSpPr>
              <p:cNvPr id="18" name="Freeform 1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6B73C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20" name="Group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52500" y="5689256"/>
              <a:ext cx="412590" cy="412590"/>
              <a:chOff x="0" y="0"/>
              <a:chExt cx="812800" cy="812800"/>
            </a:xfrm>
          </p:grpSpPr>
          <p:sp>
            <p:nvSpPr>
              <p:cNvPr id="21" name="Freeform 2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39B5C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23" name="Group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52500" y="7097117"/>
              <a:ext cx="412590" cy="412590"/>
              <a:chOff x="0" y="0"/>
              <a:chExt cx="812800" cy="812800"/>
            </a:xfrm>
          </p:grpSpPr>
          <p:sp>
            <p:nvSpPr>
              <p:cNvPr id="24" name="Freeform 2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57664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26" name="Group 2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52500" y="8504979"/>
              <a:ext cx="412590" cy="412590"/>
              <a:chOff x="0" y="0"/>
              <a:chExt cx="812800" cy="812800"/>
            </a:xfrm>
          </p:grpSpPr>
          <p:sp>
            <p:nvSpPr>
              <p:cNvPr id="27" name="Freeform 2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5146"/>
              </a:solidFill>
            </p:spPr>
            <p:txBody>
              <a:bodyPr/>
              <a:lstStyle/>
              <a:p>
                <a:endParaRPr lang="en-I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</p:grpSp>
      <p:sp>
        <p:nvSpPr>
          <p:cNvPr id="30" name="TextBox 3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500" y="876300"/>
            <a:ext cx="5415058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T Hoves Bold"/>
                <a:ea typeface="TT Hoves Bold"/>
                <a:cs typeface="TT Hoves Bold"/>
                <a:sym typeface="TT Hoves Bold"/>
              </a:rPr>
              <a:t>Key Takeaway</a:t>
            </a:r>
          </a:p>
        </p:txBody>
      </p:sp>
      <p:sp>
        <p:nvSpPr>
          <p:cNvPr id="31" name="TextBox 3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50723" y="2892582"/>
            <a:ext cx="5693784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Innovation must be inclusive by design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50723" y="4300444"/>
            <a:ext cx="4716836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Tools alone are insufficient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50723" y="5708306"/>
            <a:ext cx="6764134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Sustained institutional support is essential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50723" y="7116167"/>
            <a:ext cx="627582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UDL strengthens impact and equity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50723" y="8524029"/>
            <a:ext cx="5510803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>
                <a:solidFill>
                  <a:srgbClr val="000000"/>
                </a:solidFill>
                <a:latin typeface="TT Hoves"/>
                <a:ea typeface="TT Hoves"/>
                <a:cs typeface="TT Hoves"/>
                <a:sym typeface="TT Hoves"/>
              </a:rPr>
              <a:t>Inclusive innovation benefits all learners</a:t>
            </a:r>
          </a:p>
        </p:txBody>
      </p:sp>
      <p:sp>
        <p:nvSpPr>
          <p:cNvPr id="29" name="Freeform 29" descr="The presenter Yvonne stands between two students wearing VR headsets and holding controllers, in front of a projection screen that reads &quot;Immersive learning made easy.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779797" y="2667000"/>
            <a:ext cx="6044958" cy="6250569"/>
          </a:xfrm>
          <a:custGeom>
            <a:avLst/>
            <a:gdLst/>
            <a:ahLst/>
            <a:cxnLst/>
            <a:rect l="l" t="t" r="r" b="b"/>
            <a:pathLst>
              <a:path w="6044958" h="6250569">
                <a:moveTo>
                  <a:pt x="0" y="0"/>
                </a:moveTo>
                <a:lnTo>
                  <a:pt x="6044957" y="0"/>
                </a:lnTo>
                <a:lnTo>
                  <a:pt x="6044957" y="6250569"/>
                </a:lnTo>
                <a:lnTo>
                  <a:pt x="0" y="625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E4F55"/>
            </a:solidFill>
            <a:prstDash val="solid"/>
            <a:miter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9" ma:contentTypeDescription="Create a new document." ma:contentTypeScope="" ma:versionID="c0a8b1796a8dd6b38852de74ff080729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88a703fd55f415ae93a6b4d1954400f5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</documentManagement>
</p:properties>
</file>

<file path=customXml/itemProps1.xml><?xml version="1.0" encoding="utf-8"?>
<ds:datastoreItem xmlns:ds="http://schemas.openxmlformats.org/officeDocument/2006/customXml" ds:itemID="{B1C832A9-95BA-4B89-ACE8-440F3329DA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64D53C-D1DF-4998-8871-7C1FEBA36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8A4F56-761F-4386-9EB8-9A1F2F106942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f04adec5-321f-46c9-8d8f-d278d5019d73"/>
    <ds:schemaRef ds:uri="http://schemas.microsoft.com/office/2006/metadata/properties"/>
    <ds:schemaRef ds:uri="http://purl.org/dc/elements/1.1/"/>
    <ds:schemaRef ds:uri="98a9eb8c-6a01-428e-9f5d-17b5596ff277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205</Words>
  <Application>Microsoft Office PowerPoint</Application>
  <PresentationFormat>Custom</PresentationFormat>
  <Paragraphs>70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Manjari</vt:lpstr>
      <vt:lpstr>TT Hoves Bold</vt:lpstr>
      <vt:lpstr>TT Hoves</vt:lpstr>
      <vt:lpstr>Office Theme</vt:lpstr>
      <vt:lpstr>Bridging Innovation  and Inclusion Emerging Technologies in  Engineering Education  Through UDL  </vt:lpstr>
      <vt:lpstr>Why Innovation Must Be Inclusive</vt:lpstr>
      <vt:lpstr>Research Aim  &amp; Questions</vt:lpstr>
      <vt:lpstr>What the Study Revealed</vt:lpstr>
      <vt:lpstr>Aligning the  Moving Parts</vt:lpstr>
      <vt:lpstr>Evidence-Based Recommendations</vt:lpstr>
      <vt:lpstr>Key 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ALTITUDE Summit</dc:title>
  <cp:lastModifiedBy>Danielle Duignan</cp:lastModifiedBy>
  <cp:revision>3</cp:revision>
  <dcterms:created xsi:type="dcterms:W3CDTF">2006-08-16T00:00:00Z</dcterms:created>
  <dcterms:modified xsi:type="dcterms:W3CDTF">2026-03-10T11:31:29Z</dcterms:modified>
  <dc:identifier>DAHBH5M3314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MediaServiceImageTags">
    <vt:lpwstr/>
  </property>
</Properties>
</file>