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13"/>
  </p:notesMasterIdLst>
  <p:sldIdLst>
    <p:sldId id="256" r:id="rId6"/>
    <p:sldId id="257" r:id="rId7"/>
    <p:sldId id="258" r:id="rId8"/>
    <p:sldId id="259" r:id="rId9"/>
    <p:sldId id="260" r:id="rId10"/>
    <p:sldId id="261" r:id="rId11"/>
    <p:sldId id="262"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hUqO/Jg1GvbvYwz/0plZ3o1wQ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ignan" userId="f36a576b-c06f-4e27-b341-dcf4bf9c1f2f" providerId="ADAL" clId="{07D29F31-AF74-419B-AFEC-C1B7E62EF368}"/>
    <pc:docChg chg="modSld">
      <pc:chgData name="Danielle Duignan" userId="f36a576b-c06f-4e27-b341-dcf4bf9c1f2f" providerId="ADAL" clId="{07D29F31-AF74-419B-AFEC-C1B7E62EF368}" dt="2026-03-12T12:45:57.314" v="3"/>
      <pc:docMkLst>
        <pc:docMk/>
      </pc:docMkLst>
      <pc:sldChg chg="modSp mod">
        <pc:chgData name="Danielle Duignan" userId="f36a576b-c06f-4e27-b341-dcf4bf9c1f2f" providerId="ADAL" clId="{07D29F31-AF74-419B-AFEC-C1B7E62EF368}" dt="2026-03-12T12:45:49.045" v="2"/>
        <pc:sldMkLst>
          <pc:docMk/>
          <pc:sldMk cId="0" sldId="259"/>
        </pc:sldMkLst>
        <pc:spChg chg="ord">
          <ac:chgData name="Danielle Duignan" userId="f36a576b-c06f-4e27-b341-dcf4bf9c1f2f" providerId="ADAL" clId="{07D29F31-AF74-419B-AFEC-C1B7E62EF368}" dt="2026-03-12T12:45:49.045" v="2"/>
          <ac:spMkLst>
            <pc:docMk/>
            <pc:sldMk cId="0" sldId="259"/>
            <ac:spMk id="112" creationId="{00000000-0000-0000-0000-000000000000}"/>
          </ac:spMkLst>
        </pc:spChg>
        <pc:spChg chg="ord">
          <ac:chgData name="Danielle Duignan" userId="f36a576b-c06f-4e27-b341-dcf4bf9c1f2f" providerId="ADAL" clId="{07D29F31-AF74-419B-AFEC-C1B7E62EF368}" dt="2026-03-12T12:45:42.633" v="1"/>
          <ac:spMkLst>
            <pc:docMk/>
            <pc:sldMk cId="0" sldId="259"/>
            <ac:spMk id="113" creationId="{00000000-0000-0000-0000-000000000000}"/>
          </ac:spMkLst>
        </pc:spChg>
      </pc:sldChg>
      <pc:sldChg chg="modSp mod">
        <pc:chgData name="Danielle Duignan" userId="f36a576b-c06f-4e27-b341-dcf4bf9c1f2f" providerId="ADAL" clId="{07D29F31-AF74-419B-AFEC-C1B7E62EF368}" dt="2026-03-12T12:45:57.314" v="3"/>
        <pc:sldMkLst>
          <pc:docMk/>
          <pc:sldMk cId="0" sldId="260"/>
        </pc:sldMkLst>
        <pc:picChg chg="ord">
          <ac:chgData name="Danielle Duignan" userId="f36a576b-c06f-4e27-b341-dcf4bf9c1f2f" providerId="ADAL" clId="{07D29F31-AF74-419B-AFEC-C1B7E62EF368}" dt="2026-03-12T12:45:57.314" v="3"/>
          <ac:picMkLst>
            <pc:docMk/>
            <pc:sldMk cId="0" sldId="260"/>
            <ac:picMk id="12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c865a4e5ff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c865a4e5f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c98b5eb8a7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IE">
                <a:solidFill>
                  <a:schemeClr val="dk1"/>
                </a:solidFill>
              </a:rPr>
              <a:t>Kevin - drafted a plan of what were the issues that were faced and gave structure to the areas of interest in our scope. We used UDL to consider what makes modules optimal and what may be missing. A checklist simplifies the process and makes the findings factual rather than subjective. We got further feedback from a faculty focus group who helped us fine tune the approach to ensure it wouldn’t be too intrusive for potential candidates. </a:t>
            </a:r>
            <a:endParaRPr>
              <a:solidFill>
                <a:schemeClr val="dk1"/>
              </a:solidFill>
            </a:endParaRPr>
          </a:p>
          <a:p>
            <a:pPr marL="0" lvl="0" indent="0" algn="l" rtl="0">
              <a:spcBef>
                <a:spcPts val="0"/>
              </a:spcBef>
              <a:spcAft>
                <a:spcPts val="0"/>
              </a:spcAft>
              <a:buClr>
                <a:schemeClr val="dk1"/>
              </a:buClr>
              <a:buSzPts val="1100"/>
              <a:buFont typeface="Arial"/>
              <a:buNone/>
            </a:pPr>
            <a:r>
              <a:rPr lang="en-IE">
                <a:solidFill>
                  <a:schemeClr val="dk1"/>
                </a:solidFill>
              </a:rPr>
              <a:t>Sent potential candidates with a proposal - included timeline and checklist. </a:t>
            </a:r>
            <a:endParaRPr>
              <a:solidFill>
                <a:schemeClr val="dk1"/>
              </a:solidFill>
            </a:endParaRPr>
          </a:p>
          <a:p>
            <a:pPr marL="0" lvl="0" indent="0" algn="l" rtl="0">
              <a:spcBef>
                <a:spcPts val="0"/>
              </a:spcBef>
              <a:spcAft>
                <a:spcPts val="0"/>
              </a:spcAft>
              <a:buClr>
                <a:schemeClr val="dk1"/>
              </a:buClr>
              <a:buSzPts val="1100"/>
              <a:buFont typeface="Arial"/>
              <a:buNone/>
            </a:pPr>
            <a:r>
              <a:rPr lang="en-IE" b="1">
                <a:solidFill>
                  <a:schemeClr val="dk1"/>
                </a:solidFill>
              </a:rPr>
              <a:t>In practice </a:t>
            </a:r>
            <a:r>
              <a:rPr lang="en-IE">
                <a:solidFill>
                  <a:schemeClr val="dk1"/>
                </a:solidFill>
              </a:rPr>
              <a:t>- if they agree</a:t>
            </a:r>
            <a:endParaRPr>
              <a:solidFill>
                <a:schemeClr val="dk1"/>
              </a:solidFill>
            </a:endParaRPr>
          </a:p>
          <a:p>
            <a:pPr marL="0" lvl="0" indent="0" algn="l" rtl="0">
              <a:spcBef>
                <a:spcPts val="0"/>
              </a:spcBef>
              <a:spcAft>
                <a:spcPts val="0"/>
              </a:spcAft>
              <a:buClr>
                <a:schemeClr val="dk1"/>
              </a:buClr>
              <a:buSzPts val="1100"/>
              <a:buFont typeface="Arial"/>
              <a:buNone/>
            </a:pPr>
            <a:r>
              <a:rPr lang="en-IE">
                <a:solidFill>
                  <a:schemeClr val="dk1"/>
                </a:solidFill>
              </a:rPr>
              <a:t>Establish a dialogue, timeline enacted with necessary changes if needed. Fieldwork performed on module. Discuss findings and see what can be implemented, findings are not binding but more so useful suggestions to help improve accessibility. Then they can be implemented. Things can be reflected upon by partners to see what was done well and what could be improved in strategy. </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09" name="Google Shape;109;g3c98b5eb8a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c865a4e5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c865a4e5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865a4e5ff_8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c865a4e5ff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c865a4e5ff_9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c865a4e5ff_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rot="5400000">
            <a:off x="4200299" y="-1560904"/>
            <a:ext cx="379140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g3c98b5eb8a7_0_8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c98b5eb8a7_0_8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3c98b5eb8a7_0_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3c98b5eb8a7_0_88"/>
          <p:cNvSpPr txBox="1">
            <a:spLocks noGrp="1"/>
          </p:cNvSpPr>
          <p:nvPr>
            <p:ph type="body" idx="1"/>
          </p:nvPr>
        </p:nvSpPr>
        <p:spPr>
          <a:xfrm>
            <a:off x="838200" y="1801194"/>
            <a:ext cx="10515600" cy="3791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g3c98b5eb8a7_0_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3c98b5eb8a7_0_91"/>
          <p:cNvSpPr txBox="1">
            <a:spLocks noGrp="1"/>
          </p:cNvSpPr>
          <p:nvPr>
            <p:ph type="body" idx="1"/>
          </p:nvPr>
        </p:nvSpPr>
        <p:spPr>
          <a:xfrm>
            <a:off x="838200" y="1825625"/>
            <a:ext cx="5181600" cy="396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g3c98b5eb8a7_0_91"/>
          <p:cNvSpPr txBox="1">
            <a:spLocks noGrp="1"/>
          </p:cNvSpPr>
          <p:nvPr>
            <p:ph type="body" idx="2"/>
          </p:nvPr>
        </p:nvSpPr>
        <p:spPr>
          <a:xfrm>
            <a:off x="6172200" y="1825625"/>
            <a:ext cx="5181600" cy="396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g3c98b5eb8a7_0_9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3c98b5eb8a7_0_95"/>
          <p:cNvSpPr txBox="1">
            <a:spLocks noGrp="1"/>
          </p:cNvSpPr>
          <p:nvPr>
            <p:ph type="body" idx="1"/>
          </p:nvPr>
        </p:nvSpPr>
        <p:spPr>
          <a:xfrm>
            <a:off x="831850" y="4589463"/>
            <a:ext cx="10515600" cy="117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g3c98b5eb8a7_0_9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3c98b5eb8a7_0_9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g3c98b5eb8a7_0_98"/>
          <p:cNvSpPr txBox="1">
            <a:spLocks noGrp="1"/>
          </p:cNvSpPr>
          <p:nvPr>
            <p:ph type="body" idx="2"/>
          </p:nvPr>
        </p:nvSpPr>
        <p:spPr>
          <a:xfrm>
            <a:off x="839788" y="2505075"/>
            <a:ext cx="5157900" cy="326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g3c98b5eb8a7_0_9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g3c98b5eb8a7_0_98"/>
          <p:cNvSpPr txBox="1">
            <a:spLocks noGrp="1"/>
          </p:cNvSpPr>
          <p:nvPr>
            <p:ph type="body" idx="4"/>
          </p:nvPr>
        </p:nvSpPr>
        <p:spPr>
          <a:xfrm>
            <a:off x="6172200" y="2505075"/>
            <a:ext cx="5183100" cy="326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g3c98b5eb8a7_0_10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g3c98b5eb8a7_0_10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3c98b5eb8a7_0_10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g3c98b5eb8a7_0_10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
          <p:cNvSpPr txBox="1">
            <a:spLocks noGrp="1"/>
          </p:cNvSpPr>
          <p:nvPr>
            <p:ph type="body" idx="1"/>
          </p:nvPr>
        </p:nvSpPr>
        <p:spPr>
          <a:xfrm>
            <a:off x="838200" y="1801194"/>
            <a:ext cx="10515600" cy="3791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g3c98b5eb8a7_0_1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3c98b5eb8a7_0_111"/>
          <p:cNvSpPr>
            <a:spLocks noGrp="1"/>
          </p:cNvSpPr>
          <p:nvPr>
            <p:ph type="pic" idx="2"/>
          </p:nvPr>
        </p:nvSpPr>
        <p:spPr>
          <a:xfrm>
            <a:off x="5183188" y="987425"/>
            <a:ext cx="6172200" cy="4873500"/>
          </a:xfrm>
          <a:prstGeom prst="rect">
            <a:avLst/>
          </a:prstGeom>
          <a:noFill/>
          <a:ln>
            <a:noFill/>
          </a:ln>
        </p:spPr>
      </p:sp>
      <p:sp>
        <p:nvSpPr>
          <p:cNvPr id="80" name="Google Shape;80;g3c98b5eb8a7_0_1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g3c98b5eb8a7_0_1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g3c98b5eb8a7_0_115"/>
          <p:cNvSpPr txBox="1">
            <a:spLocks noGrp="1"/>
          </p:cNvSpPr>
          <p:nvPr>
            <p:ph type="body" idx="1"/>
          </p:nvPr>
        </p:nvSpPr>
        <p:spPr>
          <a:xfrm rot="5400000">
            <a:off x="4200301" y="-1560905"/>
            <a:ext cx="37914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g3c98b5eb8a7_0_11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c98b5eb8a7_0_11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body" idx="1"/>
          </p:nvPr>
        </p:nvSpPr>
        <p:spPr>
          <a:xfrm>
            <a:off x="838200" y="1825625"/>
            <a:ext cx="5181600" cy="39612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2"/>
          <p:cNvSpPr txBox="1">
            <a:spLocks noGrp="1"/>
          </p:cNvSpPr>
          <p:nvPr>
            <p:ph type="body" idx="2"/>
          </p:nvPr>
        </p:nvSpPr>
        <p:spPr>
          <a:xfrm>
            <a:off x="6172200" y="1825625"/>
            <a:ext cx="5181600" cy="39612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body" idx="1"/>
          </p:nvPr>
        </p:nvSpPr>
        <p:spPr>
          <a:xfrm>
            <a:off x="831850" y="4589463"/>
            <a:ext cx="10515600" cy="11712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4"/>
          <p:cNvSpPr txBox="1">
            <a:spLocks noGrp="1"/>
          </p:cNvSpPr>
          <p:nvPr>
            <p:ph type="body" idx="2"/>
          </p:nvPr>
        </p:nvSpPr>
        <p:spPr>
          <a:xfrm>
            <a:off x="839788" y="2505075"/>
            <a:ext cx="5157787" cy="3268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14"/>
          <p:cNvSpPr txBox="1">
            <a:spLocks noGrp="1"/>
          </p:cNvSpPr>
          <p:nvPr>
            <p:ph type="body" idx="4"/>
          </p:nvPr>
        </p:nvSpPr>
        <p:spPr>
          <a:xfrm>
            <a:off x="6172200" y="2505075"/>
            <a:ext cx="5183188" cy="3268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 name="Google Shape;35;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a:spLocks noGrp="1"/>
          </p:cNvSpPr>
          <p:nvPr>
            <p:ph type="pic" idx="2"/>
          </p:nvPr>
        </p:nvSpPr>
        <p:spPr>
          <a:xfrm>
            <a:off x="5183188" y="987425"/>
            <a:ext cx="6172200" cy="4873625"/>
          </a:xfrm>
          <a:prstGeom prst="rect">
            <a:avLst/>
          </a:prstGeom>
          <a:noFill/>
          <a:ln>
            <a:noFill/>
          </a:ln>
        </p:spPr>
      </p:sp>
      <p:sp>
        <p:nvSpPr>
          <p:cNvPr id="39" name="Google Shape;39;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01194"/>
            <a:ext cx="10515600" cy="379140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9" descr="Logo&#10;&#10;Description automatically generated"/>
          <p:cNvPicPr preferRelativeResize="0"/>
          <p:nvPr/>
        </p:nvPicPr>
        <p:blipFill rotWithShape="1">
          <a:blip r:embed="rId13">
            <a:alphaModFix/>
          </a:blip>
          <a:srcRect/>
          <a:stretch/>
        </p:blipFill>
        <p:spPr>
          <a:xfrm>
            <a:off x="8346334" y="6055946"/>
            <a:ext cx="3564311" cy="535403"/>
          </a:xfrm>
          <a:prstGeom prst="rect">
            <a:avLst/>
          </a:prstGeom>
          <a:noFill/>
          <a:ln>
            <a:noFill/>
          </a:ln>
        </p:spPr>
      </p:pic>
      <p:pic>
        <p:nvPicPr>
          <p:cNvPr id="9" name="Google Shape;9;p9" descr="Text&#10;&#10;Description automatically generated"/>
          <p:cNvPicPr preferRelativeResize="0"/>
          <p:nvPr/>
        </p:nvPicPr>
        <p:blipFill rotWithShape="1">
          <a:blip r:embed="rId14">
            <a:alphaModFix/>
          </a:blip>
          <a:srcRect/>
          <a:stretch/>
        </p:blipFill>
        <p:spPr>
          <a:xfrm>
            <a:off x="147955" y="5879524"/>
            <a:ext cx="2687691" cy="8882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
        <p:cNvGrpSpPr/>
        <p:nvPr/>
      </p:nvGrpSpPr>
      <p:grpSpPr>
        <a:xfrm>
          <a:off x="0" y="0"/>
          <a:ext cx="0" cy="0"/>
          <a:chOff x="0" y="0"/>
          <a:chExt cx="0" cy="0"/>
        </a:xfrm>
      </p:grpSpPr>
      <p:sp>
        <p:nvSpPr>
          <p:cNvPr id="47" name="Google Shape;47;g3c98b5eb8a7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g3c98b5eb8a7_0_80"/>
          <p:cNvSpPr txBox="1">
            <a:spLocks noGrp="1"/>
          </p:cNvSpPr>
          <p:nvPr>
            <p:ph type="body" idx="1"/>
          </p:nvPr>
        </p:nvSpPr>
        <p:spPr>
          <a:xfrm>
            <a:off x="838200" y="1801194"/>
            <a:ext cx="10515600" cy="37914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g3c98b5eb8a7_0_80" descr="Logo&#10;&#10;Description automatically generated"/>
          <p:cNvPicPr preferRelativeResize="0"/>
          <p:nvPr/>
        </p:nvPicPr>
        <p:blipFill rotWithShape="1">
          <a:blip r:embed="rId13">
            <a:alphaModFix/>
          </a:blip>
          <a:srcRect/>
          <a:stretch/>
        </p:blipFill>
        <p:spPr>
          <a:xfrm>
            <a:off x="8346334" y="6055946"/>
            <a:ext cx="3564313" cy="535403"/>
          </a:xfrm>
          <a:prstGeom prst="rect">
            <a:avLst/>
          </a:prstGeom>
          <a:noFill/>
          <a:ln>
            <a:noFill/>
          </a:ln>
        </p:spPr>
      </p:pic>
      <p:pic>
        <p:nvPicPr>
          <p:cNvPr id="50" name="Google Shape;50;g3c98b5eb8a7_0_80" descr="Text&#10;&#10;Description automatically generated"/>
          <p:cNvPicPr preferRelativeResize="0"/>
          <p:nvPr/>
        </p:nvPicPr>
        <p:blipFill rotWithShape="1">
          <a:blip r:embed="rId14">
            <a:alphaModFix/>
          </a:blip>
          <a:srcRect/>
          <a:stretch/>
        </p:blipFill>
        <p:spPr>
          <a:xfrm>
            <a:off x="147955" y="5879524"/>
            <a:ext cx="2687694" cy="8882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en-IE" sz="5400"/>
              <a:t>Partnership in Practice: Student - Faculty Collaboration for Accessible Learning</a:t>
            </a:r>
            <a:endParaRPr/>
          </a:p>
        </p:txBody>
      </p:sp>
      <p:sp>
        <p:nvSpPr>
          <p:cNvPr id="92" name="Google Shape;92;p1"/>
          <p:cNvSpPr txBox="1">
            <a:spLocks noGrp="1"/>
          </p:cNvSpPr>
          <p:nvPr>
            <p:ph type="subTitle" idx="1"/>
          </p:nvPr>
        </p:nvSpPr>
        <p:spPr>
          <a:xfrm>
            <a:off x="1524000" y="4403896"/>
            <a:ext cx="9144000" cy="7167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E" sz="2900"/>
              <a:t>By Eleanor O’Kelly, Kevin Landers, and Sofia Mashkantseva</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a:t>Who are the Student Partners?</a:t>
            </a:r>
            <a:endParaRPr/>
          </a:p>
        </p:txBody>
      </p:sp>
      <p:sp>
        <p:nvSpPr>
          <p:cNvPr id="98" name="Google Shape;98;p7"/>
          <p:cNvSpPr txBox="1">
            <a:spLocks noGrp="1"/>
          </p:cNvSpPr>
          <p:nvPr>
            <p:ph type="body" idx="1"/>
          </p:nvPr>
        </p:nvSpPr>
        <p:spPr>
          <a:xfrm>
            <a:off x="838200" y="1801194"/>
            <a:ext cx="10515600" cy="3791403"/>
          </a:xfrm>
          <a:prstGeom prst="rect">
            <a:avLst/>
          </a:prstGeom>
          <a:noFill/>
          <a:ln>
            <a:noFill/>
          </a:ln>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en-IE"/>
              <a:t>University for All project</a:t>
            </a:r>
            <a:endParaRPr/>
          </a:p>
          <a:p>
            <a:pPr marL="457200" lvl="0" indent="-342900" algn="l" rtl="0">
              <a:lnSpc>
                <a:spcPct val="150000"/>
              </a:lnSpc>
              <a:spcBef>
                <a:spcPts val="0"/>
              </a:spcBef>
              <a:spcAft>
                <a:spcPts val="0"/>
              </a:spcAft>
              <a:buSzPts val="1800"/>
              <a:buChar char="●"/>
            </a:pPr>
            <a:r>
              <a:rPr lang="en-IE"/>
              <a:t>Student led</a:t>
            </a:r>
            <a:endParaRPr/>
          </a:p>
          <a:p>
            <a:pPr marL="457200" lvl="0" indent="-342900" algn="l" rtl="0">
              <a:lnSpc>
                <a:spcPct val="150000"/>
              </a:lnSpc>
              <a:spcBef>
                <a:spcPts val="0"/>
              </a:spcBef>
              <a:spcAft>
                <a:spcPts val="0"/>
              </a:spcAft>
              <a:buSzPts val="1800"/>
              <a:buChar char="●"/>
            </a:pPr>
            <a:r>
              <a:rPr lang="en-IE"/>
              <a:t>Collaborative </a:t>
            </a:r>
            <a:endParaRPr/>
          </a:p>
          <a:p>
            <a:pPr marL="457200" lvl="0" indent="-342900" algn="l" rtl="0">
              <a:lnSpc>
                <a:spcPct val="150000"/>
              </a:lnSpc>
              <a:spcBef>
                <a:spcPts val="0"/>
              </a:spcBef>
              <a:spcAft>
                <a:spcPts val="0"/>
              </a:spcAft>
              <a:buSzPts val="1800"/>
              <a:buChar char="●"/>
            </a:pPr>
            <a:r>
              <a:rPr lang="en-IE"/>
              <a:t>Bridge between students and UCD  </a:t>
            </a:r>
            <a:endParaRPr/>
          </a:p>
        </p:txBody>
      </p:sp>
      <p:pic>
        <p:nvPicPr>
          <p:cNvPr id="99" name="Google Shape;99;p7" descr="Image shows the students in the University College Dublin Student Partnership Programme in a grid with their names underneath. " title="Image_20251031_145845_112 (1).png"/>
          <p:cNvPicPr preferRelativeResize="0"/>
          <p:nvPr/>
        </p:nvPicPr>
        <p:blipFill>
          <a:blip r:embed="rId3">
            <a:alphaModFix/>
          </a:blip>
          <a:stretch>
            <a:fillRect/>
          </a:stretch>
        </p:blipFill>
        <p:spPr>
          <a:xfrm>
            <a:off x="8110250" y="963975"/>
            <a:ext cx="3944049" cy="49300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c865a4e5ff_5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E"/>
              <a:t>Aims of the Project  </a:t>
            </a:r>
            <a:endParaRPr/>
          </a:p>
        </p:txBody>
      </p:sp>
      <p:sp>
        <p:nvSpPr>
          <p:cNvPr id="105" name="Google Shape;105;g3c865a4e5ff_5_0"/>
          <p:cNvSpPr txBox="1">
            <a:spLocks noGrp="1"/>
          </p:cNvSpPr>
          <p:nvPr>
            <p:ph type="body" idx="1"/>
          </p:nvPr>
        </p:nvSpPr>
        <p:spPr>
          <a:xfrm>
            <a:off x="838200" y="1801194"/>
            <a:ext cx="10515600" cy="3791400"/>
          </a:xfrm>
          <a:prstGeom prst="rect">
            <a:avLst/>
          </a:prstGeom>
        </p:spPr>
        <p:txBody>
          <a:bodyPr spcFirstLastPara="1" wrap="square" lIns="91425" tIns="45700" rIns="91425" bIns="45700" anchor="t" anchorCtr="0">
            <a:normAutofit lnSpcReduction="10000"/>
          </a:bodyPr>
          <a:lstStyle/>
          <a:p>
            <a:pPr marL="457200" lvl="0" indent="0" algn="l" rtl="0">
              <a:lnSpc>
                <a:spcPct val="150000"/>
              </a:lnSpc>
              <a:spcBef>
                <a:spcPts val="1000"/>
              </a:spcBef>
              <a:spcAft>
                <a:spcPts val="0"/>
              </a:spcAft>
              <a:buNone/>
            </a:pPr>
            <a:r>
              <a:rPr lang="en-IE"/>
              <a:t>The Module Accessibility Review;</a:t>
            </a:r>
            <a:endParaRPr/>
          </a:p>
          <a:p>
            <a:pPr marL="457200" lvl="0" indent="-342900" algn="l" rtl="0">
              <a:lnSpc>
                <a:spcPct val="150000"/>
              </a:lnSpc>
              <a:spcBef>
                <a:spcPts val="1000"/>
              </a:spcBef>
              <a:spcAft>
                <a:spcPts val="0"/>
              </a:spcAft>
              <a:buSzPts val="1800"/>
              <a:buChar char="•"/>
            </a:pPr>
            <a:r>
              <a:rPr lang="en-IE"/>
              <a:t>Creating change through dialogue</a:t>
            </a:r>
            <a:endParaRPr/>
          </a:p>
          <a:p>
            <a:pPr marL="457200" lvl="0" indent="-342900" algn="l" rtl="0">
              <a:lnSpc>
                <a:spcPct val="150000"/>
              </a:lnSpc>
              <a:spcBef>
                <a:spcPts val="0"/>
              </a:spcBef>
              <a:spcAft>
                <a:spcPts val="0"/>
              </a:spcAft>
              <a:buSzPts val="1800"/>
              <a:buChar char="•"/>
            </a:pPr>
            <a:r>
              <a:rPr lang="en-IE"/>
              <a:t>Meeting lecturers where they are </a:t>
            </a:r>
            <a:endParaRPr/>
          </a:p>
          <a:p>
            <a:pPr marL="457200" lvl="0" indent="-342900" algn="l" rtl="0">
              <a:lnSpc>
                <a:spcPct val="150000"/>
              </a:lnSpc>
              <a:spcBef>
                <a:spcPts val="0"/>
              </a:spcBef>
              <a:spcAft>
                <a:spcPts val="0"/>
              </a:spcAft>
              <a:buSzPts val="1800"/>
              <a:buChar char="•"/>
            </a:pPr>
            <a:r>
              <a:rPr lang="en-IE"/>
              <a:t>Practical Accessibility training </a:t>
            </a:r>
            <a:endParaRPr/>
          </a:p>
          <a:p>
            <a:pPr marL="457200" lvl="0" indent="-342900" algn="l" rtl="0">
              <a:lnSpc>
                <a:spcPct val="150000"/>
              </a:lnSpc>
              <a:spcBef>
                <a:spcPts val="0"/>
              </a:spcBef>
              <a:spcAft>
                <a:spcPts val="0"/>
              </a:spcAft>
              <a:buSzPts val="1800"/>
              <a:buChar char="•"/>
            </a:pPr>
            <a:r>
              <a:rPr lang="en-IE"/>
              <a:t>Mainstreaming Universal Design</a:t>
            </a:r>
            <a:endParaRPr/>
          </a:p>
          <a:p>
            <a:pPr marL="457200" lvl="0" indent="0" algn="l" rtl="0">
              <a:lnSpc>
                <a:spcPct val="150000"/>
              </a:lnSpc>
              <a:spcBef>
                <a:spcPts val="1000"/>
              </a:spcBef>
              <a:spcAft>
                <a:spcPts val="0"/>
              </a:spcAft>
              <a:buNone/>
            </a:pPr>
            <a:endParaRPr/>
          </a:p>
        </p:txBody>
      </p:sp>
      <p:pic>
        <p:nvPicPr>
          <p:cNvPr id="106" name="Google Shape;106;g3c865a4e5ff_5_0" descr="40% of undergraduates are from underrepresented groups"/>
          <p:cNvPicPr preferRelativeResize="0"/>
          <p:nvPr/>
        </p:nvPicPr>
        <p:blipFill>
          <a:blip r:embed="rId3">
            <a:alphaModFix/>
          </a:blip>
          <a:stretch>
            <a:fillRect/>
          </a:stretch>
        </p:blipFill>
        <p:spPr>
          <a:xfrm>
            <a:off x="7759788" y="1690825"/>
            <a:ext cx="3933825" cy="3143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3" name="Google Shape;113;g3c98b5eb8a7_0_61"/>
          <p:cNvSpPr txBox="1">
            <a:spLocks noGrp="1"/>
          </p:cNvSpPr>
          <p:nvPr>
            <p:ph type="title"/>
          </p:nvPr>
        </p:nvSpPr>
        <p:spPr>
          <a:xfrm>
            <a:off x="838200" y="1069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dirty="0"/>
              <a:t>Methodology</a:t>
            </a:r>
            <a:endParaRPr dirty="0"/>
          </a:p>
        </p:txBody>
      </p:sp>
      <p:sp>
        <p:nvSpPr>
          <p:cNvPr id="112" name="Google Shape;112;g3c98b5eb8a7_0_61"/>
          <p:cNvSpPr txBox="1">
            <a:spLocks noGrp="1"/>
          </p:cNvSpPr>
          <p:nvPr>
            <p:ph type="body" idx="1"/>
          </p:nvPr>
        </p:nvSpPr>
        <p:spPr>
          <a:xfrm>
            <a:off x="838200" y="1325375"/>
            <a:ext cx="6232800" cy="54423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IE" b="1" dirty="0"/>
              <a:t>Preparation</a:t>
            </a:r>
            <a:endParaRPr b="1" dirty="0"/>
          </a:p>
          <a:p>
            <a:pPr marL="457200" lvl="0" indent="-406400" algn="l" rtl="0">
              <a:lnSpc>
                <a:spcPct val="90000"/>
              </a:lnSpc>
              <a:spcBef>
                <a:spcPts val="0"/>
              </a:spcBef>
              <a:spcAft>
                <a:spcPts val="0"/>
              </a:spcAft>
              <a:buSzPts val="2800"/>
              <a:buChar char="-"/>
            </a:pPr>
            <a:r>
              <a:rPr lang="en-IE" dirty="0"/>
              <a:t>Initial draft checklist</a:t>
            </a:r>
            <a:endParaRPr dirty="0"/>
          </a:p>
          <a:p>
            <a:pPr marL="457200" lvl="0" indent="-406400" algn="l" rtl="0">
              <a:lnSpc>
                <a:spcPct val="90000"/>
              </a:lnSpc>
              <a:spcBef>
                <a:spcPts val="0"/>
              </a:spcBef>
              <a:spcAft>
                <a:spcPts val="0"/>
              </a:spcAft>
              <a:buSzPts val="2800"/>
              <a:buChar char="-"/>
            </a:pPr>
            <a:r>
              <a:rPr lang="en-IE" dirty="0"/>
              <a:t>Faculty Focus Group</a:t>
            </a:r>
            <a:endParaRPr dirty="0"/>
          </a:p>
          <a:p>
            <a:pPr marL="457200" lvl="0" indent="-406400" algn="l" rtl="0">
              <a:lnSpc>
                <a:spcPct val="90000"/>
              </a:lnSpc>
              <a:spcBef>
                <a:spcPts val="0"/>
              </a:spcBef>
              <a:spcAft>
                <a:spcPts val="0"/>
              </a:spcAft>
              <a:buSzPts val="2800"/>
              <a:buChar char="-"/>
            </a:pPr>
            <a:r>
              <a:rPr lang="en-IE" dirty="0"/>
              <a:t>Adjust approach</a:t>
            </a:r>
            <a:endParaRPr dirty="0"/>
          </a:p>
          <a:p>
            <a:pPr marL="457200" lvl="0" indent="-406400" algn="l" rtl="0">
              <a:lnSpc>
                <a:spcPct val="90000"/>
              </a:lnSpc>
              <a:spcBef>
                <a:spcPts val="0"/>
              </a:spcBef>
              <a:spcAft>
                <a:spcPts val="0"/>
              </a:spcAft>
              <a:buSzPts val="2800"/>
              <a:buChar char="-"/>
            </a:pPr>
            <a:r>
              <a:rPr lang="en-IE" dirty="0"/>
              <a:t>Approach potential candidates</a:t>
            </a:r>
            <a:endParaRPr dirty="0"/>
          </a:p>
          <a:p>
            <a:pPr marL="0" lvl="0" indent="0" algn="l" rtl="0">
              <a:lnSpc>
                <a:spcPct val="90000"/>
              </a:lnSpc>
              <a:spcBef>
                <a:spcPts val="0"/>
              </a:spcBef>
              <a:spcAft>
                <a:spcPts val="0"/>
              </a:spcAft>
              <a:buNone/>
            </a:pPr>
            <a:endParaRPr dirty="0"/>
          </a:p>
          <a:p>
            <a:pPr marL="228600" lvl="0" indent="-50800" algn="l" rtl="0">
              <a:spcBef>
                <a:spcPts val="0"/>
              </a:spcBef>
              <a:spcAft>
                <a:spcPts val="0"/>
              </a:spcAft>
              <a:buClr>
                <a:schemeClr val="dk1"/>
              </a:buClr>
              <a:buSzPts val="2800"/>
              <a:buFont typeface="Arial"/>
              <a:buNone/>
            </a:pPr>
            <a:r>
              <a:rPr lang="en-IE" b="1" dirty="0"/>
              <a:t>In practice</a:t>
            </a:r>
            <a:endParaRPr b="1" dirty="0"/>
          </a:p>
          <a:p>
            <a:pPr marL="457200" lvl="0" indent="-406400" algn="l" rtl="0">
              <a:spcBef>
                <a:spcPts val="0"/>
              </a:spcBef>
              <a:spcAft>
                <a:spcPts val="0"/>
              </a:spcAft>
              <a:buSzPts val="2800"/>
              <a:buChar char="-"/>
            </a:pPr>
            <a:r>
              <a:rPr lang="en-IE" dirty="0"/>
              <a:t>1st Meeting</a:t>
            </a:r>
            <a:endParaRPr dirty="0"/>
          </a:p>
          <a:p>
            <a:pPr marL="457200" lvl="0" indent="-406400" algn="l" rtl="0">
              <a:spcBef>
                <a:spcPts val="0"/>
              </a:spcBef>
              <a:spcAft>
                <a:spcPts val="0"/>
              </a:spcAft>
              <a:buSzPts val="2800"/>
              <a:buChar char="-"/>
            </a:pPr>
            <a:r>
              <a:rPr lang="en-IE" dirty="0"/>
              <a:t>Timeline set in motion</a:t>
            </a:r>
            <a:endParaRPr dirty="0"/>
          </a:p>
          <a:p>
            <a:pPr marL="457200" lvl="0" indent="-406400" algn="l" rtl="0">
              <a:spcBef>
                <a:spcPts val="0"/>
              </a:spcBef>
              <a:spcAft>
                <a:spcPts val="0"/>
              </a:spcAft>
              <a:buSzPts val="2800"/>
              <a:buChar char="-"/>
            </a:pPr>
            <a:r>
              <a:rPr lang="en-IE" dirty="0"/>
              <a:t>fieldwork </a:t>
            </a:r>
            <a:endParaRPr dirty="0"/>
          </a:p>
          <a:p>
            <a:pPr marL="457200" lvl="0" indent="-406400" algn="l" rtl="0">
              <a:spcBef>
                <a:spcPts val="0"/>
              </a:spcBef>
              <a:spcAft>
                <a:spcPts val="0"/>
              </a:spcAft>
              <a:buSzPts val="2800"/>
              <a:buChar char="-"/>
            </a:pPr>
            <a:r>
              <a:rPr lang="en-IE" dirty="0"/>
              <a:t>Report findings </a:t>
            </a:r>
            <a:endParaRPr dirty="0"/>
          </a:p>
          <a:p>
            <a:pPr marL="457200" lvl="0" indent="-406400" algn="l" rtl="0">
              <a:spcBef>
                <a:spcPts val="0"/>
              </a:spcBef>
              <a:spcAft>
                <a:spcPts val="0"/>
              </a:spcAft>
              <a:buSzPts val="2800"/>
              <a:buChar char="-"/>
            </a:pPr>
            <a:r>
              <a:rPr lang="en-IE" dirty="0"/>
              <a:t>Implementation</a:t>
            </a:r>
            <a:endParaRPr dirty="0"/>
          </a:p>
          <a:p>
            <a:pPr marL="457200" lvl="0" indent="-406400" algn="l" rtl="0">
              <a:spcBef>
                <a:spcPts val="0"/>
              </a:spcBef>
              <a:spcAft>
                <a:spcPts val="0"/>
              </a:spcAft>
              <a:buSzPts val="2800"/>
              <a:buChar char="-"/>
            </a:pPr>
            <a:r>
              <a:rPr lang="en-IE" dirty="0"/>
              <a:t>reflection</a:t>
            </a:r>
            <a:endParaRPr dirty="0"/>
          </a:p>
        </p:txBody>
      </p:sp>
      <p:pic>
        <p:nvPicPr>
          <p:cNvPr id="111" name="Google Shape;111;g3c98b5eb8a7_0_61" descr="Student giving feedback on the accessibility of their modules." title="2602_ALL_084.jpg"/>
          <p:cNvPicPr preferRelativeResize="0"/>
          <p:nvPr/>
        </p:nvPicPr>
        <p:blipFill>
          <a:blip r:embed="rId3">
            <a:alphaModFix/>
          </a:blip>
          <a:stretch>
            <a:fillRect/>
          </a:stretch>
        </p:blipFill>
        <p:spPr>
          <a:xfrm>
            <a:off x="6728925" y="1560375"/>
            <a:ext cx="4497848" cy="3511299"/>
          </a:xfrm>
          <a:prstGeom prst="rect">
            <a:avLst/>
          </a:prstGeom>
          <a:noFill/>
          <a:ln>
            <a:noFill/>
          </a:ln>
        </p:spPr>
      </p:pic>
      <p:pic>
        <p:nvPicPr>
          <p:cNvPr id="114" name="Google Shape;114;g3c98b5eb8a7_0_61" descr="University for All logo" title="Uni for All Logo - Transparent Background PNG (1).png"/>
          <p:cNvPicPr preferRelativeResize="0"/>
          <p:nvPr/>
        </p:nvPicPr>
        <p:blipFill>
          <a:blip r:embed="rId4">
            <a:alphaModFix/>
          </a:blip>
          <a:stretch>
            <a:fillRect/>
          </a:stretch>
        </p:blipFill>
        <p:spPr>
          <a:xfrm>
            <a:off x="7269213" y="5441251"/>
            <a:ext cx="3417277" cy="112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c865a4e5ff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E" dirty="0"/>
              <a:t>Initial Findings</a:t>
            </a:r>
            <a:endParaRPr dirty="0"/>
          </a:p>
        </p:txBody>
      </p:sp>
      <p:sp>
        <p:nvSpPr>
          <p:cNvPr id="120" name="Google Shape;120;g3c865a4e5ff_0_0"/>
          <p:cNvSpPr txBox="1">
            <a:spLocks noGrp="1"/>
          </p:cNvSpPr>
          <p:nvPr>
            <p:ph type="body" idx="1"/>
          </p:nvPr>
        </p:nvSpPr>
        <p:spPr>
          <a:xfrm>
            <a:off x="171975" y="1690825"/>
            <a:ext cx="3962100" cy="43584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IE" dirty="0"/>
              <a:t>Dialogue is important to ensure the review is collaborative rather than evaluative</a:t>
            </a:r>
            <a:endParaRPr dirty="0"/>
          </a:p>
          <a:p>
            <a:pPr marL="457200" lvl="0" indent="-342900" algn="l" rtl="0">
              <a:spcBef>
                <a:spcPts val="0"/>
              </a:spcBef>
              <a:spcAft>
                <a:spcPts val="0"/>
              </a:spcAft>
              <a:buSzPts val="1800"/>
              <a:buChar char="•"/>
            </a:pPr>
            <a:r>
              <a:rPr lang="en-IE" dirty="0"/>
              <a:t>Time constraints are significant for faculty</a:t>
            </a:r>
            <a:endParaRPr dirty="0"/>
          </a:p>
          <a:p>
            <a:pPr marL="457200" lvl="0" indent="-342900" algn="l" rtl="0">
              <a:spcBef>
                <a:spcPts val="0"/>
              </a:spcBef>
              <a:spcAft>
                <a:spcPts val="0"/>
              </a:spcAft>
              <a:buSzPts val="1800"/>
              <a:buChar char="•"/>
            </a:pPr>
            <a:r>
              <a:rPr lang="en-IE" dirty="0"/>
              <a:t>Clear communications increase trust between students and faculty</a:t>
            </a:r>
            <a:endParaRPr dirty="0"/>
          </a:p>
          <a:p>
            <a:pPr marL="457200" lvl="0" indent="0" algn="l" rtl="0">
              <a:spcBef>
                <a:spcPts val="1000"/>
              </a:spcBef>
              <a:spcAft>
                <a:spcPts val="0"/>
              </a:spcAft>
              <a:buNone/>
            </a:pPr>
            <a:endParaRPr dirty="0"/>
          </a:p>
        </p:txBody>
      </p:sp>
      <p:pic>
        <p:nvPicPr>
          <p:cNvPr id="122" name="Google Shape;122;g3c865a4e5ff_0_0" descr="Decorative"/>
          <p:cNvPicPr preferRelativeResize="0"/>
          <p:nvPr/>
        </p:nvPicPr>
        <p:blipFill>
          <a:blip r:embed="rId3">
            <a:alphaModFix/>
          </a:blip>
          <a:stretch>
            <a:fillRect/>
          </a:stretch>
        </p:blipFill>
        <p:spPr>
          <a:xfrm>
            <a:off x="4573725" y="3548600"/>
            <a:ext cx="2309774" cy="3079670"/>
          </a:xfrm>
          <a:prstGeom prst="rect">
            <a:avLst/>
          </a:prstGeom>
          <a:noFill/>
          <a:ln>
            <a:noFill/>
          </a:ln>
        </p:spPr>
      </p:pic>
      <p:sp>
        <p:nvSpPr>
          <p:cNvPr id="121" name="Google Shape;121;g3c865a4e5ff_0_0"/>
          <p:cNvSpPr txBox="1">
            <a:spLocks noGrp="1"/>
          </p:cNvSpPr>
          <p:nvPr>
            <p:ph type="body" idx="2"/>
          </p:nvPr>
        </p:nvSpPr>
        <p:spPr>
          <a:xfrm>
            <a:off x="6951993" y="1690825"/>
            <a:ext cx="5181600" cy="396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IE" dirty="0"/>
              <a:t>Main offenders from review:</a:t>
            </a:r>
            <a:endParaRPr dirty="0"/>
          </a:p>
          <a:p>
            <a:pPr marL="457200" lvl="0" indent="-342900" algn="l" rtl="0">
              <a:spcBef>
                <a:spcPts val="1000"/>
              </a:spcBef>
              <a:spcAft>
                <a:spcPts val="0"/>
              </a:spcAft>
              <a:buSzPts val="1800"/>
              <a:buChar char="•"/>
            </a:pPr>
            <a:r>
              <a:rPr lang="en-IE" dirty="0"/>
              <a:t>Colour contrast</a:t>
            </a:r>
            <a:endParaRPr dirty="0"/>
          </a:p>
          <a:p>
            <a:pPr marL="457200" lvl="0" indent="-342900" algn="l" rtl="0">
              <a:spcBef>
                <a:spcPts val="0"/>
              </a:spcBef>
              <a:spcAft>
                <a:spcPts val="0"/>
              </a:spcAft>
              <a:buSzPts val="1800"/>
              <a:buChar char="•"/>
            </a:pPr>
            <a:r>
              <a:rPr lang="en-IE" dirty="0"/>
              <a:t>Inconsistent Brightspace navigation</a:t>
            </a:r>
            <a:endParaRPr dirty="0"/>
          </a:p>
          <a:p>
            <a:pPr marL="457200" lvl="0" indent="-342900" algn="l" rtl="0">
              <a:spcBef>
                <a:spcPts val="0"/>
              </a:spcBef>
              <a:spcAft>
                <a:spcPts val="0"/>
              </a:spcAft>
              <a:buSzPts val="1800"/>
              <a:buChar char="•"/>
            </a:pPr>
            <a:r>
              <a:rPr lang="en-IE" dirty="0"/>
              <a:t>Text size and font</a:t>
            </a:r>
            <a:endParaRPr dirty="0"/>
          </a:p>
          <a:p>
            <a:pPr marL="457200" lvl="0" indent="-342900" algn="l" rtl="0">
              <a:spcBef>
                <a:spcPts val="0"/>
              </a:spcBef>
              <a:spcAft>
                <a:spcPts val="0"/>
              </a:spcAft>
              <a:buSzPts val="1800"/>
              <a:buChar char="•"/>
            </a:pPr>
            <a:r>
              <a:rPr lang="en-IE" dirty="0"/>
              <a:t>Missing alternative text for images/graphs</a:t>
            </a:r>
            <a:endParaRPr dirty="0"/>
          </a:p>
          <a:p>
            <a:pPr marL="457200" lvl="0" indent="-342900" algn="l" rtl="0">
              <a:spcBef>
                <a:spcPts val="0"/>
              </a:spcBef>
              <a:spcAft>
                <a:spcPts val="0"/>
              </a:spcAft>
              <a:buSzPts val="1800"/>
              <a:buChar char="•"/>
            </a:pPr>
            <a:r>
              <a:rPr lang="en-IE" dirty="0"/>
              <a:t>Missing dates of assessment on Brightspace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c865a4e5ff_8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E"/>
              <a:t>Next steps </a:t>
            </a:r>
            <a:endParaRPr/>
          </a:p>
        </p:txBody>
      </p:sp>
      <p:sp>
        <p:nvSpPr>
          <p:cNvPr id="128" name="Google Shape;128;g3c865a4e5ff_8_0"/>
          <p:cNvSpPr txBox="1">
            <a:spLocks noGrp="1"/>
          </p:cNvSpPr>
          <p:nvPr>
            <p:ph type="body" idx="1"/>
          </p:nvPr>
        </p:nvSpPr>
        <p:spPr>
          <a:xfrm>
            <a:off x="554275" y="1598100"/>
            <a:ext cx="7031100" cy="396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IE"/>
              <a:t>Short term:</a:t>
            </a:r>
            <a:endParaRPr/>
          </a:p>
          <a:p>
            <a:pPr marL="0" lvl="0" indent="0" algn="l" rtl="0">
              <a:spcBef>
                <a:spcPts val="1000"/>
              </a:spcBef>
              <a:spcAft>
                <a:spcPts val="0"/>
              </a:spcAft>
              <a:buNone/>
            </a:pPr>
            <a:r>
              <a:rPr lang="en-IE"/>
              <a:t>Follow up meeting with faculty</a:t>
            </a:r>
            <a:endParaRPr/>
          </a:p>
          <a:p>
            <a:pPr marL="0" lvl="0" indent="0" algn="l" rtl="0">
              <a:spcBef>
                <a:spcPts val="1000"/>
              </a:spcBef>
              <a:spcAft>
                <a:spcPts val="0"/>
              </a:spcAft>
              <a:buNone/>
            </a:pPr>
            <a:r>
              <a:rPr lang="en-IE"/>
              <a:t>Establishing timeline for implementation of changes</a:t>
            </a:r>
            <a:endParaRPr/>
          </a:p>
          <a:p>
            <a:pPr marL="0" lvl="0" indent="0" algn="l" rtl="0">
              <a:spcBef>
                <a:spcPts val="1000"/>
              </a:spcBef>
              <a:spcAft>
                <a:spcPts val="0"/>
              </a:spcAft>
              <a:buNone/>
            </a:pPr>
            <a:endParaRPr/>
          </a:p>
        </p:txBody>
      </p:sp>
      <p:sp>
        <p:nvSpPr>
          <p:cNvPr id="129" name="Google Shape;129;g3c865a4e5ff_8_0"/>
          <p:cNvSpPr txBox="1">
            <a:spLocks noGrp="1"/>
          </p:cNvSpPr>
          <p:nvPr>
            <p:ph type="body" idx="2"/>
          </p:nvPr>
        </p:nvSpPr>
        <p:spPr>
          <a:xfrm>
            <a:off x="554275" y="3866325"/>
            <a:ext cx="7031100" cy="396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IE"/>
              <a:t>Long term:</a:t>
            </a:r>
            <a:endParaRPr/>
          </a:p>
          <a:p>
            <a:pPr marL="0" lvl="0" indent="0" algn="l" rtl="0">
              <a:spcBef>
                <a:spcPts val="1000"/>
              </a:spcBef>
              <a:spcAft>
                <a:spcPts val="0"/>
              </a:spcAft>
              <a:buNone/>
            </a:pPr>
            <a:r>
              <a:rPr lang="en-IE"/>
              <a:t>Increasing the scope of the review and assessing more modules </a:t>
            </a:r>
            <a:endParaRPr/>
          </a:p>
          <a:p>
            <a:pPr marL="0" lvl="0" indent="0" algn="l" rtl="0">
              <a:spcBef>
                <a:spcPts val="1000"/>
              </a:spcBef>
              <a:spcAft>
                <a:spcPts val="0"/>
              </a:spcAft>
              <a:buNone/>
            </a:pPr>
            <a:r>
              <a:rPr lang="en-IE"/>
              <a:t>Creating general accessibility guidelines </a:t>
            </a:r>
            <a:endParaRPr/>
          </a:p>
        </p:txBody>
      </p:sp>
      <p:pic>
        <p:nvPicPr>
          <p:cNvPr id="130" name="Google Shape;130;g3c865a4e5ff_8_0" descr="Decorative"/>
          <p:cNvPicPr preferRelativeResize="0"/>
          <p:nvPr/>
        </p:nvPicPr>
        <p:blipFill>
          <a:blip r:embed="rId3">
            <a:alphaModFix/>
          </a:blip>
          <a:stretch>
            <a:fillRect/>
          </a:stretch>
        </p:blipFill>
        <p:spPr>
          <a:xfrm>
            <a:off x="8535559" y="1157061"/>
            <a:ext cx="3407899" cy="45438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c865a4e5ff_9_1"/>
          <p:cNvSpPr txBox="1">
            <a:spLocks noGrp="1"/>
          </p:cNvSpPr>
          <p:nvPr>
            <p:ph type="title"/>
          </p:nvPr>
        </p:nvSpPr>
        <p:spPr>
          <a:xfrm>
            <a:off x="831850" y="723213"/>
            <a:ext cx="10515600" cy="2852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IE"/>
              <a:t>Thank you </a:t>
            </a:r>
            <a:endParaRPr/>
          </a:p>
        </p:txBody>
      </p:sp>
      <p:sp>
        <p:nvSpPr>
          <p:cNvPr id="136" name="Google Shape;136;g3c865a4e5ff_9_1"/>
          <p:cNvSpPr txBox="1">
            <a:spLocks noGrp="1"/>
          </p:cNvSpPr>
          <p:nvPr>
            <p:ph type="body" idx="1"/>
          </p:nvPr>
        </p:nvSpPr>
        <p:spPr>
          <a:xfrm>
            <a:off x="831850" y="4589463"/>
            <a:ext cx="10515600" cy="117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2_Office Theme">
  <a:themeElements>
    <a:clrScheme name="Custom 1">
      <a:dk1>
        <a:srgbClr val="000000"/>
      </a:dk1>
      <a:lt1>
        <a:srgbClr val="FFFFFF"/>
      </a:lt1>
      <a:dk2>
        <a:srgbClr val="002542"/>
      </a:dk2>
      <a:lt2>
        <a:srgbClr val="F2F2F2"/>
      </a:lt2>
      <a:accent1>
        <a:srgbClr val="004377"/>
      </a:accent1>
      <a:accent2>
        <a:srgbClr val="00A0F0"/>
      </a:accent2>
      <a:accent3>
        <a:srgbClr val="72BF44"/>
      </a:accent3>
      <a:accent4>
        <a:srgbClr val="FAD239"/>
      </a:accent4>
      <a:accent5>
        <a:srgbClr val="176321"/>
      </a:accent5>
      <a:accent6>
        <a:srgbClr val="00254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000000"/>
      </a:dk1>
      <a:lt1>
        <a:srgbClr val="FFFFFF"/>
      </a:lt1>
      <a:dk2>
        <a:srgbClr val="002542"/>
      </a:dk2>
      <a:lt2>
        <a:srgbClr val="F2F2F2"/>
      </a:lt2>
      <a:accent1>
        <a:srgbClr val="004377"/>
      </a:accent1>
      <a:accent2>
        <a:srgbClr val="00A0F0"/>
      </a:accent2>
      <a:accent3>
        <a:srgbClr val="72BF44"/>
      </a:accent3>
      <a:accent4>
        <a:srgbClr val="FAD239"/>
      </a:accent4>
      <a:accent5>
        <a:srgbClr val="176321"/>
      </a:accent5>
      <a:accent6>
        <a:srgbClr val="00254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Props1.xml><?xml version="1.0" encoding="utf-8"?>
<ds:datastoreItem xmlns:ds="http://schemas.openxmlformats.org/officeDocument/2006/customXml" ds:itemID="{A9C6AE76-5E52-4493-8243-2A7568A0A95A}">
  <ds:schemaRefs>
    <ds:schemaRef ds:uri="http://schemas.microsoft.com/sharepoint/v3/contenttype/forms"/>
  </ds:schemaRefs>
</ds:datastoreItem>
</file>

<file path=customXml/itemProps2.xml><?xml version="1.0" encoding="utf-8"?>
<ds:datastoreItem xmlns:ds="http://schemas.openxmlformats.org/officeDocument/2006/customXml" ds:itemID="{3F37281C-2345-43B7-A1CF-B89498B13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F196C2-D7D9-4765-BF08-866295DBEF2A}">
  <ds:schemaRefs>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8a9eb8c-6a01-428e-9f5d-17b5596ff277"/>
    <ds:schemaRef ds:uri="f04adec5-321f-46c9-8d8f-d278d5019d73"/>
  </ds:schemaRefs>
</ds:datastoreItem>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Widescreen</PresentationFormat>
  <Paragraphs>49</Paragraphs>
  <Slides>7</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2_Office Theme</vt:lpstr>
      <vt:lpstr>2_Office Theme</vt:lpstr>
      <vt:lpstr>Partnership in Practice: Student - Faculty Collaboration for Accessible Learning</vt:lpstr>
      <vt:lpstr>Who are the Student Partners?</vt:lpstr>
      <vt:lpstr>Aims of the Project  </vt:lpstr>
      <vt:lpstr>Methodology</vt:lpstr>
      <vt:lpstr>Initial Findings</vt:lpstr>
      <vt:lpstr>Next steps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Lisa Padden</dc:creator>
  <cp:lastModifiedBy>Danielle Duignan</cp:lastModifiedBy>
  <cp:revision>1</cp:revision>
  <dcterms:created xsi:type="dcterms:W3CDTF">2022-01-19T09:46:21Z</dcterms:created>
  <dcterms:modified xsi:type="dcterms:W3CDTF">2026-03-12T12:45:59Z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