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1F1"/>
    <a:srgbClr val="FFA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747F7-76BD-49AA-B07E-C49A195696A1}" v="128" dt="2026-03-09T13:05:37.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6" autoAdjust="0"/>
    <p:restoredTop sz="86467" autoAdjust="0"/>
  </p:normalViewPr>
  <p:slideViewPr>
    <p:cSldViewPr snapToGrid="0">
      <p:cViewPr varScale="1">
        <p:scale>
          <a:sx n="106" d="100"/>
          <a:sy n="106" d="100"/>
        </p:scale>
        <p:origin x="120" y="462"/>
      </p:cViewPr>
      <p:guideLst>
        <p:guide orient="horz" pos="1620"/>
        <p:guide pos="2880"/>
      </p:guideLst>
    </p:cSldViewPr>
  </p:slideViewPr>
  <p:outlineViewPr>
    <p:cViewPr>
      <p:scale>
        <a:sx n="33" d="100"/>
        <a:sy n="33" d="100"/>
      </p:scale>
      <p:origin x="0" y="-28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Duignan" userId="f36a576b-c06f-4e27-b341-dcf4bf9c1f2f" providerId="ADAL" clId="{07D29F31-AF74-419B-AFEC-C1B7E62EF368}"/>
    <pc:docChg chg="undo custSel modSld">
      <pc:chgData name="Danielle Duignan" userId="f36a576b-c06f-4e27-b341-dcf4bf9c1f2f" providerId="ADAL" clId="{07D29F31-AF74-419B-AFEC-C1B7E62EF368}" dt="2026-03-09T13:05:37.926" v="140"/>
      <pc:docMkLst>
        <pc:docMk/>
      </pc:docMkLst>
      <pc:sldChg chg="modSp mod">
        <pc:chgData name="Danielle Duignan" userId="f36a576b-c06f-4e27-b341-dcf4bf9c1f2f" providerId="ADAL" clId="{07D29F31-AF74-419B-AFEC-C1B7E62EF368}" dt="2026-03-09T13:00:42.180" v="10" actId="33553"/>
        <pc:sldMkLst>
          <pc:docMk/>
          <pc:sldMk cId="0" sldId="256"/>
        </pc:sldMkLst>
        <pc:spChg chg="mod">
          <ac:chgData name="Danielle Duignan" userId="f36a576b-c06f-4e27-b341-dcf4bf9c1f2f" providerId="ADAL" clId="{07D29F31-AF74-419B-AFEC-C1B7E62EF368}" dt="2026-03-09T13:00:42.180" v="10" actId="33553"/>
          <ac:spMkLst>
            <pc:docMk/>
            <pc:sldMk cId="0" sldId="256"/>
            <ac:spMk id="54" creationId="{00000000-0000-0000-0000-000000000000}"/>
          </ac:spMkLst>
        </pc:spChg>
        <pc:picChg chg="mod">
          <ac:chgData name="Danielle Duignan" userId="f36a576b-c06f-4e27-b341-dcf4bf9c1f2f" providerId="ADAL" clId="{07D29F31-AF74-419B-AFEC-C1B7E62EF368}" dt="2026-03-09T13:00:13.282" v="1" actId="962"/>
          <ac:picMkLst>
            <pc:docMk/>
            <pc:sldMk cId="0" sldId="256"/>
            <ac:picMk id="56" creationId="{00000000-0000-0000-0000-000000000000}"/>
          </ac:picMkLst>
        </pc:picChg>
      </pc:sldChg>
      <pc:sldChg chg="addSp modSp mod">
        <pc:chgData name="Danielle Duignan" userId="f36a576b-c06f-4e27-b341-dcf4bf9c1f2f" providerId="ADAL" clId="{07D29F31-AF74-419B-AFEC-C1B7E62EF368}" dt="2026-03-09T13:02:46.230" v="93" actId="13244"/>
        <pc:sldMkLst>
          <pc:docMk/>
          <pc:sldMk cId="0" sldId="257"/>
        </pc:sldMkLst>
        <pc:spChg chg="add mod">
          <ac:chgData name="Danielle Duignan" userId="f36a576b-c06f-4e27-b341-dcf4bf9c1f2f" providerId="ADAL" clId="{07D29F31-AF74-419B-AFEC-C1B7E62EF368}" dt="2026-03-09T13:02:46.230" v="93" actId="13244"/>
          <ac:spMkLst>
            <pc:docMk/>
            <pc:sldMk cId="0" sldId="257"/>
            <ac:spMk id="2" creationId="{621D7C9A-6385-5E25-DA65-E69DD765A891}"/>
          </ac:spMkLst>
        </pc:spChg>
        <pc:spChg chg="mod">
          <ac:chgData name="Danielle Duignan" userId="f36a576b-c06f-4e27-b341-dcf4bf9c1f2f" providerId="ADAL" clId="{07D29F31-AF74-419B-AFEC-C1B7E62EF368}" dt="2026-03-09T13:00:49.855" v="12" actId="1076"/>
          <ac:spMkLst>
            <pc:docMk/>
            <pc:sldMk cId="0" sldId="257"/>
            <ac:spMk id="61" creationId="{00000000-0000-0000-0000-000000000000}"/>
          </ac:spMkLst>
        </pc:spChg>
        <pc:spChg chg="mod">
          <ac:chgData name="Danielle Duignan" userId="f36a576b-c06f-4e27-b341-dcf4bf9c1f2f" providerId="ADAL" clId="{07D29F31-AF74-419B-AFEC-C1B7E62EF368}" dt="2026-03-09T13:00:54.827" v="13" actId="14100"/>
          <ac:spMkLst>
            <pc:docMk/>
            <pc:sldMk cId="0" sldId="257"/>
            <ac:spMk id="63" creationId="{00000000-0000-0000-0000-000000000000}"/>
          </ac:spMkLst>
        </pc:spChg>
      </pc:sldChg>
      <pc:sldChg chg="modSp">
        <pc:chgData name="Danielle Duignan" userId="f36a576b-c06f-4e27-b341-dcf4bf9c1f2f" providerId="ADAL" clId="{07D29F31-AF74-419B-AFEC-C1B7E62EF368}" dt="2026-03-09T13:03:03.707" v="96"/>
        <pc:sldMkLst>
          <pc:docMk/>
          <pc:sldMk cId="0" sldId="258"/>
        </pc:sldMkLst>
        <pc:spChg chg="mod">
          <ac:chgData name="Danielle Duignan" userId="f36a576b-c06f-4e27-b341-dcf4bf9c1f2f" providerId="ADAL" clId="{07D29F31-AF74-419B-AFEC-C1B7E62EF368}" dt="2026-03-09T13:03:00.432" v="95"/>
          <ac:spMkLst>
            <pc:docMk/>
            <pc:sldMk cId="0" sldId="258"/>
            <ac:spMk id="68" creationId="{00000000-0000-0000-0000-000000000000}"/>
          </ac:spMkLst>
        </pc:spChg>
        <pc:spChg chg="mod">
          <ac:chgData name="Danielle Duignan" userId="f36a576b-c06f-4e27-b341-dcf4bf9c1f2f" providerId="ADAL" clId="{07D29F31-AF74-419B-AFEC-C1B7E62EF368}" dt="2026-03-09T13:03:03.707" v="96"/>
          <ac:spMkLst>
            <pc:docMk/>
            <pc:sldMk cId="0" sldId="258"/>
            <ac:spMk id="70" creationId="{00000000-0000-0000-0000-000000000000}"/>
          </ac:spMkLst>
        </pc:spChg>
      </pc:sldChg>
      <pc:sldChg chg="modSp mod">
        <pc:chgData name="Danielle Duignan" userId="f36a576b-c06f-4e27-b341-dcf4bf9c1f2f" providerId="ADAL" clId="{07D29F31-AF74-419B-AFEC-C1B7E62EF368}" dt="2026-03-09T13:03:52.626" v="106"/>
        <pc:sldMkLst>
          <pc:docMk/>
          <pc:sldMk cId="0" sldId="259"/>
        </pc:sldMkLst>
        <pc:spChg chg="ord">
          <ac:chgData name="Danielle Duignan" userId="f36a576b-c06f-4e27-b341-dcf4bf9c1f2f" providerId="ADAL" clId="{07D29F31-AF74-419B-AFEC-C1B7E62EF368}" dt="2026-03-09T13:03:52.626" v="106"/>
          <ac:spMkLst>
            <pc:docMk/>
            <pc:sldMk cId="0" sldId="259"/>
            <ac:spMk id="79" creationId="{00000000-0000-0000-0000-000000000000}"/>
          </ac:spMkLst>
        </pc:spChg>
        <pc:spChg chg="mod ord">
          <ac:chgData name="Danielle Duignan" userId="f36a576b-c06f-4e27-b341-dcf4bf9c1f2f" providerId="ADAL" clId="{07D29F31-AF74-419B-AFEC-C1B7E62EF368}" dt="2026-03-09T13:03:52.626" v="106"/>
          <ac:spMkLst>
            <pc:docMk/>
            <pc:sldMk cId="0" sldId="259"/>
            <ac:spMk id="80" creationId="{00000000-0000-0000-0000-000000000000}"/>
          </ac:spMkLst>
        </pc:spChg>
        <pc:spChg chg="mod ord">
          <ac:chgData name="Danielle Duignan" userId="f36a576b-c06f-4e27-b341-dcf4bf9c1f2f" providerId="ADAL" clId="{07D29F31-AF74-419B-AFEC-C1B7E62EF368}" dt="2026-03-09T13:03:52.626" v="106"/>
          <ac:spMkLst>
            <pc:docMk/>
            <pc:sldMk cId="0" sldId="259"/>
            <ac:spMk id="82" creationId="{00000000-0000-0000-0000-000000000000}"/>
          </ac:spMkLst>
        </pc:spChg>
        <pc:spChg chg="mod ord">
          <ac:chgData name="Danielle Duignan" userId="f36a576b-c06f-4e27-b341-dcf4bf9c1f2f" providerId="ADAL" clId="{07D29F31-AF74-419B-AFEC-C1B7E62EF368}" dt="2026-03-09T13:03:52.626" v="106"/>
          <ac:spMkLst>
            <pc:docMk/>
            <pc:sldMk cId="0" sldId="259"/>
            <ac:spMk id="83" creationId="{00000000-0000-0000-0000-000000000000}"/>
          </ac:spMkLst>
        </pc:spChg>
        <pc:spChg chg="ord">
          <ac:chgData name="Danielle Duignan" userId="f36a576b-c06f-4e27-b341-dcf4bf9c1f2f" providerId="ADAL" clId="{07D29F31-AF74-419B-AFEC-C1B7E62EF368}" dt="2026-03-09T13:03:52.626" v="106"/>
          <ac:spMkLst>
            <pc:docMk/>
            <pc:sldMk cId="0" sldId="259"/>
            <ac:spMk id="86" creationId="{00000000-0000-0000-0000-000000000000}"/>
          </ac:spMkLst>
        </pc:spChg>
        <pc:spChg chg="mod ord">
          <ac:chgData name="Danielle Duignan" userId="f36a576b-c06f-4e27-b341-dcf4bf9c1f2f" providerId="ADAL" clId="{07D29F31-AF74-419B-AFEC-C1B7E62EF368}" dt="2026-03-09T13:03:52.626" v="106"/>
          <ac:spMkLst>
            <pc:docMk/>
            <pc:sldMk cId="0" sldId="259"/>
            <ac:spMk id="87" creationId="{00000000-0000-0000-0000-000000000000}"/>
          </ac:spMkLst>
        </pc:spChg>
        <pc:spChg chg="ord">
          <ac:chgData name="Danielle Duignan" userId="f36a576b-c06f-4e27-b341-dcf4bf9c1f2f" providerId="ADAL" clId="{07D29F31-AF74-419B-AFEC-C1B7E62EF368}" dt="2026-03-09T13:03:52.626" v="106"/>
          <ac:spMkLst>
            <pc:docMk/>
            <pc:sldMk cId="0" sldId="259"/>
            <ac:spMk id="88" creationId="{00000000-0000-0000-0000-000000000000}"/>
          </ac:spMkLst>
        </pc:spChg>
        <pc:spChg chg="ord">
          <ac:chgData name="Danielle Duignan" userId="f36a576b-c06f-4e27-b341-dcf4bf9c1f2f" providerId="ADAL" clId="{07D29F31-AF74-419B-AFEC-C1B7E62EF368}" dt="2026-03-09T13:03:52.626" v="106"/>
          <ac:spMkLst>
            <pc:docMk/>
            <pc:sldMk cId="0" sldId="259"/>
            <ac:spMk id="89" creationId="{00000000-0000-0000-0000-000000000000}"/>
          </ac:spMkLst>
        </pc:spChg>
        <pc:picChg chg="mod ord">
          <ac:chgData name="Danielle Duignan" userId="f36a576b-c06f-4e27-b341-dcf4bf9c1f2f" providerId="ADAL" clId="{07D29F31-AF74-419B-AFEC-C1B7E62EF368}" dt="2026-03-09T13:03:52.626" v="106"/>
          <ac:picMkLst>
            <pc:docMk/>
            <pc:sldMk cId="0" sldId="259"/>
            <ac:picMk id="81" creationId="{00000000-0000-0000-0000-000000000000}"/>
          </ac:picMkLst>
        </pc:picChg>
        <pc:picChg chg="mod ord">
          <ac:chgData name="Danielle Duignan" userId="f36a576b-c06f-4e27-b341-dcf4bf9c1f2f" providerId="ADAL" clId="{07D29F31-AF74-419B-AFEC-C1B7E62EF368}" dt="2026-03-09T13:03:52.626" v="106"/>
          <ac:picMkLst>
            <pc:docMk/>
            <pc:sldMk cId="0" sldId="259"/>
            <ac:picMk id="84" creationId="{00000000-0000-0000-0000-000000000000}"/>
          </ac:picMkLst>
        </pc:picChg>
        <pc:picChg chg="mod">
          <ac:chgData name="Danielle Duignan" userId="f36a576b-c06f-4e27-b341-dcf4bf9c1f2f" providerId="ADAL" clId="{07D29F31-AF74-419B-AFEC-C1B7E62EF368}" dt="2026-03-09T13:03:30.773" v="102" actId="962"/>
          <ac:picMkLst>
            <pc:docMk/>
            <pc:sldMk cId="0" sldId="259"/>
            <ac:picMk id="85" creationId="{00000000-0000-0000-0000-000000000000}"/>
          </ac:picMkLst>
        </pc:picChg>
      </pc:sldChg>
      <pc:sldChg chg="modSp mod">
        <pc:chgData name="Danielle Duignan" userId="f36a576b-c06f-4e27-b341-dcf4bf9c1f2f" providerId="ADAL" clId="{07D29F31-AF74-419B-AFEC-C1B7E62EF368}" dt="2026-03-09T13:00:27.480" v="5" actId="962"/>
        <pc:sldMkLst>
          <pc:docMk/>
          <pc:sldMk cId="0" sldId="260"/>
        </pc:sldMkLst>
        <pc:picChg chg="mod">
          <ac:chgData name="Danielle Duignan" userId="f36a576b-c06f-4e27-b341-dcf4bf9c1f2f" providerId="ADAL" clId="{07D29F31-AF74-419B-AFEC-C1B7E62EF368}" dt="2026-03-09T13:00:27.480" v="5" actId="962"/>
          <ac:picMkLst>
            <pc:docMk/>
            <pc:sldMk cId="0" sldId="260"/>
            <ac:picMk id="94" creationId="{00000000-0000-0000-0000-000000000000}"/>
          </ac:picMkLst>
        </pc:picChg>
      </pc:sldChg>
      <pc:sldChg chg="modSp mod">
        <pc:chgData name="Danielle Duignan" userId="f36a576b-c06f-4e27-b341-dcf4bf9c1f2f" providerId="ADAL" clId="{07D29F31-AF74-419B-AFEC-C1B7E62EF368}" dt="2026-03-09T13:04:14.750" v="115"/>
        <pc:sldMkLst>
          <pc:docMk/>
          <pc:sldMk cId="0" sldId="261"/>
        </pc:sldMkLst>
        <pc:spChg chg="mod">
          <ac:chgData name="Danielle Duignan" userId="f36a576b-c06f-4e27-b341-dcf4bf9c1f2f" providerId="ADAL" clId="{07D29F31-AF74-419B-AFEC-C1B7E62EF368}" dt="2026-03-09T13:04:08.979" v="108"/>
          <ac:spMkLst>
            <pc:docMk/>
            <pc:sldMk cId="0" sldId="261"/>
            <ac:spMk id="107" creationId="{00000000-0000-0000-0000-000000000000}"/>
          </ac:spMkLst>
        </pc:spChg>
        <pc:spChg chg="mod">
          <ac:chgData name="Danielle Duignan" userId="f36a576b-c06f-4e27-b341-dcf4bf9c1f2f" providerId="ADAL" clId="{07D29F31-AF74-419B-AFEC-C1B7E62EF368}" dt="2026-03-09T13:04:00.179" v="107" actId="13244"/>
          <ac:spMkLst>
            <pc:docMk/>
            <pc:sldMk cId="0" sldId="261"/>
            <ac:spMk id="110" creationId="{00000000-0000-0000-0000-000000000000}"/>
          </ac:spMkLst>
        </pc:spChg>
        <pc:picChg chg="mod">
          <ac:chgData name="Danielle Duignan" userId="f36a576b-c06f-4e27-b341-dcf4bf9c1f2f" providerId="ADAL" clId="{07D29F31-AF74-419B-AFEC-C1B7E62EF368}" dt="2026-03-09T13:04:12.341" v="111" actId="962"/>
          <ac:picMkLst>
            <pc:docMk/>
            <pc:sldMk cId="0" sldId="261"/>
            <ac:picMk id="108" creationId="{00000000-0000-0000-0000-000000000000}"/>
          </ac:picMkLst>
        </pc:picChg>
        <pc:picChg chg="mod">
          <ac:chgData name="Danielle Duignan" userId="f36a576b-c06f-4e27-b341-dcf4bf9c1f2f" providerId="ADAL" clId="{07D29F31-AF74-419B-AFEC-C1B7E62EF368}" dt="2026-03-09T13:04:14.750" v="115"/>
          <ac:picMkLst>
            <pc:docMk/>
            <pc:sldMk cId="0" sldId="261"/>
            <ac:picMk id="109" creationId="{00000000-0000-0000-0000-000000000000}"/>
          </ac:picMkLst>
        </pc:picChg>
      </pc:sldChg>
      <pc:sldChg chg="modSp">
        <pc:chgData name="Danielle Duignan" userId="f36a576b-c06f-4e27-b341-dcf4bf9c1f2f" providerId="ADAL" clId="{07D29F31-AF74-419B-AFEC-C1B7E62EF368}" dt="2026-03-09T13:04:31.602" v="121"/>
        <pc:sldMkLst>
          <pc:docMk/>
          <pc:sldMk cId="0" sldId="262"/>
        </pc:sldMkLst>
        <pc:spChg chg="mod">
          <ac:chgData name="Danielle Duignan" userId="f36a576b-c06f-4e27-b341-dcf4bf9c1f2f" providerId="ADAL" clId="{07D29F31-AF74-419B-AFEC-C1B7E62EF368}" dt="2026-03-09T13:04:27.835" v="120"/>
          <ac:spMkLst>
            <pc:docMk/>
            <pc:sldMk cId="0" sldId="262"/>
            <ac:spMk id="116" creationId="{00000000-0000-0000-0000-000000000000}"/>
          </ac:spMkLst>
        </pc:spChg>
        <pc:spChg chg="mod">
          <ac:chgData name="Danielle Duignan" userId="f36a576b-c06f-4e27-b341-dcf4bf9c1f2f" providerId="ADAL" clId="{07D29F31-AF74-419B-AFEC-C1B7E62EF368}" dt="2026-03-09T13:04:31.602" v="121"/>
          <ac:spMkLst>
            <pc:docMk/>
            <pc:sldMk cId="0" sldId="262"/>
            <ac:spMk id="118" creationId="{00000000-0000-0000-0000-000000000000}"/>
          </ac:spMkLst>
        </pc:spChg>
        <pc:spChg chg="mod">
          <ac:chgData name="Danielle Duignan" userId="f36a576b-c06f-4e27-b341-dcf4bf9c1f2f" providerId="ADAL" clId="{07D29F31-AF74-419B-AFEC-C1B7E62EF368}" dt="2026-03-09T13:04:21.473" v="119"/>
          <ac:spMkLst>
            <pc:docMk/>
            <pc:sldMk cId="0" sldId="262"/>
            <ac:spMk id="119" creationId="{00000000-0000-0000-0000-000000000000}"/>
          </ac:spMkLst>
        </pc:spChg>
      </pc:sldChg>
      <pc:sldChg chg="modSp">
        <pc:chgData name="Danielle Duignan" userId="f36a576b-c06f-4e27-b341-dcf4bf9c1f2f" providerId="ADAL" clId="{07D29F31-AF74-419B-AFEC-C1B7E62EF368}" dt="2026-03-09T13:01:44.408" v="57" actId="20577"/>
        <pc:sldMkLst>
          <pc:docMk/>
          <pc:sldMk cId="0" sldId="264"/>
        </pc:sldMkLst>
        <pc:spChg chg="mod">
          <ac:chgData name="Danielle Duignan" userId="f36a576b-c06f-4e27-b341-dcf4bf9c1f2f" providerId="ADAL" clId="{07D29F31-AF74-419B-AFEC-C1B7E62EF368}" dt="2026-03-09T13:01:44.408" v="57" actId="20577"/>
          <ac:spMkLst>
            <pc:docMk/>
            <pc:sldMk cId="0" sldId="264"/>
            <ac:spMk id="136" creationId="{00000000-0000-0000-0000-000000000000}"/>
          </ac:spMkLst>
        </pc:spChg>
      </pc:sldChg>
      <pc:sldChg chg="modSp mod">
        <pc:chgData name="Danielle Duignan" userId="f36a576b-c06f-4e27-b341-dcf4bf9c1f2f" providerId="ADAL" clId="{07D29F31-AF74-419B-AFEC-C1B7E62EF368}" dt="2026-03-09T13:00:32.752" v="7" actId="962"/>
        <pc:sldMkLst>
          <pc:docMk/>
          <pc:sldMk cId="0" sldId="265"/>
        </pc:sldMkLst>
        <pc:picChg chg="mod">
          <ac:chgData name="Danielle Duignan" userId="f36a576b-c06f-4e27-b341-dcf4bf9c1f2f" providerId="ADAL" clId="{07D29F31-AF74-419B-AFEC-C1B7E62EF368}" dt="2026-03-09T13:00:32.752" v="7" actId="962"/>
          <ac:picMkLst>
            <pc:docMk/>
            <pc:sldMk cId="0" sldId="265"/>
            <ac:picMk id="144" creationId="{00000000-0000-0000-0000-000000000000}"/>
          </ac:picMkLst>
        </pc:picChg>
      </pc:sldChg>
      <pc:sldChg chg="modSp mod">
        <pc:chgData name="Danielle Duignan" userId="f36a576b-c06f-4e27-b341-dcf4bf9c1f2f" providerId="ADAL" clId="{07D29F31-AF74-419B-AFEC-C1B7E62EF368}" dt="2026-03-09T13:01:58.185" v="65" actId="20577"/>
        <pc:sldMkLst>
          <pc:docMk/>
          <pc:sldMk cId="0" sldId="266"/>
        </pc:sldMkLst>
        <pc:spChg chg="mod">
          <ac:chgData name="Danielle Duignan" userId="f36a576b-c06f-4e27-b341-dcf4bf9c1f2f" providerId="ADAL" clId="{07D29F31-AF74-419B-AFEC-C1B7E62EF368}" dt="2026-03-09T13:01:58.185" v="65" actId="20577"/>
          <ac:spMkLst>
            <pc:docMk/>
            <pc:sldMk cId="0" sldId="266"/>
            <ac:spMk id="151" creationId="{00000000-0000-0000-0000-000000000000}"/>
          </ac:spMkLst>
        </pc:spChg>
        <pc:spChg chg="mod">
          <ac:chgData name="Danielle Duignan" userId="f36a576b-c06f-4e27-b341-dcf4bf9c1f2f" providerId="ADAL" clId="{07D29F31-AF74-419B-AFEC-C1B7E62EF368}" dt="2026-03-09T13:00:34.601" v="8" actId="962"/>
          <ac:spMkLst>
            <pc:docMk/>
            <pc:sldMk cId="0" sldId="266"/>
            <ac:spMk id="154" creationId="{00000000-0000-0000-0000-000000000000}"/>
          </ac:spMkLst>
        </pc:spChg>
      </pc:sldChg>
      <pc:sldChg chg="modSp">
        <pc:chgData name="Danielle Duignan" userId="f36a576b-c06f-4e27-b341-dcf4bf9c1f2f" providerId="ADAL" clId="{07D29F31-AF74-419B-AFEC-C1B7E62EF368}" dt="2026-03-09T13:02:26.739" v="82" actId="1076"/>
        <pc:sldMkLst>
          <pc:docMk/>
          <pc:sldMk cId="0" sldId="267"/>
        </pc:sldMkLst>
        <pc:spChg chg="mod">
          <ac:chgData name="Danielle Duignan" userId="f36a576b-c06f-4e27-b341-dcf4bf9c1f2f" providerId="ADAL" clId="{07D29F31-AF74-419B-AFEC-C1B7E62EF368}" dt="2026-03-09T13:02:26.739" v="82" actId="1076"/>
          <ac:spMkLst>
            <pc:docMk/>
            <pc:sldMk cId="0" sldId="267"/>
            <ac:spMk id="160" creationId="{00000000-0000-0000-0000-000000000000}"/>
          </ac:spMkLst>
        </pc:spChg>
      </pc:sldChg>
      <pc:sldChg chg="addSp delSp modSp">
        <pc:chgData name="Danielle Duignan" userId="f36a576b-c06f-4e27-b341-dcf4bf9c1f2f" providerId="ADAL" clId="{07D29F31-AF74-419B-AFEC-C1B7E62EF368}" dt="2026-03-09T13:05:11.329" v="133"/>
        <pc:sldMkLst>
          <pc:docMk/>
          <pc:sldMk cId="0" sldId="268"/>
        </pc:sldMkLst>
        <pc:spChg chg="add del">
          <ac:chgData name="Danielle Duignan" userId="f36a576b-c06f-4e27-b341-dcf4bf9c1f2f" providerId="ADAL" clId="{07D29F31-AF74-419B-AFEC-C1B7E62EF368}" dt="2026-03-09T13:04:52.151" v="127" actId="478"/>
          <ac:spMkLst>
            <pc:docMk/>
            <pc:sldMk cId="0" sldId="268"/>
            <ac:spMk id="169" creationId="{00000000-0000-0000-0000-000000000000}"/>
          </ac:spMkLst>
        </pc:spChg>
        <pc:spChg chg="mod">
          <ac:chgData name="Danielle Duignan" userId="f36a576b-c06f-4e27-b341-dcf4bf9c1f2f" providerId="ADAL" clId="{07D29F31-AF74-419B-AFEC-C1B7E62EF368}" dt="2026-03-09T13:04:41.983" v="124"/>
          <ac:spMkLst>
            <pc:docMk/>
            <pc:sldMk cId="0" sldId="268"/>
            <ac:spMk id="172" creationId="{00000000-0000-0000-0000-000000000000}"/>
          </ac:spMkLst>
        </pc:spChg>
        <pc:spChg chg="mod">
          <ac:chgData name="Danielle Duignan" userId="f36a576b-c06f-4e27-b341-dcf4bf9c1f2f" providerId="ADAL" clId="{07D29F31-AF74-419B-AFEC-C1B7E62EF368}" dt="2026-03-09T13:05:01.847" v="130"/>
          <ac:spMkLst>
            <pc:docMk/>
            <pc:sldMk cId="0" sldId="268"/>
            <ac:spMk id="175" creationId="{00000000-0000-0000-0000-000000000000}"/>
          </ac:spMkLst>
        </pc:spChg>
        <pc:spChg chg="mod">
          <ac:chgData name="Danielle Duignan" userId="f36a576b-c06f-4e27-b341-dcf4bf9c1f2f" providerId="ADAL" clId="{07D29F31-AF74-419B-AFEC-C1B7E62EF368}" dt="2026-03-09T13:05:06.161" v="132"/>
          <ac:spMkLst>
            <pc:docMk/>
            <pc:sldMk cId="0" sldId="268"/>
            <ac:spMk id="176" creationId="{00000000-0000-0000-0000-000000000000}"/>
          </ac:spMkLst>
        </pc:spChg>
        <pc:spChg chg="mod">
          <ac:chgData name="Danielle Duignan" userId="f36a576b-c06f-4e27-b341-dcf4bf9c1f2f" providerId="ADAL" clId="{07D29F31-AF74-419B-AFEC-C1B7E62EF368}" dt="2026-03-09T13:05:11.329" v="133"/>
          <ac:spMkLst>
            <pc:docMk/>
            <pc:sldMk cId="0" sldId="268"/>
            <ac:spMk id="177" creationId="{00000000-0000-0000-0000-000000000000}"/>
          </ac:spMkLst>
        </pc:spChg>
      </pc:sldChg>
      <pc:sldChg chg="modSp">
        <pc:chgData name="Danielle Duignan" userId="f36a576b-c06f-4e27-b341-dcf4bf9c1f2f" providerId="ADAL" clId="{07D29F31-AF74-419B-AFEC-C1B7E62EF368}" dt="2026-03-09T13:05:32.305" v="137"/>
        <pc:sldMkLst>
          <pc:docMk/>
          <pc:sldMk cId="0" sldId="269"/>
        </pc:sldMkLst>
        <pc:spChg chg="mod">
          <ac:chgData name="Danielle Duignan" userId="f36a576b-c06f-4e27-b341-dcf4bf9c1f2f" providerId="ADAL" clId="{07D29F31-AF74-419B-AFEC-C1B7E62EF368}" dt="2026-03-09T13:05:20.630" v="134"/>
          <ac:spMkLst>
            <pc:docMk/>
            <pc:sldMk cId="0" sldId="269"/>
            <ac:spMk id="183" creationId="{00000000-0000-0000-0000-000000000000}"/>
          </ac:spMkLst>
        </pc:spChg>
        <pc:spChg chg="mod">
          <ac:chgData name="Danielle Duignan" userId="f36a576b-c06f-4e27-b341-dcf4bf9c1f2f" providerId="ADAL" clId="{07D29F31-AF74-419B-AFEC-C1B7E62EF368}" dt="2026-03-09T13:05:32.305" v="137"/>
          <ac:spMkLst>
            <pc:docMk/>
            <pc:sldMk cId="0" sldId="269"/>
            <ac:spMk id="185" creationId="{00000000-0000-0000-0000-000000000000}"/>
          </ac:spMkLst>
        </pc:spChg>
        <pc:spChg chg="mod">
          <ac:chgData name="Danielle Duignan" userId="f36a576b-c06f-4e27-b341-dcf4bf9c1f2f" providerId="ADAL" clId="{07D29F31-AF74-419B-AFEC-C1B7E62EF368}" dt="2026-03-09T13:05:24.911" v="136"/>
          <ac:spMkLst>
            <pc:docMk/>
            <pc:sldMk cId="0" sldId="269"/>
            <ac:spMk id="186" creationId="{00000000-0000-0000-0000-000000000000}"/>
          </ac:spMkLst>
        </pc:spChg>
      </pc:sldChg>
      <pc:sldChg chg="modSp mod">
        <pc:chgData name="Danielle Duignan" userId="f36a576b-c06f-4e27-b341-dcf4bf9c1f2f" providerId="ADAL" clId="{07D29F31-AF74-419B-AFEC-C1B7E62EF368}" dt="2026-03-09T13:05:37.926" v="140"/>
        <pc:sldMkLst>
          <pc:docMk/>
          <pc:sldMk cId="0" sldId="270"/>
        </pc:sldMkLst>
        <pc:spChg chg="mod">
          <ac:chgData name="Danielle Duignan" userId="f36a576b-c06f-4e27-b341-dcf4bf9c1f2f" providerId="ADAL" clId="{07D29F31-AF74-419B-AFEC-C1B7E62EF368}" dt="2026-03-09T13:05:37.926" v="140"/>
          <ac:spMkLst>
            <pc:docMk/>
            <pc:sldMk cId="0" sldId="270"/>
            <ac:spMk id="194" creationId="{00000000-0000-0000-0000-000000000000}"/>
          </ac:spMkLst>
        </pc:spChg>
        <pc:picChg chg="mod">
          <ac:chgData name="Danielle Duignan" userId="f36a576b-c06f-4e27-b341-dcf4bf9c1f2f" providerId="ADAL" clId="{07D29F31-AF74-419B-AFEC-C1B7E62EF368}" dt="2026-03-09T13:00:36.470" v="9" actId="962"/>
          <ac:picMkLst>
            <pc:docMk/>
            <pc:sldMk cId="0" sldId="270"/>
            <ac:picMk id="19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4GOWAstjVHuwjG7JAo5UwD7M-HRM3Tu5/edi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bb192bf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bb192bf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u="sng">
                <a:solidFill>
                  <a:schemeClr val="hlink"/>
                </a:solidFill>
                <a:hlinkClick r:id="rId3"/>
              </a:rPr>
              <a:t>https://docs.google.com/document/d/14GOWAstjVHuwjG7JAo5UwD7M-HRM3Tu5/edit</a:t>
            </a:r>
            <a:r>
              <a:rPr lang="nl">
                <a:solidFill>
                  <a:srgbClr val="0000FF"/>
                </a:solidFill>
              </a:rPr>
              <a:t> </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r>
              <a:rPr lang="nl" sz="1200" b="1">
                <a:solidFill>
                  <a:schemeClr val="dk1"/>
                </a:solidFill>
                <a:latin typeface="Calibri"/>
                <a:ea typeface="Calibri"/>
                <a:cs typeface="Calibri"/>
                <a:sym typeface="Calibri"/>
              </a:rPr>
              <a:t>Pillars in Practice: UD application in one or more of the four pillars of ALTITUDE referenced above</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nl" sz="1200" b="1">
                <a:solidFill>
                  <a:schemeClr val="dk1"/>
                </a:solidFill>
                <a:latin typeface="Calibri"/>
                <a:ea typeface="Calibri"/>
                <a:cs typeface="Calibri"/>
                <a:sym typeface="Calibri"/>
              </a:rPr>
              <a:t>Short Presentation (15 min)</a:t>
            </a:r>
            <a:endParaRPr sz="1200" b="1">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c6eeef436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c6eeef436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nl" b="1">
                <a:solidFill>
                  <a:schemeClr val="dk1"/>
                </a:solidFill>
              </a:rPr>
              <a:t>I would like to do a little exercise. Maybe you will look different to a classroom in the future when you’re teaching and think about your time-space organisation.</a:t>
            </a:r>
            <a:endParaRPr b="1">
              <a:solidFill>
                <a:schemeClr val="dk1"/>
              </a:solidFill>
            </a:endParaRPr>
          </a:p>
          <a:p>
            <a:pPr marL="0" lvl="0" indent="0" algn="l" rtl="0">
              <a:lnSpc>
                <a:spcPct val="115000"/>
              </a:lnSpc>
              <a:spcBef>
                <a:spcPts val="1200"/>
              </a:spcBef>
              <a:spcAft>
                <a:spcPts val="0"/>
              </a:spcAft>
              <a:buNone/>
            </a:pP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b="1">
                <a:solidFill>
                  <a:schemeClr val="dk1"/>
                </a:solidFill>
              </a:rPr>
              <a:t>Objective characteristics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nl">
                <a:solidFill>
                  <a:schemeClr val="dk1"/>
                </a:solidFill>
              </a:rPr>
              <a:t>Size and layout (number of seats, arrangement, circulation)</a:t>
            </a:r>
            <a:br>
              <a:rPr lang="nl">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nl">
                <a:solidFill>
                  <a:schemeClr val="dk1"/>
                </a:solidFill>
              </a:rPr>
              <a:t>Furniture (movable or fixed)</a:t>
            </a:r>
            <a:br>
              <a:rPr lang="nl">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nl">
                <a:solidFill>
                  <a:schemeClr val="dk1"/>
                </a:solidFill>
              </a:rPr>
              <a:t>Light, acoustics, ventilation</a:t>
            </a:r>
            <a:br>
              <a:rPr lang="nl">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nl">
                <a:solidFill>
                  <a:schemeClr val="dk1"/>
                </a:solidFill>
              </a:rPr>
              <a:t>Technology (screen, projector, outlets)</a:t>
            </a:r>
            <a:br>
              <a:rPr lang="nl">
                <a:solidFill>
                  <a:schemeClr val="dk1"/>
                </a:solidFill>
              </a:rPr>
            </a:b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b="1">
                <a:solidFill>
                  <a:schemeClr val="dk1"/>
                </a:solidFill>
              </a:rPr>
              <a:t>Affective characteristics</a:t>
            </a:r>
            <a:endParaRPr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nl">
                <a:solidFill>
                  <a:schemeClr val="dk1"/>
                </a:solidFill>
              </a:rPr>
              <a:t>First impression: this room feels …………………</a:t>
            </a:r>
            <a:br>
              <a:rPr lang="nl">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nl">
                <a:solidFill>
                  <a:schemeClr val="dk1"/>
                </a:solidFill>
              </a:rPr>
              <a:t>Does it feel the same for teacher and student? Why?</a:t>
            </a:r>
            <a:br>
              <a:rPr lang="nl">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nl">
                <a:solidFill>
                  <a:schemeClr val="dk1"/>
                </a:solidFill>
              </a:rPr>
              <a:t>Name 3–5 experiential qualities and their spatial causes</a:t>
            </a:r>
            <a:br>
              <a:rPr lang="nl">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nl">
                <a:solidFill>
                  <a:schemeClr val="dk1"/>
                </a:solidFill>
              </a:rPr>
              <a:t>Are there distracting elements?</a:t>
            </a:r>
            <a:br>
              <a:rPr lang="nl">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nl">
                <a:solidFill>
                  <a:schemeClr val="dk1"/>
                </a:solidFill>
              </a:rPr>
              <a:t>What would you change to improve learning?</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c6eeef43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c6eeef43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5b6ce1ba14_2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5b6ce1ba14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nl">
                <a:solidFill>
                  <a:schemeClr val="dk1"/>
                </a:solidFill>
              </a:rPr>
              <a:t>One of the tools we've developed is the 'Teacher’s Rider’. The rider  is a workshop designed to reawaken and inspire architectural awareness among teachers. In this session, educators begin by exploring their own identity as teachers—how do I teach, and what values and principles do I want to uphold? We then invite them to engage with a utopian educational landscape and select their ideal setting, identifying which spatial elements resonate with them and why.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rPr>
              <a:t>Next, we ask them to consider what they really need in order to ‘perform’ as educators—hence the name ‘Rider’, inspired by the performance industry: what do they require to deliver their best teaching experience? And equally important, where does their sense of ownership over the space begin?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rPr>
              <a:t>Through this workshop, we aim to provoke deeper thinking about physical learning environments and, hopefully, inspire participants to take initiative in how they use and adapt their spaces—with the ultimate goal of improving the quality of their teaching.</a:t>
            </a:r>
            <a:endParaRPr sz="100">
              <a:solidFill>
                <a:srgbClr val="1F1F1F"/>
              </a:solidFill>
              <a:highlight>
                <a:srgbClr val="F8F9FA"/>
              </a:highlight>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b6ce1ba14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b6ce1ba14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nl" dirty="0">
                <a:solidFill>
                  <a:schemeClr val="dk1"/>
                </a:solidFill>
              </a:rPr>
              <a:t>We delivered this workshop at the Velov-Velon conference last year in Rotterdam in the Netherlands, where it was very well received. Just a week later, we conducted the same workshop with pre-service teachers at the Faculty of Education in León, Spain, working with various groups. We strongly believe that a shift in mindset is needed—and that shift begins already in teacher training, with the educators of the future.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dirty="0">
                <a:solidFill>
                  <a:schemeClr val="dk1"/>
                </a:solidFill>
              </a:rPr>
              <a:t>The feedback we received confirms it: there is a genuine need for this kind of awareness. The spark has been ignited.</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dirty="0">
                <a:solidFill>
                  <a:schemeClr val="dk1"/>
                </a:solidFill>
              </a:rPr>
              <a:t>Nice to mention: The workshop was tested in three national and international pilots and developed into an A1 publication, now accepted by </a:t>
            </a:r>
            <a:r>
              <a:rPr lang="nl" i="1" dirty="0">
                <a:solidFill>
                  <a:schemeClr val="dk1"/>
                </a:solidFill>
              </a:rPr>
              <a:t>Archnet-IJAR</a:t>
            </a:r>
            <a:r>
              <a:rPr lang="nl" dirty="0">
                <a:solidFill>
                  <a:schemeClr val="dk1"/>
                </a:solidFill>
              </a:rPr>
              <a:t>.</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b6ce1ba14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b6ce1ba14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solidFill>
                  <a:schemeClr val="dk1"/>
                </a:solidFill>
              </a:rPr>
              <a:t>Our ultimate goal is to create a physical space where educators can experiment, practice, and reflect—the I-TeachLab; allowing teachers to test and refine their inclusive teaching approaches in a controlled yet dynamic setting.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nl">
                <a:solidFill>
                  <a:schemeClr val="dk1"/>
                </a:solidFill>
              </a:rPr>
              <a:t>A place that demonstrates: educators can use space as a tool. We’re not there yet, but we are at the beginning of something promising.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nl">
                <a:solidFill>
                  <a:schemeClr val="dk1"/>
                </a:solidFill>
              </a:rPr>
              <a:t>We need to research more. We are surfacing spatial teaching affordances through historical and contemporary architecture, we are on our way of developing a language in words and images that teachers and architects can understand, we are studying how the experiences of our meltingpot population will not disturb one another, but enstrengthen the atmosphere yielding the willingness to learn.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nl">
                <a:solidFill>
                  <a:schemeClr val="dk1"/>
                </a:solidFill>
              </a:rPr>
              <a:t>The I-TeachLab is still in its early stages, but the potential is there. We want to keep building, keep researching, and above all: </a:t>
            </a:r>
            <a:r>
              <a:rPr lang="nl" b="1">
                <a:solidFill>
                  <a:schemeClr val="dk1"/>
                </a:solidFill>
              </a:rPr>
              <a:t>keep imagining together how space itself can become a teaching partner.</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1200"/>
              </a:spcBef>
              <a:spcAft>
                <a:spcPts val="1200"/>
              </a:spcAft>
              <a:buClr>
                <a:schemeClr val="dk1"/>
              </a:buClr>
              <a:buSzPts val="1100"/>
              <a:buFont typeface="Arial"/>
              <a:buNone/>
            </a:pPr>
            <a:r>
              <a:rPr lang="nl" sz="1200" b="1">
                <a:solidFill>
                  <a:schemeClr val="dk1"/>
                </a:solidFill>
                <a:latin typeface="Calibri"/>
                <a:ea typeface="Calibri"/>
                <a:cs typeface="Calibri"/>
                <a:sym typeface="Calibri"/>
              </a:rPr>
              <a:t>Integrating UDL with spatial literacy and agency empowers educators to design inclusive learning and assessment environments. The I-TeachLab framework shows how pedagogical, digital, and physical dimensions can jointly advance universal design in higher education.</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7396c11b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7396c11b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b6ce1ba14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b6ce1ba14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a:t>Last May, Rosan Bosch visited UHasselt because she received a honorary doctorate for the inspiring work she is doing in the context of school environments. These words by Rosan capture our ambition. It’s not just about redesigning a classroom. It’s about creating the conditions in which every student—regardless of background, learning style, or talent—can truly thrive.</a:t>
            </a:r>
            <a:endParaRPr/>
          </a:p>
          <a:p>
            <a:pPr marL="0" lvl="0" indent="0" algn="l" rtl="0">
              <a:spcBef>
                <a:spcPts val="0"/>
              </a:spcBef>
              <a:spcAft>
                <a:spcPts val="0"/>
              </a:spcAft>
              <a:buNone/>
            </a:pPr>
            <a:endParaRPr/>
          </a:p>
          <a:p>
            <a:pPr marL="0" lvl="0" indent="0" algn="l" rtl="0">
              <a:spcBef>
                <a:spcPts val="0"/>
              </a:spcBef>
              <a:spcAft>
                <a:spcPts val="0"/>
              </a:spcAft>
              <a:buNone/>
            </a:pPr>
            <a:r>
              <a:rPr lang="nl"/>
              <a:t>I personally am very inspired by Rosan Bosch as an Interior Architect and researcher in the educational field. I would like you to present the I-TeachLab project.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c613e5fa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c613e5fa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nl" sz="1200">
                <a:solidFill>
                  <a:schemeClr val="dk1"/>
                </a:solidFill>
                <a:latin typeface="Calibri"/>
                <a:ea typeface="Calibri"/>
                <a:cs typeface="Calibri"/>
                <a:sym typeface="Calibri"/>
              </a:rPr>
              <a:t>The I-TeachLab project demonstrates how UDL can be translated into actionable frameworks across teaching, assessment, and spatial practice. </a:t>
            </a:r>
            <a:endParaRPr sz="1200">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nl" sz="1200">
                <a:solidFill>
                  <a:schemeClr val="dk1"/>
                </a:solidFill>
                <a:latin typeface="Calibri"/>
                <a:ea typeface="Calibri"/>
                <a:cs typeface="Calibri"/>
                <a:sym typeface="Calibri"/>
              </a:rPr>
              <a:t>Through three interconnected strands; </a:t>
            </a:r>
            <a:endParaRPr sz="1200">
              <a:solidFill>
                <a:schemeClr val="dk1"/>
              </a:solidFill>
              <a:latin typeface="Calibri"/>
              <a:ea typeface="Calibri"/>
              <a:cs typeface="Calibri"/>
              <a:sym typeface="Calibri"/>
            </a:endParaRPr>
          </a:p>
          <a:p>
            <a:pPr marL="457200" lvl="0" indent="-304800" algn="l" rtl="0">
              <a:lnSpc>
                <a:spcPct val="107916"/>
              </a:lnSpc>
              <a:spcBef>
                <a:spcPts val="800"/>
              </a:spcBef>
              <a:spcAft>
                <a:spcPts val="0"/>
              </a:spcAft>
              <a:buClr>
                <a:schemeClr val="dk1"/>
              </a:buClr>
              <a:buSzPts val="1200"/>
              <a:buFont typeface="Calibri"/>
              <a:buChar char="-"/>
            </a:pPr>
            <a:r>
              <a:rPr lang="nl" sz="1200" b="1">
                <a:solidFill>
                  <a:schemeClr val="dk1"/>
                </a:solidFill>
                <a:latin typeface="Calibri"/>
                <a:ea typeface="Calibri"/>
                <a:cs typeface="Calibri"/>
                <a:sym typeface="Calibri"/>
              </a:rPr>
              <a:t>UpLift</a:t>
            </a:r>
            <a:r>
              <a:rPr lang="nl" sz="1200">
                <a:solidFill>
                  <a:schemeClr val="dk1"/>
                </a:solidFill>
                <a:latin typeface="Calibri"/>
                <a:ea typeface="Calibri"/>
                <a:cs typeface="Calibri"/>
                <a:sym typeface="Calibri"/>
              </a:rPr>
              <a:t>: a professional development programme on inclusive pedagogy and spatial awareness; </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nl" sz="1200" b="1">
                <a:solidFill>
                  <a:schemeClr val="dk1"/>
                </a:solidFill>
                <a:latin typeface="Calibri"/>
                <a:ea typeface="Calibri"/>
                <a:cs typeface="Calibri"/>
                <a:sym typeface="Calibri"/>
              </a:rPr>
              <a:t>InScape:</a:t>
            </a:r>
            <a:r>
              <a:rPr lang="nl" sz="1200">
                <a:solidFill>
                  <a:schemeClr val="dk1"/>
                </a:solidFill>
                <a:latin typeface="Calibri"/>
                <a:ea typeface="Calibri"/>
                <a:cs typeface="Calibri"/>
                <a:sym typeface="Calibri"/>
              </a:rPr>
              <a:t> an university-wide self-reflection tool for inclusive assessment; </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nl" sz="1200" b="1">
                <a:solidFill>
                  <a:schemeClr val="dk1"/>
                </a:solidFill>
                <a:latin typeface="Calibri"/>
                <a:ea typeface="Calibri"/>
                <a:cs typeface="Calibri"/>
                <a:sym typeface="Calibri"/>
              </a:rPr>
              <a:t>Architectural Awakening</a:t>
            </a:r>
            <a:r>
              <a:rPr lang="nl" sz="1200">
                <a:solidFill>
                  <a:schemeClr val="dk1"/>
                </a:solidFill>
                <a:latin typeface="Calibri"/>
                <a:ea typeface="Calibri"/>
                <a:cs typeface="Calibri"/>
                <a:sym typeface="Calibri"/>
              </a:rPr>
              <a:t>: The Teacher’s Rider workshop on spatial literacy and agency—the project builds capacity among educators to choose, design and equip more equitable learning environments. </a:t>
            </a:r>
            <a:endParaRPr sz="1200">
              <a:solidFill>
                <a:schemeClr val="dk1"/>
              </a:solidFill>
              <a:latin typeface="Calibri"/>
              <a:ea typeface="Calibri"/>
              <a:cs typeface="Calibri"/>
              <a:sym typeface="Calibri"/>
            </a:endParaRPr>
          </a:p>
          <a:p>
            <a:pPr marL="0" lvl="0" indent="0" algn="l" rtl="0">
              <a:lnSpc>
                <a:spcPct val="107916"/>
              </a:lnSpc>
              <a:spcBef>
                <a:spcPts val="800"/>
              </a:spcBef>
              <a:spcAft>
                <a:spcPts val="800"/>
              </a:spcAft>
              <a:buNone/>
            </a:pPr>
            <a:r>
              <a:rPr lang="nl" sz="1200">
                <a:solidFill>
                  <a:schemeClr val="dk1"/>
                </a:solidFill>
                <a:latin typeface="Calibri"/>
                <a:ea typeface="Calibri"/>
                <a:cs typeface="Calibri"/>
                <a:sym typeface="Calibri"/>
              </a:rPr>
              <a:t>Evidence from surveys, interviews, and classroom observations informed the design of these interventions, which integrate UDL with theories of spatial competence and wellbeing. Initial findings highlight how educators’ awareness of physical and social learning spaces strengthens inclusive teaching and student wellbeing. The project bridges pedagogical, architectural, and policy domains to support lasting systemic change.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c613e5fa2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c613e5fa2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solidFill>
                  <a:schemeClr val="dk1"/>
                </a:solidFill>
              </a:rPr>
              <a:t>The I-TeachLab is an innovative educational research project where the research of Ruth Stevens, on how spatial characteristics of learning environments reciprocally influence pedagogy </a:t>
            </a:r>
            <a:r>
              <a:rPr lang="nl" i="1">
                <a:solidFill>
                  <a:schemeClr val="dk1"/>
                </a:solidFill>
              </a:rPr>
              <a:t>and </a:t>
            </a:r>
            <a:r>
              <a:rPr lang="nl">
                <a:solidFill>
                  <a:schemeClr val="dk1"/>
                </a:solidFill>
              </a:rPr>
              <a:t>the research of Elke Emmers on UDL in learning environments are coming together.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1200"/>
              </a:spcBef>
              <a:spcAft>
                <a:spcPts val="0"/>
              </a:spcAft>
              <a:buNone/>
            </a:pPr>
            <a:r>
              <a:rPr lang="nl">
                <a:solidFill>
                  <a:schemeClr val="dk1"/>
                </a:solidFill>
              </a:rPr>
              <a:t>The development of the workshops and tools was grounded in a mixed-method research design that mapped the initial competences of UHasselt lecturers in terms of </a:t>
            </a:r>
            <a:r>
              <a:rPr lang="nl" b="1">
                <a:solidFill>
                  <a:schemeClr val="dk1"/>
                </a:solidFill>
              </a:rPr>
              <a:t>spatial literacy, spatial agency, and spatial competence</a:t>
            </a:r>
            <a:r>
              <a:rPr lang="nl">
                <a:solidFill>
                  <a:schemeClr val="dk1"/>
                </a:solidFill>
              </a:rPr>
              <a:t>. Newly developed instruments were used to establish a robust baseline for further development and validation.</a:t>
            </a:r>
            <a:endParaRPr>
              <a:solidFill>
                <a:schemeClr val="dk1"/>
              </a:solidFill>
            </a:endParaRPr>
          </a:p>
          <a:p>
            <a:pPr marL="0" lvl="0" indent="0" algn="l" rtl="0">
              <a:lnSpc>
                <a:spcPct val="115000"/>
              </a:lnSpc>
              <a:spcBef>
                <a:spcPts val="1200"/>
              </a:spcBef>
              <a:spcAft>
                <a:spcPts val="0"/>
              </a:spcAft>
              <a:buNone/>
            </a:pPr>
            <a:r>
              <a:rPr lang="nl">
                <a:solidFill>
                  <a:schemeClr val="dk1"/>
                </a:solidFill>
              </a:rPr>
              <a:t>This baseline was informed by a combination of </a:t>
            </a:r>
            <a:r>
              <a:rPr lang="nl" b="1">
                <a:solidFill>
                  <a:schemeClr val="dk1"/>
                </a:solidFill>
              </a:rPr>
              <a:t>questionnaires and in-depth interviews</a:t>
            </a:r>
            <a:r>
              <a:rPr lang="nl">
                <a:solidFill>
                  <a:schemeClr val="dk1"/>
                </a:solidFill>
              </a:rPr>
              <a:t>, which together provided rich insights into lecturers’ awareness, attitudes, and practices related to the use of physical learning environments.</a:t>
            </a:r>
            <a:endParaRPr>
              <a:solidFill>
                <a:schemeClr val="dk1"/>
              </a:solidFill>
            </a:endParaRPr>
          </a:p>
          <a:p>
            <a:pPr marL="0" lvl="0" indent="0" algn="l" rtl="0">
              <a:lnSpc>
                <a:spcPct val="115000"/>
              </a:lnSpc>
              <a:spcBef>
                <a:spcPts val="1200"/>
              </a:spcBef>
              <a:spcAft>
                <a:spcPts val="0"/>
              </a:spcAft>
              <a:buNone/>
            </a:pPr>
            <a:r>
              <a:rPr lang="nl">
                <a:solidFill>
                  <a:schemeClr val="dk1"/>
                </a:solidFill>
              </a:rPr>
              <a:t>In addition, we conducted </a:t>
            </a:r>
            <a:r>
              <a:rPr lang="nl" b="1">
                <a:solidFill>
                  <a:schemeClr val="dk1"/>
                </a:solidFill>
              </a:rPr>
              <a:t>systematic classroom observations</a:t>
            </a:r>
            <a:r>
              <a:rPr lang="nl">
                <a:solidFill>
                  <a:schemeClr val="dk1"/>
                </a:solidFill>
              </a:rPr>
              <a:t> using a dual lens. On the one hand, we documented objective spatial characteristics such as layout, furniture, and available facilities. On the other hand, we captured subjective experiences, including comfort, atmosphere, and perceived usability of the space. These data are currently being used to extend the existing UHasselt classroom inventory with </a:t>
            </a:r>
            <a:r>
              <a:rPr lang="nl" b="1">
                <a:solidFill>
                  <a:schemeClr val="dk1"/>
                </a:solidFill>
              </a:rPr>
              <a:t>affective and experiential spatial attributes</a:t>
            </a:r>
            <a:r>
              <a:rPr lang="nl">
                <a:solidFill>
                  <a:schemeClr val="dk1"/>
                </a:solidFill>
              </a:rPr>
              <a:t>.</a:t>
            </a:r>
            <a:endParaRPr>
              <a:solidFill>
                <a:schemeClr val="dk1"/>
              </a:solidFill>
            </a:endParaRPr>
          </a:p>
          <a:p>
            <a:pPr marL="0" lvl="0" indent="0" algn="l" rtl="0">
              <a:lnSpc>
                <a:spcPct val="115000"/>
              </a:lnSpc>
              <a:spcBef>
                <a:spcPts val="1200"/>
              </a:spcBef>
              <a:spcAft>
                <a:spcPts val="0"/>
              </a:spcAft>
              <a:buNone/>
            </a:pPr>
            <a:r>
              <a:rPr lang="nl">
                <a:solidFill>
                  <a:schemeClr val="dk1"/>
                </a:solidFill>
              </a:rPr>
              <a:t>To complement the lecturer perspective, we employed a </a:t>
            </a:r>
            <a:r>
              <a:rPr lang="nl" b="1">
                <a:solidFill>
                  <a:schemeClr val="dk1"/>
                </a:solidFill>
              </a:rPr>
              <a:t>diary method with students</a:t>
            </a:r>
            <a:r>
              <a:rPr lang="nl">
                <a:solidFill>
                  <a:schemeClr val="dk1"/>
                </a:solidFill>
              </a:rPr>
              <a:t>, who recorded their daily experiences across different faculties and learning spaces. This approach generated unique insights into the everyday impact of learning environments on student motivation, engagement, and well-being, and directly informed the design of both the workshops and the developed tools.</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c613e5fa2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c613e5fa2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nl">
                <a:solidFill>
                  <a:srgbClr val="1F1F1F"/>
                </a:solidFill>
              </a:rPr>
              <a:t>InScape is a self-scan developed to support lecturers in reflecting on inclusive didactics and evaluation practices across the university. Rather than functioning as an evaluative instrument, it is designed as a low-threshold professionalisation tool that encourages dialogue and critical reflection.</a:t>
            </a:r>
            <a:endParaRPr>
              <a:solidFill>
                <a:srgbClr val="1F1F1F"/>
              </a:solidFill>
            </a:endParaRPr>
          </a:p>
          <a:p>
            <a:pPr marL="0" lvl="0" indent="0" algn="l" rtl="0">
              <a:lnSpc>
                <a:spcPct val="115000"/>
              </a:lnSpc>
              <a:spcBef>
                <a:spcPts val="1200"/>
              </a:spcBef>
              <a:spcAft>
                <a:spcPts val="0"/>
              </a:spcAft>
              <a:buNone/>
            </a:pPr>
            <a:r>
              <a:rPr lang="nl">
                <a:solidFill>
                  <a:srgbClr val="1F1F1F"/>
                </a:solidFill>
              </a:rPr>
              <a:t>The scan is theoretically grounded in three pillars: the I-TPACK model, the nine guidelines of Universal Design for Learning, and research-based insights into the role of the physical learning environment. Together, these frameworks allow lecturers to reflect on inclusion from a holistic perspective.</a:t>
            </a:r>
            <a:endParaRPr>
              <a:solidFill>
                <a:srgbClr val="1F1F1F"/>
              </a:solidFill>
            </a:endParaRPr>
          </a:p>
          <a:p>
            <a:pPr marL="0" lvl="0" indent="0" algn="l" rtl="0">
              <a:lnSpc>
                <a:spcPct val="115000"/>
              </a:lnSpc>
              <a:spcBef>
                <a:spcPts val="1200"/>
              </a:spcBef>
              <a:spcAft>
                <a:spcPts val="0"/>
              </a:spcAft>
              <a:buNone/>
            </a:pPr>
            <a:r>
              <a:rPr lang="nl">
                <a:solidFill>
                  <a:srgbClr val="1F1F1F"/>
                </a:solidFill>
              </a:rPr>
              <a:t>InScape invites reflection across four dimensions: inclusive instructional design, social inclusion and classroom climate, digital and physical accessibility of the learning environment, and inclusive assessment practices. Each item is scored on a 0–3 scale and includes space for personal reflection and feedback, allowing the tool to function not only as a self-scan but also as a validation instrument that can evolve through dialogue with lecturers.</a:t>
            </a:r>
            <a:endParaRPr>
              <a:solidFill>
                <a:srgbClr val="1F1F1F"/>
              </a:solidFill>
            </a:endParaRPr>
          </a:p>
          <a:p>
            <a:pPr marL="0" lvl="0" indent="0" algn="l" rtl="0">
              <a:lnSpc>
                <a:spcPct val="115000"/>
              </a:lnSpc>
              <a:spcBef>
                <a:spcPts val="1200"/>
              </a:spcBef>
              <a:spcAft>
                <a:spcPts val="0"/>
              </a:spcAft>
              <a:buNone/>
            </a:pPr>
            <a:r>
              <a:rPr lang="nl">
                <a:solidFill>
                  <a:srgbClr val="1F1F1F"/>
                </a:solidFill>
              </a:rPr>
              <a:t>The development was informed by questionnaires, interviews, and classroom observations with lecturers, generating rich contextual data and best practices around UDL and learning environments. The tool is now complete and ready to be launched online.</a:t>
            </a:r>
            <a:endParaRPr>
              <a:solidFill>
                <a:srgbClr val="1F1F1F"/>
              </a:solidFill>
            </a:endParaRPr>
          </a:p>
          <a:p>
            <a:pPr marL="0" marR="38100" lvl="0" indent="0" algn="l" rtl="0">
              <a:lnSpc>
                <a:spcPct val="128571"/>
              </a:lnSpc>
              <a:spcBef>
                <a:spcPts val="1200"/>
              </a:spcBef>
              <a:spcAft>
                <a:spcPts val="0"/>
              </a:spcAft>
              <a:buClr>
                <a:schemeClr val="dk1"/>
              </a:buClr>
              <a:buSzPts val="1100"/>
              <a:buFont typeface="Arial"/>
              <a:buNone/>
            </a:pPr>
            <a:endParaRPr>
              <a:solidFill>
                <a:srgbClr val="1F1F1F"/>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b6ce1ba14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b6ce1ba14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1200"/>
              </a:spcAft>
              <a:buClr>
                <a:schemeClr val="dk1"/>
              </a:buClr>
              <a:buSzPts val="1100"/>
              <a:buFont typeface="Arial"/>
              <a:buNone/>
              <a:tabLst/>
              <a:defRPr/>
            </a:pPr>
            <a:r>
              <a:rPr lang="nl" dirty="0">
                <a:solidFill>
                  <a:schemeClr val="dk1"/>
                </a:solidFill>
              </a:rPr>
              <a:t>We organize workshops under the general heading ‘UpLift’. UHasselt educators have the opportunity to learn about inclusive teaching, and engage in hands-on activities to analyze learning spaces and their own lesson design. They are invited to reflect critically on which classroom would best support a lesson they have designed. They consider not only how they want to teach, but also what kind of space aligns with that vision—and what they, as educators, can do to adapt the space accordingly. Depending on the demand and needs, we put together a package of exercises and tools specifically designed for the asking faculty. </a:t>
            </a:r>
            <a:r>
              <a:rPr lang="nl-BE" sz="1100" b="0" i="0" u="none" strike="noStrike" cap="none" dirty="0">
                <a:solidFill>
                  <a:srgbClr val="000000"/>
                </a:solidFill>
                <a:effectLst/>
                <a:latin typeface="Arial"/>
                <a:ea typeface="Arial"/>
                <a:cs typeface="Arial"/>
                <a:sym typeface="Arial"/>
              </a:rPr>
              <a:t>We have training tools related to our topics, ranging from basic to advanced. If they're interested, they can contact us to learn more.</a:t>
            </a:r>
          </a:p>
          <a:p>
            <a:pPr marL="0" lvl="0" indent="0" algn="l" rtl="0">
              <a:lnSpc>
                <a:spcPct val="115000"/>
              </a:lnSpc>
              <a:spcBef>
                <a:spcPts val="1200"/>
              </a:spcBef>
              <a:spcAft>
                <a:spcPts val="1200"/>
              </a:spcAft>
              <a:buClr>
                <a:schemeClr val="dk1"/>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70ddc2143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70ddc2143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nl">
                <a:solidFill>
                  <a:schemeClr val="dk1"/>
                </a:solidFill>
              </a:rPr>
              <a:t>We want to encourage teachers to strive for the perfect match between various elements: the choice of classroom, the duration of the lesson, and its structure. This includes deciding which teaching methods to use—whether it’s individual work with one-on-one guidance, or whether the real strength lies in peer learning in groups or pairs. We aim to make teachers more consciously aware of their </a:t>
            </a:r>
            <a:r>
              <a:rPr lang="nl" b="1">
                <a:solidFill>
                  <a:schemeClr val="dk1"/>
                </a:solidFill>
              </a:rPr>
              <a:t>time-space organization</a:t>
            </a:r>
            <a:r>
              <a:rPr lang="nl">
                <a:solidFill>
                  <a:schemeClr val="dk1"/>
                </a:solidFill>
              </a:rPr>
              <a:t> decisions and have a critical look at their own lesson design.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rPr>
              <a:t>They begin to connect their personal teaching style with the spatial conditions they need. What kind of environment enhances their teaching? What could be done differently?</a:t>
            </a:r>
            <a:endParaRPr>
              <a:solidFill>
                <a:schemeClr val="dk1"/>
              </a:solidFill>
            </a:endParaRPr>
          </a:p>
          <a:p>
            <a:pPr marL="0" lvl="0" indent="0" algn="l" rtl="0">
              <a:lnSpc>
                <a:spcPct val="115000"/>
              </a:lnSpc>
              <a:spcBef>
                <a:spcPts val="1200"/>
              </a:spcBef>
              <a:spcAft>
                <a:spcPts val="0"/>
              </a:spcAft>
              <a:buNone/>
            </a:pPr>
            <a:r>
              <a:rPr lang="nl">
                <a:solidFill>
                  <a:schemeClr val="dk1"/>
                </a:solidFill>
              </a:rPr>
              <a:t>This brings me to the third core pillar of the project: Architectural Awakening</a:t>
            </a:r>
            <a:endParaRPr>
              <a:solidFill>
                <a:srgbClr val="0000FF"/>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c613e5fa2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c613e5fa2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nl" dirty="0">
                <a:solidFill>
                  <a:schemeClr val="dk1"/>
                </a:solidFill>
              </a:rPr>
              <a:t>This work package focuses on strengthening </a:t>
            </a:r>
            <a:r>
              <a:rPr lang="nl" b="1" dirty="0">
                <a:solidFill>
                  <a:schemeClr val="dk1"/>
                </a:solidFill>
              </a:rPr>
              <a:t>architectural awareness</a:t>
            </a:r>
            <a:r>
              <a:rPr lang="nl" dirty="0">
                <a:solidFill>
                  <a:schemeClr val="dk1"/>
                </a:solidFill>
              </a:rPr>
              <a:t> in teaching practice by developing both </a:t>
            </a:r>
            <a:r>
              <a:rPr lang="nl" b="1" dirty="0">
                <a:solidFill>
                  <a:schemeClr val="dk1"/>
                </a:solidFill>
              </a:rPr>
              <a:t>spatial literacy</a:t>
            </a:r>
            <a:r>
              <a:rPr lang="nl" dirty="0">
                <a:solidFill>
                  <a:schemeClr val="dk1"/>
                </a:solidFill>
              </a:rPr>
              <a:t> and </a:t>
            </a:r>
            <a:r>
              <a:rPr lang="nl" b="1" dirty="0">
                <a:solidFill>
                  <a:schemeClr val="dk1"/>
                </a:solidFill>
              </a:rPr>
              <a:t>spatial agency</a:t>
            </a:r>
            <a:r>
              <a:rPr lang="nl" dirty="0">
                <a:solidFill>
                  <a:schemeClr val="dk1"/>
                </a:solidFill>
              </a:rPr>
              <a:t> among lecturers. Central to this pillar is the recognition that physical learning environments actively shape well-being, accessibility, and pedagogical choices, rather than merely serving as neutral backdrops.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dirty="0">
                <a:solidFill>
                  <a:schemeClr val="dk1"/>
                </a:solidFill>
              </a:rPr>
              <a:t>We start from </a:t>
            </a:r>
            <a:r>
              <a:rPr lang="nl" b="1" dirty="0">
                <a:solidFill>
                  <a:schemeClr val="dk1"/>
                </a:solidFill>
              </a:rPr>
              <a:t>spatial literacy</a:t>
            </a:r>
            <a:r>
              <a:rPr lang="nl" dirty="0">
                <a:solidFill>
                  <a:schemeClr val="dk1"/>
                </a:solidFill>
              </a:rPr>
              <a:t>, understood as building a shared conceptual framework that helps lecturers recognise key spatial parameters and understand how these influence themselves, their students, and their teaching practices.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dirty="0">
                <a:solidFill>
                  <a:schemeClr val="dk1"/>
                </a:solidFill>
              </a:rPr>
              <a:t>This awareness is then extended towards </a:t>
            </a:r>
            <a:r>
              <a:rPr lang="nl" b="1" dirty="0">
                <a:solidFill>
                  <a:schemeClr val="dk1"/>
                </a:solidFill>
              </a:rPr>
              <a:t>spatial agency</a:t>
            </a:r>
            <a:r>
              <a:rPr lang="nl" dirty="0">
                <a:solidFill>
                  <a:schemeClr val="dk1"/>
                </a:solidFill>
              </a:rPr>
              <a:t>: the willingness and capacity to appropriate space and to act upon it. Here, lecturers are encouraged to actively shape and adapt learning environments in response to pedagogical intentions and inclusive goals.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dirty="0">
                <a:solidFill>
                  <a:schemeClr val="dk1"/>
                </a:solidFill>
              </a:rPr>
              <a:t>At a more advanced level, we speak of </a:t>
            </a:r>
            <a:r>
              <a:rPr lang="nl" b="1" dirty="0">
                <a:solidFill>
                  <a:schemeClr val="dk1"/>
                </a:solidFill>
              </a:rPr>
              <a:t>spatial competence</a:t>
            </a:r>
            <a:r>
              <a:rPr lang="nl" dirty="0">
                <a:solidFill>
                  <a:schemeClr val="dk1"/>
                </a:solidFill>
              </a:rPr>
              <a:t>, referring to a form of mastery in which lecturers strategically deploy spatial features to support learning objectives and make deliberate, informed design choices.</a:t>
            </a:r>
          </a:p>
          <a:p>
            <a:pPr marL="0" lvl="0" indent="0" algn="l" rtl="0">
              <a:lnSpc>
                <a:spcPct val="115000"/>
              </a:lnSpc>
              <a:spcBef>
                <a:spcPts val="1200"/>
              </a:spcBef>
              <a:spcAft>
                <a:spcPts val="0"/>
              </a:spcAft>
              <a:buClr>
                <a:schemeClr val="dk1"/>
              </a:buClr>
              <a:buSzPts val="1100"/>
              <a:buFont typeface="Arial"/>
              <a:buNone/>
            </a:pPr>
            <a:endParaRPr lang="nl" dirty="0">
              <a:solidFill>
                <a:schemeClr val="dk1"/>
              </a:solidFill>
            </a:endParaRPr>
          </a:p>
          <a:p>
            <a:r>
              <a:rPr lang="nl-BE" dirty="0"/>
              <a:t>We assess both measurable factors (capacity, ventilation, daylight) and experiential qualities. ‘</a:t>
            </a:r>
            <a:r>
              <a:rPr lang="nl-BE" b="1" dirty="0"/>
              <a:t>objectives’ </a:t>
            </a:r>
          </a:p>
          <a:p>
            <a:r>
              <a:rPr lang="nl-BE" dirty="0"/>
              <a:t>We include sensory experience, stimulus sensitivity, and attention span</a:t>
            </a:r>
            <a:r>
              <a:rPr lang="nl-BE" b="1" dirty="0"/>
              <a:t>. ‘Affectives’</a:t>
            </a:r>
          </a:p>
          <a:p>
            <a:r>
              <a:rPr lang="nl-BE" dirty="0"/>
              <a:t>Inspired by Pallasmaa’s seven senses.</a:t>
            </a:r>
          </a:p>
          <a:p>
            <a:r>
              <a:rPr lang="nl-BE" dirty="0"/>
              <a:t>We consider both the teacher’s and the student’s perspective.</a:t>
            </a:r>
          </a:p>
          <a:p>
            <a:r>
              <a:rPr lang="nl-BE" dirty="0"/>
              <a:t>Different users experience space differently.</a:t>
            </a:r>
          </a:p>
          <a:p>
            <a:r>
              <a:rPr lang="nl-BE" dirty="0"/>
              <a:t>Our strength lies in this holistic approach.</a:t>
            </a:r>
          </a:p>
          <a:p>
            <a:pPr marL="0" lvl="0" indent="0" algn="l" rtl="0">
              <a:lnSpc>
                <a:spcPct val="115000"/>
              </a:lnSpc>
              <a:spcBef>
                <a:spcPts val="1200"/>
              </a:spcBef>
              <a:spcAft>
                <a:spcPts val="0"/>
              </a:spcAft>
              <a:buClr>
                <a:schemeClr val="dk1"/>
              </a:buClr>
              <a:buSzPts val="1100"/>
              <a:buFont typeface="Arial"/>
              <a:buNone/>
            </a:pPr>
            <a:endParaRPr lang="nl"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dirty="0">
                <a:solidFill>
                  <a:schemeClr val="dk1"/>
                </a:solidFill>
              </a:rPr>
              <a:t>Under this pillar, we developed a dedicated workshop format — the </a:t>
            </a:r>
            <a:r>
              <a:rPr lang="nl" b="1" dirty="0">
                <a:solidFill>
                  <a:schemeClr val="dk1"/>
                </a:solidFill>
              </a:rPr>
              <a:t>Teacher’s Rider</a:t>
            </a:r>
            <a:r>
              <a:rPr lang="nl" dirty="0">
                <a:solidFill>
                  <a:schemeClr val="dk1"/>
                </a:solidFill>
              </a:rPr>
              <a:t> — which operationalises these concepts into a concrete, practice-oriented tool. I will introduce this workshop in more detail on the next slides.</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c6eeef436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c6eeef436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nl">
                <a:solidFill>
                  <a:schemeClr val="dk1"/>
                </a:solidFill>
              </a:rPr>
              <a:t>Research shows that the </a:t>
            </a:r>
            <a:r>
              <a:rPr lang="nl" b="1">
                <a:solidFill>
                  <a:schemeClr val="dk1"/>
                </a:solidFill>
              </a:rPr>
              <a:t>physical learning environment has a significant impact</a:t>
            </a:r>
            <a:r>
              <a:rPr lang="nl">
                <a:solidFill>
                  <a:schemeClr val="dk1"/>
                </a:solidFill>
              </a:rPr>
              <a:t> on students’ performance, health, and well-being.</a:t>
            </a:r>
            <a:br>
              <a:rPr lang="nl">
                <a:solidFill>
                  <a:schemeClr val="dk1"/>
                </a:solidFill>
              </a:rPr>
            </a:br>
            <a:r>
              <a:rPr lang="nl">
                <a:solidFill>
                  <a:schemeClr val="dk1"/>
                </a:solidFill>
              </a:rPr>
              <a:t> Barrett et al. (2015) identify three key dimensions of classroom design: </a:t>
            </a:r>
            <a:r>
              <a:rPr lang="nl" b="1">
                <a:solidFill>
                  <a:schemeClr val="dk1"/>
                </a:solidFill>
              </a:rPr>
              <a:t>physical comfort, individualisation, and stimulation</a:t>
            </a:r>
            <a:r>
              <a:rPr lang="nl">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b="1">
                <a:solidFill>
                  <a:schemeClr val="dk1"/>
                </a:solidFill>
              </a:rPr>
              <a:t>Physical comfort</a:t>
            </a:r>
            <a:r>
              <a:rPr lang="nl">
                <a:solidFill>
                  <a:schemeClr val="dk1"/>
                </a:solidFill>
              </a:rPr>
              <a:t> includes light, acoustics, temperature, air quality, and connection to nature. Studies show that natural daylight, good ventilation, and appropriate thermal conditions improve concentration and cognitive performance.</a:t>
            </a:r>
            <a:br>
              <a:rPr lang="nl">
                <a:solidFill>
                  <a:schemeClr val="dk1"/>
                </a:solidFill>
              </a:rPr>
            </a:br>
            <a:r>
              <a:rPr lang="nl">
                <a:solidFill>
                  <a:schemeClr val="dk1"/>
                </a:solidFill>
              </a:rPr>
              <a:t> </a:t>
            </a:r>
            <a:r>
              <a:rPr lang="nl" b="1">
                <a:solidFill>
                  <a:schemeClr val="dk1"/>
                </a:solidFill>
              </a:rPr>
              <a:t>Individualisation</a:t>
            </a:r>
            <a:r>
              <a:rPr lang="nl">
                <a:solidFill>
                  <a:schemeClr val="dk1"/>
                </a:solidFill>
              </a:rPr>
              <a:t> refers to ownership, flexibility, and connection. Classrooms that allow adaptation and personalisation foster a stronger sense of belonging and responsibility among students.</a:t>
            </a:r>
            <a:br>
              <a:rPr lang="nl">
                <a:solidFill>
                  <a:schemeClr val="dk1"/>
                </a:solidFill>
              </a:rPr>
            </a:br>
            <a:r>
              <a:rPr lang="nl">
                <a:solidFill>
                  <a:schemeClr val="dk1"/>
                </a:solidFill>
              </a:rPr>
              <a:t> </a:t>
            </a:r>
            <a:r>
              <a:rPr lang="nl" b="1">
                <a:solidFill>
                  <a:schemeClr val="dk1"/>
                </a:solidFill>
              </a:rPr>
              <a:t>Stimulation</a:t>
            </a:r>
            <a:r>
              <a:rPr lang="nl">
                <a:solidFill>
                  <a:schemeClr val="dk1"/>
                </a:solidFill>
              </a:rPr>
              <a:t> relates to spatial complexity and colour. These elements influence emotions and attention, which in turn affect learning outcomes.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rPr>
              <a:t>Research on </a:t>
            </a:r>
            <a:r>
              <a:rPr lang="nl" b="1">
                <a:solidFill>
                  <a:schemeClr val="dk1"/>
                </a:solidFill>
              </a:rPr>
              <a:t>green school environments</a:t>
            </a:r>
            <a:r>
              <a:rPr lang="nl">
                <a:solidFill>
                  <a:schemeClr val="dk1"/>
                </a:solidFill>
              </a:rPr>
              <a:t> shows that exposure to nature—through outdoor spaces or views of trees—improves academic performance, motivation, self-discipline, and overall well-being (Maxwell, 2025).</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rPr>
              <a:t>Despite this evidence, </a:t>
            </a:r>
            <a:r>
              <a:rPr lang="nl" b="1">
                <a:solidFill>
                  <a:schemeClr val="dk1"/>
                </a:solidFill>
              </a:rPr>
              <a:t>many classrooms have barely changed over the past 100 years</a:t>
            </a:r>
            <a:r>
              <a:rPr lang="nl">
                <a:solidFill>
                  <a:schemeClr val="dk1"/>
                </a:solidFill>
              </a:rPr>
              <a:t>. Learning spaces still prioritise efficiency over experience, while research clearly shows that both </a:t>
            </a:r>
            <a:r>
              <a:rPr lang="nl" b="1">
                <a:solidFill>
                  <a:schemeClr val="dk1"/>
                </a:solidFill>
              </a:rPr>
              <a:t>objective features</a:t>
            </a:r>
            <a:r>
              <a:rPr lang="nl">
                <a:solidFill>
                  <a:schemeClr val="dk1"/>
                </a:solidFill>
              </a:rPr>
              <a:t> (layout, light, acoustics, technology) and </a:t>
            </a:r>
            <a:r>
              <a:rPr lang="nl" b="1">
                <a:solidFill>
                  <a:schemeClr val="dk1"/>
                </a:solidFill>
              </a:rPr>
              <a:t>affective qualities</a:t>
            </a:r>
            <a:r>
              <a:rPr lang="nl">
                <a:solidFill>
                  <a:schemeClr val="dk1"/>
                </a:solidFill>
              </a:rPr>
              <a:t> (atmosphere, comfort, inclusivity) shape behaviour and learning.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rPr>
              <a:t>.</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nne.balendonck@uhasselt.b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255300" y="642250"/>
            <a:ext cx="8633400" cy="337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6000" b="1" i="1" u="none" strike="noStrike" kern="0" cap="none" spc="0" normalizeH="0" baseline="0" noProof="0" dirty="0">
                <a:ln>
                  <a:noFill/>
                </a:ln>
                <a:solidFill>
                  <a:schemeClr val="dk1"/>
                </a:solidFill>
                <a:effectLst/>
                <a:uLnTx/>
                <a:uFillTx/>
                <a:latin typeface="Trebuchet MS"/>
                <a:ea typeface="Trebuchet MS"/>
                <a:cs typeface="Trebuchet MS"/>
                <a:sym typeface="Trebuchet MS"/>
              </a:rPr>
              <a:t>I-</a:t>
            </a:r>
            <a:r>
              <a:rPr kumimoji="0" lang="en-GB" sz="6000" b="1" i="1" u="none" strike="noStrike" kern="0" cap="none" spc="0" normalizeH="0" baseline="0" noProof="0" dirty="0" err="1">
                <a:ln>
                  <a:noFill/>
                </a:ln>
                <a:solidFill>
                  <a:schemeClr val="dk1"/>
                </a:solidFill>
                <a:effectLst/>
                <a:uLnTx/>
                <a:uFillTx/>
                <a:latin typeface="Trebuchet MS"/>
                <a:ea typeface="Trebuchet MS"/>
                <a:cs typeface="Trebuchet MS"/>
                <a:sym typeface="Trebuchet MS"/>
              </a:rPr>
              <a:t>TeachLab</a:t>
            </a:r>
            <a:r>
              <a:rPr kumimoji="0" lang="en-GB" sz="6000" b="1" i="1" u="none" strike="noStrike" kern="0" cap="none" spc="0" normalizeH="0" baseline="0" noProof="0" dirty="0">
                <a:ln>
                  <a:noFill/>
                </a:ln>
                <a:solidFill>
                  <a:schemeClr val="dk1"/>
                </a:solidFill>
                <a:effectLst/>
                <a:uLnTx/>
                <a:uFillTx/>
                <a:latin typeface="Trebuchet MS"/>
                <a:ea typeface="Trebuchet MS"/>
                <a:cs typeface="Trebuchet MS"/>
                <a:sym typeface="Trebuchet MS"/>
              </a:rPr>
              <a:t>:</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400" b="1" i="1" u="none" strike="noStrike" kern="0" cap="none" spc="0" normalizeH="0" baseline="0" noProof="0" dirty="0">
                <a:ln>
                  <a:noFill/>
                </a:ln>
                <a:solidFill>
                  <a:schemeClr val="dk1"/>
                </a:solidFill>
                <a:effectLst/>
                <a:uLnTx/>
                <a:uFillTx/>
                <a:latin typeface="Trebuchet MS"/>
                <a:ea typeface="Trebuchet MS"/>
                <a:cs typeface="Trebuchet MS"/>
                <a:sym typeface="Trebuchet MS"/>
              </a:rPr>
              <a:t>Integrating Universal Design for Learning Across Teaching, Assessment and Space</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GB" sz="6000" b="1" i="1" u="none" strike="noStrike" kern="0" cap="none" spc="0" normalizeH="0" baseline="0" noProof="0" dirty="0">
              <a:ln>
                <a:noFill/>
              </a:ln>
              <a:solidFill>
                <a:schemeClr val="dk1"/>
              </a:solidFill>
              <a:effectLst/>
              <a:uLnTx/>
              <a:uFillTx/>
              <a:latin typeface="Trebuchet MS"/>
              <a:ea typeface="Trebuchet MS"/>
              <a:cs typeface="Trebuchet MS"/>
              <a:sym typeface="Trebuchet MS"/>
            </a:endParaRPr>
          </a:p>
        </p:txBody>
      </p:sp>
      <p:sp>
        <p:nvSpPr>
          <p:cNvPr id="55" name="Google Shape;55;p13"/>
          <p:cNvSpPr txBox="1"/>
          <p:nvPr/>
        </p:nvSpPr>
        <p:spPr>
          <a:xfrm>
            <a:off x="358600" y="3292350"/>
            <a:ext cx="49656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solidFill>
                  <a:schemeClr val="dk1"/>
                </a:solidFill>
              </a:rPr>
              <a:t>Sanne Balendonck</a:t>
            </a:r>
            <a:endParaRPr>
              <a:solidFill>
                <a:schemeClr val="dk1"/>
              </a:solidFill>
            </a:endParaRPr>
          </a:p>
          <a:p>
            <a:pPr marL="0" lvl="0" indent="0" algn="l" rtl="0">
              <a:spcBef>
                <a:spcPts val="0"/>
              </a:spcBef>
              <a:spcAft>
                <a:spcPts val="0"/>
              </a:spcAft>
              <a:buNone/>
            </a:pPr>
            <a:r>
              <a:rPr lang="nl">
                <a:solidFill>
                  <a:schemeClr val="dk1"/>
                </a:solidFill>
              </a:rPr>
              <a:t>Elke Emmers</a:t>
            </a:r>
            <a:endParaRPr>
              <a:solidFill>
                <a:schemeClr val="dk1"/>
              </a:solidFill>
            </a:endParaRPr>
          </a:p>
          <a:p>
            <a:pPr marL="0" lvl="0" indent="0" algn="l" rtl="0">
              <a:spcBef>
                <a:spcPts val="0"/>
              </a:spcBef>
              <a:spcAft>
                <a:spcPts val="0"/>
              </a:spcAft>
              <a:buNone/>
            </a:pPr>
            <a:r>
              <a:rPr lang="nl">
                <a:solidFill>
                  <a:schemeClr val="dk1"/>
                </a:solidFill>
              </a:rPr>
              <a:t>Ruth Stevens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nl">
                <a:solidFill>
                  <a:schemeClr val="dk1"/>
                </a:solidFill>
              </a:rPr>
              <a:t>UHasselt</a:t>
            </a:r>
            <a:endParaRPr>
              <a:solidFill>
                <a:schemeClr val="dk1"/>
              </a:solidFill>
            </a:endParaRPr>
          </a:p>
          <a:p>
            <a:pPr marL="0" lvl="0" indent="0" algn="l" rtl="0">
              <a:spcBef>
                <a:spcPts val="0"/>
              </a:spcBef>
              <a:spcAft>
                <a:spcPts val="0"/>
              </a:spcAft>
              <a:buNone/>
            </a:pPr>
            <a:r>
              <a:rPr lang="nl">
                <a:solidFill>
                  <a:schemeClr val="dk1"/>
                </a:solidFill>
              </a:rPr>
              <a:t>19 March 2026</a:t>
            </a:r>
            <a:endParaRPr>
              <a:solidFill>
                <a:schemeClr val="dk1"/>
              </a:solidFill>
            </a:endParaRPr>
          </a:p>
          <a:p>
            <a:pPr marL="0" lvl="0" indent="0" algn="l" rtl="0">
              <a:spcBef>
                <a:spcPts val="0"/>
              </a:spcBef>
              <a:spcAft>
                <a:spcPts val="0"/>
              </a:spcAft>
              <a:buNone/>
            </a:pPr>
            <a:r>
              <a:rPr lang="nl" i="1">
                <a:solidFill>
                  <a:schemeClr val="dk1"/>
                </a:solidFill>
                <a:uFill>
                  <a:noFill/>
                </a:uFill>
                <a:hlinkClick r:id="rId3">
                  <a:extLst>
                    <a:ext uri="{A12FA001-AC4F-418D-AE19-62706E023703}">
                      <ahyp:hlinkClr xmlns:ahyp="http://schemas.microsoft.com/office/drawing/2018/hyperlinkcolor" val="tx"/>
                    </a:ext>
                  </a:extLst>
                </a:hlinkClick>
              </a:rPr>
              <a:t>sanne.balendonck@uhasselt.be</a:t>
            </a:r>
            <a:endParaRPr>
              <a:solidFill>
                <a:schemeClr val="dk1"/>
              </a:solidFill>
            </a:endParaRPr>
          </a:p>
        </p:txBody>
      </p:sp>
      <p:pic>
        <p:nvPicPr>
          <p:cNvPr id="56" name="Google Shape;56;p13" descr="Uhasselt logo"/>
          <p:cNvPicPr preferRelativeResize="0"/>
          <p:nvPr/>
        </p:nvPicPr>
        <p:blipFill>
          <a:blip r:embed="rId4">
            <a:alphaModFix/>
          </a:blip>
          <a:stretch>
            <a:fillRect/>
          </a:stretch>
        </p:blipFill>
        <p:spPr>
          <a:xfrm>
            <a:off x="7831101" y="4188451"/>
            <a:ext cx="1200623" cy="863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534588"/>
            <a:ext cx="9144001" cy="2074324"/>
          </a:xfrm>
          <a:prstGeom prst="rect">
            <a:avLst/>
          </a:prstGeom>
          <a:noFill/>
          <a:ln>
            <a:noFill/>
          </a:ln>
        </p:spPr>
      </p:pic>
      <p:sp>
        <p:nvSpPr>
          <p:cNvPr id="145" name="Google Shape;145;p22"/>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3600" b="1" dirty="0">
                <a:latin typeface="Tw Cen MT" panose="020B0602020104020603" pitchFamily="34" charset="77"/>
                <a:ea typeface="Trebuchet MS"/>
                <a:cs typeface="Trebuchet MS"/>
                <a:sym typeface="Trebuchet MS"/>
              </a:rPr>
              <a:t>This room </a:t>
            </a:r>
            <a:endParaRPr sz="3600" dirty="0">
              <a:latin typeface="Tw Cen MT" panose="020B0602020104020603" pitchFamily="34" charset="77"/>
            </a:endParaRPr>
          </a:p>
        </p:txBody>
      </p:sp>
      <p:pic>
        <p:nvPicPr>
          <p:cNvPr id="146" name="Google Shape;146;p22">
            <a:extLst>
              <a:ext uri="{C183D7F6-B498-43B3-948B-1728B52AA6E4}">
                <adec:decorative xmlns:adec="http://schemas.microsoft.com/office/drawing/2017/decorative" val="1"/>
              </a:ext>
            </a:extLst>
          </p:cNvPr>
          <p:cNvPicPr preferRelativeResize="0"/>
          <p:nvPr/>
        </p:nvPicPr>
        <p:blipFill rotWithShape="1">
          <a:blip r:embed="rId4">
            <a:alphaModFix/>
          </a:blip>
          <a:srcRect t="6015" b="5252"/>
          <a:stretch/>
        </p:blipFill>
        <p:spPr>
          <a:xfrm>
            <a:off x="7539675" y="1126213"/>
            <a:ext cx="1292626" cy="1159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311700" y="-674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Example</a:t>
            </a:r>
            <a:endParaRPr dirty="0"/>
          </a:p>
        </p:txBody>
      </p:sp>
      <p:sp>
        <p:nvSpPr>
          <p:cNvPr id="152" name="Google Shape;152;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3" name="Google Shape;153;p23" descr="A ‘Rider’ of the pop artist Beyonce"/>
          <p:cNvPicPr preferRelativeResize="0"/>
          <p:nvPr/>
        </p:nvPicPr>
        <p:blipFill rotWithShape="1">
          <a:blip r:embed="rId3">
            <a:alphaModFix/>
          </a:blip>
          <a:srcRect/>
          <a:stretch/>
        </p:blipFill>
        <p:spPr>
          <a:xfrm rot="-998489">
            <a:off x="558164" y="806658"/>
            <a:ext cx="2745697" cy="3530190"/>
          </a:xfrm>
          <a:prstGeom prst="rect">
            <a:avLst/>
          </a:prstGeom>
          <a:noFill/>
          <a:ln>
            <a:noFill/>
          </a:ln>
        </p:spPr>
      </p:pic>
      <p:sp>
        <p:nvSpPr>
          <p:cNvPr id="154" name="Google Shape;154;p23">
            <a:extLst>
              <a:ext uri="{C183D7F6-B498-43B3-948B-1728B52AA6E4}">
                <adec:decorative xmlns:adec="http://schemas.microsoft.com/office/drawing/2017/decorative" val="1"/>
              </a:ext>
            </a:extLst>
          </p:cNvPr>
          <p:cNvSpPr/>
          <p:nvPr/>
        </p:nvSpPr>
        <p:spPr>
          <a:xfrm>
            <a:off x="3097425" y="2169600"/>
            <a:ext cx="1552500" cy="572700"/>
          </a:xfrm>
          <a:prstGeom prst="rightArrow">
            <a:avLst>
              <a:gd name="adj1" fmla="val 50000"/>
              <a:gd name="adj2" fmla="val 50000"/>
            </a:avLst>
          </a:prstGeom>
          <a:solidFill>
            <a:srgbClr val="C6BD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55" name="Google Shape;155;p23" descr="A picture of the Teachers Rider: the actual worksheet we use with participants in the workshop. "/>
          <p:cNvPicPr preferRelativeResize="0"/>
          <p:nvPr/>
        </p:nvPicPr>
        <p:blipFill>
          <a:blip r:embed="rId4">
            <a:alphaModFix/>
          </a:blip>
          <a:stretch>
            <a:fillRect/>
          </a:stretch>
        </p:blipFill>
        <p:spPr>
          <a:xfrm>
            <a:off x="4753874" y="1095600"/>
            <a:ext cx="4178352" cy="2952299"/>
          </a:xfrm>
          <a:prstGeom prst="rect">
            <a:avLst/>
          </a:prstGeom>
          <a:solidFill>
            <a:srgbClr val="C6BDF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311700" y="-119780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Teacher’s Rider</a:t>
            </a:r>
            <a:endParaRPr dirty="0"/>
          </a:p>
        </p:txBody>
      </p:sp>
      <p:sp>
        <p:nvSpPr>
          <p:cNvPr id="161" name="Google Shape;16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2" name="Google Shape;162;p24" descr="The poster we designed for the Teachers Rider workshop: We call it an ‘Utopian Learning Landscape’. It’s a landscape wit a lot of different learning environments and settings: inside, outside, large groups if students, small groups, alone or per two. All kind of didactics you can find in the poster with different furniture, rooms, … "/>
          <p:cNvPicPr preferRelativeResize="0"/>
          <p:nvPr/>
        </p:nvPicPr>
        <p:blipFill>
          <a:blip r:embed="rId3">
            <a:alphaModFix/>
          </a:blip>
          <a:stretch>
            <a:fillRect/>
          </a:stretch>
        </p:blipFill>
        <p:spPr>
          <a:xfrm>
            <a:off x="-1" y="-625104"/>
            <a:ext cx="9144003" cy="5768606"/>
          </a:xfrm>
          <a:prstGeom prst="rect">
            <a:avLst/>
          </a:prstGeom>
          <a:noFill/>
          <a:ln>
            <a:noFill/>
          </a:ln>
        </p:spPr>
      </p:pic>
      <p:sp>
        <p:nvSpPr>
          <p:cNvPr id="163" name="Google Shape;163;p24"/>
          <p:cNvSpPr txBox="1"/>
          <p:nvPr/>
        </p:nvSpPr>
        <p:spPr>
          <a:xfrm>
            <a:off x="100475" y="4894191"/>
            <a:ext cx="41115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i="1">
                <a:solidFill>
                  <a:schemeClr val="dk1"/>
                </a:solidFill>
              </a:rPr>
              <a:t>Source: Created by the author (2025)</a:t>
            </a:r>
            <a:endParaRPr sz="1000" i="1">
              <a:solidFill>
                <a:schemeClr val="dk1"/>
              </a:solidFill>
            </a:endParaRPr>
          </a:p>
        </p:txBody>
      </p:sp>
      <p:sp>
        <p:nvSpPr>
          <p:cNvPr id="164" name="Google Shape;164;p24"/>
          <p:cNvSpPr txBox="1"/>
          <p:nvPr/>
        </p:nvSpPr>
        <p:spPr>
          <a:xfrm>
            <a:off x="100475" y="4736491"/>
            <a:ext cx="4252500" cy="3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1"/>
                </a:solidFill>
              </a:rPr>
              <a:t>Figure 2: Poster - Utopian learning landscape</a:t>
            </a:r>
            <a:endParaRPr sz="1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2" name="Google Shape;172;p25"/>
          <p:cNvSpPr txBox="1">
            <a:spLocks noGrp="1"/>
          </p:cNvSpPr>
          <p:nvPr>
            <p:ph type="title"/>
          </p:nvPr>
        </p:nvSpPr>
        <p:spPr>
          <a:xfrm>
            <a:off x="136569" y="455041"/>
            <a:ext cx="5221800" cy="545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3600" b="1" dirty="0">
                <a:latin typeface="Tw Cen MT" panose="020B0602020104020603" pitchFamily="34" charset="77"/>
                <a:ea typeface="Trebuchet MS"/>
                <a:cs typeface="Trebuchet MS"/>
                <a:sym typeface="Trebuchet MS"/>
              </a:rPr>
              <a:t>The Teacher’s Rider</a:t>
            </a:r>
            <a:endParaRPr sz="3600" dirty="0">
              <a:latin typeface="Tw Cen MT" panose="020B0602020104020603" pitchFamily="34" charset="77"/>
              <a:ea typeface="Trebuchet MS"/>
              <a:cs typeface="Trebuchet MS"/>
              <a:sym typeface="Trebuchet MS"/>
            </a:endParaRPr>
          </a:p>
        </p:txBody>
      </p:sp>
      <p:pic>
        <p:nvPicPr>
          <p:cNvPr id="170" name="Google Shape;170;p25" descr="A picture of us (Ruth an myself) performing the workshop at the Velon-Velov conference in Rotterdam last year."/>
          <p:cNvPicPr preferRelativeResize="0"/>
          <p:nvPr/>
        </p:nvPicPr>
        <p:blipFill rotWithShape="1">
          <a:blip r:embed="rId3">
            <a:alphaModFix/>
          </a:blip>
          <a:srcRect l="-8090" r="8089" b="2143"/>
          <a:stretch/>
        </p:blipFill>
        <p:spPr>
          <a:xfrm>
            <a:off x="-381000" y="1161525"/>
            <a:ext cx="2901724" cy="2129549"/>
          </a:xfrm>
          <a:prstGeom prst="rect">
            <a:avLst/>
          </a:prstGeom>
          <a:noFill/>
          <a:ln>
            <a:noFill/>
          </a:ln>
        </p:spPr>
      </p:pic>
      <p:sp>
        <p:nvSpPr>
          <p:cNvPr id="175" name="Google Shape;175;p25"/>
          <p:cNvSpPr txBox="1"/>
          <p:nvPr/>
        </p:nvSpPr>
        <p:spPr>
          <a:xfrm>
            <a:off x="0" y="3218341"/>
            <a:ext cx="4252500" cy="3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6: Workshop Velon - Velov 2025</a:t>
            </a:r>
            <a:endParaRPr sz="1000">
              <a:solidFill>
                <a:schemeClr val="dk2"/>
              </a:solidFill>
            </a:endParaRPr>
          </a:p>
        </p:txBody>
      </p:sp>
      <p:pic>
        <p:nvPicPr>
          <p:cNvPr id="171" name="Google Shape;171;p25" descr="A picture of me and the Spanish interpreter performing the workshop at the in Léon Spain with students in the educational field. Everything had to be translated because no one could speak English. Quit the experience! "/>
          <p:cNvPicPr preferRelativeResize="0"/>
          <p:nvPr/>
        </p:nvPicPr>
        <p:blipFill>
          <a:blip r:embed="rId4">
            <a:alphaModFix/>
          </a:blip>
          <a:stretch>
            <a:fillRect/>
          </a:stretch>
        </p:blipFill>
        <p:spPr>
          <a:xfrm>
            <a:off x="2660200" y="1161525"/>
            <a:ext cx="3195100" cy="2129557"/>
          </a:xfrm>
          <a:prstGeom prst="rect">
            <a:avLst/>
          </a:prstGeom>
          <a:noFill/>
          <a:ln>
            <a:noFill/>
          </a:ln>
        </p:spPr>
      </p:pic>
      <p:sp>
        <p:nvSpPr>
          <p:cNvPr id="176" name="Google Shape;176;p25"/>
          <p:cNvSpPr txBox="1"/>
          <p:nvPr/>
        </p:nvSpPr>
        <p:spPr>
          <a:xfrm>
            <a:off x="2597850" y="3218341"/>
            <a:ext cx="4252500" cy="3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7: Workshop Faculty of Education Léon</a:t>
            </a:r>
            <a:endParaRPr sz="1000">
              <a:solidFill>
                <a:schemeClr val="dk2"/>
              </a:solidFill>
            </a:endParaRPr>
          </a:p>
        </p:txBody>
      </p:sp>
      <p:pic>
        <p:nvPicPr>
          <p:cNvPr id="173" name="Google Shape;173;p25" descr="A picture of filled in Riders"/>
          <p:cNvPicPr preferRelativeResize="0"/>
          <p:nvPr/>
        </p:nvPicPr>
        <p:blipFill>
          <a:blip r:embed="rId5">
            <a:alphaModFix/>
          </a:blip>
          <a:stretch>
            <a:fillRect/>
          </a:stretch>
        </p:blipFill>
        <p:spPr>
          <a:xfrm>
            <a:off x="4413325" y="356425"/>
            <a:ext cx="5981347" cy="3362876"/>
          </a:xfrm>
          <a:prstGeom prst="rect">
            <a:avLst/>
          </a:prstGeom>
          <a:noFill/>
          <a:ln>
            <a:noFill/>
          </a:ln>
        </p:spPr>
      </p:pic>
      <p:sp>
        <p:nvSpPr>
          <p:cNvPr id="177" name="Google Shape;177;p25"/>
          <p:cNvSpPr txBox="1"/>
          <p:nvPr/>
        </p:nvSpPr>
        <p:spPr>
          <a:xfrm>
            <a:off x="5465600" y="3218341"/>
            <a:ext cx="4252500" cy="3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8: Filled in Riders</a:t>
            </a:r>
            <a:endParaRPr sz="1000">
              <a:solidFill>
                <a:schemeClr val="dk2"/>
              </a:solidFill>
            </a:endParaRPr>
          </a:p>
        </p:txBody>
      </p:sp>
      <p:sp>
        <p:nvSpPr>
          <p:cNvPr id="174" name="Google Shape;174;p25"/>
          <p:cNvSpPr txBox="1"/>
          <p:nvPr/>
        </p:nvSpPr>
        <p:spPr>
          <a:xfrm>
            <a:off x="4651500" y="3414717"/>
            <a:ext cx="41115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i="1">
                <a:solidFill>
                  <a:schemeClr val="dk2"/>
                </a:solidFill>
              </a:rPr>
              <a:t>Source: Created by the author (2025)</a:t>
            </a:r>
            <a:endParaRPr sz="1000" i="1">
              <a:solidFill>
                <a:schemeClr val="dk2"/>
              </a:solidFill>
            </a:endParaRPr>
          </a:p>
        </p:txBody>
      </p:sp>
      <p:sp>
        <p:nvSpPr>
          <p:cNvPr id="2" name="Google Shape;126;p20">
            <a:extLst>
              <a:ext uri="{FF2B5EF4-FFF2-40B4-BE49-F238E27FC236}">
                <a16:creationId xmlns:a16="http://schemas.microsoft.com/office/drawing/2014/main" id="{EC7ACC88-DD7D-E7FB-966F-33E61005B838}"/>
              </a:ext>
            </a:extLst>
          </p:cNvPr>
          <p:cNvSpPr txBox="1"/>
          <p:nvPr/>
        </p:nvSpPr>
        <p:spPr>
          <a:xfrm>
            <a:off x="90124" y="4154081"/>
            <a:ext cx="8361176" cy="1169521"/>
          </a:xfrm>
          <a:prstGeom prst="rect">
            <a:avLst/>
          </a:prstGeom>
          <a:noFill/>
          <a:ln>
            <a:noFill/>
          </a:ln>
        </p:spPr>
        <p:txBody>
          <a:bodyPr spcFirstLastPara="1" wrap="square" lIns="91425" tIns="91425" rIns="91425" bIns="91425" anchor="t" anchorCtr="0">
            <a:spAutoFit/>
          </a:bodyPr>
          <a:lstStyle/>
          <a:p>
            <a:r>
              <a:rPr lang="nl-BE" sz="2000" dirty="0"/>
              <a:t>The workshop has been incorporated into an </a:t>
            </a:r>
            <a:r>
              <a:rPr lang="nl-BE" sz="2000" b="1" dirty="0"/>
              <a:t>A1 publication </a:t>
            </a:r>
            <a:r>
              <a:rPr lang="nl-BE" sz="2000" dirty="0"/>
              <a:t>which is currently accepted for publication at IJAR-Archnet</a:t>
            </a:r>
          </a:p>
          <a:p>
            <a:pPr marL="0" lvl="0" indent="0" algn="l" rtl="0">
              <a:spcBef>
                <a:spcPts val="0"/>
              </a:spcBef>
              <a:spcAft>
                <a:spcPts val="0"/>
              </a:spcAft>
              <a:buNone/>
            </a:pPr>
            <a:endParaRPr sz="2400" dirty="0">
              <a:solidFill>
                <a:schemeClr val="dk1"/>
              </a:solidFill>
              <a:latin typeface="Tw Cen MT" panose="020B0602020104020603" pitchFamily="34" charset="77"/>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6"/>
          <p:cNvSpPr txBox="1">
            <a:spLocks noGrp="1"/>
          </p:cNvSpPr>
          <p:nvPr>
            <p:ph type="title"/>
          </p:nvPr>
        </p:nvSpPr>
        <p:spPr>
          <a:xfrm>
            <a:off x="0" y="266225"/>
            <a:ext cx="9144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nl" sz="3600" b="1" dirty="0">
                <a:latin typeface="Tw Cen MT" panose="020B0602020104020603" pitchFamily="34" charset="77"/>
                <a:ea typeface="Trebuchet MS"/>
                <a:cs typeface="Trebuchet MS"/>
                <a:sym typeface="Trebuchet MS"/>
              </a:rPr>
              <a:t>From research to space: the I-TeachLab</a:t>
            </a:r>
            <a:endParaRPr sz="3600" dirty="0">
              <a:latin typeface="Tw Cen MT" panose="020B0602020104020603" pitchFamily="34" charset="77"/>
              <a:ea typeface="Trebuchet MS"/>
              <a:cs typeface="Trebuchet MS"/>
              <a:sym typeface="Trebuchet MS"/>
            </a:endParaRPr>
          </a:p>
        </p:txBody>
      </p:sp>
      <p:pic>
        <p:nvPicPr>
          <p:cNvPr id="182" name="Google Shape;182;p26" descr="A watercolour sketch made by the author where you can see a hypothetical ITeachLab; how will this room will look like in the future?"/>
          <p:cNvPicPr preferRelativeResize="0"/>
          <p:nvPr/>
        </p:nvPicPr>
        <p:blipFill rotWithShape="1">
          <a:blip r:embed="rId3">
            <a:alphaModFix/>
          </a:blip>
          <a:srcRect t="14143" b="11727"/>
          <a:stretch/>
        </p:blipFill>
        <p:spPr>
          <a:xfrm>
            <a:off x="1450050" y="1199862"/>
            <a:ext cx="6243901" cy="3512199"/>
          </a:xfrm>
          <a:prstGeom prst="rect">
            <a:avLst/>
          </a:prstGeom>
          <a:noFill/>
          <a:ln>
            <a:noFill/>
          </a:ln>
        </p:spPr>
      </p:pic>
      <p:sp>
        <p:nvSpPr>
          <p:cNvPr id="186" name="Google Shape;186;p26"/>
          <p:cNvSpPr txBox="1"/>
          <p:nvPr/>
        </p:nvSpPr>
        <p:spPr>
          <a:xfrm>
            <a:off x="1450050" y="4712041"/>
            <a:ext cx="4252500" cy="3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Figure 3: Sketch ITeachLab</a:t>
            </a:r>
            <a:endParaRPr sz="1000">
              <a:solidFill>
                <a:schemeClr val="dk2"/>
              </a:solidFill>
            </a:endParaRPr>
          </a:p>
        </p:txBody>
      </p:sp>
      <p:sp>
        <p:nvSpPr>
          <p:cNvPr id="185" name="Google Shape;185;p26"/>
          <p:cNvSpPr txBox="1"/>
          <p:nvPr/>
        </p:nvSpPr>
        <p:spPr>
          <a:xfrm>
            <a:off x="1450050" y="4869741"/>
            <a:ext cx="41115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i="1">
                <a:solidFill>
                  <a:schemeClr val="dk2"/>
                </a:solidFill>
              </a:rPr>
              <a:t>Source: Created by the author (2025)</a:t>
            </a:r>
            <a:endParaRPr sz="1000" i="1">
              <a:solidFill>
                <a:schemeClr val="dk2"/>
              </a:solidFill>
            </a:endParaRPr>
          </a:p>
        </p:txBody>
      </p:sp>
      <p:sp>
        <p:nvSpPr>
          <p:cNvPr id="184" name="Google Shape;184;p26"/>
          <p:cNvSpPr txBox="1">
            <a:spLocks noGrp="1"/>
          </p:cNvSpPr>
          <p:nvPr>
            <p:ph type="body" idx="1"/>
          </p:nvPr>
        </p:nvSpPr>
        <p:spPr>
          <a:xfrm>
            <a:off x="4007550" y="4700250"/>
            <a:ext cx="3686400" cy="572700"/>
          </a:xfrm>
          <a:prstGeom prst="rect">
            <a:avLst/>
          </a:prstGeom>
        </p:spPr>
        <p:txBody>
          <a:bodyPr spcFirstLastPara="1" wrap="square" lIns="91425" tIns="91425" rIns="91425" bIns="91425" anchor="t" anchorCtr="0">
            <a:noAutofit/>
          </a:bodyPr>
          <a:lstStyle/>
          <a:p>
            <a:pPr marL="0" lvl="0" indent="0" algn="r" rtl="0">
              <a:lnSpc>
                <a:spcPct val="95000"/>
              </a:lnSpc>
              <a:spcBef>
                <a:spcPts val="0"/>
              </a:spcBef>
              <a:spcAft>
                <a:spcPts val="0"/>
              </a:spcAft>
              <a:buSzPts val="770"/>
              <a:buNone/>
            </a:pPr>
            <a:r>
              <a:rPr lang="nl" sz="1560"/>
              <a:t>Educators can use space as a tool</a:t>
            </a:r>
            <a:endParaRPr sz="156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6DF"/>
        </a:solidFill>
        <a:effectLst/>
      </p:bgPr>
    </p:bg>
    <p:spTree>
      <p:nvGrpSpPr>
        <p:cNvPr id="1" name="Shape 190"/>
        <p:cNvGrpSpPr/>
        <p:nvPr/>
      </p:nvGrpSpPr>
      <p:grpSpPr>
        <a:xfrm>
          <a:off x="0" y="0"/>
          <a:ext cx="0" cy="0"/>
          <a:chOff x="0" y="0"/>
          <a:chExt cx="0" cy="0"/>
        </a:xfrm>
      </p:grpSpPr>
      <p:sp>
        <p:nvSpPr>
          <p:cNvPr id="194" name="Google Shape;194;p27"/>
          <p:cNvSpPr txBox="1">
            <a:spLocks noGrp="1"/>
          </p:cNvSpPr>
          <p:nvPr>
            <p:ph type="title"/>
          </p:nvPr>
        </p:nvSpPr>
        <p:spPr>
          <a:xfrm>
            <a:off x="126476" y="2677876"/>
            <a:ext cx="9017524"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3600" b="1" dirty="0">
                <a:latin typeface="Tw Cen MT" panose="020B0602020104020603" pitchFamily="34" charset="77"/>
                <a:ea typeface="Trebuchet MS"/>
                <a:cs typeface="Trebuchet MS"/>
                <a:sym typeface="Trebuchet MS"/>
              </a:rPr>
              <a:t>Questions?</a:t>
            </a:r>
            <a:br>
              <a:rPr lang="nl" sz="3600" b="1" dirty="0">
                <a:latin typeface="Tw Cen MT" panose="020B0602020104020603" pitchFamily="34" charset="77"/>
                <a:ea typeface="Trebuchet MS"/>
                <a:cs typeface="Trebuchet MS"/>
                <a:sym typeface="Trebuchet MS"/>
              </a:rPr>
            </a:br>
            <a:r>
              <a:rPr lang="nl-BE" sz="3600" b="1" dirty="0">
                <a:latin typeface="Tw Cen MT" panose="020B0602020104020603" pitchFamily="34" charset="77"/>
                <a:ea typeface="Trebuchet MS"/>
                <a:cs typeface="Trebuchet MS"/>
                <a:sym typeface="Trebuchet MS"/>
              </a:rPr>
              <a:t>O</a:t>
            </a:r>
            <a:r>
              <a:rPr lang="nl" sz="3600" b="1" dirty="0">
                <a:latin typeface="Tw Cen MT" panose="020B0602020104020603" pitchFamily="34" charset="77"/>
                <a:ea typeface="Trebuchet MS"/>
                <a:cs typeface="Trebuchet MS"/>
                <a:sym typeface="Trebuchet MS"/>
              </a:rPr>
              <a:t>r more information about our trainingtools?</a:t>
            </a:r>
            <a:endParaRPr sz="3600" b="1" dirty="0">
              <a:latin typeface="Tw Cen MT" panose="020B0602020104020603" pitchFamily="34" charset="77"/>
              <a:ea typeface="Trebuchet MS"/>
              <a:cs typeface="Trebuchet MS"/>
              <a:sym typeface="Trebuchet MS"/>
            </a:endParaRPr>
          </a:p>
          <a:p>
            <a:pPr marL="0" lvl="0" indent="0" algn="l" rtl="0">
              <a:lnSpc>
                <a:spcPct val="115000"/>
              </a:lnSpc>
              <a:spcBef>
                <a:spcPts val="0"/>
              </a:spcBef>
              <a:spcAft>
                <a:spcPts val="0"/>
              </a:spcAft>
              <a:buNone/>
            </a:pPr>
            <a:r>
              <a:rPr lang="nl" sz="2300" dirty="0">
                <a:latin typeface="Tw Cen MT" panose="020B0602020104020603" pitchFamily="34" charset="77"/>
                <a:ea typeface="Trebuchet MS"/>
                <a:cs typeface="Trebuchet MS"/>
                <a:sym typeface="Trebuchet MS"/>
              </a:rPr>
              <a:t>sanne.balendonck@uhasselt.be</a:t>
            </a:r>
            <a:endParaRPr sz="2300" dirty="0">
              <a:latin typeface="Tw Cen MT" panose="020B0602020104020603" pitchFamily="34" charset="77"/>
              <a:ea typeface="Trebuchet MS"/>
              <a:cs typeface="Trebuchet MS"/>
              <a:sym typeface="Trebuchet MS"/>
            </a:endParaRPr>
          </a:p>
        </p:txBody>
      </p:sp>
      <p:pic>
        <p:nvPicPr>
          <p:cNvPr id="191" name="Google Shape;191;p27" descr="QR code to my Linkedin profile"/>
          <p:cNvPicPr preferRelativeResize="0"/>
          <p:nvPr/>
        </p:nvPicPr>
        <p:blipFill>
          <a:blip r:embed="rId3">
            <a:alphaModFix/>
          </a:blip>
          <a:stretch>
            <a:fillRect/>
          </a:stretch>
        </p:blipFill>
        <p:spPr>
          <a:xfrm>
            <a:off x="4366899" y="210045"/>
            <a:ext cx="3454166" cy="3154370"/>
          </a:xfrm>
          <a:prstGeom prst="rect">
            <a:avLst/>
          </a:prstGeom>
          <a:noFill/>
          <a:ln>
            <a:noFill/>
          </a:ln>
        </p:spPr>
      </p:pic>
      <p:sp>
        <p:nvSpPr>
          <p:cNvPr id="192" name="Google Shape;192;p27"/>
          <p:cNvSpPr/>
          <p:nvPr/>
        </p:nvSpPr>
        <p:spPr>
          <a:xfrm>
            <a:off x="4859765" y="1034715"/>
            <a:ext cx="2468433" cy="349087"/>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 sz="1100" dirty="0">
                <a:solidFill>
                  <a:schemeClr val="dk2"/>
                </a:solidFill>
              </a:rPr>
              <a:t>Interior architect &amp; Researcher at </a:t>
            </a:r>
            <a:endParaRPr sz="1100" dirty="0">
              <a:solidFill>
                <a:schemeClr val="dk2"/>
              </a:solidFill>
            </a:endParaRPr>
          </a:p>
          <a:p>
            <a:pPr marL="0" lvl="0" indent="0" algn="ctr" rtl="0">
              <a:spcBef>
                <a:spcPts val="0"/>
              </a:spcBef>
              <a:spcAft>
                <a:spcPts val="0"/>
              </a:spcAft>
              <a:buNone/>
            </a:pPr>
            <a:r>
              <a:rPr lang="nl" sz="1100" dirty="0">
                <a:solidFill>
                  <a:schemeClr val="dk2"/>
                </a:solidFill>
              </a:rPr>
              <a:t>University of Hasselt</a:t>
            </a:r>
            <a:endParaRPr sz="1100" dirty="0">
              <a:solidFill>
                <a:schemeClr val="dk2"/>
              </a:solidFill>
            </a:endParaRPr>
          </a:p>
        </p:txBody>
      </p:sp>
      <p:pic>
        <p:nvPicPr>
          <p:cNvPr id="193" name="Google Shape;193;p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31902" y="4332801"/>
            <a:ext cx="999824" cy="7188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2" name="Title 1">
            <a:extLst>
              <a:ext uri="{FF2B5EF4-FFF2-40B4-BE49-F238E27FC236}">
                <a16:creationId xmlns:a16="http://schemas.microsoft.com/office/drawing/2014/main" id="{621D7C9A-6385-5E25-DA65-E69DD765A891}"/>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GB" dirty="0"/>
              <a:t>Introducing the project</a:t>
            </a:r>
            <a:endParaRPr lang="en-IE" dirty="0"/>
          </a:p>
        </p:txBody>
      </p:sp>
      <p:sp>
        <p:nvSpPr>
          <p:cNvPr id="61" name="Google Shape;61;p14">
            <a:extLst>
              <a:ext uri="{C183D7F6-B498-43B3-948B-1728B52AA6E4}">
                <adec:decorative xmlns:adec="http://schemas.microsoft.com/office/drawing/2017/decorative" val="1"/>
              </a:ext>
            </a:extLst>
          </p:cNvPr>
          <p:cNvSpPr/>
          <p:nvPr/>
        </p:nvSpPr>
        <p:spPr>
          <a:xfrm>
            <a:off x="1446300" y="2901825"/>
            <a:ext cx="6251400" cy="1966500"/>
          </a:xfrm>
          <a:prstGeom prst="roundRect">
            <a:avLst>
              <a:gd name="adj" fmla="val 16667"/>
            </a:avLst>
          </a:prstGeom>
          <a:solidFill>
            <a:srgbClr val="C6BD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4"/>
          <p:cNvSpPr txBox="1">
            <a:spLocks noGrp="1"/>
          </p:cNvSpPr>
          <p:nvPr>
            <p:ph type="body" idx="1"/>
          </p:nvPr>
        </p:nvSpPr>
        <p:spPr>
          <a:xfrm>
            <a:off x="311700" y="533575"/>
            <a:ext cx="8520600" cy="1419300"/>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nl" sz="2500" dirty="0">
                <a:solidFill>
                  <a:schemeClr val="tx1"/>
                </a:solidFill>
                <a:latin typeface="Tw Cen MT" panose="020B0602020104020603" pitchFamily="34" charset="77"/>
                <a:ea typeface="Trebuchet MS"/>
                <a:cs typeface="Trebuchet MS"/>
                <a:sym typeface="Trebuchet MS"/>
              </a:rPr>
              <a:t>“If we create a learning context that enables every (young) person to unlock their potential – just imagine the kind of society we would live in.”</a:t>
            </a:r>
            <a:endParaRPr sz="2500" dirty="0">
              <a:solidFill>
                <a:schemeClr val="tx1"/>
              </a:solidFill>
              <a:latin typeface="Tw Cen MT" panose="020B0602020104020603" pitchFamily="34" charset="77"/>
              <a:ea typeface="Trebuchet MS"/>
              <a:cs typeface="Trebuchet MS"/>
              <a:sym typeface="Trebuchet MS"/>
            </a:endParaRPr>
          </a:p>
          <a:p>
            <a:pPr marL="0" lvl="0" indent="0" algn="ctr" rtl="0">
              <a:spcBef>
                <a:spcPts val="1200"/>
              </a:spcBef>
              <a:spcAft>
                <a:spcPts val="1200"/>
              </a:spcAft>
              <a:buNone/>
            </a:pPr>
            <a:r>
              <a:rPr lang="nl" sz="2500" dirty="0">
                <a:solidFill>
                  <a:schemeClr val="tx1"/>
                </a:solidFill>
                <a:latin typeface="Tw Cen MT" panose="020B0602020104020603" pitchFamily="34" charset="77"/>
                <a:ea typeface="Trebuchet MS"/>
                <a:cs typeface="Trebuchet MS"/>
                <a:sym typeface="Trebuchet MS"/>
              </a:rPr>
              <a:t>— Rosan Bosch</a:t>
            </a:r>
            <a:endParaRPr sz="2500" dirty="0">
              <a:solidFill>
                <a:schemeClr val="tx1"/>
              </a:solidFill>
              <a:latin typeface="Tw Cen MT" panose="020B0602020104020603" pitchFamily="34" charset="77"/>
              <a:ea typeface="Trebuchet MS"/>
              <a:cs typeface="Trebuchet MS"/>
              <a:sym typeface="Trebuchet MS"/>
            </a:endParaRPr>
          </a:p>
        </p:txBody>
      </p:sp>
      <p:sp>
        <p:nvSpPr>
          <p:cNvPr id="63" name="Google Shape;63;p14"/>
          <p:cNvSpPr txBox="1">
            <a:spLocks noGrp="1"/>
          </p:cNvSpPr>
          <p:nvPr>
            <p:ph type="body" idx="1"/>
          </p:nvPr>
        </p:nvSpPr>
        <p:spPr>
          <a:xfrm>
            <a:off x="1544650" y="3199199"/>
            <a:ext cx="6299700" cy="1669125"/>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None/>
            </a:pPr>
            <a:r>
              <a:rPr lang="nl" sz="2400" dirty="0">
                <a:solidFill>
                  <a:schemeClr val="dk1"/>
                </a:solidFill>
              </a:rPr>
              <a:t>This is the dream that the I-TeachLab project wants to support — a learning environment that grows with people.</a:t>
            </a:r>
            <a:endParaRPr sz="2400"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nl" sz="3600" b="1" dirty="0">
                <a:latin typeface="Tw Cen MT" panose="020B0602020104020603" pitchFamily="34" charset="77"/>
                <a:ea typeface="Trebuchet MS"/>
                <a:cs typeface="Trebuchet MS"/>
                <a:sym typeface="Trebuchet MS"/>
              </a:rPr>
              <a:t>The three core pillars of the project</a:t>
            </a:r>
            <a:endParaRPr sz="3600" dirty="0">
              <a:latin typeface="Tw Cen MT" panose="020B0602020104020603" pitchFamily="34" charset="77"/>
            </a:endParaRPr>
          </a:p>
        </p:txBody>
      </p:sp>
      <p:sp>
        <p:nvSpPr>
          <p:cNvPr id="70" name="Google Shape;70;p15"/>
          <p:cNvSpPr txBox="1">
            <a:spLocks noGrp="1"/>
          </p:cNvSpPr>
          <p:nvPr>
            <p:ph type="body" idx="1"/>
          </p:nvPr>
        </p:nvSpPr>
        <p:spPr>
          <a:xfrm>
            <a:off x="311650" y="1579075"/>
            <a:ext cx="2691000" cy="3333000"/>
          </a:xfrm>
          <a:prstGeom prst="rect">
            <a:avLst/>
          </a:prstGeom>
          <a:solidFill>
            <a:schemeClr val="lt2"/>
          </a:solidFill>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endParaRPr b="1" dirty="0">
              <a:solidFill>
                <a:schemeClr val="dk1"/>
              </a:solidFill>
            </a:endParaRPr>
          </a:p>
          <a:p>
            <a:pPr marL="0" lvl="0" indent="0" algn="l" rtl="0">
              <a:spcBef>
                <a:spcPts val="1200"/>
              </a:spcBef>
              <a:spcAft>
                <a:spcPts val="0"/>
              </a:spcAft>
              <a:buNone/>
            </a:pPr>
            <a:r>
              <a:rPr lang="nl" sz="3300" b="1" dirty="0">
                <a:solidFill>
                  <a:schemeClr val="dk1"/>
                </a:solidFill>
                <a:latin typeface="Tw Cen MT" panose="020B0602020104020603" pitchFamily="34" charset="77"/>
              </a:rPr>
              <a:t>Inclusive </a:t>
            </a:r>
            <a:endParaRPr sz="3300" b="1" dirty="0">
              <a:solidFill>
                <a:schemeClr val="dk1"/>
              </a:solidFill>
              <a:latin typeface="Tw Cen MT" panose="020B0602020104020603" pitchFamily="34" charset="77"/>
            </a:endParaRPr>
          </a:p>
          <a:p>
            <a:pPr marL="0" lvl="0" indent="0" algn="l" rtl="0">
              <a:spcBef>
                <a:spcPts val="0"/>
              </a:spcBef>
              <a:spcAft>
                <a:spcPts val="0"/>
              </a:spcAft>
              <a:buNone/>
            </a:pPr>
            <a:r>
              <a:rPr lang="nl" sz="3300" b="1" dirty="0">
                <a:solidFill>
                  <a:schemeClr val="dk1"/>
                </a:solidFill>
                <a:latin typeface="Tw Cen MT" panose="020B0602020104020603" pitchFamily="34" charset="77"/>
              </a:rPr>
              <a:t>Evaluation</a:t>
            </a:r>
            <a:endParaRPr sz="3300" b="1" dirty="0">
              <a:solidFill>
                <a:schemeClr val="dk1"/>
              </a:solidFill>
              <a:latin typeface="Tw Cen MT" panose="020B0602020104020603" pitchFamily="34" charset="77"/>
            </a:endParaRPr>
          </a:p>
          <a:p>
            <a:pPr marL="0" lvl="0" indent="0" algn="l" rtl="0">
              <a:spcBef>
                <a:spcPts val="0"/>
              </a:spcBef>
              <a:spcAft>
                <a:spcPts val="0"/>
              </a:spcAft>
              <a:buNone/>
            </a:pPr>
            <a:endParaRPr sz="3300" b="1" dirty="0">
              <a:solidFill>
                <a:schemeClr val="dk1"/>
              </a:solidFill>
              <a:latin typeface="Tw Cen MT" panose="020B0602020104020603" pitchFamily="34" charset="77"/>
            </a:endParaRPr>
          </a:p>
          <a:p>
            <a:pPr marL="0" lvl="0" indent="0" algn="l" rtl="0">
              <a:spcBef>
                <a:spcPts val="0"/>
              </a:spcBef>
              <a:spcAft>
                <a:spcPts val="1200"/>
              </a:spcAft>
              <a:buClr>
                <a:schemeClr val="dk1"/>
              </a:buClr>
              <a:buSzPts val="1100"/>
              <a:buFont typeface="Arial"/>
              <a:buNone/>
            </a:pPr>
            <a:r>
              <a:rPr lang="nl" sz="3300" dirty="0">
                <a:latin typeface="Tw Cen MT" panose="020B0602020104020603" pitchFamily="34" charset="77"/>
              </a:rPr>
              <a:t>University-wide self-reflection tool for inclusive assessment</a:t>
            </a:r>
            <a:endParaRPr sz="3300" dirty="0">
              <a:latin typeface="Tw Cen MT" panose="020B0602020104020603" pitchFamily="34" charset="77"/>
            </a:endParaRPr>
          </a:p>
        </p:txBody>
      </p:sp>
      <p:sp>
        <p:nvSpPr>
          <p:cNvPr id="69" name="Google Shape;69;p15"/>
          <p:cNvSpPr txBox="1">
            <a:spLocks noGrp="1"/>
          </p:cNvSpPr>
          <p:nvPr>
            <p:ph type="body" idx="1"/>
          </p:nvPr>
        </p:nvSpPr>
        <p:spPr>
          <a:xfrm>
            <a:off x="3226500" y="1558838"/>
            <a:ext cx="2691000" cy="3333000"/>
          </a:xfrm>
          <a:prstGeom prst="rect">
            <a:avLst/>
          </a:prstGeom>
          <a:solidFill>
            <a:schemeClr val="lt2"/>
          </a:solidFill>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endParaRPr sz="1600" b="1" dirty="0">
              <a:solidFill>
                <a:schemeClr val="dk1"/>
              </a:solidFill>
            </a:endParaRPr>
          </a:p>
          <a:p>
            <a:pPr marL="0" lvl="0" indent="0" algn="l" rtl="0">
              <a:spcBef>
                <a:spcPts val="1200"/>
              </a:spcBef>
              <a:spcAft>
                <a:spcPts val="0"/>
              </a:spcAft>
              <a:buNone/>
            </a:pPr>
            <a:endParaRPr lang="nl" sz="4400" b="1" dirty="0">
              <a:solidFill>
                <a:schemeClr val="dk1"/>
              </a:solidFill>
              <a:latin typeface="Tw Cen MT" panose="020B0602020104020603" pitchFamily="34" charset="77"/>
            </a:endParaRPr>
          </a:p>
          <a:p>
            <a:pPr marL="0" lvl="0" indent="0" algn="l" rtl="0">
              <a:spcBef>
                <a:spcPts val="1200"/>
              </a:spcBef>
              <a:spcAft>
                <a:spcPts val="0"/>
              </a:spcAft>
              <a:buNone/>
            </a:pPr>
            <a:r>
              <a:rPr lang="nl" sz="9600" b="1" dirty="0">
                <a:solidFill>
                  <a:schemeClr val="dk1"/>
                </a:solidFill>
                <a:latin typeface="Tw Cen MT" panose="020B0602020104020603" pitchFamily="34" charset="77"/>
              </a:rPr>
              <a:t>UpLift </a:t>
            </a:r>
            <a:endParaRPr sz="9600" b="1" dirty="0">
              <a:solidFill>
                <a:schemeClr val="dk1"/>
              </a:solidFill>
              <a:latin typeface="Tw Cen MT" panose="020B0602020104020603" pitchFamily="34" charset="77"/>
            </a:endParaRPr>
          </a:p>
          <a:p>
            <a:pPr marL="0" lvl="0" indent="0" algn="l" rtl="0">
              <a:spcBef>
                <a:spcPts val="0"/>
              </a:spcBef>
              <a:spcAft>
                <a:spcPts val="0"/>
              </a:spcAft>
              <a:buNone/>
            </a:pPr>
            <a:r>
              <a:rPr lang="nl" sz="9600" b="1" dirty="0">
                <a:solidFill>
                  <a:schemeClr val="dk1"/>
                </a:solidFill>
                <a:latin typeface="Tw Cen MT" panose="020B0602020104020603" pitchFamily="34" charset="77"/>
              </a:rPr>
              <a:t>professionalization</a:t>
            </a:r>
            <a:endParaRPr sz="9600" b="1" dirty="0">
              <a:solidFill>
                <a:schemeClr val="dk1"/>
              </a:solidFill>
              <a:latin typeface="Tw Cen MT" panose="020B0602020104020603" pitchFamily="34" charset="77"/>
            </a:endParaRPr>
          </a:p>
          <a:p>
            <a:pPr marL="0" lvl="0" indent="0" algn="ctr" rtl="0">
              <a:spcBef>
                <a:spcPts val="0"/>
              </a:spcBef>
              <a:spcAft>
                <a:spcPts val="0"/>
              </a:spcAft>
              <a:buNone/>
            </a:pPr>
            <a:endParaRPr sz="4900" b="1" dirty="0">
              <a:solidFill>
                <a:schemeClr val="dk1"/>
              </a:solidFill>
              <a:latin typeface="Tw Cen MT" panose="020B0602020104020603" pitchFamily="34" charset="77"/>
            </a:endParaRPr>
          </a:p>
          <a:p>
            <a:pPr marL="0" lvl="0" indent="0" algn="l" rtl="0">
              <a:spcBef>
                <a:spcPts val="1200"/>
              </a:spcBef>
              <a:spcAft>
                <a:spcPts val="1200"/>
              </a:spcAft>
              <a:buNone/>
            </a:pPr>
            <a:r>
              <a:rPr lang="nl" sz="8000" dirty="0">
                <a:latin typeface="Tw Cen MT" panose="020B0602020104020603" pitchFamily="34" charset="77"/>
              </a:rPr>
              <a:t>Professional development programme on inclusive pedagogy and spatial awareness</a:t>
            </a:r>
            <a:endParaRPr sz="8000" dirty="0">
              <a:latin typeface="Tw Cen MT" panose="020B0602020104020603" pitchFamily="34" charset="77"/>
            </a:endParaRPr>
          </a:p>
        </p:txBody>
      </p:sp>
      <p:sp>
        <p:nvSpPr>
          <p:cNvPr id="71" name="Google Shape;71;p15"/>
          <p:cNvSpPr txBox="1">
            <a:spLocks noGrp="1"/>
          </p:cNvSpPr>
          <p:nvPr>
            <p:ph type="body" idx="1"/>
          </p:nvPr>
        </p:nvSpPr>
        <p:spPr>
          <a:xfrm>
            <a:off x="6141350" y="1510400"/>
            <a:ext cx="2691000" cy="33330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endParaRPr b="1" dirty="0">
              <a:solidFill>
                <a:schemeClr val="dk1"/>
              </a:solidFill>
            </a:endParaRPr>
          </a:p>
          <a:p>
            <a:pPr marL="0" lvl="0" indent="0" algn="l" rtl="0">
              <a:spcBef>
                <a:spcPts val="0"/>
              </a:spcBef>
              <a:spcAft>
                <a:spcPts val="0"/>
              </a:spcAft>
              <a:buNone/>
            </a:pPr>
            <a:endParaRPr sz="1900" b="1" dirty="0">
              <a:solidFill>
                <a:schemeClr val="dk1"/>
              </a:solidFill>
            </a:endParaRPr>
          </a:p>
          <a:p>
            <a:pPr marL="0" lvl="0" indent="0" algn="l" rtl="0">
              <a:spcBef>
                <a:spcPts val="0"/>
              </a:spcBef>
              <a:spcAft>
                <a:spcPts val="0"/>
              </a:spcAft>
              <a:buNone/>
            </a:pPr>
            <a:r>
              <a:rPr lang="nl" sz="2582" b="1" dirty="0">
                <a:solidFill>
                  <a:schemeClr val="dk1"/>
                </a:solidFill>
                <a:latin typeface="Tw Cen MT" panose="020B0602020104020603" pitchFamily="34" charset="77"/>
              </a:rPr>
              <a:t>Architectural </a:t>
            </a:r>
            <a:endParaRPr sz="2582" b="1" dirty="0">
              <a:solidFill>
                <a:schemeClr val="dk1"/>
              </a:solidFill>
              <a:latin typeface="Tw Cen MT" panose="020B0602020104020603" pitchFamily="34" charset="77"/>
            </a:endParaRPr>
          </a:p>
          <a:p>
            <a:pPr marL="0" lvl="0" indent="0" algn="l" rtl="0">
              <a:spcBef>
                <a:spcPts val="0"/>
              </a:spcBef>
              <a:spcAft>
                <a:spcPts val="0"/>
              </a:spcAft>
              <a:buNone/>
            </a:pPr>
            <a:r>
              <a:rPr lang="nl" sz="2582" b="1" dirty="0">
                <a:solidFill>
                  <a:schemeClr val="dk1"/>
                </a:solidFill>
                <a:latin typeface="Tw Cen MT" panose="020B0602020104020603" pitchFamily="34" charset="77"/>
              </a:rPr>
              <a:t>Awakening</a:t>
            </a:r>
            <a:endParaRPr sz="2582" b="1" dirty="0">
              <a:solidFill>
                <a:schemeClr val="dk1"/>
              </a:solidFill>
              <a:latin typeface="Tw Cen MT" panose="020B0602020104020603" pitchFamily="34" charset="77"/>
            </a:endParaRPr>
          </a:p>
          <a:p>
            <a:pPr marL="0" lvl="0" indent="0" algn="l" rtl="0">
              <a:spcBef>
                <a:spcPts val="0"/>
              </a:spcBef>
              <a:spcAft>
                <a:spcPts val="0"/>
              </a:spcAft>
              <a:buNone/>
            </a:pPr>
            <a:endParaRPr sz="1900" b="1" dirty="0">
              <a:solidFill>
                <a:schemeClr val="dk1"/>
              </a:solidFill>
              <a:latin typeface="Tw Cen MT" panose="020B0602020104020603" pitchFamily="34" charset="77"/>
            </a:endParaRPr>
          </a:p>
          <a:p>
            <a:pPr marL="0" marR="38100" lvl="0" indent="0" algn="l" rtl="0">
              <a:lnSpc>
                <a:spcPct val="128571"/>
              </a:lnSpc>
              <a:spcBef>
                <a:spcPts val="0"/>
              </a:spcBef>
              <a:spcAft>
                <a:spcPts val="0"/>
              </a:spcAft>
              <a:buNone/>
            </a:pPr>
            <a:r>
              <a:rPr lang="nl" sz="1991" dirty="0">
                <a:latin typeface="Tw Cen MT" panose="020B0602020104020603" pitchFamily="34" charset="77"/>
              </a:rPr>
              <a:t>Increasing architectural awareness of the influence of spatial elements on well-being and learning</a:t>
            </a:r>
            <a:endParaRPr sz="1691" b="1" dirty="0">
              <a:latin typeface="Tw Cen MT" panose="020B0602020104020603" pitchFamily="34" charset="77"/>
            </a:endParaRPr>
          </a:p>
        </p:txBody>
      </p:sp>
      <p:pic>
        <p:nvPicPr>
          <p:cNvPr id="72" name="Google Shape;72;p15">
            <a:extLst>
              <a:ext uri="{C183D7F6-B498-43B3-948B-1728B52AA6E4}">
                <adec:decorative xmlns:adec="http://schemas.microsoft.com/office/drawing/2017/decorative" val="1"/>
              </a:ext>
            </a:extLst>
          </p:cNvPr>
          <p:cNvPicPr preferRelativeResize="0"/>
          <p:nvPr/>
        </p:nvPicPr>
        <p:blipFill rotWithShape="1">
          <a:blip r:embed="rId3">
            <a:alphaModFix/>
          </a:blip>
          <a:srcRect t="6015" b="5252"/>
          <a:stretch/>
        </p:blipFill>
        <p:spPr>
          <a:xfrm>
            <a:off x="7539675" y="1017725"/>
            <a:ext cx="1292626" cy="1159175"/>
          </a:xfrm>
          <a:prstGeom prst="rect">
            <a:avLst/>
          </a:prstGeom>
          <a:noFill/>
          <a:ln>
            <a:noFill/>
          </a:ln>
        </p:spPr>
      </p:pic>
      <p:pic>
        <p:nvPicPr>
          <p:cNvPr id="73" name="Google Shape;73;p1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572002" y="1086693"/>
            <a:ext cx="1292625" cy="1281299"/>
          </a:xfrm>
          <a:prstGeom prst="rect">
            <a:avLst/>
          </a:prstGeom>
          <a:noFill/>
          <a:ln>
            <a:noFill/>
          </a:ln>
        </p:spPr>
      </p:pic>
      <p:pic>
        <p:nvPicPr>
          <p:cNvPr id="74" name="Google Shape;74;p1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604728" y="1076013"/>
            <a:ext cx="1397926" cy="1302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3600" b="1" dirty="0">
                <a:latin typeface="Tw Cen MT" panose="020B0602020104020603" pitchFamily="34" charset="77"/>
                <a:ea typeface="Trebuchet MS"/>
                <a:cs typeface="Trebuchet MS"/>
                <a:sym typeface="Trebuchet MS"/>
              </a:rPr>
              <a:t>Data collection </a:t>
            </a:r>
            <a:endParaRPr sz="3600" dirty="0">
              <a:latin typeface="Tw Cen MT" panose="020B0602020104020603" pitchFamily="34" charset="77"/>
            </a:endParaRPr>
          </a:p>
        </p:txBody>
      </p:sp>
      <p:pic>
        <p:nvPicPr>
          <p:cNvPr id="84" name="Google Shape;84;p16">
            <a:extLst>
              <a:ext uri="{C183D7F6-B498-43B3-948B-1728B52AA6E4}">
                <adec:decorative xmlns:adec="http://schemas.microsoft.com/office/drawing/2017/decorative" val="1"/>
              </a:ext>
            </a:extLst>
          </p:cNvPr>
          <p:cNvPicPr preferRelativeResize="0"/>
          <p:nvPr/>
        </p:nvPicPr>
        <p:blipFill rotWithShape="1">
          <a:blip r:embed="rId3">
            <a:alphaModFix/>
          </a:blip>
          <a:srcRect r="2884" b="49622"/>
          <a:stretch/>
        </p:blipFill>
        <p:spPr>
          <a:xfrm>
            <a:off x="311650" y="1321138"/>
            <a:ext cx="2691000" cy="1973175"/>
          </a:xfrm>
          <a:prstGeom prst="rect">
            <a:avLst/>
          </a:prstGeom>
          <a:noFill/>
          <a:ln>
            <a:noFill/>
          </a:ln>
        </p:spPr>
      </p:pic>
      <p:pic>
        <p:nvPicPr>
          <p:cNvPr id="85" name="Google Shape;85;p1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26500" y="1299991"/>
            <a:ext cx="2690999" cy="2015460"/>
          </a:xfrm>
          <a:prstGeom prst="rect">
            <a:avLst/>
          </a:prstGeom>
          <a:noFill/>
          <a:ln>
            <a:noFill/>
          </a:ln>
        </p:spPr>
      </p:pic>
      <p:pic>
        <p:nvPicPr>
          <p:cNvPr id="81" name="Google Shape;81;p16">
            <a:extLst>
              <a:ext uri="{C183D7F6-B498-43B3-948B-1728B52AA6E4}">
                <adec:decorative xmlns:adec="http://schemas.microsoft.com/office/drawing/2017/decorative" val="1"/>
              </a:ext>
            </a:extLst>
          </p:cNvPr>
          <p:cNvPicPr preferRelativeResize="0"/>
          <p:nvPr/>
        </p:nvPicPr>
        <p:blipFill rotWithShape="1">
          <a:blip r:embed="rId5">
            <a:alphaModFix/>
          </a:blip>
          <a:srcRect l="4478" t="5690" r="3567" b="4405"/>
          <a:stretch/>
        </p:blipFill>
        <p:spPr>
          <a:xfrm>
            <a:off x="6141350" y="1300000"/>
            <a:ext cx="2691000" cy="2015450"/>
          </a:xfrm>
          <a:prstGeom prst="rect">
            <a:avLst/>
          </a:prstGeom>
          <a:noFill/>
          <a:ln>
            <a:noFill/>
          </a:ln>
        </p:spPr>
      </p:pic>
      <p:sp>
        <p:nvSpPr>
          <p:cNvPr id="83" name="Google Shape;83;p16"/>
          <p:cNvSpPr txBox="1">
            <a:spLocks noGrp="1"/>
          </p:cNvSpPr>
          <p:nvPr>
            <p:ph type="body" idx="1"/>
          </p:nvPr>
        </p:nvSpPr>
        <p:spPr>
          <a:xfrm>
            <a:off x="311650" y="3463325"/>
            <a:ext cx="2691000" cy="1091100"/>
          </a:xfrm>
          <a:prstGeom prst="rect">
            <a:avLst/>
          </a:prstGeom>
          <a:solidFill>
            <a:schemeClr val="lt2"/>
          </a:solidFill>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nl" sz="2800" b="1" dirty="0">
                <a:solidFill>
                  <a:schemeClr val="dk1"/>
                </a:solidFill>
                <a:latin typeface="Tw Cen MT" panose="020B0602020104020603" pitchFamily="34" charset="77"/>
              </a:rPr>
              <a:t>Questionnaire &amp;</a:t>
            </a:r>
            <a:endParaRPr sz="2800" b="1" dirty="0">
              <a:solidFill>
                <a:schemeClr val="dk1"/>
              </a:solidFill>
              <a:latin typeface="Tw Cen MT" panose="020B0602020104020603" pitchFamily="34" charset="77"/>
            </a:endParaRPr>
          </a:p>
          <a:p>
            <a:pPr marL="0" lvl="0" indent="0" algn="ctr" rtl="0">
              <a:spcBef>
                <a:spcPts val="0"/>
              </a:spcBef>
              <a:spcAft>
                <a:spcPts val="0"/>
              </a:spcAft>
              <a:buNone/>
            </a:pPr>
            <a:r>
              <a:rPr lang="nl" sz="2800" b="1" dirty="0">
                <a:solidFill>
                  <a:schemeClr val="dk1"/>
                </a:solidFill>
                <a:latin typeface="Tw Cen MT" panose="020B0602020104020603" pitchFamily="34" charset="77"/>
              </a:rPr>
              <a:t>Interview</a:t>
            </a:r>
            <a:endParaRPr sz="2400" dirty="0">
              <a:latin typeface="Tw Cen MT" panose="020B0602020104020603" pitchFamily="34" charset="77"/>
            </a:endParaRPr>
          </a:p>
        </p:txBody>
      </p:sp>
      <p:sp>
        <p:nvSpPr>
          <p:cNvPr id="82" name="Google Shape;82;p16"/>
          <p:cNvSpPr txBox="1">
            <a:spLocks noGrp="1"/>
          </p:cNvSpPr>
          <p:nvPr>
            <p:ph type="body" idx="1"/>
          </p:nvPr>
        </p:nvSpPr>
        <p:spPr>
          <a:xfrm>
            <a:off x="3226500" y="3443025"/>
            <a:ext cx="2691000" cy="1091100"/>
          </a:xfrm>
          <a:prstGeom prst="rect">
            <a:avLst/>
          </a:prstGeom>
          <a:solidFill>
            <a:schemeClr val="lt2"/>
          </a:solidFill>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nl" sz="2800" b="1" dirty="0">
                <a:solidFill>
                  <a:schemeClr val="dk1"/>
                </a:solidFill>
                <a:latin typeface="Tw Cen MT" panose="020B0602020104020603" pitchFamily="34" charset="77"/>
              </a:rPr>
              <a:t>Class observations</a:t>
            </a:r>
            <a:endParaRPr sz="2800" dirty="0">
              <a:latin typeface="Tw Cen MT" panose="020B0602020104020603" pitchFamily="34" charset="77"/>
            </a:endParaRPr>
          </a:p>
        </p:txBody>
      </p:sp>
      <p:sp>
        <p:nvSpPr>
          <p:cNvPr id="79" name="Google Shape;79;p16"/>
          <p:cNvSpPr txBox="1">
            <a:spLocks noGrp="1"/>
          </p:cNvSpPr>
          <p:nvPr>
            <p:ph type="body" idx="1"/>
          </p:nvPr>
        </p:nvSpPr>
        <p:spPr>
          <a:xfrm>
            <a:off x="6141350" y="3463275"/>
            <a:ext cx="2691000" cy="1091100"/>
          </a:xfrm>
          <a:prstGeom prst="rect">
            <a:avLst/>
          </a:prstGeom>
          <a:solidFill>
            <a:schemeClr val="lt2"/>
          </a:solidFill>
        </p:spPr>
        <p:txBody>
          <a:bodyPr spcFirstLastPara="1" wrap="square" lIns="91425" tIns="91425" rIns="91425" bIns="91425" anchor="t" anchorCtr="0">
            <a:normAutofit/>
          </a:bodyPr>
          <a:lstStyle/>
          <a:p>
            <a:pPr marL="0" lvl="0" indent="0" algn="ctr" rtl="0">
              <a:spcBef>
                <a:spcPts val="0"/>
              </a:spcBef>
              <a:spcAft>
                <a:spcPts val="0"/>
              </a:spcAft>
              <a:buNone/>
            </a:pPr>
            <a:r>
              <a:rPr lang="nl" sz="2800" b="1" dirty="0">
                <a:solidFill>
                  <a:schemeClr val="dk1"/>
                </a:solidFill>
                <a:latin typeface="Tw Cen MT" panose="020B0602020104020603" pitchFamily="34" charset="77"/>
              </a:rPr>
              <a:t>Diary methode</a:t>
            </a:r>
            <a:endParaRPr sz="2800" b="1" dirty="0">
              <a:solidFill>
                <a:schemeClr val="dk1"/>
              </a:solidFill>
              <a:latin typeface="Tw Cen MT" panose="020B0602020104020603" pitchFamily="34" charset="77"/>
            </a:endParaRPr>
          </a:p>
          <a:p>
            <a:pPr marL="0" lvl="0" indent="0" algn="l" rtl="0">
              <a:spcBef>
                <a:spcPts val="0"/>
              </a:spcBef>
              <a:spcAft>
                <a:spcPts val="0"/>
              </a:spcAft>
              <a:buNone/>
            </a:pPr>
            <a:endParaRPr sz="1900" b="1" dirty="0">
              <a:solidFill>
                <a:schemeClr val="dk1"/>
              </a:solidFill>
            </a:endParaRPr>
          </a:p>
          <a:p>
            <a:pPr marL="0" marR="38100" lvl="0" indent="0" algn="l" rtl="0">
              <a:lnSpc>
                <a:spcPct val="128571"/>
              </a:lnSpc>
              <a:spcBef>
                <a:spcPts val="0"/>
              </a:spcBef>
              <a:spcAft>
                <a:spcPts val="0"/>
              </a:spcAft>
              <a:buNone/>
            </a:pPr>
            <a:endParaRPr sz="1691" b="1" dirty="0"/>
          </a:p>
        </p:txBody>
      </p:sp>
      <p:sp>
        <p:nvSpPr>
          <p:cNvPr id="87" name="Google Shape;87;p16"/>
          <p:cNvSpPr txBox="1"/>
          <p:nvPr/>
        </p:nvSpPr>
        <p:spPr>
          <a:xfrm>
            <a:off x="274750" y="4661700"/>
            <a:ext cx="2727900" cy="2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1: Flyer Questionnaire</a:t>
            </a:r>
            <a:endParaRPr sz="1000">
              <a:solidFill>
                <a:schemeClr val="dk2"/>
              </a:solidFill>
            </a:endParaRPr>
          </a:p>
        </p:txBody>
      </p:sp>
      <p:sp>
        <p:nvSpPr>
          <p:cNvPr id="88" name="Google Shape;88;p16"/>
          <p:cNvSpPr txBox="1"/>
          <p:nvPr/>
        </p:nvSpPr>
        <p:spPr>
          <a:xfrm>
            <a:off x="3208050" y="4661700"/>
            <a:ext cx="2727900" cy="2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2: Observation</a:t>
            </a:r>
            <a:endParaRPr sz="1000">
              <a:solidFill>
                <a:schemeClr val="dk2"/>
              </a:solidFill>
            </a:endParaRPr>
          </a:p>
        </p:txBody>
      </p:sp>
      <p:sp>
        <p:nvSpPr>
          <p:cNvPr id="86" name="Google Shape;86;p16"/>
          <p:cNvSpPr txBox="1"/>
          <p:nvPr/>
        </p:nvSpPr>
        <p:spPr>
          <a:xfrm>
            <a:off x="7380600" y="4713700"/>
            <a:ext cx="17634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i="1">
                <a:solidFill>
                  <a:schemeClr val="dk2"/>
                </a:solidFill>
              </a:rPr>
              <a:t>Source: Created by the author (2025)</a:t>
            </a:r>
            <a:endParaRPr sz="1000" i="1">
              <a:solidFill>
                <a:schemeClr val="dk2"/>
              </a:solidFill>
            </a:endParaRPr>
          </a:p>
        </p:txBody>
      </p:sp>
      <p:sp>
        <p:nvSpPr>
          <p:cNvPr id="89" name="Google Shape;89;p16"/>
          <p:cNvSpPr txBox="1"/>
          <p:nvPr/>
        </p:nvSpPr>
        <p:spPr>
          <a:xfrm>
            <a:off x="6141350" y="4661700"/>
            <a:ext cx="2727900" cy="2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3: Dairy</a:t>
            </a:r>
            <a:endParaRPr sz="10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07350" y="0"/>
            <a:ext cx="3436650" cy="5143500"/>
          </a:xfrm>
          <a:prstGeom prst="rect">
            <a:avLst/>
          </a:prstGeom>
          <a:noFill/>
          <a:ln>
            <a:noFill/>
          </a:ln>
        </p:spPr>
      </p:pic>
      <p:sp>
        <p:nvSpPr>
          <p:cNvPr id="95" name="Google Shape;95;p17"/>
          <p:cNvSpPr txBox="1">
            <a:spLocks noGrp="1"/>
          </p:cNvSpPr>
          <p:nvPr>
            <p:ph type="title"/>
          </p:nvPr>
        </p:nvSpPr>
        <p:spPr>
          <a:xfrm>
            <a:off x="311700" y="310219"/>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3600" b="1" dirty="0">
                <a:latin typeface="Tw Cen MT" panose="020B0602020104020603" pitchFamily="34" charset="77"/>
                <a:ea typeface="Trebuchet MS"/>
                <a:cs typeface="Trebuchet MS"/>
                <a:sym typeface="Trebuchet MS"/>
              </a:rPr>
              <a:t>Inclusive evaluation</a:t>
            </a:r>
            <a:endParaRPr sz="3600" dirty="0">
              <a:latin typeface="Tw Cen MT" panose="020B0602020104020603" pitchFamily="34" charset="77"/>
            </a:endParaRPr>
          </a:p>
        </p:txBody>
      </p:sp>
      <p:sp>
        <p:nvSpPr>
          <p:cNvPr id="96" name="Google Shape;96;p17"/>
          <p:cNvSpPr txBox="1">
            <a:spLocks noGrp="1"/>
          </p:cNvSpPr>
          <p:nvPr>
            <p:ph type="body" idx="1"/>
          </p:nvPr>
        </p:nvSpPr>
        <p:spPr>
          <a:xfrm>
            <a:off x="311700" y="1068300"/>
            <a:ext cx="5326800" cy="3861900"/>
          </a:xfrm>
          <a:prstGeom prst="rect">
            <a:avLst/>
          </a:prstGeom>
        </p:spPr>
        <p:txBody>
          <a:bodyPr spcFirstLastPara="1" wrap="square" lIns="91425" tIns="91425" rIns="91425" bIns="91425" anchor="t" anchorCtr="0">
            <a:noAutofit/>
          </a:bodyPr>
          <a:lstStyle/>
          <a:p>
            <a:pPr marL="457200" lvl="0" indent="-376597" algn="l" rtl="0">
              <a:spcBef>
                <a:spcPts val="0"/>
              </a:spcBef>
              <a:spcAft>
                <a:spcPts val="0"/>
              </a:spcAft>
              <a:buClr>
                <a:schemeClr val="dk1"/>
              </a:buClr>
              <a:buSzPct val="100000"/>
              <a:buChar char="●"/>
            </a:pPr>
            <a:r>
              <a:rPr lang="nl" sz="2400" dirty="0">
                <a:solidFill>
                  <a:schemeClr val="dk1"/>
                </a:solidFill>
                <a:latin typeface="Tw Cen MT" panose="020B0602020104020603" pitchFamily="34" charset="77"/>
              </a:rPr>
              <a:t>InScape self-assessment tool</a:t>
            </a:r>
            <a:endParaRPr sz="2400" dirty="0">
              <a:solidFill>
                <a:schemeClr val="dk1"/>
              </a:solidFill>
              <a:latin typeface="Tw Cen MT" panose="020B0602020104020603" pitchFamily="34" charset="77"/>
            </a:endParaRPr>
          </a:p>
          <a:p>
            <a:pPr marL="457200" lvl="0" indent="-376597" algn="l" rtl="0">
              <a:spcBef>
                <a:spcPts val="0"/>
              </a:spcBef>
              <a:spcAft>
                <a:spcPts val="0"/>
              </a:spcAft>
              <a:buClr>
                <a:schemeClr val="dk1"/>
              </a:buClr>
              <a:buSzPct val="100000"/>
              <a:buChar char="●"/>
            </a:pPr>
            <a:r>
              <a:rPr lang="nl" sz="2400" dirty="0">
                <a:solidFill>
                  <a:schemeClr val="dk1"/>
                </a:solidFill>
                <a:latin typeface="Tw Cen MT" panose="020B0602020104020603" pitchFamily="34" charset="77"/>
              </a:rPr>
              <a:t>personal reflection and feedback</a:t>
            </a:r>
            <a:endParaRPr sz="2400" dirty="0">
              <a:solidFill>
                <a:schemeClr val="dk1"/>
              </a:solidFill>
              <a:latin typeface="Tw Cen MT" panose="020B0602020104020603" pitchFamily="34" charset="77"/>
            </a:endParaRPr>
          </a:p>
          <a:p>
            <a:pPr marL="457200" lvl="0" indent="-376597" algn="l" rtl="0">
              <a:spcBef>
                <a:spcPts val="0"/>
              </a:spcBef>
              <a:spcAft>
                <a:spcPts val="0"/>
              </a:spcAft>
              <a:buClr>
                <a:schemeClr val="dk1"/>
              </a:buClr>
              <a:buSzPct val="100000"/>
              <a:buChar char="●"/>
            </a:pPr>
            <a:r>
              <a:rPr lang="nl" sz="2400" dirty="0">
                <a:solidFill>
                  <a:schemeClr val="dk1"/>
                </a:solidFill>
                <a:latin typeface="Tw Cen MT" panose="020B0602020104020603" pitchFamily="34" charset="77"/>
              </a:rPr>
              <a:t>Built on I-TPACK, Universal Design for Learning (UDL) and insights into the Physical learning environment</a:t>
            </a:r>
            <a:endParaRPr sz="2400" dirty="0">
              <a:solidFill>
                <a:schemeClr val="dk1"/>
              </a:solidFill>
              <a:latin typeface="Tw Cen MT" panose="020B0602020104020603" pitchFamily="34" charset="77"/>
            </a:endParaRPr>
          </a:p>
          <a:p>
            <a:pPr marL="457200" lvl="0" indent="-364412" algn="l" rtl="0">
              <a:spcBef>
                <a:spcPts val="0"/>
              </a:spcBef>
              <a:spcAft>
                <a:spcPts val="0"/>
              </a:spcAft>
              <a:buClr>
                <a:schemeClr val="dk1"/>
              </a:buClr>
              <a:buSzPct val="91766"/>
              <a:buChar char="●"/>
            </a:pPr>
            <a:r>
              <a:rPr lang="nl" sz="2400" dirty="0">
                <a:solidFill>
                  <a:schemeClr val="dk1"/>
                </a:solidFill>
                <a:latin typeface="Tw Cen MT" panose="020B0602020104020603" pitchFamily="34" charset="77"/>
              </a:rPr>
              <a:t>Reflection across four domains: instructional design, social inclusion, learning environment and assessment </a:t>
            </a:r>
            <a:endParaRPr sz="2400" dirty="0">
              <a:solidFill>
                <a:schemeClr val="dk1"/>
              </a:solidFill>
              <a:latin typeface="Tw Cen MT" panose="020B0602020104020603" pitchFamily="34" charset="77"/>
            </a:endParaRPr>
          </a:p>
          <a:p>
            <a:pPr marL="0" lvl="0" indent="0" algn="l" rtl="0">
              <a:spcBef>
                <a:spcPts val="1200"/>
              </a:spcBef>
              <a:spcAft>
                <a:spcPts val="1200"/>
              </a:spcAft>
              <a:buNone/>
            </a:pPr>
            <a:r>
              <a:rPr lang="nl" sz="2400" dirty="0">
                <a:solidFill>
                  <a:schemeClr val="dk1"/>
                </a:solidFill>
                <a:latin typeface="Tw Cen MT" panose="020B0602020104020603" pitchFamily="34" charset="77"/>
              </a:rPr>
              <a:t>→ </a:t>
            </a:r>
            <a:r>
              <a:rPr lang="nl" sz="2400" b="1" dirty="0">
                <a:solidFill>
                  <a:schemeClr val="dk1"/>
                </a:solidFill>
                <a:latin typeface="Tw Cen MT" panose="020B0602020104020603" pitchFamily="34" charset="77"/>
              </a:rPr>
              <a:t>Ready to launch</a:t>
            </a:r>
            <a:endParaRPr sz="2400" b="1" dirty="0">
              <a:solidFill>
                <a:schemeClr val="dk1"/>
              </a:solidFill>
              <a:latin typeface="Tw Cen MT" panose="020B0602020104020603" pitchFamily="34" charset="77"/>
            </a:endParaRPr>
          </a:p>
        </p:txBody>
      </p:sp>
      <p:pic>
        <p:nvPicPr>
          <p:cNvPr id="97" name="Google Shape;97;p1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879976" y="1966625"/>
            <a:ext cx="3154801" cy="1411550"/>
          </a:xfrm>
          <a:prstGeom prst="rect">
            <a:avLst/>
          </a:prstGeom>
          <a:noFill/>
          <a:ln>
            <a:noFill/>
          </a:ln>
        </p:spPr>
      </p:pic>
      <p:pic>
        <p:nvPicPr>
          <p:cNvPr id="98" name="Google Shape;98;p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636853" y="124838"/>
            <a:ext cx="1397926" cy="1302674"/>
          </a:xfrm>
          <a:prstGeom prst="rect">
            <a:avLst/>
          </a:prstGeom>
          <a:noFill/>
          <a:ln>
            <a:noFill/>
          </a:ln>
        </p:spPr>
      </p:pic>
      <p:sp>
        <p:nvSpPr>
          <p:cNvPr id="99" name="Google Shape;99;p17"/>
          <p:cNvSpPr txBox="1"/>
          <p:nvPr/>
        </p:nvSpPr>
        <p:spPr>
          <a:xfrm>
            <a:off x="5868475" y="3378175"/>
            <a:ext cx="2727900" cy="2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4: InScape tool</a:t>
            </a:r>
            <a:endParaRPr sz="1000">
              <a:solidFill>
                <a:schemeClr val="dk2"/>
              </a:solidFill>
            </a:endParaRPr>
          </a:p>
        </p:txBody>
      </p:sp>
      <p:sp>
        <p:nvSpPr>
          <p:cNvPr id="100" name="Google Shape;100;p17"/>
          <p:cNvSpPr txBox="1"/>
          <p:nvPr/>
        </p:nvSpPr>
        <p:spPr>
          <a:xfrm>
            <a:off x="5879975" y="3671275"/>
            <a:ext cx="28056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i="1">
                <a:solidFill>
                  <a:schemeClr val="dk2"/>
                </a:solidFill>
              </a:rPr>
              <a:t>Source: Created by the author (2025)</a:t>
            </a:r>
            <a:endParaRPr sz="1000" i="1">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0" name="Google Shape;11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3600" b="1" dirty="0">
                <a:latin typeface="Tw Cen MT" panose="020B0602020104020603" pitchFamily="34" charset="77"/>
                <a:ea typeface="Trebuchet MS"/>
                <a:cs typeface="Trebuchet MS"/>
                <a:sym typeface="Trebuchet MS"/>
              </a:rPr>
              <a:t>UpLift</a:t>
            </a:r>
            <a:endParaRPr sz="3600" dirty="0">
              <a:latin typeface="Tw Cen MT" panose="020B0602020104020603" pitchFamily="34" charset="77"/>
            </a:endParaRPr>
          </a:p>
        </p:txBody>
      </p:sp>
      <p:pic>
        <p:nvPicPr>
          <p:cNvPr id="109" name="Google Shape;109;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539677" y="77280"/>
            <a:ext cx="1292625" cy="1281299"/>
          </a:xfrm>
          <a:prstGeom prst="rect">
            <a:avLst/>
          </a:prstGeom>
          <a:noFill/>
          <a:ln>
            <a:noFill/>
          </a:ln>
        </p:spPr>
      </p:pic>
      <p:sp>
        <p:nvSpPr>
          <p:cNvPr id="105" name="Google Shape;105;p18"/>
          <p:cNvSpPr txBox="1">
            <a:spLocks noGrp="1"/>
          </p:cNvSpPr>
          <p:nvPr>
            <p:ph type="body" idx="1"/>
          </p:nvPr>
        </p:nvSpPr>
        <p:spPr>
          <a:xfrm>
            <a:off x="311700" y="1573450"/>
            <a:ext cx="3627300" cy="33882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Char char="●"/>
            </a:pPr>
            <a:r>
              <a:rPr lang="nl" sz="2400" dirty="0">
                <a:solidFill>
                  <a:schemeClr val="dk1"/>
                </a:solidFill>
                <a:latin typeface="Tw Cen MT" panose="020B0602020104020603" pitchFamily="34" charset="77"/>
              </a:rPr>
              <a:t>Reflect, design, experiment</a:t>
            </a:r>
            <a:endParaRPr sz="2400" dirty="0">
              <a:solidFill>
                <a:schemeClr val="dk1"/>
              </a:solidFill>
              <a:latin typeface="Tw Cen MT" panose="020B0602020104020603" pitchFamily="34" charset="77"/>
            </a:endParaRPr>
          </a:p>
          <a:p>
            <a:pPr marL="457200" lvl="0" indent="-381000" algn="l" rtl="0">
              <a:spcBef>
                <a:spcPts val="0"/>
              </a:spcBef>
              <a:spcAft>
                <a:spcPts val="0"/>
              </a:spcAft>
              <a:buClr>
                <a:schemeClr val="dk1"/>
              </a:buClr>
              <a:buSzPts val="2400"/>
              <a:buChar char="●"/>
            </a:pPr>
            <a:r>
              <a:rPr lang="nl" sz="2400" dirty="0">
                <a:solidFill>
                  <a:schemeClr val="dk1"/>
                </a:solidFill>
                <a:latin typeface="Tw Cen MT" panose="020B0602020104020603" pitchFamily="34" charset="77"/>
              </a:rPr>
              <a:t>Connecting teaching style with teaching space</a:t>
            </a:r>
            <a:endParaRPr sz="2400" dirty="0">
              <a:solidFill>
                <a:schemeClr val="dk1"/>
              </a:solidFill>
              <a:latin typeface="Tw Cen MT" panose="020B0602020104020603" pitchFamily="34" charset="77"/>
            </a:endParaRPr>
          </a:p>
        </p:txBody>
      </p:sp>
      <p:pic>
        <p:nvPicPr>
          <p:cNvPr id="108" name="Google Shape;108;p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482550" y="1573450"/>
            <a:ext cx="4349740" cy="3262299"/>
          </a:xfrm>
          <a:prstGeom prst="rect">
            <a:avLst/>
          </a:prstGeom>
          <a:noFill/>
          <a:ln>
            <a:noFill/>
          </a:ln>
        </p:spPr>
      </p:pic>
      <p:sp>
        <p:nvSpPr>
          <p:cNvPr id="107" name="Google Shape;107;p18"/>
          <p:cNvSpPr txBox="1"/>
          <p:nvPr/>
        </p:nvSpPr>
        <p:spPr>
          <a:xfrm>
            <a:off x="4482550" y="4835747"/>
            <a:ext cx="2725200" cy="2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Image 5: UpLift workshop</a:t>
            </a:r>
            <a:endParaRPr sz="1000">
              <a:solidFill>
                <a:schemeClr val="dk2"/>
              </a:solidFill>
            </a:endParaRPr>
          </a:p>
        </p:txBody>
      </p:sp>
      <p:sp>
        <p:nvSpPr>
          <p:cNvPr id="106" name="Google Shape;106;p18"/>
          <p:cNvSpPr txBox="1"/>
          <p:nvPr/>
        </p:nvSpPr>
        <p:spPr>
          <a:xfrm>
            <a:off x="6664200" y="4835750"/>
            <a:ext cx="28056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i="1">
                <a:solidFill>
                  <a:schemeClr val="dk2"/>
                </a:solidFill>
              </a:rPr>
              <a:t>Source: Created by the author (2025)</a:t>
            </a:r>
            <a:endParaRPr sz="1000" i="1">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9" name="Google Shape;11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3600" b="1" dirty="0">
                <a:latin typeface="Tw Cen MT" panose="020B0602020104020603" pitchFamily="34" charset="77"/>
                <a:ea typeface="Trebuchet MS"/>
                <a:cs typeface="Trebuchet MS"/>
                <a:sym typeface="Trebuchet MS"/>
              </a:rPr>
              <a:t>UpLift worksheet</a:t>
            </a:r>
            <a:endParaRPr sz="3600" dirty="0">
              <a:latin typeface="Tw Cen MT" panose="020B0602020104020603" pitchFamily="34" charset="77"/>
            </a:endParaRPr>
          </a:p>
        </p:txBody>
      </p:sp>
      <p:sp>
        <p:nvSpPr>
          <p:cNvPr id="116" name="Google Shape;116;p19"/>
          <p:cNvSpPr txBox="1">
            <a:spLocks noGrp="1"/>
          </p:cNvSpPr>
          <p:nvPr>
            <p:ph type="body" idx="1"/>
          </p:nvPr>
        </p:nvSpPr>
        <p:spPr>
          <a:xfrm>
            <a:off x="168275" y="1573450"/>
            <a:ext cx="3191400" cy="3388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nl" sz="2400" dirty="0">
                <a:solidFill>
                  <a:schemeClr val="dk1"/>
                </a:solidFill>
                <a:latin typeface="Tw Cen MT" panose="020B0602020104020603" pitchFamily="34" charset="77"/>
              </a:rPr>
              <a:t>The perfect match</a:t>
            </a:r>
            <a:endParaRPr sz="2400" dirty="0">
              <a:solidFill>
                <a:schemeClr val="dk1"/>
              </a:solidFill>
              <a:latin typeface="Tw Cen MT" panose="020B0602020104020603" pitchFamily="34" charset="77"/>
            </a:endParaRPr>
          </a:p>
          <a:p>
            <a:pPr marL="457200" lvl="0" indent="-381000" algn="l" rtl="0">
              <a:spcBef>
                <a:spcPts val="0"/>
              </a:spcBef>
              <a:spcAft>
                <a:spcPts val="0"/>
              </a:spcAft>
              <a:buClr>
                <a:schemeClr val="dk1"/>
              </a:buClr>
              <a:buSzPts val="2400"/>
              <a:buChar char="●"/>
            </a:pPr>
            <a:r>
              <a:rPr lang="nl" sz="2400" dirty="0">
                <a:solidFill>
                  <a:schemeClr val="dk1"/>
                </a:solidFill>
                <a:latin typeface="Tw Cen MT" panose="020B0602020104020603" pitchFamily="34" charset="77"/>
              </a:rPr>
              <a:t>Time-space organization</a:t>
            </a:r>
            <a:endParaRPr sz="2400" dirty="0">
              <a:solidFill>
                <a:schemeClr val="dk1"/>
              </a:solidFill>
              <a:latin typeface="Tw Cen MT" panose="020B0602020104020603" pitchFamily="34" charset="77"/>
            </a:endParaRPr>
          </a:p>
          <a:p>
            <a:pPr marL="0" lvl="0" indent="0" algn="l" rtl="0">
              <a:spcBef>
                <a:spcPts val="1200"/>
              </a:spcBef>
              <a:spcAft>
                <a:spcPts val="0"/>
              </a:spcAft>
              <a:buNone/>
            </a:pPr>
            <a:endParaRPr sz="2400" dirty="0">
              <a:solidFill>
                <a:schemeClr val="dk1"/>
              </a:solidFill>
              <a:latin typeface="Tw Cen MT" panose="020B0602020104020603" pitchFamily="34" charset="77"/>
            </a:endParaRPr>
          </a:p>
          <a:p>
            <a:pPr marL="0" lvl="0" indent="0" algn="ctr" rtl="0">
              <a:spcBef>
                <a:spcPts val="1200"/>
              </a:spcBef>
              <a:spcAft>
                <a:spcPts val="1200"/>
              </a:spcAft>
              <a:buNone/>
            </a:pPr>
            <a:r>
              <a:rPr lang="nl" sz="2400" i="1" dirty="0">
                <a:solidFill>
                  <a:schemeClr val="dk1"/>
                </a:solidFill>
                <a:latin typeface="Tw Cen MT" panose="020B0602020104020603" pitchFamily="34" charset="77"/>
              </a:rPr>
              <a:t>‘</a:t>
            </a:r>
            <a:r>
              <a:rPr lang="nl" sz="2400" dirty="0">
                <a:solidFill>
                  <a:schemeClr val="dk1"/>
                </a:solidFill>
                <a:latin typeface="Tw Cen MT" panose="020B0602020104020603" pitchFamily="34" charset="77"/>
              </a:rPr>
              <a:t>Which space strengthens your teaching?’ </a:t>
            </a:r>
            <a:endParaRPr sz="2400" dirty="0">
              <a:solidFill>
                <a:schemeClr val="dk1"/>
              </a:solidFill>
              <a:latin typeface="Tw Cen MT" panose="020B0602020104020603" pitchFamily="34" charset="77"/>
            </a:endParaRPr>
          </a:p>
        </p:txBody>
      </p:sp>
      <p:pic>
        <p:nvPicPr>
          <p:cNvPr id="115" name="Google Shape;115;p19" descr="A table/ worksheet we designed so that teachers could reflect on their own lesson design in the Uplift workshop."/>
          <p:cNvPicPr preferRelativeResize="0"/>
          <p:nvPr/>
        </p:nvPicPr>
        <p:blipFill>
          <a:blip r:embed="rId3">
            <a:alphaModFix/>
          </a:blip>
          <a:stretch>
            <a:fillRect/>
          </a:stretch>
        </p:blipFill>
        <p:spPr>
          <a:xfrm>
            <a:off x="3131367" y="1104398"/>
            <a:ext cx="6012634" cy="2934726"/>
          </a:xfrm>
          <a:prstGeom prst="rect">
            <a:avLst/>
          </a:prstGeom>
          <a:noFill/>
          <a:ln>
            <a:noFill/>
          </a:ln>
        </p:spPr>
      </p:pic>
      <p:sp>
        <p:nvSpPr>
          <p:cNvPr id="118" name="Google Shape;118;p19"/>
          <p:cNvSpPr txBox="1"/>
          <p:nvPr/>
        </p:nvSpPr>
        <p:spPr>
          <a:xfrm>
            <a:off x="3359675" y="4167150"/>
            <a:ext cx="4252500" cy="3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solidFill>
                  <a:schemeClr val="dk2"/>
                </a:solidFill>
              </a:rPr>
              <a:t>Figure 1: Worksheet - UpLift Workshop</a:t>
            </a:r>
            <a:endParaRPr sz="1000">
              <a:solidFill>
                <a:schemeClr val="dk2"/>
              </a:solidFill>
            </a:endParaRPr>
          </a:p>
        </p:txBody>
      </p:sp>
      <p:sp>
        <p:nvSpPr>
          <p:cNvPr id="117" name="Google Shape;117;p19"/>
          <p:cNvSpPr txBox="1"/>
          <p:nvPr/>
        </p:nvSpPr>
        <p:spPr>
          <a:xfrm>
            <a:off x="6638675" y="4167150"/>
            <a:ext cx="41115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i="1">
                <a:solidFill>
                  <a:schemeClr val="dk2"/>
                </a:solidFill>
              </a:rPr>
              <a:t>Source: Created by the author (2025)</a:t>
            </a:r>
            <a:endParaRPr sz="1000" i="1">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3600" b="1" dirty="0">
                <a:latin typeface="Tw Cen MT" panose="020B0602020104020603" pitchFamily="34" charset="77"/>
                <a:ea typeface="Trebuchet MS"/>
                <a:cs typeface="Trebuchet MS"/>
                <a:sym typeface="Trebuchet MS"/>
              </a:rPr>
              <a:t>Architectural Awakening </a:t>
            </a:r>
            <a:endParaRPr sz="3600" dirty="0">
              <a:latin typeface="Tw Cen MT" panose="020B0602020104020603" pitchFamily="34" charset="77"/>
            </a:endParaRPr>
          </a:p>
        </p:txBody>
      </p:sp>
      <p:sp>
        <p:nvSpPr>
          <p:cNvPr id="125" name="Google Shape;125;p20">
            <a:extLst>
              <a:ext uri="{C183D7F6-B498-43B3-948B-1728B52AA6E4}">
                <adec:decorative xmlns:adec="http://schemas.microsoft.com/office/drawing/2017/decorative" val="1"/>
              </a:ext>
            </a:extLst>
          </p:cNvPr>
          <p:cNvSpPr/>
          <p:nvPr/>
        </p:nvSpPr>
        <p:spPr>
          <a:xfrm>
            <a:off x="311700" y="2102075"/>
            <a:ext cx="2726100" cy="1193400"/>
          </a:xfrm>
          <a:prstGeom prst="rightArrow">
            <a:avLst>
              <a:gd name="adj1" fmla="val 50000"/>
              <a:gd name="adj2" fmla="val 50000"/>
            </a:avLst>
          </a:prstGeom>
          <a:solidFill>
            <a:srgbClr val="C6BD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p20"/>
          <p:cNvSpPr txBox="1"/>
          <p:nvPr/>
        </p:nvSpPr>
        <p:spPr>
          <a:xfrm>
            <a:off x="459450" y="2429375"/>
            <a:ext cx="24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400" dirty="0">
                <a:solidFill>
                  <a:schemeClr val="dk1"/>
                </a:solidFill>
                <a:latin typeface="Tw Cen MT" panose="020B0602020104020603" pitchFamily="34" charset="77"/>
              </a:rPr>
              <a:t>Spatial literacy</a:t>
            </a:r>
            <a:endParaRPr sz="2400" dirty="0">
              <a:solidFill>
                <a:schemeClr val="dk1"/>
              </a:solidFill>
              <a:latin typeface="Tw Cen MT" panose="020B0602020104020603" pitchFamily="34" charset="77"/>
            </a:endParaRPr>
          </a:p>
        </p:txBody>
      </p:sp>
      <p:sp>
        <p:nvSpPr>
          <p:cNvPr id="127" name="Google Shape;127;p20">
            <a:extLst>
              <a:ext uri="{C183D7F6-B498-43B3-948B-1728B52AA6E4}">
                <adec:decorative xmlns:adec="http://schemas.microsoft.com/office/drawing/2017/decorative" val="1"/>
              </a:ext>
            </a:extLst>
          </p:cNvPr>
          <p:cNvSpPr/>
          <p:nvPr/>
        </p:nvSpPr>
        <p:spPr>
          <a:xfrm>
            <a:off x="3208950" y="2102075"/>
            <a:ext cx="2726100" cy="1193400"/>
          </a:xfrm>
          <a:prstGeom prst="rightArrow">
            <a:avLst>
              <a:gd name="adj1" fmla="val 50000"/>
              <a:gd name="adj2" fmla="val 50000"/>
            </a:avLst>
          </a:prstGeom>
          <a:solidFill>
            <a:srgbClr val="C6BD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 name="Google Shape;128;p20"/>
          <p:cNvSpPr txBox="1"/>
          <p:nvPr/>
        </p:nvSpPr>
        <p:spPr>
          <a:xfrm>
            <a:off x="3356700" y="2429375"/>
            <a:ext cx="24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400" dirty="0">
                <a:solidFill>
                  <a:schemeClr val="dk1"/>
                </a:solidFill>
                <a:latin typeface="Tw Cen MT" panose="020B0602020104020603" pitchFamily="34" charset="77"/>
              </a:rPr>
              <a:t>Spatial agency</a:t>
            </a:r>
            <a:endParaRPr sz="2400" dirty="0">
              <a:solidFill>
                <a:schemeClr val="dk1"/>
              </a:solidFill>
              <a:latin typeface="Tw Cen MT" panose="020B0602020104020603" pitchFamily="34" charset="77"/>
            </a:endParaRPr>
          </a:p>
        </p:txBody>
      </p:sp>
      <p:sp>
        <p:nvSpPr>
          <p:cNvPr id="129" name="Google Shape;129;p20">
            <a:extLst>
              <a:ext uri="{C183D7F6-B498-43B3-948B-1728B52AA6E4}">
                <adec:decorative xmlns:adec="http://schemas.microsoft.com/office/drawing/2017/decorative" val="1"/>
              </a:ext>
            </a:extLst>
          </p:cNvPr>
          <p:cNvSpPr/>
          <p:nvPr/>
        </p:nvSpPr>
        <p:spPr>
          <a:xfrm>
            <a:off x="6106200" y="2102075"/>
            <a:ext cx="2849400" cy="1193400"/>
          </a:xfrm>
          <a:prstGeom prst="rightArrow">
            <a:avLst>
              <a:gd name="adj1" fmla="val 50000"/>
              <a:gd name="adj2" fmla="val 50000"/>
            </a:avLst>
          </a:prstGeom>
          <a:solidFill>
            <a:srgbClr val="C6BD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130;p20"/>
          <p:cNvSpPr txBox="1"/>
          <p:nvPr/>
        </p:nvSpPr>
        <p:spPr>
          <a:xfrm>
            <a:off x="6013050" y="2429375"/>
            <a:ext cx="3035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400" dirty="0">
                <a:solidFill>
                  <a:schemeClr val="dk1"/>
                </a:solidFill>
                <a:latin typeface="Tw Cen MT" panose="020B0602020104020603" pitchFamily="34" charset="77"/>
              </a:rPr>
              <a:t>Spatial competence</a:t>
            </a:r>
            <a:endParaRPr sz="2400" dirty="0">
              <a:solidFill>
                <a:schemeClr val="dk1"/>
              </a:solidFill>
              <a:latin typeface="Tw Cen MT" panose="020B0602020104020603" pitchFamily="34" charset="77"/>
            </a:endParaRPr>
          </a:p>
        </p:txBody>
      </p:sp>
      <p:pic>
        <p:nvPicPr>
          <p:cNvPr id="131" name="Google Shape;131;p20">
            <a:extLst>
              <a:ext uri="{C183D7F6-B498-43B3-948B-1728B52AA6E4}">
                <adec:decorative xmlns:adec="http://schemas.microsoft.com/office/drawing/2017/decorative" val="1"/>
              </a:ext>
            </a:extLst>
          </p:cNvPr>
          <p:cNvPicPr preferRelativeResize="0"/>
          <p:nvPr/>
        </p:nvPicPr>
        <p:blipFill rotWithShape="1">
          <a:blip r:embed="rId3">
            <a:alphaModFix/>
          </a:blip>
          <a:srcRect t="6015" b="5252"/>
          <a:stretch/>
        </p:blipFill>
        <p:spPr>
          <a:xfrm>
            <a:off x="7728675" y="151788"/>
            <a:ext cx="1292626" cy="1159175"/>
          </a:xfrm>
          <a:prstGeom prst="rect">
            <a:avLst/>
          </a:prstGeom>
          <a:noFill/>
          <a:ln>
            <a:noFill/>
          </a:ln>
        </p:spPr>
      </p:pic>
      <p:sp>
        <p:nvSpPr>
          <p:cNvPr id="2" name="Ovaal 1">
            <a:extLst>
              <a:ext uri="{FF2B5EF4-FFF2-40B4-BE49-F238E27FC236}">
                <a16:creationId xmlns:a16="http://schemas.microsoft.com/office/drawing/2014/main" id="{CC7FEEEB-92A4-BB2F-3630-D6BA161D9B4E}"/>
              </a:ext>
              <a:ext uri="{C183D7F6-B498-43B3-948B-1728B52AA6E4}">
                <adec:decorative xmlns:adec="http://schemas.microsoft.com/office/drawing/2017/decorative" val="1"/>
              </a:ext>
            </a:extLst>
          </p:cNvPr>
          <p:cNvSpPr/>
          <p:nvPr/>
        </p:nvSpPr>
        <p:spPr>
          <a:xfrm>
            <a:off x="1666200" y="3622775"/>
            <a:ext cx="2743200" cy="1034715"/>
          </a:xfrm>
          <a:prstGeom prst="ellipse">
            <a:avLst/>
          </a:prstGeom>
          <a:solidFill>
            <a:srgbClr val="FAC1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Ovaal 2">
            <a:extLst>
              <a:ext uri="{FF2B5EF4-FFF2-40B4-BE49-F238E27FC236}">
                <a16:creationId xmlns:a16="http://schemas.microsoft.com/office/drawing/2014/main" id="{B4757156-034E-C453-B379-63A82FC18C77}"/>
              </a:ext>
              <a:ext uri="{C183D7F6-B498-43B3-948B-1728B52AA6E4}">
                <adec:decorative xmlns:adec="http://schemas.microsoft.com/office/drawing/2017/decorative" val="1"/>
              </a:ext>
            </a:extLst>
          </p:cNvPr>
          <p:cNvSpPr/>
          <p:nvPr/>
        </p:nvSpPr>
        <p:spPr>
          <a:xfrm>
            <a:off x="4734600" y="3622775"/>
            <a:ext cx="2743200" cy="1034715"/>
          </a:xfrm>
          <a:prstGeom prst="ellipse">
            <a:avLst/>
          </a:prstGeom>
          <a:solidFill>
            <a:srgbClr val="FAC1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B877ACBE-31FC-F404-1073-77260AF154C1}"/>
              </a:ext>
            </a:extLst>
          </p:cNvPr>
          <p:cNvSpPr txBox="1"/>
          <p:nvPr/>
        </p:nvSpPr>
        <p:spPr>
          <a:xfrm>
            <a:off x="2165510" y="3856605"/>
            <a:ext cx="1744579" cy="523220"/>
          </a:xfrm>
          <a:prstGeom prst="rect">
            <a:avLst/>
          </a:prstGeom>
          <a:noFill/>
        </p:spPr>
        <p:txBody>
          <a:bodyPr wrap="square" rtlCol="0">
            <a:spAutoFit/>
          </a:bodyPr>
          <a:lstStyle/>
          <a:p>
            <a:r>
              <a:rPr lang="nl" sz="2800" dirty="0">
                <a:solidFill>
                  <a:schemeClr val="dk1"/>
                </a:solidFill>
                <a:latin typeface="Tw Cen MT" panose="020B0602020104020603" pitchFamily="34" charset="77"/>
              </a:rPr>
              <a:t>Objectives</a:t>
            </a:r>
            <a:endParaRPr lang="nl-BE" sz="2800" dirty="0"/>
          </a:p>
        </p:txBody>
      </p:sp>
      <p:sp>
        <p:nvSpPr>
          <p:cNvPr id="5" name="Tekstvak 4">
            <a:extLst>
              <a:ext uri="{FF2B5EF4-FFF2-40B4-BE49-F238E27FC236}">
                <a16:creationId xmlns:a16="http://schemas.microsoft.com/office/drawing/2014/main" id="{B083420A-6BF6-8F31-CA19-DA63BC486D12}"/>
              </a:ext>
            </a:extLst>
          </p:cNvPr>
          <p:cNvSpPr txBox="1"/>
          <p:nvPr/>
        </p:nvSpPr>
        <p:spPr>
          <a:xfrm>
            <a:off x="5233911" y="3856605"/>
            <a:ext cx="1744579" cy="523220"/>
          </a:xfrm>
          <a:prstGeom prst="rect">
            <a:avLst/>
          </a:prstGeom>
          <a:noFill/>
        </p:spPr>
        <p:txBody>
          <a:bodyPr wrap="square" rtlCol="0">
            <a:spAutoFit/>
          </a:bodyPr>
          <a:lstStyle/>
          <a:p>
            <a:r>
              <a:rPr lang="nl" sz="2800" dirty="0">
                <a:solidFill>
                  <a:schemeClr val="dk1"/>
                </a:solidFill>
                <a:latin typeface="Tw Cen MT" panose="020B0602020104020603" pitchFamily="34" charset="77"/>
              </a:rPr>
              <a:t>Affectives</a:t>
            </a:r>
            <a:endParaRPr lang="nl-BE"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311700" y="-66333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Classroom design</a:t>
            </a:r>
            <a:endParaRPr dirty="0"/>
          </a:p>
        </p:txBody>
      </p:sp>
      <p:sp>
        <p:nvSpPr>
          <p:cNvPr id="137" name="Google Shape;13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8" name="Google Shape;138;p21" descr="A picture of a classroom in 1930: a lot of tables all facing foreward to the teacher who stands in the front of the room. "/>
          <p:cNvPicPr preferRelativeResize="0"/>
          <p:nvPr/>
        </p:nvPicPr>
        <p:blipFill>
          <a:blip r:embed="rId3">
            <a:alphaModFix/>
          </a:blip>
          <a:stretch>
            <a:fillRect/>
          </a:stretch>
        </p:blipFill>
        <p:spPr>
          <a:xfrm>
            <a:off x="311700" y="1268567"/>
            <a:ext cx="3865875" cy="2416182"/>
          </a:xfrm>
          <a:prstGeom prst="rect">
            <a:avLst/>
          </a:prstGeom>
          <a:noFill/>
          <a:ln>
            <a:noFill/>
          </a:ln>
        </p:spPr>
      </p:pic>
      <p:pic>
        <p:nvPicPr>
          <p:cNvPr id="139" name="Google Shape;139;p21" descr="A picture of a classroom in 2026: a lot of tables all facing foreward to the teacher who stands in the front of the room. "/>
          <p:cNvPicPr preferRelativeResize="0"/>
          <p:nvPr/>
        </p:nvPicPr>
        <p:blipFill>
          <a:blip r:embed="rId4">
            <a:alphaModFix/>
          </a:blip>
          <a:stretch>
            <a:fillRect/>
          </a:stretch>
        </p:blipFill>
        <p:spPr>
          <a:xfrm>
            <a:off x="4294201" y="1268575"/>
            <a:ext cx="4624221" cy="24161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4adec5-321f-46c9-8d8f-d278d5019d73">
      <Terms xmlns="http://schemas.microsoft.com/office/infopath/2007/PartnerControls"/>
    </lcf76f155ced4ddcb4097134ff3c332f>
    <TaxCatchAll xmlns="98a9eb8c-6a01-428e-9f5d-17b5596ff27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9" ma:contentTypeDescription="Create a new document." ma:contentTypeScope="" ma:versionID="c0a8b1796a8dd6b38852de74ff080729">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88a703fd55f415ae93a6b4d1954400f5"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511113-3C4C-4F60-86E8-A01F8442CE06}">
  <ds:schemaRefs>
    <ds:schemaRef ds:uri="http://purl.org/dc/terms/"/>
    <ds:schemaRef ds:uri="98a9eb8c-6a01-428e-9f5d-17b5596ff277"/>
    <ds:schemaRef ds:uri="f04adec5-321f-46c9-8d8f-d278d5019d73"/>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39B63D2-BE81-4B27-B5C3-6B0C13C5B828}">
  <ds:schemaRefs>
    <ds:schemaRef ds:uri="http://schemas.microsoft.com/sharepoint/v3/contenttype/forms"/>
  </ds:schemaRefs>
</ds:datastoreItem>
</file>

<file path=customXml/itemProps3.xml><?xml version="1.0" encoding="utf-8"?>
<ds:datastoreItem xmlns:ds="http://schemas.openxmlformats.org/officeDocument/2006/customXml" ds:itemID="{5119D1F0-8FD3-4F69-81EC-DC7D4A457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4adec5-321f-46c9-8d8f-d278d5019d73"/>
    <ds:schemaRef ds:uri="98a9eb8c-6a01-428e-9f5d-17b5596ff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TotalTime>
  <Words>2555</Words>
  <Application>Microsoft Office PowerPoint</Application>
  <PresentationFormat>On-screen Show (16:9)</PresentationFormat>
  <Paragraphs>166</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Trebuchet MS</vt:lpstr>
      <vt:lpstr>Tw Cen MT</vt:lpstr>
      <vt:lpstr>Simple Light</vt:lpstr>
      <vt:lpstr>I-TeachLab: Integrating Universal Design for Learning Across Teaching, Assessment and Space </vt:lpstr>
      <vt:lpstr>Introducing the project</vt:lpstr>
      <vt:lpstr>The three core pillars of the project</vt:lpstr>
      <vt:lpstr>Data collection </vt:lpstr>
      <vt:lpstr>Inclusive evaluation</vt:lpstr>
      <vt:lpstr>UpLift</vt:lpstr>
      <vt:lpstr>UpLift worksheet</vt:lpstr>
      <vt:lpstr>Architectural Awakening </vt:lpstr>
      <vt:lpstr>Classroom design</vt:lpstr>
      <vt:lpstr>This room </vt:lpstr>
      <vt:lpstr>Example</vt:lpstr>
      <vt:lpstr>Teacher’s Rider</vt:lpstr>
      <vt:lpstr>The Teacher’s Rider</vt:lpstr>
      <vt:lpstr>From research to space: the I-TeachLab</vt:lpstr>
      <vt:lpstr>Questions? Or more information about our trainingtools? sanne.balendonck@uhasselt.be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Danielle Duignan</cp:lastModifiedBy>
  <cp:revision>5</cp:revision>
  <dcterms:modified xsi:type="dcterms:W3CDTF">2026-03-09T13:05:45Z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0x01010069946560433F2B4BAC6115A870028350</vt:lpwstr>
  </property>
  <property fmtid="{D5CDD505-2E9C-101B-9397-08002B2CF9AE}" pid="3" name="MediaServiceImageTags">
    <vt:lpwstr/>
  </property>
</Properties>
</file>