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09" r:id="rId4"/>
    <p:sldMasterId id="2147483938" r:id="rId5"/>
  </p:sldMasterIdLst>
  <p:notesMasterIdLst>
    <p:notesMasterId r:id="rId22"/>
  </p:notesMasterIdLst>
  <p:sldIdLst>
    <p:sldId id="258" r:id="rId6"/>
    <p:sldId id="287" r:id="rId7"/>
    <p:sldId id="282" r:id="rId8"/>
    <p:sldId id="285" r:id="rId9"/>
    <p:sldId id="266" r:id="rId10"/>
    <p:sldId id="272" r:id="rId11"/>
    <p:sldId id="267" r:id="rId12"/>
    <p:sldId id="268" r:id="rId13"/>
    <p:sldId id="274" r:id="rId14"/>
    <p:sldId id="275" r:id="rId15"/>
    <p:sldId id="276" r:id="rId16"/>
    <p:sldId id="288" r:id="rId17"/>
    <p:sldId id="278" r:id="rId18"/>
    <p:sldId id="281" r:id="rId19"/>
    <p:sldId id="286" r:id="rId20"/>
    <p:sldId id="289" r:id="rId2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E67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E67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E67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E67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E67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E67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E67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E67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E67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Intro" id="{4F266824-02BA-574B-B816-111BA6D81D80}">
          <p14:sldIdLst>
            <p14:sldId id="258"/>
            <p14:sldId id="287"/>
            <p14:sldId id="282"/>
          </p14:sldIdLst>
        </p14:section>
        <p14:section name="Objectives" id="{F6E948A1-AE3C-D349-BFA2-730CF32236C3}">
          <p14:sldIdLst>
            <p14:sldId id="285"/>
            <p14:sldId id="266"/>
          </p14:sldIdLst>
        </p14:section>
        <p14:section name="Activities" id="{33F67FA1-1173-4B20-97BE-B30474B6D099}">
          <p14:sldIdLst>
            <p14:sldId id="272"/>
            <p14:sldId id="267"/>
            <p14:sldId id="268"/>
            <p14:sldId id="274"/>
            <p14:sldId id="275"/>
            <p14:sldId id="276"/>
            <p14:sldId id="288"/>
            <p14:sldId id="278"/>
          </p14:sldIdLst>
        </p14:section>
        <p14:section name="Inclusive Education Hub" id="{76B898D8-0125-456A-A1C5-684F17220A8D}">
          <p14:sldIdLst>
            <p14:sldId id="281"/>
            <p14:sldId id="286"/>
          </p14:sldIdLst>
        </p14:section>
        <p14:section name="End Slide" id="{2ECD8973-A4E9-B54D-A2C1-CA1B38D48A3D}">
          <p14:sldIdLst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71" userDrawn="1">
          <p15:clr>
            <a:srgbClr val="A4A3A4"/>
          </p15:clr>
        </p15:guide>
        <p15:guide id="3" pos="234" userDrawn="1">
          <p15:clr>
            <a:srgbClr val="A4A3A4"/>
          </p15:clr>
        </p15:guide>
        <p15:guide id="4" pos="302" userDrawn="1">
          <p15:clr>
            <a:srgbClr val="A4A3A4"/>
          </p15:clr>
        </p15:guide>
        <p15:guide id="5" pos="7491" userDrawn="1">
          <p15:clr>
            <a:srgbClr val="A4A3A4"/>
          </p15:clr>
        </p15:guide>
        <p15:guide id="6" pos="7423" userDrawn="1">
          <p15:clr>
            <a:srgbClr val="A4A3A4"/>
          </p15:clr>
        </p15:guide>
        <p15:guide id="7" orient="horz" pos="3929" userDrawn="1">
          <p15:clr>
            <a:srgbClr val="A4A3A4"/>
          </p15:clr>
        </p15:guide>
        <p15:guide id="8" orient="horz" pos="187" userDrawn="1">
          <p15:clr>
            <a:srgbClr val="A4A3A4"/>
          </p15:clr>
        </p15:guide>
        <p15:guide id="9" pos="3863" userDrawn="1">
          <p15:clr>
            <a:srgbClr val="A4A3A4"/>
          </p15:clr>
        </p15:guide>
        <p15:guide id="10" pos="3931" userDrawn="1">
          <p15:clr>
            <a:srgbClr val="A4A3A4"/>
          </p15:clr>
        </p15:guide>
        <p15:guide id="11" pos="2661" userDrawn="1">
          <p15:clr>
            <a:srgbClr val="A4A3A4"/>
          </p15:clr>
        </p15:guide>
        <p15:guide id="12" pos="2706" userDrawn="1">
          <p15:clr>
            <a:srgbClr val="A4A3A4"/>
          </p15:clr>
        </p15:guide>
        <p15:guide id="15" pos="1504" userDrawn="1">
          <p15:clr>
            <a:srgbClr val="A4A3A4"/>
          </p15:clr>
        </p15:guide>
        <p15:guide id="16" pos="1459" userDrawn="1">
          <p15:clr>
            <a:srgbClr val="A4A3A4"/>
          </p15:clr>
        </p15:guide>
        <p15:guide id="17" pos="5133" userDrawn="1">
          <p15:clr>
            <a:srgbClr val="A4A3A4"/>
          </p15:clr>
        </p15:guide>
        <p15:guide id="18" pos="5065" userDrawn="1">
          <p15:clr>
            <a:srgbClr val="A4A3A4"/>
          </p15:clr>
        </p15:guide>
        <p15:guide id="19" pos="6244" userDrawn="1">
          <p15:clr>
            <a:srgbClr val="A4A3A4"/>
          </p15:clr>
        </p15:guide>
        <p15:guide id="20" pos="6312" userDrawn="1">
          <p15:clr>
            <a:srgbClr val="A4A3A4"/>
          </p15:clr>
        </p15:guide>
        <p15:guide id="21" orient="horz" pos="41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0000"/>
    <a:srgbClr val="CD3572"/>
    <a:srgbClr val="F7E1EA"/>
    <a:srgbClr val="232830"/>
    <a:srgbClr val="282372"/>
    <a:srgbClr val="29347A"/>
    <a:srgbClr val="94E9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12700" cap="flat">
              <a:solidFill>
                <a:srgbClr val="151E67"/>
              </a:solidFill>
              <a:prstDash val="solid"/>
              <a:round/>
            </a:ln>
          </a:top>
          <a:bottom>
            <a:ln w="127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solidFill>
            <a:srgbClr val="FFCACB"/>
          </a:solidFill>
        </a:fill>
      </a:tcStyle>
    </a:wholeTbl>
    <a:band2H>
      <a:tcTxStyle/>
      <a:tcStyle>
        <a:tcBdr/>
        <a:fill>
          <a:solidFill>
            <a:srgbClr val="FFE6E7"/>
          </a:solidFill>
        </a:fill>
      </a:tcStyle>
    </a:band2H>
    <a:firstCol>
      <a:tcTxStyle b="on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12700" cap="flat">
              <a:solidFill>
                <a:srgbClr val="151E67"/>
              </a:solidFill>
              <a:prstDash val="solid"/>
              <a:round/>
            </a:ln>
          </a:top>
          <a:bottom>
            <a:ln w="127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38100" cap="flat">
              <a:solidFill>
                <a:srgbClr val="151E67"/>
              </a:solidFill>
              <a:prstDash val="solid"/>
              <a:round/>
            </a:ln>
          </a:top>
          <a:bottom>
            <a:ln w="127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12700" cap="flat">
              <a:solidFill>
                <a:srgbClr val="151E67"/>
              </a:solidFill>
              <a:prstDash val="solid"/>
              <a:round/>
            </a:ln>
          </a:top>
          <a:bottom>
            <a:ln w="381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12700" cap="flat">
              <a:solidFill>
                <a:srgbClr val="151E67"/>
              </a:solidFill>
              <a:prstDash val="solid"/>
              <a:round/>
            </a:ln>
          </a:top>
          <a:bottom>
            <a:ln w="127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solidFill>
            <a:srgbClr val="F1CACB"/>
          </a:solidFill>
        </a:fill>
      </a:tcStyle>
    </a:wholeTbl>
    <a:band2H>
      <a:tcTxStyle/>
      <a:tcStyle>
        <a:tcBdr/>
        <a:fill>
          <a:solidFill>
            <a:srgbClr val="F8E6E7"/>
          </a:solidFill>
        </a:fill>
      </a:tcStyle>
    </a:band2H>
    <a:firstCol>
      <a:tcTxStyle b="on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12700" cap="flat">
              <a:solidFill>
                <a:srgbClr val="151E67"/>
              </a:solidFill>
              <a:prstDash val="solid"/>
              <a:round/>
            </a:ln>
          </a:top>
          <a:bottom>
            <a:ln w="127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38100" cap="flat">
              <a:solidFill>
                <a:srgbClr val="151E67"/>
              </a:solidFill>
              <a:prstDash val="solid"/>
              <a:round/>
            </a:ln>
          </a:top>
          <a:bottom>
            <a:ln w="127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12700" cap="flat">
              <a:solidFill>
                <a:srgbClr val="151E67"/>
              </a:solidFill>
              <a:prstDash val="solid"/>
              <a:round/>
            </a:ln>
          </a:top>
          <a:bottom>
            <a:ln w="381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12700" cap="flat">
              <a:solidFill>
                <a:srgbClr val="151E67"/>
              </a:solidFill>
              <a:prstDash val="solid"/>
              <a:round/>
            </a:ln>
          </a:top>
          <a:bottom>
            <a:ln w="127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solidFill>
            <a:srgbClr val="DDCACB"/>
          </a:solidFill>
        </a:fill>
      </a:tcStyle>
    </a:wholeTbl>
    <a:band2H>
      <a:tcTxStyle/>
      <a:tcStyle>
        <a:tcBdr/>
        <a:fill>
          <a:solidFill>
            <a:srgbClr val="EFE6E7"/>
          </a:solidFill>
        </a:fill>
      </a:tcStyle>
    </a:band2H>
    <a:firstCol>
      <a:tcTxStyle b="on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12700" cap="flat">
              <a:solidFill>
                <a:srgbClr val="151E67"/>
              </a:solidFill>
              <a:prstDash val="solid"/>
              <a:round/>
            </a:ln>
          </a:top>
          <a:bottom>
            <a:ln w="127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38100" cap="flat">
              <a:solidFill>
                <a:srgbClr val="151E67"/>
              </a:solidFill>
              <a:prstDash val="solid"/>
              <a:round/>
            </a:ln>
          </a:top>
          <a:bottom>
            <a:ln w="127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12700" cap="flat">
              <a:solidFill>
                <a:srgbClr val="151E67"/>
              </a:solidFill>
              <a:prstDash val="solid"/>
              <a:round/>
            </a:ln>
          </a:top>
          <a:bottom>
            <a:ln w="381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151E67"/>
        </a:fontRef>
        <a:srgbClr val="151E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A"/>
          </a:solidFill>
        </a:fill>
      </a:tcStyle>
    </a:wholeTbl>
    <a:band2H>
      <a:tcTxStyle/>
      <a:tcStyle>
        <a:tcBdr/>
        <a:fill>
          <a:solidFill>
            <a:srgbClr val="151E67"/>
          </a:solidFill>
        </a:fill>
      </a:tcStyle>
    </a:band2H>
    <a:firstCol>
      <a:tcTxStyle b="on" i="off">
        <a:fontRef idx="major">
          <a:srgbClr val="151E67"/>
        </a:fontRef>
        <a:srgbClr val="151E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151E67"/>
        </a:fontRef>
        <a:srgbClr val="151E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151E67"/>
              </a:solidFill>
              <a:prstDash val="solid"/>
              <a:round/>
            </a:ln>
          </a:top>
          <a:bottom>
            <a:ln w="254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51E67"/>
          </a:solidFill>
        </a:fill>
      </a:tcStyle>
    </a:lastRow>
    <a:firstRow>
      <a:tcTxStyle b="on" i="off">
        <a:fontRef idx="major">
          <a:srgbClr val="151E67"/>
        </a:fontRef>
        <a:srgbClr val="151E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151E67"/>
              </a:solidFill>
              <a:prstDash val="solid"/>
              <a:round/>
            </a:ln>
          </a:top>
          <a:bottom>
            <a:ln w="254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12700" cap="flat">
              <a:solidFill>
                <a:srgbClr val="151E67"/>
              </a:solidFill>
              <a:prstDash val="solid"/>
              <a:round/>
            </a:ln>
          </a:top>
          <a:bottom>
            <a:ln w="127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solidFill>
            <a:srgbClr val="CACBD2"/>
          </a:solidFill>
        </a:fill>
      </a:tcStyle>
    </a:wholeTbl>
    <a:band2H>
      <a:tcTxStyle/>
      <a:tcStyle>
        <a:tcBdr/>
        <a:fill>
          <a:solidFill>
            <a:srgbClr val="E7E7EA"/>
          </a:solidFill>
        </a:fill>
      </a:tcStyle>
    </a:band2H>
    <a:firstCol>
      <a:tcTxStyle b="on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12700" cap="flat">
              <a:solidFill>
                <a:srgbClr val="151E67"/>
              </a:solidFill>
              <a:prstDash val="solid"/>
              <a:round/>
            </a:ln>
          </a:top>
          <a:bottom>
            <a:ln w="127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solidFill>
            <a:srgbClr val="151E67"/>
          </a:solidFill>
        </a:fill>
      </a:tcStyle>
    </a:firstCol>
    <a:lastRow>
      <a:tcTxStyle b="on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38100" cap="flat">
              <a:solidFill>
                <a:srgbClr val="151E67"/>
              </a:solidFill>
              <a:prstDash val="solid"/>
              <a:round/>
            </a:ln>
          </a:top>
          <a:bottom>
            <a:ln w="127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solidFill>
            <a:srgbClr val="151E67"/>
          </a:solidFill>
        </a:fill>
      </a:tcStyle>
    </a:lastRow>
    <a:firstRow>
      <a:tcTxStyle b="on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12700" cap="flat">
              <a:solidFill>
                <a:srgbClr val="151E67"/>
              </a:solidFill>
              <a:prstDash val="solid"/>
              <a:round/>
            </a:ln>
          </a:top>
          <a:bottom>
            <a:ln w="381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solidFill>
            <a:srgbClr val="151E67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12700" cap="flat">
              <a:solidFill>
                <a:srgbClr val="151E67"/>
              </a:solidFill>
              <a:prstDash val="solid"/>
              <a:round/>
            </a:ln>
          </a:top>
          <a:bottom>
            <a:ln w="127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solidFill>
            <a:srgbClr val="151E67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12700" cap="flat">
              <a:solidFill>
                <a:srgbClr val="151E67"/>
              </a:solidFill>
              <a:prstDash val="solid"/>
              <a:round/>
            </a:ln>
          </a:top>
          <a:bottom>
            <a:ln w="127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solidFill>
            <a:srgbClr val="151E67">
              <a:alpha val="20000"/>
            </a:srgbClr>
          </a:solidFill>
        </a:fill>
      </a:tcStyle>
    </a:firstCol>
    <a:lastRow>
      <a:tcTxStyle b="on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50800" cap="flat">
              <a:solidFill>
                <a:srgbClr val="151E67"/>
              </a:solidFill>
              <a:prstDash val="solid"/>
              <a:round/>
            </a:ln>
          </a:top>
          <a:bottom>
            <a:ln w="127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12700" cap="flat">
              <a:solidFill>
                <a:srgbClr val="151E67"/>
              </a:solidFill>
              <a:prstDash val="solid"/>
              <a:round/>
            </a:ln>
          </a:top>
          <a:bottom>
            <a:ln w="254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155"/>
    <p:restoredTop sz="86395"/>
  </p:normalViewPr>
  <p:slideViewPr>
    <p:cSldViewPr snapToGrid="0" snapToObjects="1">
      <p:cViewPr varScale="1">
        <p:scale>
          <a:sx n="83" d="100"/>
          <a:sy n="83" d="100"/>
        </p:scale>
        <p:origin x="126" y="384"/>
      </p:cViewPr>
      <p:guideLst>
        <p:guide orient="horz" pos="1071"/>
        <p:guide pos="234"/>
        <p:guide pos="302"/>
        <p:guide pos="7491"/>
        <p:guide pos="7423"/>
        <p:guide orient="horz" pos="3929"/>
        <p:guide orient="horz" pos="187"/>
        <p:guide pos="3863"/>
        <p:guide pos="3931"/>
        <p:guide pos="2661"/>
        <p:guide pos="2706"/>
        <p:guide pos="1504"/>
        <p:guide pos="1459"/>
        <p:guide pos="5133"/>
        <p:guide pos="5065"/>
        <p:guide pos="6244"/>
        <p:guide pos="6312"/>
        <p:guide orient="horz" pos="413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le Duignan" userId="f36a576b-c06f-4e27-b341-dcf4bf9c1f2f" providerId="ADAL" clId="{07D29F31-AF74-419B-AFEC-C1B7E62EF368}"/>
    <pc:docChg chg="modSld">
      <pc:chgData name="Danielle Duignan" userId="f36a576b-c06f-4e27-b341-dcf4bf9c1f2f" providerId="ADAL" clId="{07D29F31-AF74-419B-AFEC-C1B7E62EF368}" dt="2026-03-09T13:07:49.152" v="3" actId="962"/>
      <pc:docMkLst>
        <pc:docMk/>
      </pc:docMkLst>
      <pc:sldChg chg="modSp mod">
        <pc:chgData name="Danielle Duignan" userId="f36a576b-c06f-4e27-b341-dcf4bf9c1f2f" providerId="ADAL" clId="{07D29F31-AF74-419B-AFEC-C1B7E62EF368}" dt="2026-03-09T13:07:49.152" v="3" actId="962"/>
        <pc:sldMkLst>
          <pc:docMk/>
          <pc:sldMk cId="2125481024" sldId="286"/>
        </pc:sldMkLst>
        <pc:picChg chg="mod">
          <ac:chgData name="Danielle Duignan" userId="f36a576b-c06f-4e27-b341-dcf4bf9c1f2f" providerId="ADAL" clId="{07D29F31-AF74-419B-AFEC-C1B7E62EF368}" dt="2026-03-09T13:07:41.600" v="0" actId="962"/>
          <ac:picMkLst>
            <pc:docMk/>
            <pc:sldMk cId="2125481024" sldId="286"/>
            <ac:picMk id="14" creationId="{AB7BA48E-90ED-014D-3A0E-37BF303C10CF}"/>
          </ac:picMkLst>
        </pc:picChg>
        <pc:picChg chg="mod">
          <ac:chgData name="Danielle Duignan" userId="f36a576b-c06f-4e27-b341-dcf4bf9c1f2f" providerId="ADAL" clId="{07D29F31-AF74-419B-AFEC-C1B7E62EF368}" dt="2026-03-09T13:07:43.107" v="1" actId="962"/>
          <ac:picMkLst>
            <pc:docMk/>
            <pc:sldMk cId="2125481024" sldId="286"/>
            <ac:picMk id="16" creationId="{D60668EE-2264-C481-FD28-656810983755}"/>
          </ac:picMkLst>
        </pc:picChg>
        <pc:picChg chg="mod">
          <ac:chgData name="Danielle Duignan" userId="f36a576b-c06f-4e27-b341-dcf4bf9c1f2f" providerId="ADAL" clId="{07D29F31-AF74-419B-AFEC-C1B7E62EF368}" dt="2026-03-09T13:07:46.436" v="2" actId="962"/>
          <ac:picMkLst>
            <pc:docMk/>
            <pc:sldMk cId="2125481024" sldId="286"/>
            <ac:picMk id="18" creationId="{3B8B2811-2D3B-BCC2-7974-E61EE048FEAF}"/>
          </ac:picMkLst>
        </pc:picChg>
        <pc:picChg chg="mod">
          <ac:chgData name="Danielle Duignan" userId="f36a576b-c06f-4e27-b341-dcf4bf9c1f2f" providerId="ADAL" clId="{07D29F31-AF74-419B-AFEC-C1B7E62EF368}" dt="2026-03-09T13:07:49.152" v="3" actId="962"/>
          <ac:picMkLst>
            <pc:docMk/>
            <pc:sldMk cId="2125481024" sldId="286"/>
            <ac:picMk id="22" creationId="{6257D7C5-7529-897C-BD30-2549939BC333}"/>
          </ac:picMkLst>
        </pc:picChg>
      </pc:sldChg>
    </pc:docChg>
  </pc:docChgLst>
  <pc:docChgLst>
    <pc:chgData name="John Harding" userId="c1d2a346-bec4-4e9d-83c1-6fd6accf5af9" providerId="ADAL" clId="{A03C8BA8-CF8D-4D2B-9C35-EFD2D641B8A8}"/>
    <pc:docChg chg="custSel modSld">
      <pc:chgData name="John Harding" userId="c1d2a346-bec4-4e9d-83c1-6fd6accf5af9" providerId="ADAL" clId="{A03C8BA8-CF8D-4D2B-9C35-EFD2D641B8A8}" dt="2026-02-13T13:25:29.560" v="106" actId="20577"/>
      <pc:docMkLst>
        <pc:docMk/>
      </pc:docMkLst>
      <pc:sldChg chg="modSp mod">
        <pc:chgData name="John Harding" userId="c1d2a346-bec4-4e9d-83c1-6fd6accf5af9" providerId="ADAL" clId="{A03C8BA8-CF8D-4D2B-9C35-EFD2D641B8A8}" dt="2026-02-13T11:44:16.382" v="1" actId="14100"/>
        <pc:sldMkLst>
          <pc:docMk/>
          <pc:sldMk cId="0" sldId="258"/>
        </pc:sldMkLst>
        <pc:spChg chg="mod">
          <ac:chgData name="John Harding" userId="c1d2a346-bec4-4e9d-83c1-6fd6accf5af9" providerId="ADAL" clId="{A03C8BA8-CF8D-4D2B-9C35-EFD2D641B8A8}" dt="2026-02-13T11:44:16.382" v="1" actId="14100"/>
          <ac:spMkLst>
            <pc:docMk/>
            <pc:sldMk cId="0" sldId="258"/>
            <ac:spMk id="2" creationId="{9D73CA25-13A7-1B40-A403-630AFA3F9FC0}"/>
          </ac:spMkLst>
        </pc:spChg>
      </pc:sldChg>
      <pc:sldChg chg="modNotesTx">
        <pc:chgData name="John Harding" userId="c1d2a346-bec4-4e9d-83c1-6fd6accf5af9" providerId="ADAL" clId="{A03C8BA8-CF8D-4D2B-9C35-EFD2D641B8A8}" dt="2026-02-13T13:24:40.127" v="55" actId="6549"/>
        <pc:sldMkLst>
          <pc:docMk/>
          <pc:sldMk cId="1429414745" sldId="266"/>
        </pc:sldMkLst>
      </pc:sldChg>
      <pc:sldChg chg="modNotesTx">
        <pc:chgData name="John Harding" userId="c1d2a346-bec4-4e9d-83c1-6fd6accf5af9" providerId="ADAL" clId="{A03C8BA8-CF8D-4D2B-9C35-EFD2D641B8A8}" dt="2026-02-13T13:24:15.178" v="54" actId="6549"/>
        <pc:sldMkLst>
          <pc:docMk/>
          <pc:sldMk cId="2320845554" sldId="267"/>
        </pc:sldMkLst>
      </pc:sldChg>
      <pc:sldChg chg="modNotesTx">
        <pc:chgData name="John Harding" userId="c1d2a346-bec4-4e9d-83c1-6fd6accf5af9" providerId="ADAL" clId="{A03C8BA8-CF8D-4D2B-9C35-EFD2D641B8A8}" dt="2026-02-13T13:23:31.487" v="53" actId="6549"/>
        <pc:sldMkLst>
          <pc:docMk/>
          <pc:sldMk cId="2999585548" sldId="268"/>
        </pc:sldMkLst>
      </pc:sldChg>
      <pc:sldChg chg="modSp mod modNotesTx">
        <pc:chgData name="John Harding" userId="c1d2a346-bec4-4e9d-83c1-6fd6accf5af9" providerId="ADAL" clId="{A03C8BA8-CF8D-4D2B-9C35-EFD2D641B8A8}" dt="2026-02-13T13:23:18.834" v="52" actId="6549"/>
        <pc:sldMkLst>
          <pc:docMk/>
          <pc:sldMk cId="4110904733" sldId="274"/>
        </pc:sldMkLst>
        <pc:spChg chg="mod">
          <ac:chgData name="John Harding" userId="c1d2a346-bec4-4e9d-83c1-6fd6accf5af9" providerId="ADAL" clId="{A03C8BA8-CF8D-4D2B-9C35-EFD2D641B8A8}" dt="2026-02-13T11:56:43.845" v="45" actId="20577"/>
          <ac:spMkLst>
            <pc:docMk/>
            <pc:sldMk cId="4110904733" sldId="274"/>
            <ac:spMk id="4" creationId="{1D33CA3E-24AC-5281-F4F7-147D452E5181}"/>
          </ac:spMkLst>
        </pc:spChg>
      </pc:sldChg>
      <pc:sldChg chg="modNotesTx">
        <pc:chgData name="John Harding" userId="c1d2a346-bec4-4e9d-83c1-6fd6accf5af9" providerId="ADAL" clId="{A03C8BA8-CF8D-4D2B-9C35-EFD2D641B8A8}" dt="2026-02-13T13:23:07.584" v="51" actId="6549"/>
        <pc:sldMkLst>
          <pc:docMk/>
          <pc:sldMk cId="935799973" sldId="275"/>
        </pc:sldMkLst>
      </pc:sldChg>
      <pc:sldChg chg="modNotesTx">
        <pc:chgData name="John Harding" userId="c1d2a346-bec4-4e9d-83c1-6fd6accf5af9" providerId="ADAL" clId="{A03C8BA8-CF8D-4D2B-9C35-EFD2D641B8A8}" dt="2026-02-13T13:22:58.321" v="50" actId="6549"/>
        <pc:sldMkLst>
          <pc:docMk/>
          <pc:sldMk cId="1535919730" sldId="276"/>
        </pc:sldMkLst>
      </pc:sldChg>
      <pc:sldChg chg="modNotesTx">
        <pc:chgData name="John Harding" userId="c1d2a346-bec4-4e9d-83c1-6fd6accf5af9" providerId="ADAL" clId="{A03C8BA8-CF8D-4D2B-9C35-EFD2D641B8A8}" dt="2026-02-13T13:22:43.721" v="49" actId="6549"/>
        <pc:sldMkLst>
          <pc:docMk/>
          <pc:sldMk cId="1362612027" sldId="278"/>
        </pc:sldMkLst>
      </pc:sldChg>
      <pc:sldChg chg="modNotesTx">
        <pc:chgData name="John Harding" userId="c1d2a346-bec4-4e9d-83c1-6fd6accf5af9" providerId="ADAL" clId="{A03C8BA8-CF8D-4D2B-9C35-EFD2D641B8A8}" dt="2026-02-13T13:22:33.382" v="48" actId="6549"/>
        <pc:sldMkLst>
          <pc:docMk/>
          <pc:sldMk cId="3032901860" sldId="281"/>
        </pc:sldMkLst>
      </pc:sldChg>
      <pc:sldChg chg="delSp modSp mod modNotesTx">
        <pc:chgData name="John Harding" userId="c1d2a346-bec4-4e9d-83c1-6fd6accf5af9" providerId="ADAL" clId="{A03C8BA8-CF8D-4D2B-9C35-EFD2D641B8A8}" dt="2026-02-13T13:25:29.560" v="106" actId="20577"/>
        <pc:sldMkLst>
          <pc:docMk/>
          <pc:sldMk cId="1545355236" sldId="282"/>
        </pc:sldMkLst>
      </pc:sldChg>
      <pc:sldChg chg="modNotesTx">
        <pc:chgData name="John Harding" userId="c1d2a346-bec4-4e9d-83c1-6fd6accf5af9" providerId="ADAL" clId="{A03C8BA8-CF8D-4D2B-9C35-EFD2D641B8A8}" dt="2026-02-13T13:22:18.945" v="47" actId="6549"/>
        <pc:sldMkLst>
          <pc:docMk/>
          <pc:sldMk cId="2125481024" sldId="286"/>
        </pc:sldMkLst>
      </pc:sldChg>
      <pc:sldChg chg="modNotesTx">
        <pc:chgData name="John Harding" userId="c1d2a346-bec4-4e9d-83c1-6fd6accf5af9" providerId="ADAL" clId="{A03C8BA8-CF8D-4D2B-9C35-EFD2D641B8A8}" dt="2026-02-13T13:22:06.562" v="46" actId="6549"/>
        <pc:sldMkLst>
          <pc:docMk/>
          <pc:sldMk cId="1545649386" sldId="288"/>
        </pc:sldMkLst>
      </pc:sldChg>
      <pc:sldChg chg="modSp mod">
        <pc:chgData name="John Harding" userId="c1d2a346-bec4-4e9d-83c1-6fd6accf5af9" providerId="ADAL" clId="{A03C8BA8-CF8D-4D2B-9C35-EFD2D641B8A8}" dt="2026-02-13T11:47:16.644" v="4"/>
        <pc:sldMkLst>
          <pc:docMk/>
          <pc:sldMk cId="2824907644" sldId="289"/>
        </pc:sldMkLst>
        <pc:spChg chg="mod ord">
          <ac:chgData name="John Harding" userId="c1d2a346-bec4-4e9d-83c1-6fd6accf5af9" providerId="ADAL" clId="{A03C8BA8-CF8D-4D2B-9C35-EFD2D641B8A8}" dt="2026-02-13T11:47:16.644" v="4"/>
          <ac:spMkLst>
            <pc:docMk/>
            <pc:sldMk cId="2824907644" sldId="289"/>
            <ac:spMk id="4" creationId="{C1B59FBF-43E0-6ADB-917B-FE38C37B97F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Shape 176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4" name="Shape 176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40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1496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6741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64DD8-5C0D-4EB3-BDF5-0B6E8C948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AC5034-B0CA-1FBA-3125-6B67885B95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0883B9-1BEB-7D3E-2908-04DE0640D4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5393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1770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63563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701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APP = how we will improve equality of opportunity for students from disadvantaged or under-represented groups (to access, succeed, and progress in HE)</a:t>
            </a:r>
          </a:p>
        </p:txBody>
      </p:sp>
    </p:spTree>
    <p:extLst>
      <p:ext uri="{BB962C8B-B14F-4D97-AF65-F5344CB8AC3E}">
        <p14:creationId xmlns:p14="http://schemas.microsoft.com/office/powerpoint/2010/main" val="1424894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purpose of putting here is to show you the overlap, which drives our approach. Not expecting people to read it. </a:t>
            </a:r>
          </a:p>
        </p:txBody>
      </p:sp>
    </p:spTree>
    <p:extLst>
      <p:ext uri="{BB962C8B-B14F-4D97-AF65-F5344CB8AC3E}">
        <p14:creationId xmlns:p14="http://schemas.microsoft.com/office/powerpoint/2010/main" val="1743121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have two main objectives - but these are very big, chunky, and complex items. In order to make them more achievable, we need to break them down into what this looks like more definitively. </a:t>
            </a:r>
          </a:p>
        </p:txBody>
      </p:sp>
    </p:spTree>
    <p:extLst>
      <p:ext uri="{BB962C8B-B14F-4D97-AF65-F5344CB8AC3E}">
        <p14:creationId xmlns:p14="http://schemas.microsoft.com/office/powerpoint/2010/main" val="1186714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6932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These will (generally) run in parallel but are inter-related – for example the pilot projects will be the testing ground for our definition of inclusive practice and responsibilities. </a:t>
            </a:r>
          </a:p>
        </p:txBody>
      </p:sp>
    </p:spTree>
    <p:extLst>
      <p:ext uri="{BB962C8B-B14F-4D97-AF65-F5344CB8AC3E}">
        <p14:creationId xmlns:p14="http://schemas.microsoft.com/office/powerpoint/2010/main" val="2576225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Two phases of pilots running for up to 2 years. Pilots are crucial; will allow us to test and build evidence base, understand what “works” in our educational and disciplinary models. Accelerators, but also driving and guiding change elsewhere. </a:t>
            </a:r>
          </a:p>
        </p:txBody>
      </p:sp>
    </p:spTree>
    <p:extLst>
      <p:ext uri="{BB962C8B-B14F-4D97-AF65-F5344CB8AC3E}">
        <p14:creationId xmlns:p14="http://schemas.microsoft.com/office/powerpoint/2010/main" val="278833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1499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642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Slid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">
            <a:extLst>
              <a:ext uri="{FF2B5EF4-FFF2-40B4-BE49-F238E27FC236}">
                <a16:creationId xmlns:a16="http://schemas.microsoft.com/office/drawing/2014/main" id="{AB9E5210-7537-8745-AF3F-3498DC7198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234250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pic>
        <p:nvPicPr>
          <p:cNvPr id="7" name="UoC_BrandTexture_Expressive_RGB-02.png">
            <a:extLst>
              <a:ext uri="{FF2B5EF4-FFF2-40B4-BE49-F238E27FC236}">
                <a16:creationId xmlns:a16="http://schemas.microsoft.com/office/drawing/2014/main" id="{A2F8282D-2393-4047-A61A-917F90BA7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321" t="50833" r="57037" b="5317"/>
          <a:stretch/>
        </p:blipFill>
        <p:spPr>
          <a:xfrm>
            <a:off x="4332494" y="-4923"/>
            <a:ext cx="7901756" cy="6867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UoC Logo" descr="University of Cambridge logo">
            <a:extLst>
              <a:ext uri="{FF2B5EF4-FFF2-40B4-BE49-F238E27FC236}">
                <a16:creationId xmlns:a16="http://schemas.microsoft.com/office/drawing/2014/main" id="{6423FB5A-1071-9049-8287-C474766FB57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06" y="533421"/>
            <a:ext cx="2033103" cy="4259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6AAADA-AA24-4946-BBFE-9833FBDD3F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685" y="2118167"/>
            <a:ext cx="3782811" cy="10287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0" i="0">
                <a:solidFill>
                  <a:srgbClr val="000000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GB" dirty="0"/>
              <a:t>Your title here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46437FD-CC78-5AFC-8FA9-EFBADDE8A1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685" y="3276963"/>
            <a:ext cx="3782811" cy="10287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rgbClr val="00000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GB" dirty="0"/>
              <a:t>Your subheading here</a:t>
            </a:r>
          </a:p>
        </p:txBody>
      </p:sp>
    </p:spTree>
    <p:extLst>
      <p:ext uri="{BB962C8B-B14F-4D97-AF65-F5344CB8AC3E}">
        <p14:creationId xmlns:p14="http://schemas.microsoft.com/office/powerpoint/2010/main" val="262301263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8">
            <a:extLst>
              <a:ext uri="{FF2B5EF4-FFF2-40B4-BE49-F238E27FC236}">
                <a16:creationId xmlns:a16="http://schemas.microsoft.com/office/drawing/2014/main" id="{0468ACB1-684A-B440-8C87-363567574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585" y="1262285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Feijoa Medium" panose="020F0505000000020003" pitchFamily="34" charset="77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EF8897-9544-214A-B7FB-4E1EE04BB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586" y="2232024"/>
            <a:ext cx="2236307" cy="22363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8F31EDFC-76A1-374D-B5EA-FF3F84EA1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00893" y="2234206"/>
            <a:ext cx="2236307" cy="22363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25DECDE-8443-0A48-A7CF-9FAD953A6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37200" y="2234206"/>
            <a:ext cx="2236307" cy="22363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853A464F-E67A-0844-9E99-00A2592B8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73507" y="2234205"/>
            <a:ext cx="2236307" cy="22363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1B9720C8-8364-094D-952C-D5BB3DC3C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09814" y="2234207"/>
            <a:ext cx="2236307" cy="22363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159D91-E918-8C46-81FB-F22C85143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5138" y="4813300"/>
            <a:ext cx="5460533" cy="1112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A8D4919-0684-4047-B6CC-81AECF3B74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85588" y="4813300"/>
            <a:ext cx="5460533" cy="1112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BFEFE7F0-EC3F-5B99-19CA-CEE8686714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4063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8">
            <a:extLst>
              <a:ext uri="{FF2B5EF4-FFF2-40B4-BE49-F238E27FC236}">
                <a16:creationId xmlns:a16="http://schemas.microsoft.com/office/drawing/2014/main" id="{0A176429-81A5-6B4D-8C6A-2CE230732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767" y="1230923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Feijoa Medium" panose="020F0505000000020003" pitchFamily="34" charset="77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EF8897-9544-214A-B7FB-4E1EE04BB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4767" y="2178049"/>
            <a:ext cx="5194633" cy="30744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EC98B0A4-A0E3-1F44-84CC-189A56C2C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68496" y="2178049"/>
            <a:ext cx="5194633" cy="30744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FC0AC0-0366-0144-8813-E59F049368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4767" y="5580301"/>
            <a:ext cx="5194300" cy="319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859CCFA-B432-924C-A742-52748A2888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8829" y="5580300"/>
            <a:ext cx="5194300" cy="319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08939B5A-30BB-A01C-2730-D6307CFC86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22217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8">
            <a:extLst>
              <a:ext uri="{FF2B5EF4-FFF2-40B4-BE49-F238E27FC236}">
                <a16:creationId xmlns:a16="http://schemas.microsoft.com/office/drawing/2014/main" id="{15C5DC0F-2F5E-8AA2-EDFF-C0FD557AD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585" y="1262285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Feijoa Medium" panose="020F0505000000020003" pitchFamily="34" charset="77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EF8897-9544-214A-B7FB-4E1EE04BB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4586" y="2178050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25DECDE-8443-0A48-A7CF-9FAD953A6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00932" y="2180561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853A464F-E67A-0844-9E99-00A2592B8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69105" y="2180561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A1FBCC91-167F-174E-A8A6-1AEFAC8E3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37278" y="2180561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18B2014B-7BC8-0B40-865F-DE303BA65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805451" y="2180561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A42AE922-E20A-744C-84E2-518ECDE24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64585" y="3947216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CCEA9B6A-827F-2441-98C9-641038AE2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332758" y="3941555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B5D2A66B-93CD-0049-A7AF-6B6124A74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00931" y="3949727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B1149AC7-DA38-594B-9391-77A3DC88A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69104" y="3949727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3CE59067-057C-AB46-BE60-2EA853E32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937277" y="3949727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AA4C0EA4-6DE1-6142-835A-1288D6233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805450" y="3949727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83711FC0-E14E-D440-B2BE-78D39D340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332758" y="2178050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pic>
        <p:nvPicPr>
          <p:cNvPr id="3" name="Picture 2" descr="University of Cambridge logo">
            <a:extLst>
              <a:ext uri="{FF2B5EF4-FFF2-40B4-BE49-F238E27FC236}">
                <a16:creationId xmlns:a16="http://schemas.microsoft.com/office/drawing/2014/main" id="{2206565F-19A9-F56A-E268-1A52118655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008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UoC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FCD60810-8061-7E2E-9C5A-84F7D81FC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8839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Icons on Circl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565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Feijoa Medium" panose="020F0505000000020003" pitchFamily="34" charset="77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025930-FE87-8940-A521-80DA1CD118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8055" y="4349840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D631F0D-8D57-FC49-A915-F7EBEACC62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55284" y="4336069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418BF70-E45B-A345-B77B-63EF4C2781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04004" y="4336069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AD74AF9-7F7B-8646-8ED6-E70E7B65C1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85732" y="4336069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CB57C4D-4D34-6849-A54F-C386D598FA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01111" y="4359781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5C895C2-681E-E843-A259-0511E554B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3055" y="2443163"/>
            <a:ext cx="1350962" cy="14430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C47E7ECE-48AB-6E48-8A9C-C8A99CB3A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069585" y="2443163"/>
            <a:ext cx="1350962" cy="14430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9" name="Picture Placeholder 6">
            <a:extLst>
              <a:ext uri="{FF2B5EF4-FFF2-40B4-BE49-F238E27FC236}">
                <a16:creationId xmlns:a16="http://schemas.microsoft.com/office/drawing/2014/main" id="{CE9972EC-C9D6-8A48-835B-0E6B7875B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13741" y="2443163"/>
            <a:ext cx="1350962" cy="14430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EDE8649F-2920-9445-9CB4-612AECFD0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761154" y="2455195"/>
            <a:ext cx="1350962" cy="14430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31" name="Picture Placeholder 6">
            <a:extLst>
              <a:ext uri="{FF2B5EF4-FFF2-40B4-BE49-F238E27FC236}">
                <a16:creationId xmlns:a16="http://schemas.microsoft.com/office/drawing/2014/main" id="{677096CB-BEE8-E342-9743-F60CC1B37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113075" y="2455195"/>
            <a:ext cx="1350962" cy="14430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359EAA0C-2A65-529A-9816-B98A655B5E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3381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oC_BrandTexture_SingleColour_RGB_UoC_SingleColour_LCB_Texture_CMYK.png">
            <a:extLst>
              <a:ext uri="{FF2B5EF4-FFF2-40B4-BE49-F238E27FC236}">
                <a16:creationId xmlns:a16="http://schemas.microsoft.com/office/drawing/2014/main" id="{4969E3D8-C1A4-3F24-6552-B3EABFB97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8599" t="27112" r="59448" b="51648"/>
          <a:stretch>
            <a:fillRect/>
          </a:stretch>
        </p:blipFill>
        <p:spPr>
          <a:xfrm>
            <a:off x="9792760" y="2154883"/>
            <a:ext cx="1981737" cy="1981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7" y="0"/>
                </a:moveTo>
                <a:cubicBezTo>
                  <a:pt x="7319" y="0"/>
                  <a:pt x="4802" y="1005"/>
                  <a:pt x="2881" y="3015"/>
                </a:cubicBezTo>
                <a:cubicBezTo>
                  <a:pt x="-961" y="7036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6"/>
                  <a:pt x="16797" y="3015"/>
                </a:cubicBezTo>
                <a:cubicBezTo>
                  <a:pt x="14876" y="1005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" name="UoC_BrandTexture_SingleColour_RGB_UoC_SingleColour_CB_Texture_CMYK.png">
            <a:extLst>
              <a:ext uri="{FF2B5EF4-FFF2-40B4-BE49-F238E27FC236}">
                <a16:creationId xmlns:a16="http://schemas.microsoft.com/office/drawing/2014/main" id="{EAB626BC-4B96-A129-03AB-73175F876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68485" t="40686" r="15253" b="30417"/>
          <a:stretch>
            <a:fillRect/>
          </a:stretch>
        </p:blipFill>
        <p:spPr>
          <a:xfrm>
            <a:off x="7461933" y="2180282"/>
            <a:ext cx="1981737" cy="1981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7" y="0"/>
                </a:moveTo>
                <a:cubicBezTo>
                  <a:pt x="7319" y="0"/>
                  <a:pt x="4802" y="1005"/>
                  <a:pt x="2881" y="3015"/>
                </a:cubicBezTo>
                <a:cubicBezTo>
                  <a:pt x="-961" y="7036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6"/>
                  <a:pt x="16797" y="3015"/>
                </a:cubicBezTo>
                <a:cubicBezTo>
                  <a:pt x="14876" y="1005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" name="UoC_BrandTexture_SingleColour_RGB_UoC_SingleColour_LCB_Texture_CMYK.png">
            <a:extLst>
              <a:ext uri="{FF2B5EF4-FFF2-40B4-BE49-F238E27FC236}">
                <a16:creationId xmlns:a16="http://schemas.microsoft.com/office/drawing/2014/main" id="{EC66AA2A-7A0A-2414-20A1-CD5C897D0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3445" t="48894" r="56069" b="14702"/>
          <a:stretch>
            <a:fillRect/>
          </a:stretch>
        </p:blipFill>
        <p:spPr>
          <a:xfrm>
            <a:off x="5131106" y="2180282"/>
            <a:ext cx="1981738" cy="1968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7" y="0"/>
                </a:moveTo>
                <a:cubicBezTo>
                  <a:pt x="7319" y="0"/>
                  <a:pt x="4802" y="1005"/>
                  <a:pt x="2881" y="3015"/>
                </a:cubicBezTo>
                <a:cubicBezTo>
                  <a:pt x="-961" y="7036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6"/>
                  <a:pt x="16797" y="3015"/>
                </a:cubicBezTo>
                <a:cubicBezTo>
                  <a:pt x="14876" y="1005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" name="UoC_BrandTexture_SingleColour_RGB_UoC_SingleColour_CB_Texture_CMYK.png">
            <a:extLst>
              <a:ext uri="{FF2B5EF4-FFF2-40B4-BE49-F238E27FC236}">
                <a16:creationId xmlns:a16="http://schemas.microsoft.com/office/drawing/2014/main" id="{EE71D3BB-EC73-E91E-A570-9567403E1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9862" t="50848" r="33876" b="20256"/>
          <a:stretch>
            <a:fillRect/>
          </a:stretch>
        </p:blipFill>
        <p:spPr>
          <a:xfrm>
            <a:off x="2800279" y="2167582"/>
            <a:ext cx="1981738" cy="1981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7" y="0"/>
                </a:moveTo>
                <a:cubicBezTo>
                  <a:pt x="7319" y="0"/>
                  <a:pt x="4802" y="1005"/>
                  <a:pt x="2881" y="3015"/>
                </a:cubicBezTo>
                <a:cubicBezTo>
                  <a:pt x="-961" y="7036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6"/>
                  <a:pt x="16797" y="3015"/>
                </a:cubicBezTo>
                <a:cubicBezTo>
                  <a:pt x="14876" y="1005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" name="UoC_BrandTexture_SingleColour_RGB_UoC_SingleColour_LCB_Texture_CMYK.png">
            <a:extLst>
              <a:ext uri="{FF2B5EF4-FFF2-40B4-BE49-F238E27FC236}">
                <a16:creationId xmlns:a16="http://schemas.microsoft.com/office/drawing/2014/main" id="{BBC5C7FD-00CB-70AD-BDE4-3496B9BF34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0836" t="60889" r="32259" b="9072"/>
          <a:stretch>
            <a:fillRect/>
          </a:stretch>
        </p:blipFill>
        <p:spPr>
          <a:xfrm>
            <a:off x="469453" y="2167582"/>
            <a:ext cx="1981737" cy="1981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7" y="0"/>
                </a:moveTo>
                <a:cubicBezTo>
                  <a:pt x="7319" y="0"/>
                  <a:pt x="4802" y="1005"/>
                  <a:pt x="2881" y="3015"/>
                </a:cubicBezTo>
                <a:cubicBezTo>
                  <a:pt x="-961" y="7036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6"/>
                  <a:pt x="16797" y="3015"/>
                </a:cubicBezTo>
                <a:cubicBezTo>
                  <a:pt x="14876" y="1005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2A502F89-64AD-288C-CFB7-9A503151A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>
                <a:latin typeface="Feijoa Medium" panose="020F0505000000020003" pitchFamily="34" charset="77"/>
              </a:defRPr>
            </a:lvl1pPr>
          </a:lstStyle>
          <a:p>
            <a:r>
              <a:rPr lang="en-US" dirty="0"/>
              <a:t>Your heading here</a:t>
            </a:r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A9C4E880-A176-6350-356D-6CAB3C4FD3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0667" y="4268461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30777079-78F8-2D5A-C118-1FEE34CAF14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44103" y="4268461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F83B522A-553D-0968-8799-C8AF4F0902F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82569" y="4268461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537954EC-353F-A343-F480-024744E90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99594" y="2635250"/>
            <a:ext cx="1121453" cy="1082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ADA2C89D-3F46-2399-FFFA-418254253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268040" y="2635250"/>
            <a:ext cx="1121453" cy="1082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2D0D73B7-8353-AABC-ABF6-02EFC22D4C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561535" y="2635250"/>
            <a:ext cx="1121453" cy="1082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0F807FD9-5B39-5BE9-5BD3-440A09814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929981" y="2635250"/>
            <a:ext cx="1121453" cy="1082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44602F9C-8BBD-0C67-9D98-CF59E05D3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253456" y="2635250"/>
            <a:ext cx="1121453" cy="1082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0A2E1199-5E35-A514-91CC-1C98A078B5F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51015" y="4268461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D2EEED63-7866-C843-A799-4CDCD9A95D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119461" y="4268461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7021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grey circles for ic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8">
            <a:extLst>
              <a:ext uri="{FF2B5EF4-FFF2-40B4-BE49-F238E27FC236}">
                <a16:creationId xmlns:a16="http://schemas.microsoft.com/office/drawing/2014/main" id="{209E3B24-08AA-D544-9763-7B9604F89650}"/>
              </a:ext>
            </a:extLst>
          </p:cNvPr>
          <p:cNvSpPr/>
          <p:nvPr userDrawn="1"/>
        </p:nvSpPr>
        <p:spPr>
          <a:xfrm>
            <a:off x="0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5073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Feijoa Medium" panose="020F0505000000020003" pitchFamily="34" charset="77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pic>
        <p:nvPicPr>
          <p:cNvPr id="10" name="UoC_BrandTexture_SingleColour_RGB_UoC_SingleColour_LCB_CMYK.png">
            <a:extLst>
              <a:ext uri="{FF2B5EF4-FFF2-40B4-BE49-F238E27FC236}">
                <a16:creationId xmlns:a16="http://schemas.microsoft.com/office/drawing/2014/main" id="{5678C70A-86AB-A742-BF8C-6CA1574D9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9894"/>
          </a:blip>
          <a:srcRect l="928" t="37802" r="15100" b="25943"/>
          <a:stretch>
            <a:fillRect/>
          </a:stretch>
        </p:blipFill>
        <p:spPr>
          <a:xfrm>
            <a:off x="595" y="1948457"/>
            <a:ext cx="12190816" cy="2960911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Circle">
            <a:extLst>
              <a:ext uri="{FF2B5EF4-FFF2-40B4-BE49-F238E27FC236}">
                <a16:creationId xmlns:a16="http://schemas.microsoft.com/office/drawing/2014/main" id="{34B2F1D2-F567-DB40-BADC-6C414C45CD78}"/>
              </a:ext>
            </a:extLst>
          </p:cNvPr>
          <p:cNvSpPr/>
          <p:nvPr userDrawn="1"/>
        </p:nvSpPr>
        <p:spPr>
          <a:xfrm>
            <a:off x="530124" y="2388732"/>
            <a:ext cx="1403742" cy="1403742"/>
          </a:xfrm>
          <a:prstGeom prst="ellipse">
            <a:avLst/>
          </a:prstGeom>
          <a:solidFill>
            <a:srgbClr val="FFFFFF">
              <a:alpha val="8005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7" name="Circle">
            <a:extLst>
              <a:ext uri="{FF2B5EF4-FFF2-40B4-BE49-F238E27FC236}">
                <a16:creationId xmlns:a16="http://schemas.microsoft.com/office/drawing/2014/main" id="{07AB089A-1FA1-BF49-AB8C-7995B04A4028}"/>
              </a:ext>
            </a:extLst>
          </p:cNvPr>
          <p:cNvSpPr/>
          <p:nvPr userDrawn="1"/>
        </p:nvSpPr>
        <p:spPr>
          <a:xfrm>
            <a:off x="2766887" y="2388732"/>
            <a:ext cx="1403742" cy="1403742"/>
          </a:xfrm>
          <a:prstGeom prst="ellipse">
            <a:avLst/>
          </a:prstGeom>
          <a:solidFill>
            <a:srgbClr val="FFFFFF">
              <a:alpha val="8005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8" name="Circle">
            <a:extLst>
              <a:ext uri="{FF2B5EF4-FFF2-40B4-BE49-F238E27FC236}">
                <a16:creationId xmlns:a16="http://schemas.microsoft.com/office/drawing/2014/main" id="{7B9E3FE2-FEE8-1C4E-9F00-6F99765CC464}"/>
              </a:ext>
            </a:extLst>
          </p:cNvPr>
          <p:cNvSpPr/>
          <p:nvPr userDrawn="1"/>
        </p:nvSpPr>
        <p:spPr>
          <a:xfrm>
            <a:off x="5052546" y="2393690"/>
            <a:ext cx="1393826" cy="1393826"/>
          </a:xfrm>
          <a:prstGeom prst="ellipse">
            <a:avLst/>
          </a:prstGeom>
          <a:solidFill>
            <a:srgbClr val="FFFFFF">
              <a:alpha val="8005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9" name="Circle">
            <a:extLst>
              <a:ext uri="{FF2B5EF4-FFF2-40B4-BE49-F238E27FC236}">
                <a16:creationId xmlns:a16="http://schemas.microsoft.com/office/drawing/2014/main" id="{4A04ABC2-80E7-F143-9AC8-83AFA692422D}"/>
              </a:ext>
            </a:extLst>
          </p:cNvPr>
          <p:cNvSpPr/>
          <p:nvPr userDrawn="1"/>
        </p:nvSpPr>
        <p:spPr>
          <a:xfrm>
            <a:off x="7304344" y="2415789"/>
            <a:ext cx="1393826" cy="1393826"/>
          </a:xfrm>
          <a:prstGeom prst="ellipse">
            <a:avLst/>
          </a:prstGeom>
          <a:solidFill>
            <a:srgbClr val="FFFFFF">
              <a:alpha val="8005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20" name="Circle">
            <a:extLst>
              <a:ext uri="{FF2B5EF4-FFF2-40B4-BE49-F238E27FC236}">
                <a16:creationId xmlns:a16="http://schemas.microsoft.com/office/drawing/2014/main" id="{F7658BE0-AD56-2E49-992A-C0F85B7B96B8}"/>
              </a:ext>
            </a:extLst>
          </p:cNvPr>
          <p:cNvSpPr/>
          <p:nvPr userDrawn="1"/>
        </p:nvSpPr>
        <p:spPr>
          <a:xfrm>
            <a:off x="9547836" y="2398648"/>
            <a:ext cx="1393826" cy="1393826"/>
          </a:xfrm>
          <a:prstGeom prst="ellipse">
            <a:avLst/>
          </a:prstGeom>
          <a:solidFill>
            <a:srgbClr val="FFFFFF">
              <a:alpha val="8005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DE6242-5706-9B4F-996F-C7C230D18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3929" y="2635250"/>
            <a:ext cx="1121453" cy="8779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1BFC58C9-871F-4347-BEF0-13FB7F943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912990" y="2659313"/>
            <a:ext cx="1121453" cy="8779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2EAD3FA7-7602-6A4F-BB80-156EE27FC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69681" y="2659313"/>
            <a:ext cx="1121453" cy="8779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D3A1FEF2-1052-784F-B581-7866A5DE1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440530" y="2673716"/>
            <a:ext cx="1121453" cy="8779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3F336894-E920-9945-B200-4F46ACB6F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681336" y="2659314"/>
            <a:ext cx="1121453" cy="8779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E5A792D-7881-DA47-B67B-6A9AED804F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980" y="3979980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BA10E996-58AD-3D44-AA2E-2500D6C8CE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67279" y="3979980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6630B48E-9A17-124B-B8F7-BFA13131E2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52546" y="3975022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47ACFCF4-33E3-014C-8A92-A7DEBB2F31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31997" y="3975022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094FF055-4CDA-9746-A300-EF1D03AB96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47836" y="3970553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A262BBFF-E1C7-BAF1-873B-4B593A045C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98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Icons on Squa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pic>
        <p:nvPicPr>
          <p:cNvPr id="32" name="UoC_BrandTexture_SingleColour_RGB_UoC_SingleColour_CB_Texture_CMYK.png">
            <a:extLst>
              <a:ext uri="{FF2B5EF4-FFF2-40B4-BE49-F238E27FC236}">
                <a16:creationId xmlns:a16="http://schemas.microsoft.com/office/drawing/2014/main" id="{7D2A6EBE-AC87-3448-99AB-687BB8BC99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3966" t="1510" r="45226" b="65462"/>
          <a:stretch>
            <a:fillRect/>
          </a:stretch>
        </p:blipFill>
        <p:spPr>
          <a:xfrm>
            <a:off x="417503" y="2503077"/>
            <a:ext cx="1888744" cy="1687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UoC_BrandTexture_SingleColour_RGB_UoC_SingleColour_CB_Texture_CMYK.png">
            <a:extLst>
              <a:ext uri="{FF2B5EF4-FFF2-40B4-BE49-F238E27FC236}">
                <a16:creationId xmlns:a16="http://schemas.microsoft.com/office/drawing/2014/main" id="{8D248FAF-B4E0-9147-9C2B-6266D9548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8310" t="45095" r="18417" b="33672"/>
          <a:stretch>
            <a:fillRect/>
          </a:stretch>
        </p:blipFill>
        <p:spPr>
          <a:xfrm>
            <a:off x="7375447" y="2503077"/>
            <a:ext cx="1874112" cy="1687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UoC_BrandTexture_SingleColour_RGB_UoC_SingleColour_CB_Texture_CMYK.png">
            <a:extLst>
              <a:ext uri="{FF2B5EF4-FFF2-40B4-BE49-F238E27FC236}">
                <a16:creationId xmlns:a16="http://schemas.microsoft.com/office/drawing/2014/main" id="{837F686A-D1E7-5A4B-904D-28C063280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0071" t="53938" r="34430" b="21462"/>
          <a:stretch>
            <a:fillRect/>
          </a:stretch>
        </p:blipFill>
        <p:spPr>
          <a:xfrm>
            <a:off x="2748903" y="2503077"/>
            <a:ext cx="1888744" cy="1687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UoC_BrandTexture_SingleColour_RGB_UoC_SingleColour_CB_Texture_CMYK.png">
            <a:extLst>
              <a:ext uri="{FF2B5EF4-FFF2-40B4-BE49-F238E27FC236}">
                <a16:creationId xmlns:a16="http://schemas.microsoft.com/office/drawing/2014/main" id="{22EC0DDB-14F5-A84D-83A2-2E6A33551C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6493" t="7156" r="38008" b="68244"/>
          <a:stretch>
            <a:fillRect/>
          </a:stretch>
        </p:blipFill>
        <p:spPr>
          <a:xfrm>
            <a:off x="5080303" y="2507169"/>
            <a:ext cx="1888744" cy="1687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UoC_BrandTexture_SingleColour_RGB_UoC_SingleColour_CB_Texture_CMYK.png">
            <a:extLst>
              <a:ext uri="{FF2B5EF4-FFF2-40B4-BE49-F238E27FC236}">
                <a16:creationId xmlns:a16="http://schemas.microsoft.com/office/drawing/2014/main" id="{9C095093-AAF9-514E-8EDB-6A55EABD4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2918" t="2519" r="31795" b="73028"/>
          <a:stretch>
            <a:fillRect/>
          </a:stretch>
        </p:blipFill>
        <p:spPr>
          <a:xfrm>
            <a:off x="9655959" y="2508109"/>
            <a:ext cx="1862935" cy="167695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Feijoa Medium" panose="020F0505000000020003" pitchFamily="34" charset="77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025930-FE87-8940-A521-80DA1CD118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8509" y="4472950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D631F0D-8D57-FC49-A915-F7EBEACC62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2929" y="4459179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418BF70-E45B-A345-B77B-63EF4C2781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60421" y="4459179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AD74AF9-7F7B-8646-8ED6-E70E7B65C1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31483" y="4459179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CB57C4D-4D34-6849-A54F-C386D598FA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675" y="4482891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5C895C2-681E-E843-A259-0511E554B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4434" y="2503075"/>
            <a:ext cx="1862935" cy="167695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C47E7ECE-48AB-6E48-8A9C-C8A99CB3A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766432" y="2513138"/>
            <a:ext cx="1862935" cy="167695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9" name="Picture Placeholder 6">
            <a:extLst>
              <a:ext uri="{FF2B5EF4-FFF2-40B4-BE49-F238E27FC236}">
                <a16:creationId xmlns:a16="http://schemas.microsoft.com/office/drawing/2014/main" id="{CE9972EC-C9D6-8A48-835B-0E6B7875B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087496" y="2503075"/>
            <a:ext cx="1862935" cy="167695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EDE8649F-2920-9445-9CB4-612AECFD0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384896" y="2503077"/>
            <a:ext cx="1862935" cy="167695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31" name="Picture Placeholder 6">
            <a:extLst>
              <a:ext uri="{FF2B5EF4-FFF2-40B4-BE49-F238E27FC236}">
                <a16:creationId xmlns:a16="http://schemas.microsoft.com/office/drawing/2014/main" id="{677096CB-BEE8-E342-9743-F60CC1B37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655958" y="2503077"/>
            <a:ext cx="1862935" cy="167695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1930E008-EEFF-735A-9AFC-8AAE67C1BE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2181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icons on navy squ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 userDrawn="1"/>
        </p:nvSpPr>
        <p:spPr>
          <a:xfrm>
            <a:off x="-15073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pic>
        <p:nvPicPr>
          <p:cNvPr id="26" name="UoC_BrandTexture_SingleColour_RGB_UoC_SingleColour_LCB_CMYK.png">
            <a:extLst>
              <a:ext uri="{FF2B5EF4-FFF2-40B4-BE49-F238E27FC236}">
                <a16:creationId xmlns:a16="http://schemas.microsoft.com/office/drawing/2014/main" id="{BB1AAC86-2820-824B-9AEA-0FCBCA49C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9894"/>
          </a:blip>
          <a:srcRect l="37074" t="56438" r="754" b="14565"/>
          <a:stretch/>
        </p:blipFill>
        <p:spPr>
          <a:xfrm>
            <a:off x="-15669" y="2152626"/>
            <a:ext cx="12280555" cy="319841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Feijoa Medium" panose="020F0505000000020003" pitchFamily="34" charset="77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DE6242-5706-9B4F-996F-C7C230D18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9434" y="2666358"/>
            <a:ext cx="1888065" cy="168701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E5A792D-7881-DA47-B67B-6A9AED804F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2053" y="4574456"/>
            <a:ext cx="1624263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BA10E996-58AD-3D44-AA2E-2500D6C8CE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31957" y="4574457"/>
            <a:ext cx="1624263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6630B48E-9A17-124B-B8F7-BFA13131E2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1861" y="4579648"/>
            <a:ext cx="1645419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47ACFCF4-33E3-014C-8A92-A7DEBB2F31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52921" y="4590386"/>
            <a:ext cx="1645419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094FF055-4CDA-9746-A300-EF1D03AB96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18583" y="4590386"/>
            <a:ext cx="1624263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FE9F528E-29CF-8D45-9F1F-2B7121CE9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893942" y="2658037"/>
            <a:ext cx="1888064" cy="16870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9BF65DE6-74C0-0141-B6DA-EF0A9D2A2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165001" y="2658037"/>
            <a:ext cx="1888064" cy="16870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734EF632-1E4F-7549-BBA6-31D1CD625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440479" y="2657382"/>
            <a:ext cx="1888064" cy="16870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DCABADAE-7657-1C49-9AC1-852AF59E6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680567" y="2668759"/>
            <a:ext cx="1888064" cy="16870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73EE808D-22D2-828C-3DD3-3B439798DE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044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and me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/>
        </p:nvSpPr>
        <p:spPr>
          <a:xfrm>
            <a:off x="-366504" y="-9012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Feijoa Medium" panose="020F0505000000020003" pitchFamily="34" charset="77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A38A35-98AD-244B-BC56-964CBC1CCAC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72200" y="2438931"/>
            <a:ext cx="5181600" cy="34226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</a:lstStyle>
          <a:p>
            <a:pPr lvl="0"/>
            <a:r>
              <a:rPr lang="en-GB" dirty="0"/>
              <a:t>Click to add your text here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BE56363-26EA-0E45-92A7-DC3D5187182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17503" y="2438931"/>
            <a:ext cx="5181600" cy="34226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</a:lstStyle>
          <a:p>
            <a:pPr lvl="0"/>
            <a:r>
              <a:rPr lang="en-GB" dirty="0"/>
              <a:t>Click to add your text here</a:t>
            </a:r>
          </a:p>
        </p:txBody>
      </p:sp>
      <p:pic>
        <p:nvPicPr>
          <p:cNvPr id="11" name="UoC_BrandTexture_SingleColour_RGB_UoC_SingleColour_CB_Texture_CMYK.png">
            <a:extLst>
              <a:ext uri="{FF2B5EF4-FFF2-40B4-BE49-F238E27FC236}">
                <a16:creationId xmlns:a16="http://schemas.microsoft.com/office/drawing/2014/main" id="{29EF94AE-3313-FC4E-B5A9-4CAF3AD8C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69" t="7599" r="11393" b="85049"/>
          <a:stretch/>
        </p:blipFill>
        <p:spPr>
          <a:xfrm>
            <a:off x="0" y="-9013"/>
            <a:ext cx="12192000" cy="855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University of Cambridge logo">
            <a:extLst>
              <a:ext uri="{FF2B5EF4-FFF2-40B4-BE49-F238E27FC236}">
                <a16:creationId xmlns:a16="http://schemas.microsoft.com/office/drawing/2014/main" id="{2654E59B-29D8-2C16-0AB7-7780EC993E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41697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89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/Title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14E28E23-8F82-8243-9C9D-1658786A2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1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80076" y="2929534"/>
            <a:ext cx="3713601" cy="2592036"/>
          </a:xfrm>
          <a:prstGeom prst="rect">
            <a:avLst/>
          </a:prstGeom>
        </p:spPr>
        <p:txBody>
          <a:bodyPr anchor="t"/>
          <a:lstStyle>
            <a:lvl1pPr defTabSz="914318">
              <a:lnSpc>
                <a:spcPct val="100000"/>
              </a:lnSpc>
              <a:defRPr sz="3600" b="0" i="0" spc="0">
                <a:solidFill>
                  <a:schemeClr val="tx1">
                    <a:lumMod val="5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  <a:sym typeface="Montserrat Bold"/>
              </a:defRPr>
            </a:lvl1pPr>
          </a:lstStyle>
          <a:p>
            <a:r>
              <a:rPr lang="en-GB" dirty="0"/>
              <a:t>Your title here</a:t>
            </a:r>
            <a:endParaRPr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804EC1-E822-FA46-A4BC-9BFED5A4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0214" y="-15843"/>
            <a:ext cx="7951786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UoC_BrandTexture_SingleColour_RGB_UoC_SingleColour_LCB_Texture_CMYK.png">
            <a:extLst>
              <a:ext uri="{FF2B5EF4-FFF2-40B4-BE49-F238E27FC236}">
                <a16:creationId xmlns:a16="http://schemas.microsoft.com/office/drawing/2014/main" id="{E622DC4E-D75D-BF4D-9FC7-B89CF513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7048" t="51745" r="27941" b="15143"/>
          <a:stretch>
            <a:fillRect/>
          </a:stretch>
        </p:blipFill>
        <p:spPr>
          <a:xfrm>
            <a:off x="0" y="2061"/>
            <a:ext cx="4240214" cy="2231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BD3868DE-EC1D-AD92-1551-C25B969001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6CFD2A5-9D89-1F5C-D259-653FAC1F20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685" y="3709461"/>
            <a:ext cx="3782811" cy="10287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rgbClr val="00000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GB" dirty="0"/>
              <a:t>Your subheading here</a:t>
            </a:r>
          </a:p>
        </p:txBody>
      </p:sp>
    </p:spTree>
    <p:extLst>
      <p:ext uri="{BB962C8B-B14F-4D97-AF65-F5344CB8AC3E}">
        <p14:creationId xmlns:p14="http://schemas.microsoft.com/office/powerpoint/2010/main" val="36027230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and media on Cam blue abstr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EF71B-F60E-7B48-83E4-55A1FCF58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" y="0"/>
            <a:ext cx="12189533" cy="6858000"/>
          </a:xfrm>
          <a:prstGeom prst="rect">
            <a:avLst/>
          </a:prstGeom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98E04A8-0CD1-A648-8A2F-B1EA42B62E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776" y="1230923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Feijoa Medium" panose="020F0505000000020003" pitchFamily="34" charset="77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1E6E109-7A1F-AC4E-A20C-F477A87B6AEF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72200" y="2438931"/>
            <a:ext cx="5181600" cy="342260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8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</a:lstStyle>
          <a:p>
            <a:pPr lvl="0"/>
            <a:r>
              <a:rPr lang="en-GB" dirty="0"/>
              <a:t>Click to add your text here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D015750-7669-E749-AF70-F9497CC72862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553776" y="2432092"/>
            <a:ext cx="5181600" cy="342260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8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</a:lstStyle>
          <a:p>
            <a:pPr lvl="0"/>
            <a:r>
              <a:rPr lang="en-GB" dirty="0"/>
              <a:t>Click to add your text here</a:t>
            </a:r>
          </a:p>
          <a:p>
            <a:pPr lvl="0"/>
            <a:endParaRPr lang="en-GB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51DD2926-5C64-53A1-FB32-118A1612B1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885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or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426" y="1230923"/>
            <a:ext cx="5260870" cy="4742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A38A35-98AD-244B-BC56-964CBC1CC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72200" y="1230923"/>
            <a:ext cx="5181600" cy="46306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>
              <a:defRPr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GB" dirty="0"/>
              <a:t>Click to add your text here</a:t>
            </a:r>
          </a:p>
        </p:txBody>
      </p:sp>
      <p:pic>
        <p:nvPicPr>
          <p:cNvPr id="8" name="UoC_BrandTexture_SingleColour_RGB_UoC_SingleColour_LCB_Texture_CMYK.png">
            <a:extLst>
              <a:ext uri="{FF2B5EF4-FFF2-40B4-BE49-F238E27FC236}">
                <a16:creationId xmlns:a16="http://schemas.microsoft.com/office/drawing/2014/main" id="{8A5DD817-C57A-5A4B-94D0-CB17A35E1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031" t="32840" r="10963" b="9040"/>
          <a:stretch>
            <a:fillRect/>
          </a:stretch>
        </p:blipFill>
        <p:spPr>
          <a:xfrm>
            <a:off x="220" y="3491896"/>
            <a:ext cx="2592239" cy="2354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ADD5DC0B-2A71-283C-1DBD-02BBA22827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7661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media on Ca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 userDrawn="1"/>
        </p:nvSpPr>
        <p:spPr>
          <a:xfrm>
            <a:off x="-15070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Feijoa Medium" panose="020F0505000000020003" pitchFamily="34" charset="77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pic>
        <p:nvPicPr>
          <p:cNvPr id="10" name="UoC_BrandTexture_SingleColour_RGB_UoC_SingleColour_LCB_CMYK.png">
            <a:extLst>
              <a:ext uri="{FF2B5EF4-FFF2-40B4-BE49-F238E27FC236}">
                <a16:creationId xmlns:a16="http://schemas.microsoft.com/office/drawing/2014/main" id="{0E6FA3B9-3A88-614A-9916-3E96C814E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9850"/>
          </a:blip>
          <a:srcRect l="927" t="40727" r="15100" b="16379"/>
          <a:stretch/>
        </p:blipFill>
        <p:spPr>
          <a:xfrm>
            <a:off x="592" y="2375991"/>
            <a:ext cx="12190816" cy="350305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8E7BF0-16CB-CD4C-995F-A9EF0492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7514" y="1925638"/>
            <a:ext cx="3955106" cy="395341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F755ED9-66A0-D84C-BA10-A535056CF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40275" y="1925638"/>
            <a:ext cx="1816936" cy="181693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CAAB61F-343A-CF4A-9F6D-CBF4E158C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40275" y="4062115"/>
            <a:ext cx="1816936" cy="181693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958071C-6A8E-0641-8C58-D7ED809CA27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924866" y="3188368"/>
            <a:ext cx="4577322" cy="26731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>
              <a:defRPr sz="16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GB" dirty="0"/>
              <a:t>Click to add your text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37F0056-4B73-F848-9F60-904A61DD18D6}"/>
              </a:ext>
            </a:extLst>
          </p:cNvPr>
          <p:cNvSpPr txBox="1">
            <a:spLocks/>
          </p:cNvSpPr>
          <p:nvPr userDrawn="1"/>
        </p:nvSpPr>
        <p:spPr>
          <a:xfrm>
            <a:off x="6924865" y="2568504"/>
            <a:ext cx="4577323" cy="420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200" b="0" i="0" dirty="0">
                <a:latin typeface="Bitter Medium" pitchFamily="2" charset="77"/>
              </a:rPr>
              <a:t>Click to add your subheading here</a:t>
            </a:r>
            <a:endParaRPr lang="en-US" sz="2200" b="0" i="0" dirty="0">
              <a:latin typeface="Bitter Medium" pitchFamily="2" charset="77"/>
            </a:endParaRPr>
          </a:p>
        </p:txBody>
      </p:sp>
      <p:pic>
        <p:nvPicPr>
          <p:cNvPr id="7" name="Picture 6" descr="University of Cambridge logo">
            <a:extLst>
              <a:ext uri="{FF2B5EF4-FFF2-40B4-BE49-F238E27FC236}">
                <a16:creationId xmlns:a16="http://schemas.microsoft.com/office/drawing/2014/main" id="{5A3C816A-93A1-A4E6-D800-397FB68E2E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97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n Ca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EF71B-F60E-7B48-83E4-55A1FCF58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" t="1868" r="1868" b="1620"/>
          <a:stretch/>
        </p:blipFill>
        <p:spPr>
          <a:xfrm>
            <a:off x="1" y="1"/>
            <a:ext cx="12191999" cy="6860776"/>
          </a:xfrm>
          <a:prstGeom prst="rect">
            <a:avLst/>
          </a:prstGeom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38C8141-5A82-894D-AA12-C382770E5E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01506" y="2077278"/>
            <a:ext cx="9588988" cy="30105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000" b="0" i="1">
                <a:solidFill>
                  <a:schemeClr val="tx1">
                    <a:lumMod val="75000"/>
                    <a:lumOff val="25000"/>
                  </a:schemeClr>
                </a:solidFill>
                <a:latin typeface="Feijoa Medium" panose="020F0505000000020003" pitchFamily="34" charset="77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GB" dirty="0"/>
              <a:t>“Click to add a quote here”</a:t>
            </a:r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F9B93B99-738E-D1B1-A511-97665A1BC8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41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Text/Image on Ca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EF71B-F60E-7B48-83E4-55A1FCF58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" y="0"/>
            <a:ext cx="12189533" cy="6858000"/>
          </a:xfrm>
          <a:prstGeom prst="rect">
            <a:avLst/>
          </a:prstGeom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98E04A8-0CD1-A648-8A2F-B1EA42B62E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756" y="1230923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Feijoa Medium" panose="020F0505000000020003" pitchFamily="34" charset="77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1E6E109-7A1F-AC4E-A20C-F477A87B6AEF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311377" y="2438931"/>
            <a:ext cx="5181600" cy="342260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285750" indent="-285750">
              <a:buFont typeface="Arial" panose="020B0604020202020204" pitchFamily="34" charset="0"/>
              <a:buChar char="•"/>
              <a:defRPr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  <a:lvl3pPr marL="914400" indent="0">
              <a:buNone/>
              <a:defRPr sz="18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3pPr>
          </a:lstStyle>
          <a:p>
            <a:pPr lvl="0"/>
            <a:r>
              <a:rPr lang="en-GB" dirty="0"/>
              <a:t>Click to add your text here</a:t>
            </a:r>
          </a:p>
          <a:p>
            <a:pPr lvl="2"/>
            <a:endParaRPr lang="en-GB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D015750-7669-E749-AF70-F9497CC72862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30756" y="2438931"/>
            <a:ext cx="5181600" cy="342260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8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</a:lstStyle>
          <a:p>
            <a:pPr lvl="0"/>
            <a:r>
              <a:rPr lang="en-GB" dirty="0"/>
              <a:t>Click to add your text here</a:t>
            </a:r>
          </a:p>
          <a:p>
            <a:pPr lvl="0"/>
            <a:endParaRPr lang="en-GB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B8E127C1-269A-E754-0D5E-2B6C17B127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087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Images with Text on Camb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EF71B-F60E-7B48-83E4-55A1FCF58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" t="5601" r="20" b="10207"/>
          <a:stretch/>
        </p:blipFill>
        <p:spPr>
          <a:xfrm>
            <a:off x="0" y="935665"/>
            <a:ext cx="12192000" cy="5922335"/>
          </a:xfrm>
          <a:prstGeom prst="rect">
            <a:avLst/>
          </a:prstGeom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98E04A8-0CD1-A648-8A2F-B1EA42B62E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4" y="1230923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Feijoa Medium" panose="020F0505000000020003" pitchFamily="34" charset="77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9A1A990-E648-6644-8210-3CB267904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6464" y="2192826"/>
            <a:ext cx="2315676" cy="23133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DA3BCBD-3049-8B47-9BC1-BD963871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4141" y="2192826"/>
            <a:ext cx="2315676" cy="23133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3CFA92E-DF5E-1E43-A711-07A2338E9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41818" y="2192826"/>
            <a:ext cx="2315676" cy="23133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DB84F2D-5DE7-944C-A3A4-FD59D8750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9495" y="2192827"/>
            <a:ext cx="2315675" cy="231333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86BC3A-6D0F-DB48-879E-4217AAEA9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7075" y="4900613"/>
            <a:ext cx="2314575" cy="280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6F95699-F037-BF43-BC3C-EDFF6D2E62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35242" y="4900612"/>
            <a:ext cx="2314575" cy="280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2BFE6A6-8704-8A49-AEB3-AF6F432BB9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2919" y="4900611"/>
            <a:ext cx="2314575" cy="280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E761D8F-5630-434F-8E12-0132C9C89B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9495" y="4861832"/>
            <a:ext cx="2314575" cy="280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495143D8-FF2E-C78D-85AF-2103EC51EF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62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/Video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7989CFA1-8021-B744-954C-FB3ABD0E1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D4071F8D-07B6-617D-4F26-17BA5B9134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0877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5CBCB9-8D5D-934D-99FD-571515827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7423100E-0D36-6E10-7770-917D9CA919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38577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/Message (e.g. Thank yo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EF71B-F60E-7B48-83E4-55A1FCF58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81" y="-18259"/>
            <a:ext cx="12251961" cy="689451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A81F1-D250-724F-B664-C80561BA5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92978" y="2423864"/>
            <a:ext cx="8206041" cy="13319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latin typeface="Feijoa Medium" panose="020F05050000000200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Your end slide copy here</a:t>
            </a:r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F8A95D13-54FD-A61D-D57B-5B347A456D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269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EF71B-F60E-7B48-83E4-55A1FCF58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81" y="-18259"/>
            <a:ext cx="12251961" cy="6894518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38C8141-5A82-894D-AA12-C382770E5E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835" y="5574381"/>
            <a:ext cx="4710755" cy="9698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GB" dirty="0"/>
              <a:t>Your contact</a:t>
            </a:r>
          </a:p>
          <a:p>
            <a:pPr lvl="0"/>
            <a:r>
              <a:rPr lang="en-GB" dirty="0"/>
              <a:t>information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17610E-5F7E-F24F-8D28-5222CA5146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99475" y="6318354"/>
            <a:ext cx="3244850" cy="2259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99D77C5B-A440-03E4-D747-A45158F13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3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 userDrawn="1"/>
        </p:nvSpPr>
        <p:spPr>
          <a:xfrm>
            <a:off x="-14478" y="-16574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pic>
        <p:nvPicPr>
          <p:cNvPr id="11" name="UoC_BrandTexture_SingleColour_RGB_UoC_SingleColour_CB_Texture_CMYK.png">
            <a:extLst>
              <a:ext uri="{FF2B5EF4-FFF2-40B4-BE49-F238E27FC236}">
                <a16:creationId xmlns:a16="http://schemas.microsoft.com/office/drawing/2014/main" id="{29EF94AE-3313-FC4E-B5A9-4CAF3AD8C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120" t="16269" r="-140" b="71357"/>
          <a:stretch/>
        </p:blipFill>
        <p:spPr>
          <a:xfrm>
            <a:off x="0" y="-9013"/>
            <a:ext cx="6096000" cy="84846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A38A35-98AD-244B-BC56-964CBC1CCAC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304750" y="2438931"/>
            <a:ext cx="5535223" cy="34226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</a:lstStyle>
          <a:p>
            <a:pPr lvl="0"/>
            <a:r>
              <a:rPr lang="en-GB" dirty="0"/>
              <a:t>Click to here to add your text</a:t>
            </a:r>
          </a:p>
          <a:p>
            <a:pPr lvl="1"/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BE56363-26EA-0E45-92A7-DC3D5187182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17503" y="2438931"/>
            <a:ext cx="5469748" cy="34226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</a:lstStyle>
          <a:p>
            <a:pPr lvl="0"/>
            <a:r>
              <a:rPr lang="en-GB" dirty="0"/>
              <a:t>Click here to add your text</a:t>
            </a:r>
          </a:p>
          <a:p>
            <a:pPr lvl="0"/>
            <a:endParaRPr lang="en-GB"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11F1B7E-D38E-7AAC-E292-41DAAEC5F9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4" y="1230923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4BEBFECC-C58A-DE59-B8B2-E44441C01A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41697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83821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/Title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14E28E23-8F82-8243-9C9D-1658786A2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1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80076" y="2929534"/>
            <a:ext cx="3713601" cy="2592036"/>
          </a:xfrm>
          <a:prstGeom prst="rect">
            <a:avLst/>
          </a:prstGeom>
        </p:spPr>
        <p:txBody>
          <a:bodyPr anchor="t"/>
          <a:lstStyle>
            <a:lvl1pPr defTabSz="914318">
              <a:lnSpc>
                <a:spcPct val="100000"/>
              </a:lnSpc>
              <a:defRPr sz="3600" b="0" i="0" spc="0">
                <a:solidFill>
                  <a:schemeClr val="tx1">
                    <a:lumMod val="50000"/>
                  </a:schemeClr>
                </a:solidFill>
                <a:latin typeface="Open Sans" pitchFamily="2" charset="0"/>
                <a:ea typeface="Open Sans" pitchFamily="2" charset="0"/>
                <a:cs typeface="Arial" panose="020B0604020202020204" pitchFamily="34" charset="0"/>
                <a:sym typeface="Montserrat Bold"/>
              </a:defRPr>
            </a:lvl1pPr>
          </a:lstStyle>
          <a:p>
            <a:r>
              <a:rPr lang="en-GB" dirty="0"/>
              <a:t>Your title here</a:t>
            </a:r>
            <a:endParaRPr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804EC1-E822-FA46-A4BC-9BFED5A4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0214" y="-15843"/>
            <a:ext cx="7951786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UoC_BrandTexture_SingleColour_RGB_UoC_SingleColour_LCB_Texture_CMYK.png">
            <a:extLst>
              <a:ext uri="{FF2B5EF4-FFF2-40B4-BE49-F238E27FC236}">
                <a16:creationId xmlns:a16="http://schemas.microsoft.com/office/drawing/2014/main" id="{E622DC4E-D75D-BF4D-9FC7-B89CF513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048" t="51745" r="27941" b="15143"/>
          <a:stretch>
            <a:fillRect/>
          </a:stretch>
        </p:blipFill>
        <p:spPr>
          <a:xfrm>
            <a:off x="0" y="2061"/>
            <a:ext cx="4240214" cy="2231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BD3868DE-EC1D-AD92-1551-C25B969001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6CFD2A5-9D89-1F5C-D259-653FAC1F20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685" y="3709461"/>
            <a:ext cx="3782811" cy="10287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rgbClr val="000000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GB" dirty="0"/>
              <a:t>Your subheading here</a:t>
            </a:r>
          </a:p>
        </p:txBody>
      </p:sp>
    </p:spTree>
    <p:extLst>
      <p:ext uri="{BB962C8B-B14F-4D97-AF65-F5344CB8AC3E}">
        <p14:creationId xmlns:p14="http://schemas.microsoft.com/office/powerpoint/2010/main" val="13959161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">
            <a:extLst>
              <a:ext uri="{FF2B5EF4-FFF2-40B4-BE49-F238E27FC236}">
                <a16:creationId xmlns:a16="http://schemas.microsoft.com/office/drawing/2014/main" id="{AB9E5210-7537-8745-AF3F-3498DC7198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/>
          </a:p>
        </p:txBody>
      </p:sp>
      <p:pic>
        <p:nvPicPr>
          <p:cNvPr id="7" name="UoC_BrandTexture_Expressive_RGB-02.png">
            <a:extLst>
              <a:ext uri="{FF2B5EF4-FFF2-40B4-BE49-F238E27FC236}">
                <a16:creationId xmlns:a16="http://schemas.microsoft.com/office/drawing/2014/main" id="{A2F8282D-2393-4047-A61A-917F90BA7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4991" t="33371" r="56367" b="22779"/>
          <a:stretch>
            <a:fillRect/>
          </a:stretch>
        </p:blipFill>
        <p:spPr>
          <a:xfrm>
            <a:off x="4332494" y="-4923"/>
            <a:ext cx="7901756" cy="6867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UoC Logo" descr="University of Cambridge logo">
            <a:extLst>
              <a:ext uri="{FF2B5EF4-FFF2-40B4-BE49-F238E27FC236}">
                <a16:creationId xmlns:a16="http://schemas.microsoft.com/office/drawing/2014/main" id="{6423FB5A-1071-9049-8287-C474766FB57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06" y="533421"/>
            <a:ext cx="2033103" cy="4259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6AAADA-AA24-4946-BBFE-9833FBDD3F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685" y="2118167"/>
            <a:ext cx="3782811" cy="30237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0" i="0">
                <a:solidFill>
                  <a:srgbClr val="000000"/>
                </a:solidFill>
                <a:latin typeface="Bitter Medium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Cover title slide</a:t>
            </a:r>
          </a:p>
        </p:txBody>
      </p:sp>
    </p:spTree>
    <p:extLst>
      <p:ext uri="{BB962C8B-B14F-4D97-AF65-F5344CB8AC3E}">
        <p14:creationId xmlns:p14="http://schemas.microsoft.com/office/powerpoint/2010/main" val="2942800196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4" y="1230923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Bitter Medium" pitchFamily="2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Icon or image with text slide</a:t>
            </a:r>
            <a:endParaRPr lang="en-US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E384F454-B0DC-AC49-BE99-9FDEA92312BA}"/>
              </a:ext>
            </a:extLst>
          </p:cNvPr>
          <p:cNvSpPr txBox="1">
            <a:spLocks/>
          </p:cNvSpPr>
          <p:nvPr userDrawn="1"/>
        </p:nvSpPr>
        <p:spPr>
          <a:xfrm>
            <a:off x="6172200" y="2214929"/>
            <a:ext cx="5181599" cy="41584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200" b="0" i="0">
                <a:latin typeface="Bitter Medium" pitchFamily="2" charset="77"/>
              </a:rPr>
              <a:t>Click to edit subtitle</a:t>
            </a:r>
            <a:endParaRPr lang="en-US" sz="2200" b="0" i="0">
              <a:latin typeface="Bitter Medium" pitchFamily="2" charset="77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A38A35-98AD-244B-BC56-964CBC1CCAC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72200" y="2683239"/>
            <a:ext cx="5181600" cy="317829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9" name="UoC_BrandTexture_SingleColour_RGB_UoC_SingleColour_LCB_CMYK.png">
            <a:extLst>
              <a:ext uri="{FF2B5EF4-FFF2-40B4-BE49-F238E27FC236}">
                <a16:creationId xmlns:a16="http://schemas.microsoft.com/office/drawing/2014/main" id="{21234932-C845-E547-B001-D744668C5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0148" t="28659" r="16517" b="12105"/>
          <a:stretch>
            <a:fillRect/>
          </a:stretch>
        </p:blipFill>
        <p:spPr>
          <a:xfrm>
            <a:off x="553775" y="2438931"/>
            <a:ext cx="2869363" cy="286936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0F1D34A-F982-7F48-BA95-6E40B8180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063873" y="2214929"/>
            <a:ext cx="2706687" cy="25685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Icon or image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Background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 userDrawn="1"/>
        </p:nvSpPr>
        <p:spPr>
          <a:xfrm>
            <a:off x="0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B1CA63B6-995E-B833-05A7-1803449E0B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82187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 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/>
        </p:nvSpPr>
        <p:spPr>
          <a:xfrm>
            <a:off x="-14478" y="-16574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pic>
        <p:nvPicPr>
          <p:cNvPr id="11" name="UoC_BrandTexture_SingleColour_RGB_UoC_SingleColour_CB_Texture_CMYK.png">
            <a:extLst>
              <a:ext uri="{FF2B5EF4-FFF2-40B4-BE49-F238E27FC236}">
                <a16:creationId xmlns:a16="http://schemas.microsoft.com/office/drawing/2014/main" id="{29EF94AE-3313-FC4E-B5A9-4CAF3AD8C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20" t="16269" r="-140" b="71357"/>
          <a:stretch/>
        </p:blipFill>
        <p:spPr>
          <a:xfrm>
            <a:off x="0" y="-9013"/>
            <a:ext cx="6096000" cy="84846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A38A35-98AD-244B-BC56-964CBC1CCAC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304750" y="2438931"/>
            <a:ext cx="5535223" cy="34226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</a:lstStyle>
          <a:p>
            <a:pPr lvl="0"/>
            <a:r>
              <a:rPr lang="en-GB" dirty="0"/>
              <a:t>Click to here to add your text</a:t>
            </a:r>
          </a:p>
          <a:p>
            <a:pPr lvl="1"/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BE56363-26EA-0E45-92A7-DC3D5187182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17503" y="2438931"/>
            <a:ext cx="5469748" cy="34226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</a:lstStyle>
          <a:p>
            <a:pPr lvl="0"/>
            <a:r>
              <a:rPr lang="en-GB" dirty="0"/>
              <a:t>Click here to add your text</a:t>
            </a:r>
          </a:p>
          <a:p>
            <a:pPr lvl="0"/>
            <a:endParaRPr lang="en-GB"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11F1B7E-D38E-7AAC-E292-41DAAEC5F9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4" y="1230923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Open Sans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4BEBFECC-C58A-DE59-B8B2-E44441C01A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41697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00293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lumn 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 userDrawn="1"/>
        </p:nvSpPr>
        <p:spPr>
          <a:xfrm>
            <a:off x="-14478" y="-16574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A38A35-98AD-244B-BC56-964CBC1CCAC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304750" y="2438931"/>
            <a:ext cx="5535223" cy="34226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/>
              <a:t>Click to edit text</a:t>
            </a:r>
          </a:p>
          <a:p>
            <a:pPr lvl="1"/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BE56363-26EA-0E45-92A7-DC3D5187182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17503" y="2438931"/>
            <a:ext cx="5469748" cy="34226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/>
              <a:t>Click to edit text</a:t>
            </a:r>
          </a:p>
          <a:p>
            <a:pPr lvl="0"/>
            <a:endParaRPr lang="en-GB"/>
          </a:p>
        </p:txBody>
      </p:sp>
      <p:pic>
        <p:nvPicPr>
          <p:cNvPr id="9" name="UoC_BrandTexture_SingleColour_RGB_UoC_SingleColour_LCB_Texture_CMYK.png">
            <a:extLst>
              <a:ext uri="{FF2B5EF4-FFF2-40B4-BE49-F238E27FC236}">
                <a16:creationId xmlns:a16="http://schemas.microsoft.com/office/drawing/2014/main" id="{1242BFC5-6573-6D49-879F-302DC7FABF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668" t="49208" r="29414" b="14603"/>
          <a:stretch>
            <a:fillRect/>
          </a:stretch>
        </p:blipFill>
        <p:spPr>
          <a:xfrm>
            <a:off x="4457699" y="-7968"/>
            <a:ext cx="1889276" cy="611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ttern-02.png">
            <a:extLst>
              <a:ext uri="{FF2B5EF4-FFF2-40B4-BE49-F238E27FC236}">
                <a16:creationId xmlns:a16="http://schemas.microsoft.com/office/drawing/2014/main" id="{2E143007-DA9A-F74C-B491-C674C1ABA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3261" t="1514" r="3261" b="49247"/>
          <a:stretch>
            <a:fillRect/>
          </a:stretch>
        </p:blipFill>
        <p:spPr>
          <a:xfrm>
            <a:off x="4607168" y="-16574"/>
            <a:ext cx="7562363" cy="639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UoC_BrandTexture_SingleColour_RGB_UoC_SingleColour_CB_Texture_CMYK.png">
            <a:extLst>
              <a:ext uri="{FF2B5EF4-FFF2-40B4-BE49-F238E27FC236}">
                <a16:creationId xmlns:a16="http://schemas.microsoft.com/office/drawing/2014/main" id="{29EF94AE-3313-FC4E-B5A9-4CAF3AD8C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119" t="16269" r="12676" b="74783"/>
          <a:stretch/>
        </p:blipFill>
        <p:spPr>
          <a:xfrm>
            <a:off x="0" y="-9012"/>
            <a:ext cx="4534143" cy="61358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11F1B7E-D38E-7AAC-E292-41DAAEC5F9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4" y="1230923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Bitter Medium" pitchFamily="2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Two column text slide</a:t>
            </a:r>
            <a:endParaRPr lang="en-US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4BEBFECC-C58A-DE59-B8B2-E44441C01A1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171101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3702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ne Column 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A38A35-98AD-244B-BC56-964CBC1CCAC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17503" y="2438931"/>
            <a:ext cx="7549827" cy="34782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</a:lstStyle>
          <a:p>
            <a:pPr lvl="0"/>
            <a:r>
              <a:rPr lang="en-GB" dirty="0"/>
              <a:t>Click here to add your text</a:t>
            </a:r>
          </a:p>
        </p:txBody>
      </p:sp>
      <p:pic>
        <p:nvPicPr>
          <p:cNvPr id="9" name="UoC_BrandTexture_SingleColour_RGB_UoC_SingleColour_LCB_Texture_CMYK.png">
            <a:extLst>
              <a:ext uri="{FF2B5EF4-FFF2-40B4-BE49-F238E27FC236}">
                <a16:creationId xmlns:a16="http://schemas.microsoft.com/office/drawing/2014/main" id="{1242BFC5-6573-6D49-879F-302DC7FABF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59" t="54823" r="40988" b="36416"/>
          <a:stretch/>
        </p:blipFill>
        <p:spPr>
          <a:xfrm>
            <a:off x="0" y="-7969"/>
            <a:ext cx="6423419" cy="94874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A4A6C-2497-2C4A-A8A6-17076C387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65043" y="2438931"/>
            <a:ext cx="3416410" cy="3494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0" name="Picture 9" descr="University of Cambridge logo">
            <a:extLst>
              <a:ext uri="{FF2B5EF4-FFF2-40B4-BE49-F238E27FC236}">
                <a16:creationId xmlns:a16="http://schemas.microsoft.com/office/drawing/2014/main" id="{3A5ED5D2-AC14-1636-2A8E-C306D0872C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41697"/>
            <a:ext cx="1361678" cy="2852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F6A9A-B85F-D4F7-1C6F-388C80E0C532}"/>
              </a:ext>
            </a:extLst>
          </p:cNvPr>
          <p:cNvSpPr txBox="1">
            <a:spLocks/>
          </p:cNvSpPr>
          <p:nvPr/>
        </p:nvSpPr>
        <p:spPr>
          <a:xfrm>
            <a:off x="417503" y="2006841"/>
            <a:ext cx="5542223" cy="4597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2200" b="0" i="0" dirty="0"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574679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 Text and media simp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287087"/>
            <a:ext cx="5469344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1CEEE2E-2501-E047-9987-03ED4E7C6A29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33954" y="2552475"/>
            <a:ext cx="7477932" cy="3026187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8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</a:lstStyle>
          <a:p>
            <a:pPr lvl="0"/>
            <a:r>
              <a:rPr lang="en-GB" dirty="0"/>
              <a:t>Click here to add your text or bullet points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80BFFFC-72E4-284F-BE25-E8E7E785D42A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151203" y="2554973"/>
            <a:ext cx="3688771" cy="3026187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>
              <a:defRPr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GB" dirty="0"/>
              <a:t>Click here to add your text or bullet points</a:t>
            </a:r>
          </a:p>
        </p:txBody>
      </p:sp>
    </p:spTree>
    <p:extLst>
      <p:ext uri="{BB962C8B-B14F-4D97-AF65-F5344CB8AC3E}">
        <p14:creationId xmlns:p14="http://schemas.microsoft.com/office/powerpoint/2010/main" val="596635398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rge Image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8">
            <a:extLst>
              <a:ext uri="{FF2B5EF4-FFF2-40B4-BE49-F238E27FC236}">
                <a16:creationId xmlns:a16="http://schemas.microsoft.com/office/drawing/2014/main" id="{3B61B8AB-E629-6242-8046-802117F8F5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B83914-A4FB-9C49-B47E-BB356DACC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376988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UoC_BrandTexture_SingleColour_RGB_UoC_SingleColour_LCB_Texture_CMYK.png">
            <a:extLst>
              <a:ext uri="{FF2B5EF4-FFF2-40B4-BE49-F238E27FC236}">
                <a16:creationId xmlns:a16="http://schemas.microsoft.com/office/drawing/2014/main" id="{42B6E35C-81CA-4C46-A9D1-C22782F39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893" t="56170" r="28627" b="34921"/>
          <a:stretch>
            <a:fillRect/>
          </a:stretch>
        </p:blipFill>
        <p:spPr>
          <a:xfrm>
            <a:off x="6376855" y="-23787"/>
            <a:ext cx="5815527" cy="61398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DC8838-93AE-CB4F-B2CA-9D8103523A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34480" y="2106503"/>
            <a:ext cx="5205493" cy="4054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 i="0">
                <a:latin typeface="Bitter Medium" pitchFamily="2" charset="77"/>
                <a:cs typeface="Arial" panose="020B0604020202020204" pitchFamily="34" charset="0"/>
              </a:defRPr>
            </a:lvl1pPr>
          </a:lstStyle>
          <a:p>
            <a:r>
              <a:rPr lang="en-GB" sz="2000" dirty="0"/>
              <a:t>Click to add your subheading here</a:t>
            </a:r>
            <a:endParaRPr lang="en-US" sz="20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7765D6-285A-AB42-A9F9-EEA961C67B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34480" y="2511959"/>
            <a:ext cx="5205493" cy="355156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8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</a:lstStyle>
          <a:p>
            <a:pPr lvl="0"/>
            <a:r>
              <a:rPr lang="en-GB" dirty="0"/>
              <a:t>Click to add your bullet text here</a:t>
            </a:r>
          </a:p>
          <a:p>
            <a:pPr lvl="0"/>
            <a:r>
              <a:rPr lang="en-GB" dirty="0"/>
              <a:t>Click to add your bullet text here</a:t>
            </a:r>
          </a:p>
          <a:p>
            <a:pPr lvl="0"/>
            <a:r>
              <a:rPr lang="en-GB" dirty="0"/>
              <a:t>Click to add your bullet text here</a:t>
            </a:r>
          </a:p>
          <a:p>
            <a:pPr lvl="0"/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67F36CD-DB59-4A46-BEA4-2250F1EAC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4478" y="1212587"/>
            <a:ext cx="5205493" cy="4742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592F9D5F-7F79-54F7-3796-65F307E367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5982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s on Ca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UoC_BrandTexture_SingleColour_RGB_UoC_SingleColour_LCB_CMYK.png">
            <a:extLst>
              <a:ext uri="{FF2B5EF4-FFF2-40B4-BE49-F238E27FC236}">
                <a16:creationId xmlns:a16="http://schemas.microsoft.com/office/drawing/2014/main" id="{44999B7E-16E8-0742-A2A3-D0B7F702F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9850"/>
          </a:blip>
          <a:srcRect l="12918" t="25286" r="29386" b="24908"/>
          <a:stretch/>
        </p:blipFill>
        <p:spPr>
          <a:xfrm>
            <a:off x="1184" y="937780"/>
            <a:ext cx="12190816" cy="592022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646" y="1253626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Open Sans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EF8897-9544-214A-B7FB-4E1EE04BBE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4646" y="2178049"/>
            <a:ext cx="3187783" cy="318778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8F31EDFC-76A1-374D-B5EA-FF3F84EA1B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98686" y="2178047"/>
            <a:ext cx="3187783" cy="318778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25DECDE-8443-0A48-A7CF-9FAD953A63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42726" y="2178047"/>
            <a:ext cx="3187783" cy="318778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065C0809-6A97-EBE0-FD9C-995393E218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62651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8">
            <a:extLst>
              <a:ext uri="{FF2B5EF4-FFF2-40B4-BE49-F238E27FC236}">
                <a16:creationId xmlns:a16="http://schemas.microsoft.com/office/drawing/2014/main" id="{18C8D0E6-7CA0-944A-80AE-991748573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585" y="1262285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Open Sans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EF8897-9544-214A-B7FB-4E1EE04BB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585" y="2178049"/>
            <a:ext cx="3187783" cy="318778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8F31EDFC-76A1-374D-B5EA-FF3F84EA1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58046" y="2178047"/>
            <a:ext cx="3187783" cy="318778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25DECDE-8443-0A48-A7CF-9FAD953A6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51120" y="2178047"/>
            <a:ext cx="3187783" cy="318778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67F390-2DFF-744F-B88F-0E97162C00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38" y="5595938"/>
            <a:ext cx="3187700" cy="3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14D0458-1265-7643-95E0-C392EAAE36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58129" y="5595370"/>
            <a:ext cx="3187700" cy="3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43D48A8-589B-3842-B4CF-7AE99F8DA0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1203" y="5595370"/>
            <a:ext cx="3187700" cy="3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BE6D3D66-7DEC-DC8C-F1DA-0943319F64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7084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olumn 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A38A35-98AD-244B-BC56-964CBC1CCAC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17503" y="2438931"/>
            <a:ext cx="7549827" cy="34782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</a:lstStyle>
          <a:p>
            <a:pPr lvl="0"/>
            <a:r>
              <a:rPr lang="en-GB" dirty="0"/>
              <a:t>Click here to add your text</a:t>
            </a:r>
          </a:p>
        </p:txBody>
      </p:sp>
      <p:pic>
        <p:nvPicPr>
          <p:cNvPr id="9" name="UoC_BrandTexture_SingleColour_RGB_UoC_SingleColour_LCB_Texture_CMYK.png">
            <a:extLst>
              <a:ext uri="{FF2B5EF4-FFF2-40B4-BE49-F238E27FC236}">
                <a16:creationId xmlns:a16="http://schemas.microsoft.com/office/drawing/2014/main" id="{1242BFC5-6573-6D49-879F-302DC7FABF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59" t="54823" r="40988" b="36416"/>
          <a:stretch/>
        </p:blipFill>
        <p:spPr>
          <a:xfrm>
            <a:off x="0" y="-7969"/>
            <a:ext cx="6423419" cy="94874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A4A6C-2497-2C4A-A8A6-17076C387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65043" y="2438931"/>
            <a:ext cx="3416410" cy="34940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10" name="Picture 9" descr="University of Cambridge logo">
            <a:extLst>
              <a:ext uri="{FF2B5EF4-FFF2-40B4-BE49-F238E27FC236}">
                <a16:creationId xmlns:a16="http://schemas.microsoft.com/office/drawing/2014/main" id="{3A5ED5D2-AC14-1636-2A8E-C306D0872C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41697"/>
            <a:ext cx="1361678" cy="2852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F6A9A-B85F-D4F7-1C6F-388C80E0C532}"/>
              </a:ext>
            </a:extLst>
          </p:cNvPr>
          <p:cNvSpPr txBox="1">
            <a:spLocks/>
          </p:cNvSpPr>
          <p:nvPr userDrawn="1"/>
        </p:nvSpPr>
        <p:spPr>
          <a:xfrm>
            <a:off x="417503" y="2006841"/>
            <a:ext cx="5542223" cy="4597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2200" b="0" i="0" dirty="0">
              <a:latin typeface="Open Sans Light" panose="020B0606030504020204" pitchFamily="34" charset="0"/>
              <a:ea typeface="Open Sans Light" panose="020B0606030504020204" pitchFamily="34" charset="0"/>
              <a:cs typeface="Open Sans Light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023399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Sq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8">
            <a:extLst>
              <a:ext uri="{FF2B5EF4-FFF2-40B4-BE49-F238E27FC236}">
                <a16:creationId xmlns:a16="http://schemas.microsoft.com/office/drawing/2014/main" id="{51FE957B-DC2F-C645-B3B8-38BE13F47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585" y="1262285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Open Sans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EF8897-9544-214A-B7FB-4E1EE04BB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585" y="2178049"/>
            <a:ext cx="2513223" cy="251322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8F31EDFC-76A1-374D-B5EA-FF3F84EA1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80292" y="2172388"/>
            <a:ext cx="2513223" cy="251322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25DECDE-8443-0A48-A7CF-9FAD953A6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2172388"/>
            <a:ext cx="2513223" cy="251322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67F390-2DFF-744F-B88F-0E97162C00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585" y="4988521"/>
            <a:ext cx="2512670" cy="3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853A464F-E67A-0844-9E99-00A2592B8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1708" y="2172388"/>
            <a:ext cx="2513223" cy="251322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01B8C1E-737F-A740-B096-E01D3482F3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80292" y="4988521"/>
            <a:ext cx="2512670" cy="3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2E678A4-D6E3-A847-8B5D-7850F16E01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4977199"/>
            <a:ext cx="2512670" cy="3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29EFBF3-4EFE-CC47-A427-3108309CFB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11708" y="4977199"/>
            <a:ext cx="2512670" cy="3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C85215F9-06FE-B026-AAD1-9E8E0B9DDE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4865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8">
            <a:extLst>
              <a:ext uri="{FF2B5EF4-FFF2-40B4-BE49-F238E27FC236}">
                <a16:creationId xmlns:a16="http://schemas.microsoft.com/office/drawing/2014/main" id="{0468ACB1-684A-B440-8C87-363567574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585" y="1262285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Open Sans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EF8897-9544-214A-B7FB-4E1EE04BB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586" y="2232024"/>
            <a:ext cx="2236307" cy="22363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8F31EDFC-76A1-374D-B5EA-FF3F84EA1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00893" y="2234206"/>
            <a:ext cx="2236307" cy="22363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25DECDE-8443-0A48-A7CF-9FAD953A6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37200" y="2234206"/>
            <a:ext cx="2236307" cy="22363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853A464F-E67A-0844-9E99-00A2592B8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73507" y="2234205"/>
            <a:ext cx="2236307" cy="22363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1B9720C8-8364-094D-952C-D5BB3DC3C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09814" y="2234207"/>
            <a:ext cx="2236307" cy="22363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159D91-E918-8C46-81FB-F22C85143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5138" y="4813300"/>
            <a:ext cx="5460533" cy="1112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A8D4919-0684-4047-B6CC-81AECF3B74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85588" y="4813300"/>
            <a:ext cx="5460533" cy="1112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BFEFE7F0-EC3F-5B99-19CA-CEE8686714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73137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8">
            <a:extLst>
              <a:ext uri="{FF2B5EF4-FFF2-40B4-BE49-F238E27FC236}">
                <a16:creationId xmlns:a16="http://schemas.microsoft.com/office/drawing/2014/main" id="{0A176429-81A5-6B4D-8C6A-2CE230732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767" y="1230923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Open Sans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EF8897-9544-214A-B7FB-4E1EE04BB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4767" y="2178049"/>
            <a:ext cx="5194633" cy="307443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EC98B0A4-A0E3-1F44-84CC-189A56C2C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68496" y="2178049"/>
            <a:ext cx="5194633" cy="307443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FC0AC0-0366-0144-8813-E59F049368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4767" y="5580301"/>
            <a:ext cx="5194300" cy="319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859CCFA-B432-924C-A742-52748A2888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8829" y="5580300"/>
            <a:ext cx="5194300" cy="319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08939B5A-30BB-A01C-2730-D6307CFC86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89527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ple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8">
            <a:extLst>
              <a:ext uri="{FF2B5EF4-FFF2-40B4-BE49-F238E27FC236}">
                <a16:creationId xmlns:a16="http://schemas.microsoft.com/office/drawing/2014/main" id="{15C5DC0F-2F5E-8AA2-EDFF-C0FD557AD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585" y="1262285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Open Sans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EF8897-9544-214A-B7FB-4E1EE04BB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4586" y="2178050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25DECDE-8443-0A48-A7CF-9FAD953A6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00932" y="2180561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853A464F-E67A-0844-9E99-00A2592B8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69105" y="2180561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A1FBCC91-167F-174E-A8A6-1AEFAC8E3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37278" y="2180561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18B2014B-7BC8-0B40-865F-DE303BA65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805451" y="2180561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A42AE922-E20A-744C-84E2-518ECDE24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64585" y="3947216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CCEA9B6A-827F-2441-98C9-641038AE2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332758" y="3941555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B5D2A66B-93CD-0049-A7AF-6B6124A74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00931" y="3949727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B1149AC7-DA38-594B-9391-77A3DC88A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69104" y="3949727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3CE59067-057C-AB46-BE60-2EA853E32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937277" y="3949727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AA4C0EA4-6DE1-6142-835A-1288D6233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805450" y="3949727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83711FC0-E14E-D440-B2BE-78D39D340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332758" y="2178050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pic>
        <p:nvPicPr>
          <p:cNvPr id="3" name="Picture 2" descr="University of Cambridge logo">
            <a:extLst>
              <a:ext uri="{FF2B5EF4-FFF2-40B4-BE49-F238E27FC236}">
                <a16:creationId xmlns:a16="http://schemas.microsoft.com/office/drawing/2014/main" id="{2206565F-19A9-F56A-E268-1A52118655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88389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with UoC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FCD60810-8061-7E2E-9C5A-84F7D81FC8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02144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ve Icons on Circl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565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Open Sans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025930-FE87-8940-A521-80DA1CD118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8055" y="4349840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D631F0D-8D57-FC49-A915-F7EBEACC62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55284" y="4336069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418BF70-E45B-A345-B77B-63EF4C2781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04004" y="4336069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AD74AF9-7F7B-8646-8ED6-E70E7B65C1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85732" y="4336069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CB57C4D-4D34-6849-A54F-C386D598FA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01111" y="4359781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5C895C2-681E-E843-A259-0511E554B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3055" y="2443163"/>
            <a:ext cx="1350962" cy="14430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C47E7ECE-48AB-6E48-8A9C-C8A99CB3A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069585" y="2443163"/>
            <a:ext cx="1350962" cy="14430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9" name="Picture Placeholder 6">
            <a:extLst>
              <a:ext uri="{FF2B5EF4-FFF2-40B4-BE49-F238E27FC236}">
                <a16:creationId xmlns:a16="http://schemas.microsoft.com/office/drawing/2014/main" id="{CE9972EC-C9D6-8A48-835B-0E6B7875B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13741" y="2443163"/>
            <a:ext cx="1350962" cy="14430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EDE8649F-2920-9445-9CB4-612AECFD0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761154" y="2455195"/>
            <a:ext cx="1350962" cy="14430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31" name="Picture Placeholder 6">
            <a:extLst>
              <a:ext uri="{FF2B5EF4-FFF2-40B4-BE49-F238E27FC236}">
                <a16:creationId xmlns:a16="http://schemas.microsoft.com/office/drawing/2014/main" id="{677096CB-BEE8-E342-9743-F60CC1B37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113075" y="2455195"/>
            <a:ext cx="1350962" cy="14430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359EAA0C-2A65-529A-9816-B98A655B5E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1143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oC_BrandTexture_SingleColour_RGB_UoC_SingleColour_LCB_Texture_CMYK.png">
            <a:extLst>
              <a:ext uri="{FF2B5EF4-FFF2-40B4-BE49-F238E27FC236}">
                <a16:creationId xmlns:a16="http://schemas.microsoft.com/office/drawing/2014/main" id="{4969E3D8-C1A4-3F24-6552-B3EABFB97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599" t="27112" r="59448" b="51648"/>
          <a:stretch>
            <a:fillRect/>
          </a:stretch>
        </p:blipFill>
        <p:spPr>
          <a:xfrm>
            <a:off x="9792760" y="2154883"/>
            <a:ext cx="1981737" cy="1981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7" y="0"/>
                </a:moveTo>
                <a:cubicBezTo>
                  <a:pt x="7319" y="0"/>
                  <a:pt x="4802" y="1005"/>
                  <a:pt x="2881" y="3015"/>
                </a:cubicBezTo>
                <a:cubicBezTo>
                  <a:pt x="-961" y="7036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6"/>
                  <a:pt x="16797" y="3015"/>
                </a:cubicBezTo>
                <a:cubicBezTo>
                  <a:pt x="14876" y="1005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" name="UoC_BrandTexture_SingleColour_RGB_UoC_SingleColour_CB_Texture_CMYK.png">
            <a:extLst>
              <a:ext uri="{FF2B5EF4-FFF2-40B4-BE49-F238E27FC236}">
                <a16:creationId xmlns:a16="http://schemas.microsoft.com/office/drawing/2014/main" id="{EAB626BC-4B96-A129-03AB-73175F876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485" t="40686" r="15253" b="30417"/>
          <a:stretch>
            <a:fillRect/>
          </a:stretch>
        </p:blipFill>
        <p:spPr>
          <a:xfrm>
            <a:off x="7461933" y="2180282"/>
            <a:ext cx="1981737" cy="1981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7" y="0"/>
                </a:moveTo>
                <a:cubicBezTo>
                  <a:pt x="7319" y="0"/>
                  <a:pt x="4802" y="1005"/>
                  <a:pt x="2881" y="3015"/>
                </a:cubicBezTo>
                <a:cubicBezTo>
                  <a:pt x="-961" y="7036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6"/>
                  <a:pt x="16797" y="3015"/>
                </a:cubicBezTo>
                <a:cubicBezTo>
                  <a:pt x="14876" y="1005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" name="UoC_BrandTexture_SingleColour_RGB_UoC_SingleColour_LCB_Texture_CMYK.png">
            <a:extLst>
              <a:ext uri="{FF2B5EF4-FFF2-40B4-BE49-F238E27FC236}">
                <a16:creationId xmlns:a16="http://schemas.microsoft.com/office/drawing/2014/main" id="{EC66AA2A-7A0A-2414-20A1-CD5C897D0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445" t="48894" r="56069" b="14702"/>
          <a:stretch>
            <a:fillRect/>
          </a:stretch>
        </p:blipFill>
        <p:spPr>
          <a:xfrm>
            <a:off x="5131106" y="2180282"/>
            <a:ext cx="1981738" cy="1968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7" y="0"/>
                </a:moveTo>
                <a:cubicBezTo>
                  <a:pt x="7319" y="0"/>
                  <a:pt x="4802" y="1005"/>
                  <a:pt x="2881" y="3015"/>
                </a:cubicBezTo>
                <a:cubicBezTo>
                  <a:pt x="-961" y="7036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6"/>
                  <a:pt x="16797" y="3015"/>
                </a:cubicBezTo>
                <a:cubicBezTo>
                  <a:pt x="14876" y="1005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" name="UoC_BrandTexture_SingleColour_RGB_UoC_SingleColour_CB_Texture_CMYK.png">
            <a:extLst>
              <a:ext uri="{FF2B5EF4-FFF2-40B4-BE49-F238E27FC236}">
                <a16:creationId xmlns:a16="http://schemas.microsoft.com/office/drawing/2014/main" id="{EE71D3BB-EC73-E91E-A570-9567403E1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862" t="50848" r="33876" b="20256"/>
          <a:stretch>
            <a:fillRect/>
          </a:stretch>
        </p:blipFill>
        <p:spPr>
          <a:xfrm>
            <a:off x="2800279" y="2167582"/>
            <a:ext cx="1981738" cy="1981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7" y="0"/>
                </a:moveTo>
                <a:cubicBezTo>
                  <a:pt x="7319" y="0"/>
                  <a:pt x="4802" y="1005"/>
                  <a:pt x="2881" y="3015"/>
                </a:cubicBezTo>
                <a:cubicBezTo>
                  <a:pt x="-961" y="7036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6"/>
                  <a:pt x="16797" y="3015"/>
                </a:cubicBezTo>
                <a:cubicBezTo>
                  <a:pt x="14876" y="1005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" name="UoC_BrandTexture_SingleColour_RGB_UoC_SingleColour_LCB_Texture_CMYK.png">
            <a:extLst>
              <a:ext uri="{FF2B5EF4-FFF2-40B4-BE49-F238E27FC236}">
                <a16:creationId xmlns:a16="http://schemas.microsoft.com/office/drawing/2014/main" id="{BBC5C7FD-00CB-70AD-BDE4-3496B9BF34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36" t="60889" r="32259" b="9072"/>
          <a:stretch>
            <a:fillRect/>
          </a:stretch>
        </p:blipFill>
        <p:spPr>
          <a:xfrm>
            <a:off x="469453" y="2167582"/>
            <a:ext cx="1981737" cy="1981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7" y="0"/>
                </a:moveTo>
                <a:cubicBezTo>
                  <a:pt x="7319" y="0"/>
                  <a:pt x="4802" y="1005"/>
                  <a:pt x="2881" y="3015"/>
                </a:cubicBezTo>
                <a:cubicBezTo>
                  <a:pt x="-961" y="7036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6"/>
                  <a:pt x="16797" y="3015"/>
                </a:cubicBezTo>
                <a:cubicBezTo>
                  <a:pt x="14876" y="1005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2A502F89-64AD-288C-CFB7-9A503151A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>
                <a:latin typeface="Open Sans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A9C4E880-A176-6350-356D-6CAB3C4FD3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0667" y="4268461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30777079-78F8-2D5A-C118-1FEE34CAF14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44103" y="4268461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F83B522A-553D-0968-8799-C8AF4F0902F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82569" y="4268461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537954EC-353F-A343-F480-024744E90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99594" y="2635250"/>
            <a:ext cx="1121453" cy="1082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ADA2C89D-3F46-2399-FFFA-418254253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268040" y="2635250"/>
            <a:ext cx="1121453" cy="1082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2D0D73B7-8353-AABC-ABF6-02EFC22D4C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561535" y="2635250"/>
            <a:ext cx="1121453" cy="1082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0F807FD9-5B39-5BE9-5BD3-440A09814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929981" y="2635250"/>
            <a:ext cx="1121453" cy="1082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44602F9C-8BBD-0C67-9D98-CF59E05D3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253456" y="2635250"/>
            <a:ext cx="1121453" cy="1082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0A2E1199-5E35-A514-91CC-1C98A078B5F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51015" y="4268461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D2EEED63-7866-C843-A799-4CDCD9A95D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119461" y="4268461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8758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ve grey circles for ic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8">
            <a:extLst>
              <a:ext uri="{FF2B5EF4-FFF2-40B4-BE49-F238E27FC236}">
                <a16:creationId xmlns:a16="http://schemas.microsoft.com/office/drawing/2014/main" id="{209E3B24-08AA-D544-9763-7B9604F89650}"/>
              </a:ext>
            </a:extLst>
          </p:cNvPr>
          <p:cNvSpPr/>
          <p:nvPr/>
        </p:nvSpPr>
        <p:spPr>
          <a:xfrm>
            <a:off x="0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5073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Open Sans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pic>
        <p:nvPicPr>
          <p:cNvPr id="10" name="UoC_BrandTexture_SingleColour_RGB_UoC_SingleColour_LCB_CMYK.png">
            <a:extLst>
              <a:ext uri="{FF2B5EF4-FFF2-40B4-BE49-F238E27FC236}">
                <a16:creationId xmlns:a16="http://schemas.microsoft.com/office/drawing/2014/main" id="{5678C70A-86AB-A742-BF8C-6CA1574D9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9894"/>
          </a:blip>
          <a:srcRect l="928" t="37802" r="15100" b="25943"/>
          <a:stretch>
            <a:fillRect/>
          </a:stretch>
        </p:blipFill>
        <p:spPr>
          <a:xfrm>
            <a:off x="595" y="1948457"/>
            <a:ext cx="12190816" cy="2960911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Circle">
            <a:extLst>
              <a:ext uri="{FF2B5EF4-FFF2-40B4-BE49-F238E27FC236}">
                <a16:creationId xmlns:a16="http://schemas.microsoft.com/office/drawing/2014/main" id="{34B2F1D2-F567-DB40-BADC-6C414C45CD78}"/>
              </a:ext>
            </a:extLst>
          </p:cNvPr>
          <p:cNvSpPr/>
          <p:nvPr/>
        </p:nvSpPr>
        <p:spPr>
          <a:xfrm>
            <a:off x="530124" y="2388732"/>
            <a:ext cx="1403742" cy="1403742"/>
          </a:xfrm>
          <a:prstGeom prst="ellipse">
            <a:avLst/>
          </a:prstGeom>
          <a:solidFill>
            <a:srgbClr val="FFFFFF">
              <a:alpha val="8005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7" name="Circle">
            <a:extLst>
              <a:ext uri="{FF2B5EF4-FFF2-40B4-BE49-F238E27FC236}">
                <a16:creationId xmlns:a16="http://schemas.microsoft.com/office/drawing/2014/main" id="{07AB089A-1FA1-BF49-AB8C-7995B04A4028}"/>
              </a:ext>
            </a:extLst>
          </p:cNvPr>
          <p:cNvSpPr/>
          <p:nvPr/>
        </p:nvSpPr>
        <p:spPr>
          <a:xfrm>
            <a:off x="2766887" y="2388732"/>
            <a:ext cx="1403742" cy="1403742"/>
          </a:xfrm>
          <a:prstGeom prst="ellipse">
            <a:avLst/>
          </a:prstGeom>
          <a:solidFill>
            <a:srgbClr val="FFFFFF">
              <a:alpha val="8005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8" name="Circle">
            <a:extLst>
              <a:ext uri="{FF2B5EF4-FFF2-40B4-BE49-F238E27FC236}">
                <a16:creationId xmlns:a16="http://schemas.microsoft.com/office/drawing/2014/main" id="{7B9E3FE2-FEE8-1C4E-9F00-6F99765CC464}"/>
              </a:ext>
            </a:extLst>
          </p:cNvPr>
          <p:cNvSpPr/>
          <p:nvPr/>
        </p:nvSpPr>
        <p:spPr>
          <a:xfrm>
            <a:off x="5052546" y="2393690"/>
            <a:ext cx="1393826" cy="1393826"/>
          </a:xfrm>
          <a:prstGeom prst="ellipse">
            <a:avLst/>
          </a:prstGeom>
          <a:solidFill>
            <a:srgbClr val="FFFFFF">
              <a:alpha val="8005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9" name="Circle">
            <a:extLst>
              <a:ext uri="{FF2B5EF4-FFF2-40B4-BE49-F238E27FC236}">
                <a16:creationId xmlns:a16="http://schemas.microsoft.com/office/drawing/2014/main" id="{4A04ABC2-80E7-F143-9AC8-83AFA692422D}"/>
              </a:ext>
            </a:extLst>
          </p:cNvPr>
          <p:cNvSpPr/>
          <p:nvPr/>
        </p:nvSpPr>
        <p:spPr>
          <a:xfrm>
            <a:off x="7304344" y="2415789"/>
            <a:ext cx="1393826" cy="1393826"/>
          </a:xfrm>
          <a:prstGeom prst="ellipse">
            <a:avLst/>
          </a:prstGeom>
          <a:solidFill>
            <a:srgbClr val="FFFFFF">
              <a:alpha val="8005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20" name="Circle">
            <a:extLst>
              <a:ext uri="{FF2B5EF4-FFF2-40B4-BE49-F238E27FC236}">
                <a16:creationId xmlns:a16="http://schemas.microsoft.com/office/drawing/2014/main" id="{F7658BE0-AD56-2E49-992A-C0F85B7B96B8}"/>
              </a:ext>
            </a:extLst>
          </p:cNvPr>
          <p:cNvSpPr/>
          <p:nvPr/>
        </p:nvSpPr>
        <p:spPr>
          <a:xfrm>
            <a:off x="9547836" y="2398648"/>
            <a:ext cx="1393826" cy="1393826"/>
          </a:xfrm>
          <a:prstGeom prst="ellipse">
            <a:avLst/>
          </a:prstGeom>
          <a:solidFill>
            <a:srgbClr val="FFFFFF">
              <a:alpha val="8005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DE6242-5706-9B4F-996F-C7C230D18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3929" y="2635250"/>
            <a:ext cx="1121453" cy="8779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1BFC58C9-871F-4347-BEF0-13FB7F943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912990" y="2659313"/>
            <a:ext cx="1121453" cy="8779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2EAD3FA7-7602-6A4F-BB80-156EE27FC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69681" y="2659313"/>
            <a:ext cx="1121453" cy="8779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D3A1FEF2-1052-784F-B581-7866A5DE1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440530" y="2673716"/>
            <a:ext cx="1121453" cy="8779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3F336894-E920-9945-B200-4F46ACB6F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681336" y="2659314"/>
            <a:ext cx="1121453" cy="8779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E5A792D-7881-DA47-B67B-6A9AED804F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980" y="3979980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BA10E996-58AD-3D44-AA2E-2500D6C8CE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67279" y="3979980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6630B48E-9A17-124B-B8F7-BFA13131E2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52546" y="3975022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47ACFCF4-33E3-014C-8A92-A7DEBB2F31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31997" y="3975022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094FF055-4CDA-9746-A300-EF1D03AB96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47836" y="3970553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A262BBFF-E1C7-BAF1-873B-4B593A045C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365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ve Icons on Squa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pic>
        <p:nvPicPr>
          <p:cNvPr id="32" name="UoC_BrandTexture_SingleColour_RGB_UoC_SingleColour_CB_Texture_CMYK.png">
            <a:extLst>
              <a:ext uri="{FF2B5EF4-FFF2-40B4-BE49-F238E27FC236}">
                <a16:creationId xmlns:a16="http://schemas.microsoft.com/office/drawing/2014/main" id="{7D2A6EBE-AC87-3448-99AB-687BB8BC99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966" t="1510" r="45226" b="65462"/>
          <a:stretch>
            <a:fillRect/>
          </a:stretch>
        </p:blipFill>
        <p:spPr>
          <a:xfrm>
            <a:off x="417503" y="2503077"/>
            <a:ext cx="1888744" cy="1687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UoC_BrandTexture_SingleColour_RGB_UoC_SingleColour_CB_Texture_CMYK.png">
            <a:extLst>
              <a:ext uri="{FF2B5EF4-FFF2-40B4-BE49-F238E27FC236}">
                <a16:creationId xmlns:a16="http://schemas.microsoft.com/office/drawing/2014/main" id="{8D248FAF-B4E0-9147-9C2B-6266D9548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310" t="45095" r="18417" b="33672"/>
          <a:stretch>
            <a:fillRect/>
          </a:stretch>
        </p:blipFill>
        <p:spPr>
          <a:xfrm>
            <a:off x="7375447" y="2503077"/>
            <a:ext cx="1874112" cy="1687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UoC_BrandTexture_SingleColour_RGB_UoC_SingleColour_CB_Texture_CMYK.png">
            <a:extLst>
              <a:ext uri="{FF2B5EF4-FFF2-40B4-BE49-F238E27FC236}">
                <a16:creationId xmlns:a16="http://schemas.microsoft.com/office/drawing/2014/main" id="{837F686A-D1E7-5A4B-904D-28C063280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71" t="53938" r="34430" b="21462"/>
          <a:stretch>
            <a:fillRect/>
          </a:stretch>
        </p:blipFill>
        <p:spPr>
          <a:xfrm>
            <a:off x="2748903" y="2503077"/>
            <a:ext cx="1888744" cy="1687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UoC_BrandTexture_SingleColour_RGB_UoC_SingleColour_CB_Texture_CMYK.png">
            <a:extLst>
              <a:ext uri="{FF2B5EF4-FFF2-40B4-BE49-F238E27FC236}">
                <a16:creationId xmlns:a16="http://schemas.microsoft.com/office/drawing/2014/main" id="{22EC0DDB-14F5-A84D-83A2-2E6A33551C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493" t="7156" r="38008" b="68244"/>
          <a:stretch>
            <a:fillRect/>
          </a:stretch>
        </p:blipFill>
        <p:spPr>
          <a:xfrm>
            <a:off x="5080303" y="2507169"/>
            <a:ext cx="1888744" cy="1687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UoC_BrandTexture_SingleColour_RGB_UoC_SingleColour_CB_Texture_CMYK.png">
            <a:extLst>
              <a:ext uri="{FF2B5EF4-FFF2-40B4-BE49-F238E27FC236}">
                <a16:creationId xmlns:a16="http://schemas.microsoft.com/office/drawing/2014/main" id="{9C095093-AAF9-514E-8EDB-6A55EABD4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918" t="2519" r="31795" b="73028"/>
          <a:stretch>
            <a:fillRect/>
          </a:stretch>
        </p:blipFill>
        <p:spPr>
          <a:xfrm>
            <a:off x="9655959" y="2508109"/>
            <a:ext cx="1862935" cy="167695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Open Sans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025930-FE87-8940-A521-80DA1CD118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8509" y="4472950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D631F0D-8D57-FC49-A915-F7EBEACC62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2929" y="4459179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418BF70-E45B-A345-B77B-63EF4C2781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60421" y="4459179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AD74AF9-7F7B-8646-8ED6-E70E7B65C1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31483" y="4459179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CB57C4D-4D34-6849-A54F-C386D598FA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675" y="4482891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5C895C2-681E-E843-A259-0511E554B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4434" y="2503075"/>
            <a:ext cx="1862935" cy="167695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C47E7ECE-48AB-6E48-8A9C-C8A99CB3A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766432" y="2513138"/>
            <a:ext cx="1862935" cy="167695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9" name="Picture Placeholder 6">
            <a:extLst>
              <a:ext uri="{FF2B5EF4-FFF2-40B4-BE49-F238E27FC236}">
                <a16:creationId xmlns:a16="http://schemas.microsoft.com/office/drawing/2014/main" id="{CE9972EC-C9D6-8A48-835B-0E6B7875B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087496" y="2503075"/>
            <a:ext cx="1862935" cy="167695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EDE8649F-2920-9445-9CB4-612AECFD0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384896" y="2503077"/>
            <a:ext cx="1862935" cy="167695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31" name="Picture Placeholder 6">
            <a:extLst>
              <a:ext uri="{FF2B5EF4-FFF2-40B4-BE49-F238E27FC236}">
                <a16:creationId xmlns:a16="http://schemas.microsoft.com/office/drawing/2014/main" id="{677096CB-BEE8-E342-9743-F60CC1B37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655958" y="2503077"/>
            <a:ext cx="1862935" cy="167695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1930E008-EEFF-735A-9AFC-8AAE67C1BE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23692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ve icons on navy squ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/>
        </p:nvSpPr>
        <p:spPr>
          <a:xfrm>
            <a:off x="-15073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pic>
        <p:nvPicPr>
          <p:cNvPr id="26" name="UoC_BrandTexture_SingleColour_RGB_UoC_SingleColour_LCB_CMYK.png">
            <a:extLst>
              <a:ext uri="{FF2B5EF4-FFF2-40B4-BE49-F238E27FC236}">
                <a16:creationId xmlns:a16="http://schemas.microsoft.com/office/drawing/2014/main" id="{BB1AAC86-2820-824B-9AEA-0FCBCA49C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9894"/>
          </a:blip>
          <a:srcRect l="37074" t="56438" r="754" b="14565"/>
          <a:stretch/>
        </p:blipFill>
        <p:spPr>
          <a:xfrm>
            <a:off x="-15669" y="2152626"/>
            <a:ext cx="12280555" cy="319841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Open Sans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DE6242-5706-9B4F-996F-C7C230D18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9434" y="2666358"/>
            <a:ext cx="1888065" cy="168701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E5A792D-7881-DA47-B67B-6A9AED804F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2053" y="4574456"/>
            <a:ext cx="1624263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BA10E996-58AD-3D44-AA2E-2500D6C8CE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31957" y="4574457"/>
            <a:ext cx="1624263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6630B48E-9A17-124B-B8F7-BFA13131E2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1861" y="4579648"/>
            <a:ext cx="1645419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47ACFCF4-33E3-014C-8A92-A7DEBB2F31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52921" y="4590386"/>
            <a:ext cx="1645419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094FF055-4CDA-9746-A300-EF1D03AB96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18583" y="4590386"/>
            <a:ext cx="1624263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FE9F528E-29CF-8D45-9F1F-2B7121CE9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893942" y="2658037"/>
            <a:ext cx="1888064" cy="16870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9BF65DE6-74C0-0141-B6DA-EF0A9D2A2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165001" y="2658037"/>
            <a:ext cx="1888064" cy="16870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734EF632-1E4F-7549-BBA6-31D1CD625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440479" y="2657382"/>
            <a:ext cx="1888064" cy="16870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DCABADAE-7657-1C49-9AC1-852AF59E6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680567" y="2668759"/>
            <a:ext cx="1888064" cy="16870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73EE808D-22D2-828C-3DD3-3B439798DE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64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and media simp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287087"/>
            <a:ext cx="5469344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1CEEE2E-2501-E047-9987-03ED4E7C6A29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33954" y="2552475"/>
            <a:ext cx="7477932" cy="3026187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8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</a:lstStyle>
          <a:p>
            <a:pPr lvl="0"/>
            <a:r>
              <a:rPr lang="en-GB" dirty="0"/>
              <a:t>Click here to add your text or bullet points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80BFFFC-72E4-284F-BE25-E8E7E785D42A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151203" y="2554973"/>
            <a:ext cx="3688771" cy="3026187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>
              <a:defRPr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GB" dirty="0"/>
              <a:t>Click here to add your text or bullet points</a:t>
            </a:r>
          </a:p>
        </p:txBody>
      </p:sp>
    </p:spTree>
    <p:extLst>
      <p:ext uri="{BB962C8B-B14F-4D97-AF65-F5344CB8AC3E}">
        <p14:creationId xmlns:p14="http://schemas.microsoft.com/office/powerpoint/2010/main" val="1374614814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abstract circl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Bitter Medium" pitchFamily="2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Cambridge blue circles with text slide</a:t>
            </a:r>
            <a:endParaRPr lang="en-US"/>
          </a:p>
        </p:txBody>
      </p:sp>
      <p:sp>
        <p:nvSpPr>
          <p:cNvPr id="11" name="Прямоугольник 15">
            <a:extLst>
              <a:ext uri="{FF2B5EF4-FFF2-40B4-BE49-F238E27FC236}">
                <a16:creationId xmlns:a16="http://schemas.microsoft.com/office/drawing/2014/main" id="{784D8408-EA1D-7746-B8F7-E2663CB39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9026" y="2884939"/>
            <a:ext cx="12241026" cy="232168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/>
          </a:p>
        </p:txBody>
      </p:sp>
      <p:pic>
        <p:nvPicPr>
          <p:cNvPr id="16" name="UoC_BrandTexture_Expressive_RGB-02.png">
            <a:extLst>
              <a:ext uri="{FF2B5EF4-FFF2-40B4-BE49-F238E27FC236}">
                <a16:creationId xmlns:a16="http://schemas.microsoft.com/office/drawing/2014/main" id="{F85581C1-A9AD-B14B-9178-5781355FE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9678" t="7021" r="45993" b="67519"/>
          <a:stretch>
            <a:fillRect/>
          </a:stretch>
        </p:blipFill>
        <p:spPr>
          <a:xfrm>
            <a:off x="694438" y="2252234"/>
            <a:ext cx="1746086" cy="1745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1" y="0"/>
                </a:moveTo>
                <a:cubicBezTo>
                  <a:pt x="7323" y="0"/>
                  <a:pt x="4803" y="1004"/>
                  <a:pt x="2881" y="3015"/>
                </a:cubicBezTo>
                <a:cubicBezTo>
                  <a:pt x="-961" y="7036"/>
                  <a:pt x="-961" y="13557"/>
                  <a:pt x="2881" y="17578"/>
                </a:cubicBezTo>
                <a:cubicBezTo>
                  <a:pt x="6724" y="21600"/>
                  <a:pt x="12954" y="21600"/>
                  <a:pt x="16797" y="17578"/>
                </a:cubicBezTo>
                <a:cubicBezTo>
                  <a:pt x="20639" y="13557"/>
                  <a:pt x="20639" y="7036"/>
                  <a:pt x="16797" y="3015"/>
                </a:cubicBezTo>
                <a:cubicBezTo>
                  <a:pt x="14875" y="1004"/>
                  <a:pt x="12359" y="0"/>
                  <a:pt x="984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" name="UoC_BrandTexture_Expressive_RGB-01.png">
            <a:extLst>
              <a:ext uri="{FF2B5EF4-FFF2-40B4-BE49-F238E27FC236}">
                <a16:creationId xmlns:a16="http://schemas.microsoft.com/office/drawing/2014/main" id="{804FE9B4-7209-234E-84B1-605B82D0E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55686" t="38627" r="29986" b="35913"/>
          <a:stretch>
            <a:fillRect/>
          </a:stretch>
        </p:blipFill>
        <p:spPr>
          <a:xfrm>
            <a:off x="3440587" y="2252234"/>
            <a:ext cx="1746086" cy="1745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1" y="0"/>
                </a:moveTo>
                <a:cubicBezTo>
                  <a:pt x="7323" y="0"/>
                  <a:pt x="4803" y="1004"/>
                  <a:pt x="2881" y="3015"/>
                </a:cubicBezTo>
                <a:cubicBezTo>
                  <a:pt x="-961" y="7036"/>
                  <a:pt x="-961" y="13557"/>
                  <a:pt x="2881" y="17578"/>
                </a:cubicBezTo>
                <a:cubicBezTo>
                  <a:pt x="6724" y="21600"/>
                  <a:pt x="12954" y="21600"/>
                  <a:pt x="16797" y="17578"/>
                </a:cubicBezTo>
                <a:cubicBezTo>
                  <a:pt x="20639" y="13557"/>
                  <a:pt x="20639" y="7036"/>
                  <a:pt x="16797" y="3015"/>
                </a:cubicBezTo>
                <a:cubicBezTo>
                  <a:pt x="14875" y="1004"/>
                  <a:pt x="12359" y="0"/>
                  <a:pt x="984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" name="UoC_BrandTexture_Expressive_RGB-01.png">
            <a:extLst>
              <a:ext uri="{FF2B5EF4-FFF2-40B4-BE49-F238E27FC236}">
                <a16:creationId xmlns:a16="http://schemas.microsoft.com/office/drawing/2014/main" id="{18D0180A-E8EA-A442-884A-45CD4E000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6650" t="50066" r="59022" b="24474"/>
          <a:stretch>
            <a:fillRect/>
          </a:stretch>
        </p:blipFill>
        <p:spPr>
          <a:xfrm>
            <a:off x="6184974" y="2252234"/>
            <a:ext cx="1746086" cy="1745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1" y="0"/>
                </a:moveTo>
                <a:cubicBezTo>
                  <a:pt x="7323" y="0"/>
                  <a:pt x="4803" y="1004"/>
                  <a:pt x="2881" y="3015"/>
                </a:cubicBezTo>
                <a:cubicBezTo>
                  <a:pt x="-961" y="7036"/>
                  <a:pt x="-961" y="13557"/>
                  <a:pt x="2881" y="17578"/>
                </a:cubicBezTo>
                <a:cubicBezTo>
                  <a:pt x="6724" y="21600"/>
                  <a:pt x="12954" y="21600"/>
                  <a:pt x="16797" y="17578"/>
                </a:cubicBezTo>
                <a:cubicBezTo>
                  <a:pt x="20639" y="13557"/>
                  <a:pt x="20639" y="7036"/>
                  <a:pt x="16797" y="3015"/>
                </a:cubicBezTo>
                <a:cubicBezTo>
                  <a:pt x="14875" y="1004"/>
                  <a:pt x="12359" y="0"/>
                  <a:pt x="984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" name="UoC_BrandTexture_Expressive_RGB-02.png">
            <a:extLst>
              <a:ext uri="{FF2B5EF4-FFF2-40B4-BE49-F238E27FC236}">
                <a16:creationId xmlns:a16="http://schemas.microsoft.com/office/drawing/2014/main" id="{0CB4F5A6-693B-764D-B8A8-964FB0C05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2240" t="11917" r="33431" b="62623"/>
          <a:stretch>
            <a:fillRect/>
          </a:stretch>
        </p:blipFill>
        <p:spPr>
          <a:xfrm>
            <a:off x="8929360" y="2353834"/>
            <a:ext cx="1746086" cy="1745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1" y="0"/>
                </a:moveTo>
                <a:cubicBezTo>
                  <a:pt x="7323" y="0"/>
                  <a:pt x="4803" y="1004"/>
                  <a:pt x="2881" y="3015"/>
                </a:cubicBezTo>
                <a:cubicBezTo>
                  <a:pt x="-961" y="7036"/>
                  <a:pt x="-961" y="13557"/>
                  <a:pt x="2881" y="17578"/>
                </a:cubicBezTo>
                <a:cubicBezTo>
                  <a:pt x="6724" y="21600"/>
                  <a:pt x="12954" y="21600"/>
                  <a:pt x="16797" y="17578"/>
                </a:cubicBezTo>
                <a:cubicBezTo>
                  <a:pt x="20639" y="13557"/>
                  <a:pt x="20639" y="7036"/>
                  <a:pt x="16797" y="3015"/>
                </a:cubicBezTo>
                <a:cubicBezTo>
                  <a:pt x="14875" y="1004"/>
                  <a:pt x="12359" y="0"/>
                  <a:pt x="984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025930-FE87-8940-A521-80DA1CD118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5453" y="4301422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Text</a:t>
            </a:r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D631F0D-8D57-FC49-A915-F7EBEACC62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65419" y="4291028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Text</a:t>
            </a:r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418BF70-E45B-A345-B77B-63EF4C2781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5385" y="4301422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Text</a:t>
            </a:r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AD74AF9-7F7B-8646-8ED6-E70E7B65C1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9772" y="4301422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/>
              <a:t>Text</a:t>
            </a:r>
            <a:endParaRPr lang="en-US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7567F07B-25E1-364E-654A-CEBB31F1B1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48002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ive icons on navy squ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 userDrawn="1"/>
        </p:nvSpPr>
        <p:spPr>
          <a:xfrm>
            <a:off x="-15073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/>
          </a:p>
        </p:txBody>
      </p:sp>
      <p:pic>
        <p:nvPicPr>
          <p:cNvPr id="26" name="UoC_BrandTexture_SingleColour_RGB_UoC_SingleColour_LCB_CMYK.png">
            <a:extLst>
              <a:ext uri="{FF2B5EF4-FFF2-40B4-BE49-F238E27FC236}">
                <a16:creationId xmlns:a16="http://schemas.microsoft.com/office/drawing/2014/main" id="{BB1AAC86-2820-824B-9AEA-0FCBCA49C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9894"/>
          </a:blip>
          <a:srcRect l="928" t="25125" r="15100" b="44611"/>
          <a:stretch>
            <a:fillRect/>
          </a:stretch>
        </p:blipFill>
        <p:spPr>
          <a:xfrm>
            <a:off x="-15669" y="2879448"/>
            <a:ext cx="12280555" cy="2471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UoC_BrandTexture_Expressive_RGB-01.png">
            <a:extLst>
              <a:ext uri="{FF2B5EF4-FFF2-40B4-BE49-F238E27FC236}">
                <a16:creationId xmlns:a16="http://schemas.microsoft.com/office/drawing/2014/main" id="{44BBA009-AB1F-6E47-811B-087372846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0100" t="5367" r="66325" b="57214"/>
          <a:stretch>
            <a:fillRect/>
          </a:stretch>
        </p:blipFill>
        <p:spPr>
          <a:xfrm>
            <a:off x="2894621" y="2139669"/>
            <a:ext cx="1888744" cy="1687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UoC_BrandTexture_Expressive_RGB-01.png">
            <a:extLst>
              <a:ext uri="{FF2B5EF4-FFF2-40B4-BE49-F238E27FC236}">
                <a16:creationId xmlns:a16="http://schemas.microsoft.com/office/drawing/2014/main" id="{8B8ACEF6-57DA-EC45-9B10-9F883D16B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0100" t="5367" r="66325" b="57214"/>
          <a:stretch>
            <a:fillRect/>
          </a:stretch>
        </p:blipFill>
        <p:spPr>
          <a:xfrm>
            <a:off x="5170777" y="2139669"/>
            <a:ext cx="1888744" cy="1687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UoC_BrandTexture_Expressive_RGB-01.png">
            <a:extLst>
              <a:ext uri="{FF2B5EF4-FFF2-40B4-BE49-F238E27FC236}">
                <a16:creationId xmlns:a16="http://schemas.microsoft.com/office/drawing/2014/main" id="{D51A886A-4793-D240-9A63-BB23197B5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0100" t="5367" r="66325" b="57214"/>
          <a:stretch>
            <a:fillRect/>
          </a:stretch>
        </p:blipFill>
        <p:spPr>
          <a:xfrm>
            <a:off x="7446255" y="2139669"/>
            <a:ext cx="1888744" cy="1687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UoC_BrandTexture_Expressive_RGB-01.png">
            <a:extLst>
              <a:ext uri="{FF2B5EF4-FFF2-40B4-BE49-F238E27FC236}">
                <a16:creationId xmlns:a16="http://schemas.microsoft.com/office/drawing/2014/main" id="{1EDF3FE7-32B0-FA4E-B001-1D2AEFCCE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0100" t="5367" r="66325" b="57214"/>
          <a:stretch>
            <a:fillRect/>
          </a:stretch>
        </p:blipFill>
        <p:spPr>
          <a:xfrm>
            <a:off x="9686702" y="2139669"/>
            <a:ext cx="1888744" cy="1687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UoC_BrandTexture_Expressive_RGB-01.png">
            <a:extLst>
              <a:ext uri="{FF2B5EF4-FFF2-40B4-BE49-F238E27FC236}">
                <a16:creationId xmlns:a16="http://schemas.microsoft.com/office/drawing/2014/main" id="{50728033-ABDF-5146-891A-EA5B1CCDD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0100" t="5367" r="66325" b="57214"/>
          <a:stretch>
            <a:fillRect/>
          </a:stretch>
        </p:blipFill>
        <p:spPr>
          <a:xfrm>
            <a:off x="654852" y="2139669"/>
            <a:ext cx="1888745" cy="168701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Bitter Medium" pitchFamily="2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Five icons on navy squares slide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DE6242-5706-9B4F-996F-C7C230D18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852" y="2139669"/>
            <a:ext cx="1888065" cy="168701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Icon</a:t>
            </a:r>
          </a:p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E5A792D-7881-DA47-B67B-6A9AED804F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2053" y="4069700"/>
            <a:ext cx="1624263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US"/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BA10E996-58AD-3D44-AA2E-2500D6C8CE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31957" y="4069701"/>
            <a:ext cx="1624263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US"/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6630B48E-9A17-124B-B8F7-BFA13131E2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1861" y="4074892"/>
            <a:ext cx="1645419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US"/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47ACFCF4-33E3-014C-8A92-A7DEBB2F31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52921" y="4085630"/>
            <a:ext cx="1645419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US"/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094FF055-4CDA-9746-A300-EF1D03AB96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18583" y="4085630"/>
            <a:ext cx="1624263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US"/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FE9F528E-29CF-8D45-9F1F-2B7121CE9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893942" y="2140324"/>
            <a:ext cx="1888064" cy="16870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Icon</a:t>
            </a:r>
          </a:p>
          <a:p>
            <a:endParaRPr lang="en-US"/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9BF65DE6-74C0-0141-B6DA-EF0A9D2A2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165001" y="2140324"/>
            <a:ext cx="1888064" cy="16870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Icon</a:t>
            </a:r>
          </a:p>
          <a:p>
            <a:endParaRPr lang="en-US"/>
          </a:p>
        </p:txBody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734EF632-1E4F-7549-BBA6-31D1CD625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440479" y="2139669"/>
            <a:ext cx="1888064" cy="16870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Icon</a:t>
            </a:r>
          </a:p>
          <a:p>
            <a:endParaRPr lang="en-US"/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DCABADAE-7657-1C49-9AC1-852AF59E6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680567" y="2151046"/>
            <a:ext cx="1888064" cy="16870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Icon</a:t>
            </a:r>
          </a:p>
          <a:p>
            <a:endParaRPr lang="en-US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73EE808D-22D2-828C-3DD3-3B439798DE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534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 userDrawn="1"/>
        </p:nvSpPr>
        <p:spPr>
          <a:xfrm>
            <a:off x="-22607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Bitter Medium" pitchFamily="2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Two column content slide</a:t>
            </a:r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A38A35-98AD-244B-BC56-964CBC1CCAC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72200" y="2438931"/>
            <a:ext cx="5181600" cy="34226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BE56363-26EA-0E45-92A7-DC3D5187182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17503" y="2438931"/>
            <a:ext cx="5181600" cy="34226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/>
              <a:t>Click to edit text</a:t>
            </a:r>
          </a:p>
          <a:p>
            <a:pPr lvl="0"/>
            <a:endParaRPr lang="en-GB"/>
          </a:p>
        </p:txBody>
      </p:sp>
      <p:pic>
        <p:nvPicPr>
          <p:cNvPr id="13" name="UoC_BrandTexture_SingleColour_RGB_UoC_SingleColour_DCB_Texture_CMYK.png">
            <a:extLst>
              <a:ext uri="{FF2B5EF4-FFF2-40B4-BE49-F238E27FC236}">
                <a16:creationId xmlns:a16="http://schemas.microsoft.com/office/drawing/2014/main" id="{8C3DBCC0-25B2-544F-AE91-1DB0C809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839" t="60989" r="22440" b="32214"/>
          <a:stretch>
            <a:fillRect/>
          </a:stretch>
        </p:blipFill>
        <p:spPr>
          <a:xfrm>
            <a:off x="3471995" y="-9012"/>
            <a:ext cx="8740567" cy="613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ttern-02.png">
            <a:extLst>
              <a:ext uri="{FF2B5EF4-FFF2-40B4-BE49-F238E27FC236}">
                <a16:creationId xmlns:a16="http://schemas.microsoft.com/office/drawing/2014/main" id="{7C16C933-BC4C-3E42-9782-A3C672174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7035" t="4950" b="54811"/>
          <a:stretch/>
        </p:blipFill>
        <p:spPr>
          <a:xfrm>
            <a:off x="8835656" y="33153"/>
            <a:ext cx="3348215" cy="503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UoC_BrandTexture_SingleColour_RGB_UoC_SingleColour_CB_Texture_CMYK.png">
            <a:extLst>
              <a:ext uri="{FF2B5EF4-FFF2-40B4-BE49-F238E27FC236}">
                <a16:creationId xmlns:a16="http://schemas.microsoft.com/office/drawing/2014/main" id="{5F74C25D-5A08-BDFF-3365-842FA224A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721" t="12423" r="29074" b="78629"/>
          <a:stretch/>
        </p:blipFill>
        <p:spPr>
          <a:xfrm>
            <a:off x="8129" y="-9012"/>
            <a:ext cx="4534143" cy="613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University of Cambridge logo">
            <a:extLst>
              <a:ext uri="{FF2B5EF4-FFF2-40B4-BE49-F238E27FC236}">
                <a16:creationId xmlns:a16="http://schemas.microsoft.com/office/drawing/2014/main" id="{D4C50ACE-2074-0605-8B9A-7C9C2DA4537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4" y="160727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038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and me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/>
        </p:nvSpPr>
        <p:spPr>
          <a:xfrm>
            <a:off x="-366504" y="-9012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Open Sans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A38A35-98AD-244B-BC56-964CBC1CCAC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72200" y="2438931"/>
            <a:ext cx="5181600" cy="34226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</a:lstStyle>
          <a:p>
            <a:pPr lvl="0"/>
            <a:r>
              <a:rPr lang="en-GB" dirty="0"/>
              <a:t>Click to add your text here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BE56363-26EA-0E45-92A7-DC3D5187182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17503" y="2438931"/>
            <a:ext cx="5181600" cy="34226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</a:lstStyle>
          <a:p>
            <a:pPr lvl="0"/>
            <a:r>
              <a:rPr lang="en-GB" dirty="0"/>
              <a:t>Click to add your text here</a:t>
            </a:r>
          </a:p>
        </p:txBody>
      </p:sp>
      <p:pic>
        <p:nvPicPr>
          <p:cNvPr id="11" name="UoC_BrandTexture_SingleColour_RGB_UoC_SingleColour_CB_Texture_CMYK.png">
            <a:extLst>
              <a:ext uri="{FF2B5EF4-FFF2-40B4-BE49-F238E27FC236}">
                <a16:creationId xmlns:a16="http://schemas.microsoft.com/office/drawing/2014/main" id="{29EF94AE-3313-FC4E-B5A9-4CAF3AD8C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69" t="7599" r="11393" b="85049"/>
          <a:stretch/>
        </p:blipFill>
        <p:spPr>
          <a:xfrm>
            <a:off x="0" y="-9013"/>
            <a:ext cx="12192000" cy="855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University of Cambridge logo">
            <a:extLst>
              <a:ext uri="{FF2B5EF4-FFF2-40B4-BE49-F238E27FC236}">
                <a16:creationId xmlns:a16="http://schemas.microsoft.com/office/drawing/2014/main" id="{2654E59B-29D8-2C16-0AB7-7780EC993E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41697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37839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ext or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426" y="1230923"/>
            <a:ext cx="5260870" cy="4742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Bitter Medium" pitchFamily="2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One column content slide</a:t>
            </a:r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A38A35-98AD-244B-BC56-964CBC1CC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72200" y="1230923"/>
            <a:ext cx="5181600" cy="46306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8" name="UoC_BrandTexture_SingleColour_RGB_UoC_SingleColour_LCB_Texture_CMYK.png">
            <a:extLst>
              <a:ext uri="{FF2B5EF4-FFF2-40B4-BE49-F238E27FC236}">
                <a16:creationId xmlns:a16="http://schemas.microsoft.com/office/drawing/2014/main" id="{8A5DD817-C57A-5A4B-94D0-CB17A35E1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031" t="32840" r="10963" b="9040"/>
          <a:stretch>
            <a:fillRect/>
          </a:stretch>
        </p:blipFill>
        <p:spPr>
          <a:xfrm>
            <a:off x="220" y="3491896"/>
            <a:ext cx="2592239" cy="2354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ttern-03.png">
            <a:extLst>
              <a:ext uri="{FF2B5EF4-FFF2-40B4-BE49-F238E27FC236}">
                <a16:creationId xmlns:a16="http://schemas.microsoft.com/office/drawing/2014/main" id="{DCA57939-EB84-9D4B-AFF1-541068E1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0205" r="59570" b="12272"/>
          <a:stretch>
            <a:fillRect/>
          </a:stretch>
        </p:blipFill>
        <p:spPr>
          <a:xfrm>
            <a:off x="120149" y="2707537"/>
            <a:ext cx="3294459" cy="2973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ADD5DC0B-2A71-283C-1DBD-02BBA22827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66163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peach bubble (e.g. Questio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8">
            <a:extLst>
              <a:ext uri="{FF2B5EF4-FFF2-40B4-BE49-F238E27FC236}">
                <a16:creationId xmlns:a16="http://schemas.microsoft.com/office/drawing/2014/main" id="{312F6ABD-543E-C649-9B9E-A1F39903E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Speach box-01.png">
            <a:extLst>
              <a:ext uri="{FF2B5EF4-FFF2-40B4-BE49-F238E27FC236}">
                <a16:creationId xmlns:a16="http://schemas.microsoft.com/office/drawing/2014/main" id="{6232E74A-E22D-BB45-B7A6-93937C5E3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516" y="-183087"/>
            <a:ext cx="8502968" cy="6405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ttern-04.png">
            <a:extLst>
              <a:ext uri="{FF2B5EF4-FFF2-40B4-BE49-F238E27FC236}">
                <a16:creationId xmlns:a16="http://schemas.microsoft.com/office/drawing/2014/main" id="{61542F50-24DB-A24B-8D43-977D49C3F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rcRect t="6454" r="8424"/>
          <a:stretch>
            <a:fillRect/>
          </a:stretch>
        </p:blipFill>
        <p:spPr>
          <a:xfrm>
            <a:off x="2919598" y="17593"/>
            <a:ext cx="7271385" cy="570361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D0D96FE-FED3-364B-8F51-90B9499777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7829" y="1254369"/>
            <a:ext cx="5917328" cy="12174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>
                <a:solidFill>
                  <a:schemeClr val="tx1">
                    <a:lumMod val="50000"/>
                  </a:schemeClr>
                </a:solidFill>
                <a:latin typeface="Bitter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Title or Question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2076F87-9181-0E4C-BFB6-D677C022B187}"/>
              </a:ext>
            </a:extLst>
          </p:cNvPr>
          <p:cNvSpPr txBox="1">
            <a:spLocks/>
          </p:cNvSpPr>
          <p:nvPr/>
        </p:nvSpPr>
        <p:spPr>
          <a:xfrm>
            <a:off x="3037830" y="2685644"/>
            <a:ext cx="5917327" cy="66821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Montserrat Regular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205B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205B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205B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205B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205B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205B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205B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205B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to edit subtitle</a:t>
            </a:r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 Question</a:t>
            </a:r>
            <a:endParaRPr lang="en-US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2EE306CD-E608-6F52-DB03-596326D27D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47941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and media on Cam blue abstr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EF71B-F60E-7B48-83E4-55A1FCF58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" y="0"/>
            <a:ext cx="12189533" cy="6858000"/>
          </a:xfrm>
          <a:prstGeom prst="rect">
            <a:avLst/>
          </a:prstGeom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98E04A8-0CD1-A648-8A2F-B1EA42B62E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776" y="1230923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Open Sans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1E6E109-7A1F-AC4E-A20C-F477A87B6AEF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72200" y="2438931"/>
            <a:ext cx="5181600" cy="342260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8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</a:lstStyle>
          <a:p>
            <a:pPr lvl="0"/>
            <a:r>
              <a:rPr lang="en-GB" dirty="0"/>
              <a:t>Click to add your text here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D015750-7669-E749-AF70-F9497CC72862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553776" y="2432092"/>
            <a:ext cx="5181600" cy="342260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8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</a:lstStyle>
          <a:p>
            <a:pPr lvl="0"/>
            <a:r>
              <a:rPr lang="en-GB" dirty="0"/>
              <a:t>Click to add your text here</a:t>
            </a:r>
          </a:p>
          <a:p>
            <a:pPr lvl="0"/>
            <a:endParaRPr lang="en-GB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51DD2926-5C64-53A1-FB32-118A1612B1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890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or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426" y="1230923"/>
            <a:ext cx="5260870" cy="4742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Open Sans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A38A35-98AD-244B-BC56-964CBC1CC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72200" y="1230923"/>
            <a:ext cx="5181600" cy="46306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>
              <a:defRPr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GB" dirty="0"/>
              <a:t>Click to add your text here</a:t>
            </a:r>
          </a:p>
        </p:txBody>
      </p:sp>
      <p:pic>
        <p:nvPicPr>
          <p:cNvPr id="8" name="UoC_BrandTexture_SingleColour_RGB_UoC_SingleColour_LCB_Texture_CMYK.png">
            <a:extLst>
              <a:ext uri="{FF2B5EF4-FFF2-40B4-BE49-F238E27FC236}">
                <a16:creationId xmlns:a16="http://schemas.microsoft.com/office/drawing/2014/main" id="{8A5DD817-C57A-5A4B-94D0-CB17A35E1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031" t="32840" r="10963" b="9040"/>
          <a:stretch>
            <a:fillRect/>
          </a:stretch>
        </p:blipFill>
        <p:spPr>
          <a:xfrm>
            <a:off x="220" y="3491896"/>
            <a:ext cx="2592239" cy="2354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ADD5DC0B-2A71-283C-1DBD-02BBA22827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34631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and media on Ca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/>
        </p:nvSpPr>
        <p:spPr>
          <a:xfrm>
            <a:off x="-15070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Open Sans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pic>
        <p:nvPicPr>
          <p:cNvPr id="10" name="UoC_BrandTexture_SingleColour_RGB_UoC_SingleColour_LCB_CMYK.png">
            <a:extLst>
              <a:ext uri="{FF2B5EF4-FFF2-40B4-BE49-F238E27FC236}">
                <a16:creationId xmlns:a16="http://schemas.microsoft.com/office/drawing/2014/main" id="{0E6FA3B9-3A88-614A-9916-3E96C814E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9850"/>
          </a:blip>
          <a:srcRect l="927" t="40727" r="15100" b="16379"/>
          <a:stretch/>
        </p:blipFill>
        <p:spPr>
          <a:xfrm>
            <a:off x="592" y="2375991"/>
            <a:ext cx="12190816" cy="350305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8E7BF0-16CB-CD4C-995F-A9EF0492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7514" y="1925638"/>
            <a:ext cx="3955106" cy="395341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F755ED9-66A0-D84C-BA10-A535056CF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40275" y="1925638"/>
            <a:ext cx="1816936" cy="18169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CAAB61F-343A-CF4A-9F6D-CBF4E158C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40275" y="4062115"/>
            <a:ext cx="1816936" cy="18169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958071C-6A8E-0641-8C58-D7ED809CA27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924866" y="3188368"/>
            <a:ext cx="4577322" cy="26731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>
              <a:defRPr sz="16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GB" dirty="0"/>
              <a:t>Click to add your text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37F0056-4B73-F848-9F60-904A61DD18D6}"/>
              </a:ext>
            </a:extLst>
          </p:cNvPr>
          <p:cNvSpPr txBox="1">
            <a:spLocks/>
          </p:cNvSpPr>
          <p:nvPr/>
        </p:nvSpPr>
        <p:spPr>
          <a:xfrm>
            <a:off x="6924865" y="2568504"/>
            <a:ext cx="4577323" cy="420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200" b="0" i="0" dirty="0">
                <a:latin typeface="Bitter Medium" pitchFamily="2" charset="77"/>
              </a:rPr>
              <a:t>Click to add your subheading here</a:t>
            </a:r>
            <a:endParaRPr lang="en-US" sz="2200" b="0" i="0" dirty="0">
              <a:latin typeface="Bitter Medium" pitchFamily="2" charset="77"/>
            </a:endParaRPr>
          </a:p>
        </p:txBody>
      </p:sp>
      <p:pic>
        <p:nvPicPr>
          <p:cNvPr id="7" name="Picture 6" descr="University of Cambridge logo">
            <a:extLst>
              <a:ext uri="{FF2B5EF4-FFF2-40B4-BE49-F238E27FC236}">
                <a16:creationId xmlns:a16="http://schemas.microsoft.com/office/drawing/2014/main" id="{5A3C816A-93A1-A4E6-D800-397FB68E2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334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on Ca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EF71B-F60E-7B48-83E4-55A1FCF58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" t="1868" r="1868" b="1620"/>
          <a:stretch/>
        </p:blipFill>
        <p:spPr>
          <a:xfrm>
            <a:off x="1" y="1"/>
            <a:ext cx="12191999" cy="6860776"/>
          </a:xfrm>
          <a:prstGeom prst="rect">
            <a:avLst/>
          </a:prstGeom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38C8141-5A82-894D-AA12-C382770E5E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01506" y="2077278"/>
            <a:ext cx="9588988" cy="30105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000" b="0" i="1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2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GB" dirty="0"/>
              <a:t>“Click to add a quote here”</a:t>
            </a:r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F9B93B99-738E-D1B1-A511-97665A1BC8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5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Image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8">
            <a:extLst>
              <a:ext uri="{FF2B5EF4-FFF2-40B4-BE49-F238E27FC236}">
                <a16:creationId xmlns:a16="http://schemas.microsoft.com/office/drawing/2014/main" id="{3B61B8AB-E629-6242-8046-802117F8F5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B83914-A4FB-9C49-B47E-BB356DACC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376988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UoC_BrandTexture_SingleColour_RGB_UoC_SingleColour_LCB_Texture_CMYK.png">
            <a:extLst>
              <a:ext uri="{FF2B5EF4-FFF2-40B4-BE49-F238E27FC236}">
                <a16:creationId xmlns:a16="http://schemas.microsoft.com/office/drawing/2014/main" id="{42B6E35C-81CA-4C46-A9D1-C22782F39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3893" t="56170" r="28627" b="34921"/>
          <a:stretch>
            <a:fillRect/>
          </a:stretch>
        </p:blipFill>
        <p:spPr>
          <a:xfrm>
            <a:off x="6376855" y="-23787"/>
            <a:ext cx="5815527" cy="61398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DC8838-93AE-CB4F-B2CA-9D8103523A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34480" y="2106503"/>
            <a:ext cx="5205493" cy="4054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 i="0">
                <a:latin typeface="Bitter Medium" pitchFamily="2" charset="77"/>
                <a:cs typeface="Arial" panose="020B0604020202020204" pitchFamily="34" charset="0"/>
              </a:defRPr>
            </a:lvl1pPr>
          </a:lstStyle>
          <a:p>
            <a:r>
              <a:rPr lang="en-GB" sz="2000" dirty="0"/>
              <a:t>Click to add your subheading here</a:t>
            </a:r>
            <a:endParaRPr lang="en-US" sz="20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7765D6-285A-AB42-A9F9-EEA961C67B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34480" y="2511959"/>
            <a:ext cx="5205493" cy="355156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8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</a:lstStyle>
          <a:p>
            <a:pPr lvl="0"/>
            <a:r>
              <a:rPr lang="en-GB" dirty="0"/>
              <a:t>Click to add your bullet text here</a:t>
            </a:r>
          </a:p>
          <a:p>
            <a:pPr lvl="0"/>
            <a:r>
              <a:rPr lang="en-GB" dirty="0"/>
              <a:t>Click to add your bullet text here</a:t>
            </a:r>
          </a:p>
          <a:p>
            <a:pPr lvl="0"/>
            <a:r>
              <a:rPr lang="en-GB" dirty="0"/>
              <a:t>Click to add your bullet text here</a:t>
            </a:r>
          </a:p>
          <a:p>
            <a:pPr lvl="0"/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67F36CD-DB59-4A46-BEA4-2250F1EAC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4478" y="1212587"/>
            <a:ext cx="5205493" cy="4742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592F9D5F-7F79-54F7-3796-65F307E367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019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 Text/Image on Ca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EF71B-F60E-7B48-83E4-55A1FCF58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" y="0"/>
            <a:ext cx="12189533" cy="6858000"/>
          </a:xfrm>
          <a:prstGeom prst="rect">
            <a:avLst/>
          </a:prstGeom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98E04A8-0CD1-A648-8A2F-B1EA42B62E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756" y="1230923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Open Sans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1E6E109-7A1F-AC4E-A20C-F477A87B6AEF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311377" y="2438931"/>
            <a:ext cx="5181600" cy="342260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285750" indent="-285750">
              <a:buFont typeface="Arial" panose="020B0604020202020204" pitchFamily="34" charset="0"/>
              <a:buChar char="•"/>
              <a:defRPr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  <a:lvl3pPr marL="914400" indent="0">
              <a:buNone/>
              <a:defRPr sz="18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3pPr>
          </a:lstStyle>
          <a:p>
            <a:pPr lvl="0"/>
            <a:r>
              <a:rPr lang="en-GB" dirty="0"/>
              <a:t>Click to add your text here</a:t>
            </a:r>
          </a:p>
          <a:p>
            <a:pPr lvl="2"/>
            <a:endParaRPr lang="en-GB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D015750-7669-E749-AF70-F9497CC72862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30756" y="2438931"/>
            <a:ext cx="5181600" cy="342260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  <a:lvl2pPr marL="457200" indent="0">
              <a:buNone/>
              <a:defRPr sz="1800" b="0" i="0">
                <a:solidFill>
                  <a:schemeClr val="tx1">
                    <a:lumMod val="50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2pPr>
          </a:lstStyle>
          <a:p>
            <a:pPr lvl="0"/>
            <a:r>
              <a:rPr lang="en-GB" dirty="0"/>
              <a:t>Click to add your text here</a:t>
            </a:r>
          </a:p>
          <a:p>
            <a:pPr lvl="0"/>
            <a:endParaRPr lang="en-GB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B8E127C1-269A-E754-0D5E-2B6C17B127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996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Images with Text on Camb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EF71B-F60E-7B48-83E4-55A1FCF58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" t="5601" r="20" b="10207"/>
          <a:stretch/>
        </p:blipFill>
        <p:spPr>
          <a:xfrm>
            <a:off x="0" y="935665"/>
            <a:ext cx="12192000" cy="5922335"/>
          </a:xfrm>
          <a:prstGeom prst="rect">
            <a:avLst/>
          </a:prstGeom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98E04A8-0CD1-A648-8A2F-B1EA42B62E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4" y="1230923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Open Sans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9A1A990-E648-6644-8210-3CB267904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6464" y="2192826"/>
            <a:ext cx="2315676" cy="23133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DA3BCBD-3049-8B47-9BC1-BD963871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4141" y="2192826"/>
            <a:ext cx="2315676" cy="23133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3CFA92E-DF5E-1E43-A711-07A2338E9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41818" y="2192826"/>
            <a:ext cx="2315676" cy="23133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DB84F2D-5DE7-944C-A3A4-FD59D8750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9495" y="2192827"/>
            <a:ext cx="2315675" cy="23133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86BC3A-6D0F-DB48-879E-4217AAEA9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7075" y="4900613"/>
            <a:ext cx="2314575" cy="280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6F95699-F037-BF43-BC3C-EDFF6D2E62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35242" y="4900612"/>
            <a:ext cx="2314575" cy="280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2BFE6A6-8704-8A49-AEB3-AF6F432BB9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2919" y="4900611"/>
            <a:ext cx="2314575" cy="280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E761D8F-5630-434F-8E12-0132C9C89B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9495" y="4861832"/>
            <a:ext cx="2314575" cy="280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495143D8-FF2E-C78D-85AF-2103EC51EF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1265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/Video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7989CFA1-8021-B744-954C-FB3ABD0E1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media</a:t>
            </a:r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D4071F8D-07B6-617D-4F26-17BA5B9134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75384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Full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5CBCB9-8D5D-934D-99FD-571515827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7423100E-0D36-6E10-7770-917D9CA919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05683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/Message (e.g. Thank yo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EF71B-F60E-7B48-83E4-55A1FCF58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81" y="-18259"/>
            <a:ext cx="12251961" cy="689451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A81F1-D250-724F-B664-C80561BA5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92978" y="2423864"/>
            <a:ext cx="8206041" cy="13319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latin typeface="Open Sans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Your end slide copy here</a:t>
            </a:r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F8A95D13-54FD-A61D-D57B-5B347A456D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931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EF71B-F60E-7B48-83E4-55A1FCF58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81" y="-18259"/>
            <a:ext cx="12251961" cy="6894518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38C8141-5A82-894D-AA12-C382770E5E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835" y="5574381"/>
            <a:ext cx="4710755" cy="9698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GB" dirty="0"/>
              <a:t>Your contact</a:t>
            </a:r>
          </a:p>
          <a:p>
            <a:pPr lvl="0"/>
            <a:r>
              <a:rPr lang="en-GB" dirty="0"/>
              <a:t>information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17610E-5F7E-F24F-8D28-5222CA5146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99475" y="6318354"/>
            <a:ext cx="3244850" cy="2259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99D77C5B-A440-03E4-D747-A45158F13E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03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on Ca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UoC_BrandTexture_SingleColour_RGB_UoC_SingleColour_LCB_CMYK.png">
            <a:extLst>
              <a:ext uri="{FF2B5EF4-FFF2-40B4-BE49-F238E27FC236}">
                <a16:creationId xmlns:a16="http://schemas.microsoft.com/office/drawing/2014/main" id="{44999B7E-16E8-0742-A2A3-D0B7F702F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9850"/>
          </a:blip>
          <a:srcRect l="12918" t="25286" r="29386" b="24908"/>
          <a:stretch/>
        </p:blipFill>
        <p:spPr>
          <a:xfrm>
            <a:off x="1184" y="937780"/>
            <a:ext cx="12190816" cy="592022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646" y="1253626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EF8897-9544-214A-B7FB-4E1EE04BBE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4646" y="2178049"/>
            <a:ext cx="3187783" cy="31877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8F31EDFC-76A1-374D-B5EA-FF3F84EA1B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98686" y="2178047"/>
            <a:ext cx="3187783" cy="31877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25DECDE-8443-0A48-A7CF-9FAD953A63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42726" y="2178047"/>
            <a:ext cx="3187783" cy="31877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065C0809-6A97-EBE0-FD9C-995393E218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8467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8">
            <a:extLst>
              <a:ext uri="{FF2B5EF4-FFF2-40B4-BE49-F238E27FC236}">
                <a16:creationId xmlns:a16="http://schemas.microsoft.com/office/drawing/2014/main" id="{18C8D0E6-7CA0-944A-80AE-991748573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585" y="1262285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Feijoa Medium" panose="020F0505000000020003" pitchFamily="34" charset="77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EF8897-9544-214A-B7FB-4E1EE04BB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585" y="2178049"/>
            <a:ext cx="3187783" cy="31877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8F31EDFC-76A1-374D-B5EA-FF3F84EA1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58046" y="2178047"/>
            <a:ext cx="3187783" cy="31877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25DECDE-8443-0A48-A7CF-9FAD953A6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51120" y="2178047"/>
            <a:ext cx="3187783" cy="31877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67F390-2DFF-744F-B88F-0E97162C00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38" y="5595938"/>
            <a:ext cx="3187700" cy="3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14D0458-1265-7643-95E0-C392EAAE36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58129" y="5595370"/>
            <a:ext cx="3187700" cy="3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43D48A8-589B-3842-B4CF-7AE99F8DA0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1203" y="5595370"/>
            <a:ext cx="3187700" cy="3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BE6D3D66-7DEC-DC8C-F1DA-0943319F64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1169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Sq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8">
            <a:extLst>
              <a:ext uri="{FF2B5EF4-FFF2-40B4-BE49-F238E27FC236}">
                <a16:creationId xmlns:a16="http://schemas.microsoft.com/office/drawing/2014/main" id="{51FE957B-DC2F-C645-B3B8-38BE13F47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585" y="1262285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Feijoa Medium" panose="020F0505000000020003" pitchFamily="34" charset="77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EF8897-9544-214A-B7FB-4E1EE04BB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585" y="2178049"/>
            <a:ext cx="2513223" cy="251322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8F31EDFC-76A1-374D-B5EA-FF3F84EA1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80292" y="2172388"/>
            <a:ext cx="2513223" cy="251322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25DECDE-8443-0A48-A7CF-9FAD953A6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2172388"/>
            <a:ext cx="2513223" cy="251322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67F390-2DFF-744F-B88F-0E97162C00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585" y="4988521"/>
            <a:ext cx="2512670" cy="3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853A464F-E67A-0844-9E99-00A2592B8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1708" y="2172388"/>
            <a:ext cx="2513223" cy="251322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01B8C1E-737F-A740-B096-E01D3482F3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80292" y="4988521"/>
            <a:ext cx="2512670" cy="3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2E678A4-D6E3-A847-8B5D-7850F16E01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4977199"/>
            <a:ext cx="2512670" cy="3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29EFBF3-4EFE-CC47-A427-3108309CFB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11708" y="4977199"/>
            <a:ext cx="2512670" cy="3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C85215F9-06FE-B026-AAD1-9E8E0B9DDE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3429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6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35" Type="http://schemas.openxmlformats.org/officeDocument/2006/relationships/slideLayout" Target="../slideLayouts/slideLayout64.xml"/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iversity of Cambridge logo">
            <a:extLst>
              <a:ext uri="{FF2B5EF4-FFF2-40B4-BE49-F238E27FC236}">
                <a16:creationId xmlns:a16="http://schemas.microsoft.com/office/drawing/2014/main" id="{3A6DBB6B-8AA8-9FD8-9901-95E270F5B72E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28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756" r:id="rId2"/>
    <p:sldLayoutId id="2147483911" r:id="rId3"/>
    <p:sldLayoutId id="2147483912" r:id="rId4"/>
    <p:sldLayoutId id="2147483927" r:id="rId5"/>
    <p:sldLayoutId id="2147483929" r:id="rId6"/>
    <p:sldLayoutId id="2147483916" r:id="rId7"/>
    <p:sldLayoutId id="2147483922" r:id="rId8"/>
    <p:sldLayoutId id="2147483932" r:id="rId9"/>
    <p:sldLayoutId id="2147483933" r:id="rId10"/>
    <p:sldLayoutId id="2147483923" r:id="rId11"/>
    <p:sldLayoutId id="2147483936" r:id="rId12"/>
    <p:sldLayoutId id="2147483935" r:id="rId13"/>
    <p:sldLayoutId id="2147483915" r:id="rId14"/>
    <p:sldLayoutId id="2147483937" r:id="rId15"/>
    <p:sldLayoutId id="2147483913" r:id="rId16"/>
    <p:sldLayoutId id="2147483920" r:id="rId17"/>
    <p:sldLayoutId id="2147483914" r:id="rId18"/>
    <p:sldLayoutId id="2147483847" r:id="rId19"/>
    <p:sldLayoutId id="2147483858" r:id="rId20"/>
    <p:sldLayoutId id="2147483848" r:id="rId21"/>
    <p:sldLayoutId id="2147483764" r:id="rId22"/>
    <p:sldLayoutId id="2147483755" r:id="rId23"/>
    <p:sldLayoutId id="2147483754" r:id="rId24"/>
    <p:sldLayoutId id="2147483763" r:id="rId25"/>
    <p:sldLayoutId id="2147483931" r:id="rId26"/>
    <p:sldLayoutId id="2147483917" r:id="rId27"/>
    <p:sldLayoutId id="2147483930" r:id="rId28"/>
    <p:sldLayoutId id="2147483921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iversity of Cambridge logo">
            <a:extLst>
              <a:ext uri="{FF2B5EF4-FFF2-40B4-BE49-F238E27FC236}">
                <a16:creationId xmlns:a16="http://schemas.microsoft.com/office/drawing/2014/main" id="{3A6DBB6B-8AA8-9FD8-9901-95E270F5B72E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  <p:sldLayoutId id="2147483951" r:id="rId13"/>
    <p:sldLayoutId id="2147483952" r:id="rId14"/>
    <p:sldLayoutId id="2147483953" r:id="rId15"/>
    <p:sldLayoutId id="2147483954" r:id="rId16"/>
    <p:sldLayoutId id="2147483955" r:id="rId17"/>
    <p:sldLayoutId id="2147483956" r:id="rId18"/>
    <p:sldLayoutId id="2147483957" r:id="rId19"/>
    <p:sldLayoutId id="2147483958" r:id="rId20"/>
    <p:sldLayoutId id="2147483959" r:id="rId21"/>
    <p:sldLayoutId id="2147483960" r:id="rId22"/>
    <p:sldLayoutId id="2147483961" r:id="rId23"/>
    <p:sldLayoutId id="2147483962" r:id="rId24"/>
    <p:sldLayoutId id="2147483963" r:id="rId25"/>
    <p:sldLayoutId id="2147483964" r:id="rId26"/>
    <p:sldLayoutId id="2147483965" r:id="rId27"/>
    <p:sldLayoutId id="2147483966" r:id="rId28"/>
    <p:sldLayoutId id="2147483967" r:id="rId29"/>
    <p:sldLayoutId id="2147483968" r:id="rId30"/>
    <p:sldLayoutId id="2147483969" r:id="rId31"/>
    <p:sldLayoutId id="2147483970" r:id="rId32"/>
    <p:sldLayoutId id="2147483971" r:id="rId33"/>
    <p:sldLayoutId id="2147483972" r:id="rId34"/>
    <p:sldLayoutId id="2147483973" r:id="rId35"/>
    <p:sldLayoutId id="2147483974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73CA25-13A7-1B40-A403-630AFA3F9FC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4321" y="1257300"/>
            <a:ext cx="3890176" cy="47028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0000"/>
              </a:lnSpc>
              <a:spcBef>
                <a:spcPts val="1000"/>
              </a:spcBef>
              <a:defRPr/>
            </a:pPr>
            <a:r>
              <a:rPr lang="en-US" sz="4000" b="1" dirty="0">
                <a:solidFill>
                  <a:schemeClr val="accent3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The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10000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Pathways to Inclusive Practice</a:t>
            </a:r>
            <a:r>
              <a:rPr lang="en-US" sz="4000" b="1" dirty="0">
                <a:solidFill>
                  <a:schemeClr val="accent3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 Programme</a:t>
            </a:r>
            <a:br>
              <a:rPr lang="en-US" sz="4000" b="1" dirty="0">
                <a:solidFill>
                  <a:schemeClr val="accent3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</a:br>
            <a:br>
              <a:rPr lang="en-US" sz="400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</a:br>
            <a:r>
              <a:rPr lang="en-US" sz="2400" b="1" dirty="0">
                <a:solidFill>
                  <a:schemeClr val="accent3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Dr John Harding: </a:t>
            </a:r>
            <a:br>
              <a:rPr lang="en-US" sz="2400" b="1" dirty="0">
                <a:solidFill>
                  <a:schemeClr val="accent3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</a:br>
            <a:r>
              <a:rPr lang="en-US" sz="2400" b="1" dirty="0">
                <a:solidFill>
                  <a:schemeClr val="accent3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Head of the Inclusive Education Hub, the University of Cambridge</a:t>
            </a:r>
            <a:endParaRPr lang="en-US" sz="400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10000"/>
                </a:schemeClr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DC814AB-E71F-7BD9-AB48-184F714A5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03" y="1212587"/>
            <a:ext cx="10936297" cy="459765"/>
          </a:xfrm>
        </p:spPr>
        <p:txBody>
          <a:bodyPr lIns="91440" tIns="45720" rIns="91440" bIns="45720">
            <a:noAutofit/>
          </a:bodyPr>
          <a:lstStyle/>
          <a:p>
            <a:r>
              <a:rPr lang="en-GB" sz="36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Roles and responsibilities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991949-0B66-B8CC-26C5-351F7F72A07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140037" y="2092568"/>
            <a:ext cx="6805220" cy="4511432"/>
          </a:xfrm>
        </p:spPr>
        <p:txBody>
          <a:bodyPr lIns="91440" tIns="45720" rIns="91440" bIns="4572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Identifying and defining roles and responsibilities for delivering, supporting, and ensuring inclusive educational practice</a:t>
            </a:r>
          </a:p>
          <a:p>
            <a:r>
              <a:rPr lang="en-GB" sz="28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Clarity on who does what, and why</a:t>
            </a:r>
          </a:p>
          <a:p>
            <a:pPr>
              <a:lnSpc>
                <a:spcPct val="100000"/>
              </a:lnSpc>
            </a:pPr>
            <a:r>
              <a:rPr lang="en-GB" sz="28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Clarity on how roles interact to support and deliver inclusive education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98EC844-754C-5BA3-F41F-DC9A5DFBF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44" y="2092568"/>
            <a:ext cx="4672499" cy="3422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579997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BF6769-5F88-085A-79D6-AF4717F06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FEA5E4-6882-E87F-720F-3BB7C0AD8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03" y="1212587"/>
            <a:ext cx="10936297" cy="459765"/>
          </a:xfrm>
        </p:spPr>
        <p:txBody>
          <a:bodyPr lIns="91440" tIns="45720" rIns="91440" bIns="45720">
            <a:noAutofit/>
          </a:bodyPr>
          <a:lstStyle/>
          <a:p>
            <a:r>
              <a:rPr lang="en-GB" sz="36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Support and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95988E-4C35-A65B-3659-5A181B612FC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430981" y="2222805"/>
            <a:ext cx="6343515" cy="4288830"/>
          </a:xfrm>
        </p:spPr>
        <p:txBody>
          <a:bodyPr lIns="91440" tIns="45720" rIns="91440" bIns="4572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Identifying what is needed and how it can effectively be delivered</a:t>
            </a:r>
          </a:p>
          <a:p>
            <a:pPr>
              <a:lnSpc>
                <a:spcPct val="100000"/>
              </a:lnSpc>
            </a:pPr>
            <a:r>
              <a:rPr lang="en-GB" sz="28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Developing opportunities and resources</a:t>
            </a:r>
          </a:p>
          <a:p>
            <a:pPr>
              <a:lnSpc>
                <a:spcPct val="100000"/>
              </a:lnSpc>
            </a:pPr>
            <a:r>
              <a:rPr lang="en-GB" sz="28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Creating networks and knowledge exchange</a:t>
            </a:r>
          </a:p>
          <a:p>
            <a:pPr>
              <a:lnSpc>
                <a:spcPct val="100000"/>
              </a:lnSpc>
            </a:pPr>
            <a:r>
              <a:rPr lang="en-GB" sz="28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Agreeing a support model that is scalable and effective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802F1FC-49D5-B0ED-3D3A-19B46F22A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17503" y="2222805"/>
            <a:ext cx="4821775" cy="32064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591973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865CFF-CE1C-CC1C-ABA1-06C35E028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9AEAC89-F953-296E-164F-3C33CAC7B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04" y="1212587"/>
            <a:ext cx="3859235" cy="1148340"/>
          </a:xfrm>
        </p:spPr>
        <p:txBody>
          <a:bodyPr lIns="91440" tIns="45720" rIns="91440" bIns="45720">
            <a:noAutofit/>
          </a:bodyPr>
          <a:lstStyle/>
          <a:p>
            <a:r>
              <a:rPr lang="en-GB" sz="40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Data and information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5BCB62-523D-91F9-10A5-E90D3A7BCAF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807527" y="1212587"/>
            <a:ext cx="6966970" cy="5299048"/>
          </a:xfrm>
        </p:spPr>
        <p:txBody>
          <a:bodyPr lIns="91440" tIns="45720" rIns="91440" bIns="4572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40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Individuals and trends</a:t>
            </a:r>
          </a:p>
          <a:p>
            <a:pPr>
              <a:lnSpc>
                <a:spcPct val="100000"/>
              </a:lnSpc>
            </a:pPr>
            <a:r>
              <a:rPr lang="en-GB" sz="3200" b="1" dirty="0">
                <a:solidFill>
                  <a:schemeClr val="accent3">
                    <a:lumMod val="10000"/>
                  </a:schemeClr>
                </a:solidFill>
                <a:latin typeface="Open Sans"/>
                <a:ea typeface="Open Sans Light"/>
                <a:cs typeface="Open Sans Light"/>
              </a:rPr>
              <a:t>Data about </a:t>
            </a:r>
            <a:r>
              <a:rPr lang="en-GB" sz="3200" b="1" dirty="0">
                <a:solidFill>
                  <a:srgbClr val="920000"/>
                </a:solidFill>
                <a:latin typeface="Open Sans"/>
                <a:ea typeface="Open Sans Light"/>
                <a:cs typeface="Open Sans Light"/>
              </a:rPr>
              <a:t>students</a:t>
            </a:r>
            <a:r>
              <a:rPr lang="en-GB" sz="3200" b="1" dirty="0">
                <a:solidFill>
                  <a:schemeClr val="accent3">
                    <a:lumMod val="10000"/>
                  </a:schemeClr>
                </a:solidFill>
                <a:latin typeface="Open Sans"/>
                <a:ea typeface="Open Sans Light"/>
                <a:cs typeface="Open Sans Light"/>
              </a:rPr>
              <a:t>; records management and information sharing</a:t>
            </a:r>
          </a:p>
          <a:p>
            <a:pPr>
              <a:lnSpc>
                <a:spcPct val="100000"/>
              </a:lnSpc>
            </a:pPr>
            <a:r>
              <a:rPr lang="en-GB" sz="3200" b="1" dirty="0">
                <a:solidFill>
                  <a:schemeClr val="accent3">
                    <a:lumMod val="10000"/>
                  </a:schemeClr>
                </a:solidFill>
                <a:latin typeface="Open Sans"/>
                <a:ea typeface="Open Sans Light"/>
                <a:cs typeface="Open Sans Light"/>
              </a:rPr>
              <a:t>Data about </a:t>
            </a:r>
            <a:r>
              <a:rPr lang="en-GB" sz="3200" b="1" dirty="0">
                <a:solidFill>
                  <a:srgbClr val="920000"/>
                </a:solidFill>
                <a:latin typeface="Open Sans"/>
                <a:ea typeface="Open Sans Light"/>
                <a:cs typeface="Open Sans Light"/>
              </a:rPr>
              <a:t>barriers</a:t>
            </a:r>
            <a:r>
              <a:rPr lang="en-GB" sz="3200" b="1" dirty="0">
                <a:solidFill>
                  <a:schemeClr val="accent3">
                    <a:lumMod val="10000"/>
                  </a:schemeClr>
                </a:solidFill>
                <a:latin typeface="Open Sans"/>
                <a:ea typeface="Open Sans Light"/>
                <a:cs typeface="Open Sans Light"/>
              </a:rPr>
              <a:t>; how and where they occur, and how they can be mitigated</a:t>
            </a:r>
          </a:p>
          <a:p>
            <a:pPr>
              <a:lnSpc>
                <a:spcPct val="100000"/>
              </a:lnSpc>
            </a:pPr>
            <a:r>
              <a:rPr lang="en-GB" sz="3200" b="1" dirty="0">
                <a:solidFill>
                  <a:schemeClr val="accent3">
                    <a:lumMod val="10000"/>
                  </a:schemeClr>
                </a:solidFill>
                <a:latin typeface="Open Sans"/>
                <a:ea typeface="Open Sans Light"/>
                <a:cs typeface="Open Sans Light"/>
              </a:rPr>
              <a:t>Systems and process improvements</a:t>
            </a:r>
          </a:p>
          <a:p>
            <a:pPr>
              <a:lnSpc>
                <a:spcPct val="100000"/>
              </a:lnSpc>
            </a:pPr>
            <a:endParaRPr lang="en-GB" sz="2800" b="1" dirty="0">
              <a:solidFill>
                <a:schemeClr val="accent3">
                  <a:lumMod val="1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2A6D7EB-BA42-F251-48F1-C2C1A6AA9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3"/>
          <a:stretch>
            <a:fillRect/>
          </a:stretch>
        </p:blipFill>
        <p:spPr>
          <a:xfrm>
            <a:off x="417503" y="2360927"/>
            <a:ext cx="3859236" cy="415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4938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3C3443-80CD-34AA-6225-C0D2BEC68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46243-DC72-BDC1-3185-900A689C6B1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0" y="1230923"/>
            <a:ext cx="5902036" cy="5433113"/>
          </a:xfrm>
        </p:spPr>
        <p:txBody>
          <a:bodyPr lIns="91440" tIns="45720" rIns="91440" bIns="4572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32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Approving, and implementing, limitations on scheduling of teaching sessions</a:t>
            </a:r>
          </a:p>
          <a:p>
            <a:pPr>
              <a:lnSpc>
                <a:spcPct val="100000"/>
              </a:lnSpc>
            </a:pPr>
            <a:r>
              <a:rPr lang="en-GB" sz="32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Saturday lectures and assessment</a:t>
            </a:r>
          </a:p>
          <a:p>
            <a:pPr>
              <a:lnSpc>
                <a:spcPct val="100000"/>
              </a:lnSpc>
            </a:pPr>
            <a:r>
              <a:rPr lang="en-GB" sz="32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Reviewing impact and effect (estate, students, staff)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D44C69B-6DF9-3C28-EEAA-05B7AEDB1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" r="-3" b="3126"/>
          <a:stretch>
            <a:fillRect/>
          </a:stretch>
        </p:blipFill>
        <p:spPr>
          <a:xfrm>
            <a:off x="417503" y="1995586"/>
            <a:ext cx="5469748" cy="3422608"/>
          </a:xfrm>
          <a:prstGeom prst="rect">
            <a:avLst/>
          </a:prstGeom>
          <a:noFill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8989D4C-CA47-2152-ECBE-AFE10EB4F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04" y="1230923"/>
            <a:ext cx="10800023" cy="459765"/>
          </a:xfrm>
        </p:spPr>
        <p:txBody>
          <a:bodyPr lIns="91440" tIns="45720" rIns="91440" bIns="45720">
            <a:noAutofit/>
          </a:bodyPr>
          <a:lstStyle/>
          <a:p>
            <a:r>
              <a:rPr lang="en-GB" sz="3600" b="1" dirty="0">
                <a:solidFill>
                  <a:schemeClr val="accent3">
                    <a:lumMod val="10000"/>
                  </a:schemeClr>
                </a:solidFill>
              </a:rPr>
              <a:t>Scheduling</a:t>
            </a:r>
          </a:p>
        </p:txBody>
      </p:sp>
    </p:spTree>
    <p:extLst>
      <p:ext uri="{BB962C8B-B14F-4D97-AF65-F5344CB8AC3E}">
        <p14:creationId xmlns:p14="http://schemas.microsoft.com/office/powerpoint/2010/main" val="136261202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11F79-7F5B-9E88-DE77-144A00EA0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GB" sz="4000" b="1" dirty="0">
                <a:solidFill>
                  <a:schemeClr val="accent3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Inclusive Education Hub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E6ACE-7048-C384-9447-8572B82BD50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17503" y="2008909"/>
            <a:ext cx="7549827" cy="4570385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3200" b="1" dirty="0">
                <a:solidFill>
                  <a:schemeClr val="accent3">
                    <a:lumMod val="10000"/>
                  </a:schemeClr>
                </a:solidFill>
                <a:latin typeface="Open Sans"/>
                <a:ea typeface="Open Sans Light"/>
                <a:cs typeface="Open Sans Light"/>
              </a:rPr>
              <a:t>Collaborating across Education Services to bring together expertise, knowledge, and support</a:t>
            </a:r>
          </a:p>
          <a:p>
            <a:pPr>
              <a:lnSpc>
                <a:spcPct val="100000"/>
              </a:lnSpc>
            </a:pPr>
            <a:r>
              <a:rPr lang="en-GB" sz="3200" b="1" dirty="0">
                <a:solidFill>
                  <a:schemeClr val="accent3">
                    <a:lumMod val="10000"/>
                  </a:schemeClr>
                </a:solidFill>
                <a:latin typeface="Open Sans"/>
                <a:ea typeface="Open Sans Light"/>
                <a:cs typeface="Open Sans Light"/>
              </a:rPr>
              <a:t>Coordinating business-as-usual, to provide a single point of access</a:t>
            </a:r>
          </a:p>
          <a:p>
            <a:pPr>
              <a:lnSpc>
                <a:spcPct val="100000"/>
              </a:lnSpc>
            </a:pPr>
            <a:r>
              <a:rPr lang="en-GB" sz="3200" b="1" dirty="0">
                <a:solidFill>
                  <a:schemeClr val="accent3">
                    <a:lumMod val="10000"/>
                  </a:schemeClr>
                </a:solidFill>
                <a:latin typeface="Open Sans"/>
                <a:ea typeface="Open Sans Light"/>
                <a:cs typeface="Open Sans Light"/>
              </a:rPr>
              <a:t>Supporting operational decision-making and delivery of the programme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3A11C69-DBFF-9B9B-756A-6B6B0792E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9" r="17409"/>
          <a:stretch>
            <a:fillRect/>
          </a:stretch>
        </p:blipFill>
        <p:spPr>
          <a:xfrm>
            <a:off x="8265043" y="2008909"/>
            <a:ext cx="3603787" cy="3681465"/>
          </a:xfrm>
        </p:spPr>
      </p:pic>
    </p:spTree>
    <p:extLst>
      <p:ext uri="{BB962C8B-B14F-4D97-AF65-F5344CB8AC3E}">
        <p14:creationId xmlns:p14="http://schemas.microsoft.com/office/powerpoint/2010/main" val="303290186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FDE95-6435-986E-377D-7C104846E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04" y="1230923"/>
            <a:ext cx="10800023" cy="777986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 sz="4800" b="1" dirty="0">
                <a:latin typeface="Open Sans"/>
                <a:ea typeface="Open Sans"/>
                <a:cs typeface="Arial"/>
              </a:rPr>
              <a:t>What can the Hub do?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AB7BA48E-90ED-014D-3A0E-37BF303C1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D60668EE-2264-C481-FD28-6568109837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4" b="34"/>
          <a:stretch/>
        </p:blipFill>
        <p:spPr/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3B8B2811-2D3B-BCC2-7974-E61EE048F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34" b="34"/>
          <a:stretch/>
        </p:blipFill>
        <p:spPr/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6257D7C5-7529-897C-BD30-2549939BC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34" b="34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96A317-0531-C608-355F-F96FDD0F70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141" y="4263532"/>
            <a:ext cx="2427000" cy="2304657"/>
          </a:xfrm>
        </p:spPr>
        <p:txBody>
          <a:bodyPr lIns="91440" tIns="45720" rIns="91440" bIns="45720" anchor="t"/>
          <a:lstStyle/>
          <a:p>
            <a:pPr algn="l"/>
            <a:r>
              <a:rPr lang="en-GB" sz="2400" b="1" dirty="0">
                <a:latin typeface="Open Sans"/>
                <a:ea typeface="Open Sans Light"/>
                <a:cs typeface="Open Sans Light"/>
              </a:rPr>
              <a:t>Advise on inclusive teaching and learning strategies and curriculum design</a:t>
            </a:r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09944F-3E34-2690-83E7-601D1F7746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35242" y="4263531"/>
            <a:ext cx="2314575" cy="2304658"/>
          </a:xfrm>
        </p:spPr>
        <p:txBody>
          <a:bodyPr lIns="91440" tIns="45720" rIns="91440" bIns="45720" anchor="t"/>
          <a:lstStyle/>
          <a:p>
            <a:pPr algn="l"/>
            <a:r>
              <a:rPr lang="en-GB" sz="2400" b="1" dirty="0">
                <a:latin typeface="Open Sans"/>
                <a:ea typeface="Open Sans Light"/>
                <a:cs typeface="Open Sans Light"/>
              </a:rPr>
              <a:t>Assess current practice and identify areas for improvement</a:t>
            </a:r>
            <a:endParaRPr lang="en-US" b="1">
              <a:latin typeface="Open Sans"/>
              <a:ea typeface="Open Sans Light"/>
              <a:cs typeface="Open Sans Ligh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25A9E2B-2E3D-7784-994C-8133D58FF3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42919" y="4263530"/>
            <a:ext cx="2314575" cy="2304658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algn="l"/>
            <a:r>
              <a:rPr lang="en-GB" sz="2400" b="1" dirty="0">
                <a:latin typeface="Open Sans"/>
                <a:ea typeface="Open Sans Light"/>
                <a:cs typeface="Open Sans Light"/>
              </a:rPr>
              <a:t>Provide training on inclusive education (in partnership with pilot areas)</a:t>
            </a:r>
            <a:endParaRPr lang="en-US" sz="2000" b="1">
              <a:latin typeface="Open Sans"/>
              <a:ea typeface="Open Sans Light"/>
              <a:cs typeface="Open Sans Ligh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25D640-E06B-9E38-502C-4D7A3D3755C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49495" y="4262226"/>
            <a:ext cx="2402018" cy="2304658"/>
          </a:xfrm>
        </p:spPr>
        <p:txBody>
          <a:bodyPr lIns="91440" tIns="45720" rIns="91440" bIns="45720" anchor="t"/>
          <a:lstStyle/>
          <a:p>
            <a:pPr algn="l"/>
            <a:r>
              <a:rPr lang="en-GB" sz="2400" b="1" dirty="0">
                <a:latin typeface="Open Sans"/>
                <a:ea typeface="Open Sans Light"/>
                <a:cs typeface="Open Sans Light"/>
              </a:rPr>
              <a:t>Support creation of inclusive blended learning environments</a:t>
            </a:r>
            <a:endParaRPr lang="en-US" b="1">
              <a:latin typeface="Open Sans"/>
              <a:ea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125481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B59FBF-43E0-6ADB-917B-FE38C37B97F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57378" y="1992477"/>
            <a:ext cx="6077243" cy="193899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10000"/>
                  </a:scheme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sym typeface="Calibri"/>
              </a:rPr>
              <a:t>Thank you.</a:t>
            </a:r>
          </a:p>
          <a:p>
            <a:pPr marL="0" marR="0" lvl="0" indent="0" algn="l" defTabSz="9143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10000"/>
                  </a:scheme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sym typeface="Calibri"/>
              </a:rPr>
              <a:t>Any questions?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1BEC7A-545E-5B0A-BF0E-27E03711F2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7836" y="5134708"/>
            <a:ext cx="4055690" cy="1409547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Dr John Harding, jah214@cam.ac.uk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8CB9A-4E22-338B-B030-B92D960EEC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99475" y="6006905"/>
            <a:ext cx="3244850" cy="537349"/>
          </a:xfrm>
        </p:spPr>
        <p:txBody>
          <a:bodyPr/>
          <a:lstStyle/>
          <a:p>
            <a:r>
              <a:rPr lang="en-GB" sz="24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March 2026</a:t>
            </a:r>
          </a:p>
        </p:txBody>
      </p:sp>
    </p:spTree>
    <p:extLst>
      <p:ext uri="{BB962C8B-B14F-4D97-AF65-F5344CB8AC3E}">
        <p14:creationId xmlns:p14="http://schemas.microsoft.com/office/powerpoint/2010/main" val="2824907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F14E5F7-A47F-07A1-532F-A831DCFD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279" y="950187"/>
            <a:ext cx="3653248" cy="1266540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 sz="4000" b="1" dirty="0">
                <a:solidFill>
                  <a:schemeClr val="accent3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About the programme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E5325-566B-2E58-A6D8-7C5942825E7F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269375" y="720436"/>
            <a:ext cx="7754193" cy="5638799"/>
          </a:xfrm>
        </p:spPr>
        <p:txBody>
          <a:bodyPr lIns="91440" tIns="45720" rIns="91440" bIns="45720" anchor="t"/>
          <a:lstStyle/>
          <a:p>
            <a:pPr marL="457200" indent="-4572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GB" sz="26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Three years in duration (2025-2028)</a:t>
            </a:r>
          </a:p>
          <a:p>
            <a:pPr marL="457200" indent="-4572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GB" sz="26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Funded through a philanthropic donation</a:t>
            </a:r>
          </a:p>
          <a:p>
            <a:pPr marL="457200" indent="-4572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GB" sz="26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All levels of study: UG, PGT, PGR</a:t>
            </a:r>
          </a:p>
          <a:p>
            <a:pPr marL="457200" indent="-4572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GB" sz="26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Brings together related recommendations from:</a:t>
            </a:r>
          </a:p>
          <a:p>
            <a:pPr marL="537845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Review of Teaching 2024-25</a:t>
            </a:r>
          </a:p>
          <a:p>
            <a:pPr marL="537845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Review of the Approach to Provision for Disabled Students 2023-24</a:t>
            </a:r>
          </a:p>
          <a:p>
            <a:pPr marL="537845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Access &amp; Participation Plan (2025-29)</a:t>
            </a:r>
          </a:p>
          <a:p>
            <a:pPr>
              <a:lnSpc>
                <a:spcPct val="100000"/>
              </a:lnSpc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0F0640-4B29-2898-CB37-BF9780FF9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02" y="2462149"/>
            <a:ext cx="3623425" cy="389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4440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B62C-F163-C3BB-46D9-A6F66643BD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0109" y="1093147"/>
            <a:ext cx="1929756" cy="2349889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en-GB" sz="3200" b="1" dirty="0">
                <a:solidFill>
                  <a:schemeClr val="accent3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Diagram of sources</a:t>
            </a:r>
          </a:p>
        </p:txBody>
      </p:sp>
      <p:pic>
        <p:nvPicPr>
          <p:cNvPr id="4" name="Picture Placeholder 3" descr="A complex Venn diagram showing how the Pathways programme incorporates some of the recommendations of the teaching review, the disability review and the access and participation plan. ">
            <a:extLst>
              <a:ext uri="{FF2B5EF4-FFF2-40B4-BE49-F238E27FC236}">
                <a16:creationId xmlns:a16="http://schemas.microsoft.com/office/drawing/2014/main" id="{A18917E3-88D2-6BC2-25D7-516B5D17C7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276" y="13855"/>
            <a:ext cx="7977447" cy="6844145"/>
          </a:xfrm>
        </p:spPr>
      </p:pic>
    </p:spTree>
    <p:extLst>
      <p:ext uri="{BB962C8B-B14F-4D97-AF65-F5344CB8AC3E}">
        <p14:creationId xmlns:p14="http://schemas.microsoft.com/office/powerpoint/2010/main" val="154535523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DABEA8-A21F-E9DF-B37F-515F3F331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0DBFE-88BA-D4F0-389E-42A58DFB9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GB" sz="3200" b="1" dirty="0">
                <a:solidFill>
                  <a:schemeClr val="accent3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Two primary objectives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C747A4-89CB-6E11-0716-B448BF58B78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17503" y="2098037"/>
            <a:ext cx="5181600" cy="3763502"/>
          </a:xfrm>
        </p:spPr>
        <p:txBody>
          <a:bodyPr lIns="91440" tIns="45720" rIns="91440" bIns="45720" anchor="t">
            <a:normAutofit/>
          </a:bodyPr>
          <a:lstStyle/>
          <a:p>
            <a:pPr marL="0" indent="0">
              <a:buNone/>
            </a:pPr>
            <a:r>
              <a:rPr lang="en-GB" sz="2800" b="1" dirty="0">
                <a:solidFill>
                  <a:schemeClr val="accent3">
                    <a:lumMod val="10000"/>
                  </a:schemeClr>
                </a:solidFill>
                <a:latin typeface="Open Sans"/>
                <a:ea typeface="Open Sans Light"/>
                <a:cs typeface="Open Sans Light"/>
              </a:rPr>
              <a:t>1. Creating the conditions for all students to make the most of their education, addressing barriers to this where they exist.</a:t>
            </a:r>
            <a:r>
              <a:rPr lang="en-GB" b="1" dirty="0">
                <a:solidFill>
                  <a:schemeClr val="accent3">
                    <a:lumMod val="10000"/>
                  </a:schemeClr>
                </a:solidFill>
                <a:latin typeface="Open Sans"/>
                <a:ea typeface="Open Sans Light"/>
                <a:cs typeface="Open Sans Light"/>
              </a:rPr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3C155-1070-4D82-25A2-E1725367F4E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72200" y="2098037"/>
            <a:ext cx="5181600" cy="3763502"/>
          </a:xfrm>
        </p:spPr>
        <p:txBody>
          <a:bodyPr lIns="91440" tIns="45720" rIns="91440" bIns="45720" anchor="t">
            <a:noAutofit/>
          </a:bodyPr>
          <a:lstStyle/>
          <a:p>
            <a:pPr marL="0" indent="0">
              <a:buNone/>
            </a:pPr>
            <a:r>
              <a:rPr lang="en-GB" sz="2800" b="1" dirty="0">
                <a:solidFill>
                  <a:schemeClr val="accent3">
                    <a:lumMod val="10000"/>
                  </a:schemeClr>
                </a:solidFill>
                <a:latin typeface="Open Sans"/>
                <a:ea typeface="Open Sans Light"/>
                <a:cs typeface="Open Sans Light"/>
              </a:rPr>
              <a:t>2. Ensuring that our data, processes, and systems actively support inclusive, high-quality education and align with legal and regulatory obligations. </a:t>
            </a:r>
          </a:p>
        </p:txBody>
      </p:sp>
    </p:spTree>
    <p:extLst>
      <p:ext uri="{BB962C8B-B14F-4D97-AF65-F5344CB8AC3E}">
        <p14:creationId xmlns:p14="http://schemas.microsoft.com/office/powerpoint/2010/main" val="93078394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0A3A8-FA10-D0F7-4FC7-627FB72F4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3477" y="328266"/>
            <a:ext cx="5464405" cy="499870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 sz="3100" b="1" dirty="0">
                <a:solidFill>
                  <a:schemeClr val="accent3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To achieve this, we aim to: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D2334-4643-BBB3-4714-F476FBC301F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17502" y="1153499"/>
            <a:ext cx="11550380" cy="5555808"/>
          </a:xfrm>
        </p:spPr>
        <p:txBody>
          <a:bodyPr lIns="91440" tIns="45720" rIns="91440" bIns="45720" anchor="t">
            <a:noAutofit/>
          </a:bodyPr>
          <a:lstStyle/>
          <a:p>
            <a:pPr fontAlgn="base">
              <a:lnSpc>
                <a:spcPct val="100000"/>
              </a:lnSpc>
            </a:pPr>
            <a:r>
              <a:rPr lang="en-GB" sz="2800" b="1" dirty="0">
                <a:solidFill>
                  <a:schemeClr val="accent3">
                    <a:lumMod val="10000"/>
                  </a:schemeClr>
                </a:solidFill>
                <a:latin typeface="Open Sans"/>
                <a:ea typeface="Open Sans Light"/>
                <a:cs typeface="Open Sans Light"/>
              </a:rPr>
              <a:t>Understand</a:t>
            </a:r>
            <a:r>
              <a:rPr lang="en-GB" sz="2800" b="1" dirty="0">
                <a:solidFill>
                  <a:srgbClr val="CD3572"/>
                </a:solidFill>
                <a:latin typeface="Open Sans"/>
                <a:ea typeface="Open Sans Light"/>
                <a:cs typeface="Open Sans Light"/>
              </a:rPr>
              <a:t> </a:t>
            </a:r>
            <a:r>
              <a:rPr lang="en-GB" sz="2800" b="1" dirty="0">
                <a:solidFill>
                  <a:srgbClr val="920000"/>
                </a:solidFill>
                <a:latin typeface="Open Sans"/>
                <a:ea typeface="Open Sans Light"/>
                <a:cs typeface="Open Sans Light"/>
              </a:rPr>
              <a:t>how best to design educational experiences </a:t>
            </a:r>
            <a:r>
              <a:rPr lang="en-GB" sz="2800" b="1" dirty="0">
                <a:solidFill>
                  <a:schemeClr val="accent3">
                    <a:lumMod val="10000"/>
                  </a:schemeClr>
                </a:solidFill>
                <a:latin typeface="Open Sans"/>
                <a:ea typeface="Open Sans Light"/>
                <a:cs typeface="Open Sans Light"/>
              </a:rPr>
              <a:t>that foster student success within our institutional and discipline specific models. </a:t>
            </a:r>
          </a:p>
          <a:p>
            <a:pPr fontAlgn="base">
              <a:lnSpc>
                <a:spcPct val="100000"/>
              </a:lnSpc>
            </a:pPr>
            <a:r>
              <a:rPr lang="en-GB" sz="2800" b="1" dirty="0">
                <a:solidFill>
                  <a:schemeClr val="accent3">
                    <a:lumMod val="10000"/>
                  </a:schemeClr>
                </a:solidFill>
                <a:latin typeface="Open Sans"/>
                <a:ea typeface="Open Sans Light"/>
                <a:cs typeface="Open Sans Light"/>
              </a:rPr>
              <a:t>Set </a:t>
            </a:r>
            <a:r>
              <a:rPr lang="en-GB" sz="2800" b="1" dirty="0">
                <a:solidFill>
                  <a:srgbClr val="920000"/>
                </a:solidFill>
                <a:latin typeface="Open Sans"/>
                <a:ea typeface="Open Sans Light"/>
                <a:cs typeface="Open Sans Light"/>
              </a:rPr>
              <a:t>clear, consistent expectations</a:t>
            </a:r>
            <a:r>
              <a:rPr lang="en-GB" sz="2800" b="1" dirty="0">
                <a:solidFill>
                  <a:srgbClr val="CD3572"/>
                </a:solidFill>
                <a:latin typeface="Open Sans"/>
                <a:ea typeface="Open Sans Light"/>
                <a:cs typeface="Open Sans Light"/>
              </a:rPr>
              <a:t> </a:t>
            </a:r>
            <a:r>
              <a:rPr lang="en-GB" sz="2800" b="1" dirty="0">
                <a:solidFill>
                  <a:schemeClr val="accent3">
                    <a:lumMod val="10000"/>
                  </a:schemeClr>
                </a:solidFill>
                <a:latin typeface="Open Sans"/>
                <a:ea typeface="Open Sans Light"/>
                <a:cs typeface="Open Sans Light"/>
              </a:rPr>
              <a:t>for inclusive, effective curriculum design and delivery. </a:t>
            </a:r>
          </a:p>
          <a:p>
            <a:pPr fontAlgn="base">
              <a:lnSpc>
                <a:spcPct val="100000"/>
              </a:lnSpc>
            </a:pPr>
            <a:r>
              <a:rPr lang="en-GB" sz="2800" b="1" dirty="0">
                <a:solidFill>
                  <a:srgbClr val="920000"/>
                </a:solidFill>
                <a:latin typeface="Open Sans"/>
                <a:ea typeface="Open Sans Light"/>
                <a:cs typeface="Open Sans Light"/>
              </a:rPr>
              <a:t>Empower and equip staff </a:t>
            </a:r>
            <a:r>
              <a:rPr lang="en-GB" sz="2800" b="1" dirty="0">
                <a:solidFill>
                  <a:schemeClr val="accent3">
                    <a:lumMod val="10000"/>
                  </a:schemeClr>
                </a:solidFill>
                <a:latin typeface="Open Sans"/>
                <a:ea typeface="Open Sans Light"/>
                <a:cs typeface="Open Sans Light"/>
              </a:rPr>
              <a:t>to create learning environments where all students are able to thrive. </a:t>
            </a:r>
          </a:p>
          <a:p>
            <a:pPr fontAlgn="base">
              <a:lnSpc>
                <a:spcPct val="100000"/>
              </a:lnSpc>
            </a:pPr>
            <a:r>
              <a:rPr lang="en-GB" sz="2800" b="1" dirty="0">
                <a:solidFill>
                  <a:srgbClr val="920000"/>
                </a:solidFill>
                <a:latin typeface="Open Sans"/>
                <a:ea typeface="Open Sans Light"/>
                <a:cs typeface="Open Sans Light"/>
              </a:rPr>
              <a:t>Align data, processes, and systems </a:t>
            </a:r>
            <a:r>
              <a:rPr lang="en-GB" sz="2800" b="1" dirty="0">
                <a:solidFill>
                  <a:schemeClr val="accent3">
                    <a:lumMod val="10000"/>
                  </a:schemeClr>
                </a:solidFill>
                <a:latin typeface="Open Sans"/>
                <a:ea typeface="Open Sans Light"/>
                <a:cs typeface="Open Sans Light"/>
              </a:rPr>
              <a:t>to support inclusive educational practice and enable meaningful action. </a:t>
            </a:r>
          </a:p>
          <a:p>
            <a:pPr fontAlgn="base">
              <a:lnSpc>
                <a:spcPct val="100000"/>
              </a:lnSpc>
            </a:pPr>
            <a:r>
              <a:rPr lang="en-GB" sz="2800" b="1" dirty="0">
                <a:solidFill>
                  <a:schemeClr val="accent3">
                    <a:lumMod val="10000"/>
                  </a:schemeClr>
                </a:solidFill>
                <a:latin typeface="Open Sans"/>
                <a:ea typeface="Open Sans Light"/>
                <a:cs typeface="Open Sans Light"/>
              </a:rPr>
              <a:t>Provide</a:t>
            </a:r>
            <a:r>
              <a:rPr lang="en-GB" sz="2800" b="1" dirty="0">
                <a:latin typeface="Open Sans"/>
                <a:ea typeface="Open Sans Light"/>
                <a:cs typeface="Open Sans Light"/>
              </a:rPr>
              <a:t> </a:t>
            </a:r>
            <a:r>
              <a:rPr lang="en-GB" sz="2800" b="1" dirty="0">
                <a:solidFill>
                  <a:srgbClr val="920000"/>
                </a:solidFill>
                <a:latin typeface="Open Sans"/>
                <a:ea typeface="Open Sans Light"/>
                <a:cs typeface="Open Sans Light"/>
              </a:rPr>
              <a:t>targeted support </a:t>
            </a:r>
            <a:r>
              <a:rPr lang="en-GB" sz="2800" b="1" dirty="0">
                <a:solidFill>
                  <a:schemeClr val="accent3">
                    <a:lumMod val="10000"/>
                  </a:schemeClr>
                </a:solidFill>
                <a:latin typeface="Open Sans"/>
                <a:ea typeface="Open Sans Light"/>
                <a:cs typeface="Open Sans Light"/>
              </a:rPr>
              <a:t>for staff and students to engage confidently with inclusive teaching and learning. </a:t>
            </a:r>
          </a:p>
        </p:txBody>
      </p:sp>
    </p:spTree>
    <p:extLst>
      <p:ext uri="{BB962C8B-B14F-4D97-AF65-F5344CB8AC3E}">
        <p14:creationId xmlns:p14="http://schemas.microsoft.com/office/powerpoint/2010/main" val="142941474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CFBDE-4F67-88FC-E826-499715CFC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15" y="1073178"/>
            <a:ext cx="4037087" cy="1169486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 sz="4400" b="1">
                <a:solidFill>
                  <a:schemeClr val="accent3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Eight areas of activity</a:t>
            </a:r>
            <a:endParaRPr lang="en-GB" sz="4400" b="1" dirty="0">
              <a:solidFill>
                <a:schemeClr val="accent3">
                  <a:lumMod val="10000"/>
                </a:schemeClr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869C5-65EF-3135-F3EB-DB9BDD5D8FE9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793673" y="778482"/>
            <a:ext cx="7072512" cy="5733153"/>
          </a:xfrm>
        </p:spPr>
        <p:txBody>
          <a:bodyPr lIns="91440" tIns="45720" rIns="91440" bIns="45720" anchor="t"/>
          <a:lstStyle/>
          <a:p>
            <a:pPr marL="342900" indent="-342900">
              <a:lnSpc>
                <a:spcPct val="100000"/>
              </a:lnSpc>
              <a:spcAft>
                <a:spcPts val="4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v"/>
            </a:pPr>
            <a:r>
              <a:rPr lang="en-GB" sz="3000" b="1">
                <a:solidFill>
                  <a:schemeClr val="accent3">
                    <a:lumMod val="10000"/>
                  </a:schemeClr>
                </a:solidFill>
                <a:latin typeface="Open Sans"/>
                <a:ea typeface="Open Sans Light"/>
                <a:cs typeface="Open Sans Light"/>
              </a:rPr>
              <a:t>Funded pilot projects</a:t>
            </a:r>
            <a:endParaRPr lang="en-US" sz="3000">
              <a:solidFill>
                <a:schemeClr val="accent3">
                  <a:lumMod val="10000"/>
                </a:schemeClr>
              </a:solidFill>
              <a:latin typeface="Open Sans"/>
            </a:endParaRP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v"/>
            </a:pPr>
            <a:r>
              <a:rPr lang="en-GB" sz="3000" b="1">
                <a:solidFill>
                  <a:schemeClr val="accent3">
                    <a:lumMod val="10000"/>
                  </a:schemeClr>
                </a:solidFill>
                <a:latin typeface="Open Sans"/>
                <a:ea typeface="Open Sans Light"/>
                <a:cs typeface="Open Sans Light"/>
              </a:rPr>
              <a:t>Standards and definitions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v"/>
            </a:pPr>
            <a:r>
              <a:rPr lang="en-GB" sz="3000" b="1">
                <a:solidFill>
                  <a:schemeClr val="accent3">
                    <a:lumMod val="10000"/>
                  </a:schemeClr>
                </a:solidFill>
                <a:latin typeface="Open Sans"/>
                <a:ea typeface="Open Sans Light"/>
                <a:cs typeface="Open Sans Light"/>
              </a:rPr>
              <a:t>Disability Service Operating Model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v"/>
            </a:pPr>
            <a:r>
              <a:rPr lang="en-GB" sz="3000" b="1">
                <a:solidFill>
                  <a:schemeClr val="accent3">
                    <a:lumMod val="10000"/>
                  </a:schemeClr>
                </a:solidFill>
                <a:latin typeface="Open Sans"/>
                <a:ea typeface="Open Sans Light"/>
                <a:cs typeface="Open Sans Light"/>
              </a:rPr>
              <a:t>Roles and responsibilities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v"/>
            </a:pPr>
            <a:r>
              <a:rPr lang="en-GB" sz="3000" b="1">
                <a:solidFill>
                  <a:schemeClr val="accent3">
                    <a:lumMod val="10000"/>
                  </a:schemeClr>
                </a:solidFill>
                <a:latin typeface="Open Sans"/>
                <a:ea typeface="Open Sans Light"/>
                <a:cs typeface="Open Sans Light"/>
              </a:rPr>
              <a:t>Support and training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v"/>
            </a:pPr>
            <a:r>
              <a:rPr lang="en-GB" sz="3000" b="1">
                <a:solidFill>
                  <a:schemeClr val="accent3">
                    <a:lumMod val="10000"/>
                  </a:schemeClr>
                </a:solidFill>
                <a:latin typeface="Open Sans"/>
                <a:ea typeface="Open Sans Light"/>
                <a:cs typeface="Open Sans Light"/>
              </a:rPr>
              <a:t>Data and Information (individuals)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v"/>
            </a:pPr>
            <a:r>
              <a:rPr lang="en-GB" sz="3000" b="1">
                <a:solidFill>
                  <a:schemeClr val="accent3">
                    <a:lumMod val="10000"/>
                  </a:schemeClr>
                </a:solidFill>
                <a:latin typeface="Open Sans"/>
                <a:ea typeface="Open Sans Light"/>
                <a:cs typeface="Open Sans Light"/>
              </a:rPr>
              <a:t>Data and information (trends)</a:t>
            </a:r>
          </a:p>
          <a:p>
            <a:pPr marL="342900" indent="-342900">
              <a:lnSpc>
                <a:spcPct val="100000"/>
              </a:lnSpc>
              <a:spcAft>
                <a:spcPts val="400"/>
              </a:spcAft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v"/>
            </a:pPr>
            <a:r>
              <a:rPr lang="en-GB" sz="3000" b="1">
                <a:solidFill>
                  <a:schemeClr val="accent3">
                    <a:lumMod val="10000"/>
                  </a:schemeClr>
                </a:solidFill>
                <a:latin typeface="Open Sans"/>
                <a:ea typeface="Open Sans Light"/>
                <a:cs typeface="Open Sans Light"/>
              </a:rPr>
              <a:t>Scheduling</a:t>
            </a:r>
            <a:endParaRPr lang="en-GB" sz="3000" b="1" dirty="0">
              <a:solidFill>
                <a:schemeClr val="accent3">
                  <a:lumMod val="10000"/>
                </a:schemeClr>
              </a:solidFill>
              <a:latin typeface="Open Sans"/>
              <a:ea typeface="Open Sans Light"/>
              <a:cs typeface="Open Sans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30923E-0313-BC9F-0231-6C3C88BDD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15" y="2861285"/>
            <a:ext cx="3261756" cy="350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7312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3F1FB8A-C87D-EFD7-3FEA-0E030F98E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435" y="342805"/>
            <a:ext cx="3248891" cy="1164352"/>
          </a:xfrm>
        </p:spPr>
        <p:txBody>
          <a:bodyPr lIns="91440" tIns="45720" rIns="91440" bIns="45720">
            <a:normAutofit fontScale="90000"/>
          </a:bodyPr>
          <a:lstStyle/>
          <a:p>
            <a:r>
              <a:rPr lang="en-GB" sz="4000" b="1" dirty="0">
                <a:solidFill>
                  <a:schemeClr val="accent3">
                    <a:lumMod val="10000"/>
                  </a:schemeClr>
                </a:solidFill>
              </a:rPr>
              <a:t>Funded pilot projects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B7258-FD87-03F9-D9B4-299D3EDFBCD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38545" y="928255"/>
            <a:ext cx="8207169" cy="5791200"/>
          </a:xfrm>
        </p:spPr>
        <p:txBody>
          <a:bodyPr lIns="91440" tIns="45720" rIns="91440" bIns="45720">
            <a:noAutofit/>
          </a:bodyPr>
          <a:lstStyle/>
          <a:p>
            <a:r>
              <a:rPr lang="en-GB" sz="24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Department-led, up to 2 years; two phases</a:t>
            </a:r>
          </a:p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Range of scales and readiness; postgraduate and undergraduate</a:t>
            </a:r>
          </a:p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Test potential innovations, identify barriers and challenges, build case for change</a:t>
            </a:r>
          </a:p>
          <a:p>
            <a:pPr>
              <a:buClr>
                <a:schemeClr val="tx1"/>
              </a:buClr>
            </a:pPr>
            <a:r>
              <a:rPr lang="en-GB" sz="24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By the end they will have created: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Contextualised baseline of inclusive practice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Core matrix of reasonable adjustments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Position on competence standards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Identified training and support needs, roles and responsibilities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Identified appropriate interventions for awarding gaps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383D184-72A0-6AD3-676D-437642F0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6" r="17246"/>
          <a:stretch/>
        </p:blipFill>
        <p:spPr>
          <a:xfrm>
            <a:off x="8485435" y="2438931"/>
            <a:ext cx="3416279" cy="3494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084555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CC46B1-FE25-3D8E-398D-898459D29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04" y="1230923"/>
            <a:ext cx="10800023" cy="459765"/>
          </a:xfrm>
        </p:spPr>
        <p:txBody>
          <a:bodyPr lIns="91440" tIns="45720" rIns="91440" bIns="45720">
            <a:noAutofit/>
          </a:bodyPr>
          <a:lstStyle/>
          <a:p>
            <a:r>
              <a:rPr lang="en-GB" sz="4000" b="1" dirty="0">
                <a:solidFill>
                  <a:schemeClr val="accent3">
                    <a:lumMod val="10000"/>
                  </a:schemeClr>
                </a:solidFill>
              </a:rPr>
              <a:t>Standards and definitions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19FE1B-17F7-AAD6-2D43-2785E59B60C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209308" y="2106490"/>
            <a:ext cx="6630665" cy="4410424"/>
          </a:xfrm>
        </p:spPr>
        <p:txBody>
          <a:bodyPr lIns="91440" tIns="45720" rIns="91440" bIns="45720"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8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Developing clear standards for curricula design and delivery – what does “inclusive practice” mean and what is expected?</a:t>
            </a:r>
          </a:p>
          <a:p>
            <a:pPr>
              <a:lnSpc>
                <a:spcPct val="100000"/>
              </a:lnSpc>
            </a:pPr>
            <a:r>
              <a:rPr lang="en-GB" sz="28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Led by Cambridge’s Education Committee</a:t>
            </a:r>
          </a:p>
          <a:p>
            <a:pPr>
              <a:lnSpc>
                <a:spcPct val="100000"/>
              </a:lnSpc>
            </a:pPr>
            <a:r>
              <a:rPr lang="en-GB" sz="28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Includes development of materials to frame and support pilots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00AAAF8-B58F-5CDB-DAE9-555DAEB28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1" r="-3" b="7718"/>
          <a:stretch>
            <a:fillRect/>
          </a:stretch>
        </p:blipFill>
        <p:spPr>
          <a:xfrm>
            <a:off x="417504" y="2106490"/>
            <a:ext cx="4648709" cy="29088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958554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B00B452-5FA0-93CE-5C0A-EF2DDF7EA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03" y="1212587"/>
            <a:ext cx="10936297" cy="459765"/>
          </a:xfrm>
        </p:spPr>
        <p:txBody>
          <a:bodyPr lIns="91440" tIns="45720" rIns="91440" bIns="45720">
            <a:noAutofit/>
          </a:bodyPr>
          <a:lstStyle/>
          <a:p>
            <a:r>
              <a:rPr lang="en-GB" sz="36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Disability Service Operating Model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33CA3E-24AC-5281-F4F7-147D452E518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849257" y="2438931"/>
            <a:ext cx="5925240" cy="4121526"/>
          </a:xfrm>
        </p:spPr>
        <p:txBody>
          <a:bodyPr lIns="91440" tIns="45720" rIns="91440" bIns="4572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Developing the existing hub-and-spoke operating model</a:t>
            </a:r>
          </a:p>
          <a:p>
            <a:r>
              <a:rPr lang="en-GB" sz="28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Scalable, effective</a:t>
            </a:r>
          </a:p>
          <a:p>
            <a:pPr>
              <a:lnSpc>
                <a:spcPct val="100000"/>
              </a:lnSpc>
            </a:pPr>
            <a:r>
              <a:rPr lang="en-GB" sz="28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Builds trust and understanding</a:t>
            </a:r>
          </a:p>
          <a:p>
            <a:pPr>
              <a:lnSpc>
                <a:spcPct val="100000"/>
              </a:lnSpc>
            </a:pPr>
            <a:r>
              <a:rPr lang="en-GB" sz="2800" b="1" dirty="0">
                <a:solidFill>
                  <a:schemeClr val="accent3">
                    <a:lumMod val="1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Ensuring most effective use of expertise</a:t>
            </a:r>
            <a:endParaRPr lang="en-GB" sz="2800" dirty="0">
              <a:solidFill>
                <a:schemeClr val="accent3">
                  <a:lumMod val="1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876A227-F909-1B39-C035-DE0655D11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" b="522"/>
          <a:stretch>
            <a:fillRect/>
          </a:stretch>
        </p:blipFill>
        <p:spPr>
          <a:xfrm>
            <a:off x="417503" y="2438931"/>
            <a:ext cx="5181600" cy="3422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090473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UC Core">
  <a:themeElements>
    <a:clrScheme name="UC Primary Palette">
      <a:dk1>
        <a:srgbClr val="000000"/>
      </a:dk1>
      <a:lt1>
        <a:srgbClr val="FFFFFF"/>
      </a:lt1>
      <a:dk2>
        <a:srgbClr val="123744"/>
      </a:dk2>
      <a:lt2>
        <a:srgbClr val="FFFFFF"/>
      </a:lt2>
      <a:accent1>
        <a:srgbClr val="00BDB6"/>
      </a:accent1>
      <a:accent2>
        <a:srgbClr val="D1F9F1"/>
      </a:accent2>
      <a:accent3>
        <a:srgbClr val="D0F8F0"/>
      </a:accent3>
      <a:accent4>
        <a:srgbClr val="123744"/>
      </a:accent4>
      <a:accent5>
        <a:srgbClr val="FFFFFF"/>
      </a:accent5>
      <a:accent6>
        <a:srgbClr val="000000"/>
      </a:accent6>
      <a:hlink>
        <a:srgbClr val="B0B9F1"/>
      </a:hlink>
      <a:folHlink>
        <a:srgbClr val="AFB9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C Core" id="{87CEEDE3-1573-254E-9E4F-7D4917361C07}" vid="{31D9324C-8589-0E47-8A62-D3303B351A37}"/>
    </a:ext>
  </a:extLst>
</a:theme>
</file>

<file path=ppt/theme/theme2.xml><?xml version="1.0" encoding="utf-8"?>
<a:theme xmlns:a="http://schemas.openxmlformats.org/drawingml/2006/main" name="Branding theme">
  <a:themeElements>
    <a:clrScheme name="UC Primary Palette">
      <a:dk1>
        <a:srgbClr val="000000"/>
      </a:dk1>
      <a:lt1>
        <a:srgbClr val="FFFFFF"/>
      </a:lt1>
      <a:dk2>
        <a:srgbClr val="123744"/>
      </a:dk2>
      <a:lt2>
        <a:srgbClr val="FFFFFF"/>
      </a:lt2>
      <a:accent1>
        <a:srgbClr val="00BDB6"/>
      </a:accent1>
      <a:accent2>
        <a:srgbClr val="D1F9F1"/>
      </a:accent2>
      <a:accent3>
        <a:srgbClr val="D0F8F0"/>
      </a:accent3>
      <a:accent4>
        <a:srgbClr val="123744"/>
      </a:accent4>
      <a:accent5>
        <a:srgbClr val="FFFFFF"/>
      </a:accent5>
      <a:accent6>
        <a:srgbClr val="000000"/>
      </a:accent6>
      <a:hlink>
        <a:srgbClr val="B0B9F1"/>
      </a:hlink>
      <a:folHlink>
        <a:srgbClr val="AFB9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ing theme" id="{4E91766D-DDFC-4B75-8286-91C9F055CE49}" vid="{CACBE920-9CC8-4668-99ED-77147406E701}"/>
    </a:ext>
  </a:extLst>
</a:theme>
</file>

<file path=ppt/theme/theme3.xml><?xml version="1.0" encoding="utf-8"?>
<a:theme xmlns:a="http://schemas.openxmlformats.org/drawingml/2006/main" name="B&amp;D-Powerpoint Template_16x9">
  <a:themeElements>
    <a:clrScheme name="B&amp;D-Powerpoint Template_16x9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0028"/>
      </a:accent1>
      <a:accent2>
        <a:srgbClr val="EC062B"/>
      </a:accent2>
      <a:accent3>
        <a:srgbClr val="DB082A"/>
      </a:accent3>
      <a:accent4>
        <a:srgbClr val="C20A28"/>
      </a:accent4>
      <a:accent5>
        <a:srgbClr val="AB0C24"/>
      </a:accent5>
      <a:accent6>
        <a:srgbClr val="980B22"/>
      </a:accent6>
      <a:hlink>
        <a:srgbClr val="0000FF"/>
      </a:hlink>
      <a:folHlink>
        <a:srgbClr val="FF00FF"/>
      </a:folHlink>
    </a:clrScheme>
    <a:fontScheme name="B&amp;D-Powerpoint Template_16x9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B&amp;D-Powerpoint Template_16x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51E67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3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151E67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3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151E67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04adec5-321f-46c9-8d8f-d278d5019d73">
      <Terms xmlns="http://schemas.microsoft.com/office/infopath/2007/PartnerControls"/>
    </lcf76f155ced4ddcb4097134ff3c332f>
    <TaxCatchAll xmlns="98a9eb8c-6a01-428e-9f5d-17b5596ff27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946560433F2B4BAC6115A870028350" ma:contentTypeVersion="19" ma:contentTypeDescription="Create a new document." ma:contentTypeScope="" ma:versionID="c0a8b1796a8dd6b38852de74ff080729">
  <xsd:schema xmlns:xsd="http://www.w3.org/2001/XMLSchema" xmlns:xs="http://www.w3.org/2001/XMLSchema" xmlns:p="http://schemas.microsoft.com/office/2006/metadata/properties" xmlns:ns2="f04adec5-321f-46c9-8d8f-d278d5019d73" xmlns:ns3="98a9eb8c-6a01-428e-9f5d-17b5596ff277" targetNamespace="http://schemas.microsoft.com/office/2006/metadata/properties" ma:root="true" ma:fieldsID="88a703fd55f415ae93a6b4d1954400f5" ns2:_="" ns3:_="">
    <xsd:import namespace="f04adec5-321f-46c9-8d8f-d278d5019d73"/>
    <xsd:import namespace="98a9eb8c-6a01-428e-9f5d-17b5596ff2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4adec5-321f-46c9-8d8f-d278d5019d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18109bd-626c-4cb5-b457-7c830300b9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a9eb8c-6a01-428e-9f5d-17b5596ff27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7ea14bd-29b4-46a6-9b71-aedf54cf4907}" ma:internalName="TaxCatchAll" ma:showField="CatchAllData" ma:web="98a9eb8c-6a01-428e-9f5d-17b5596ff2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E32C23A-889F-4A2A-BBDB-0EDA87EB1127}">
  <ds:schemaRefs>
    <ds:schemaRef ds:uri="f04adec5-321f-46c9-8d8f-d278d5019d73"/>
    <ds:schemaRef ds:uri="http://purl.org/dc/elements/1.1/"/>
    <ds:schemaRef ds:uri="http://purl.org/dc/terms/"/>
    <ds:schemaRef ds:uri="http://schemas.microsoft.com/office/2006/metadata/properties"/>
    <ds:schemaRef ds:uri="98a9eb8c-6a01-428e-9f5d-17b5596ff277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4F1519E-8F05-4D68-892A-494CE11CE1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0E59569-9143-4C40-880F-2D2837491D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4adec5-321f-46c9-8d8f-d278d5019d73"/>
    <ds:schemaRef ds:uri="98a9eb8c-6a01-428e-9f5d-17b5596ff2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8725</TotalTime>
  <Words>783</Words>
  <Application>Microsoft Office PowerPoint</Application>
  <PresentationFormat>Widescreen</PresentationFormat>
  <Paragraphs>83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Bitter</vt:lpstr>
      <vt:lpstr>Bitter Medium</vt:lpstr>
      <vt:lpstr>Calibri</vt:lpstr>
      <vt:lpstr>Feijoa Medium</vt:lpstr>
      <vt:lpstr>Open Sans</vt:lpstr>
      <vt:lpstr>Open Sans Light</vt:lpstr>
      <vt:lpstr>Wingdings</vt:lpstr>
      <vt:lpstr>UC Core</vt:lpstr>
      <vt:lpstr>Branding theme</vt:lpstr>
      <vt:lpstr>The Pathways to Inclusive Practice Programme  Dr John Harding:  Head of the Inclusive Education Hub, the University of Cambridge</vt:lpstr>
      <vt:lpstr>About the programme</vt:lpstr>
      <vt:lpstr>Diagram of sources</vt:lpstr>
      <vt:lpstr>Two primary objectives</vt:lpstr>
      <vt:lpstr>To achieve this, we aim to:</vt:lpstr>
      <vt:lpstr>Eight areas of activity</vt:lpstr>
      <vt:lpstr>Funded pilot projects</vt:lpstr>
      <vt:lpstr>Standards and definitions</vt:lpstr>
      <vt:lpstr>Disability Service Operating Model</vt:lpstr>
      <vt:lpstr>Roles and responsibilities</vt:lpstr>
      <vt:lpstr>Support and training</vt:lpstr>
      <vt:lpstr>Data and information</vt:lpstr>
      <vt:lpstr>Scheduling</vt:lpstr>
      <vt:lpstr>Inclusive Education Hub</vt:lpstr>
      <vt:lpstr>What can the Hub do?</vt:lpstr>
      <vt:lpstr>Thank you. Any questions?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University of Cambridge - Presentation</dc:title>
  <dc:subject/>
  <dc:creator/>
  <cp:keywords/>
  <dc:description/>
  <cp:lastModifiedBy>Danielle Duignan</cp:lastModifiedBy>
  <cp:revision>511</cp:revision>
  <dcterms:modified xsi:type="dcterms:W3CDTF">2026-03-09T13:07:52Z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0x01010069946560433F2B4BAC6115A870028350</vt:lpwstr>
  </property>
  <property fmtid="{D5CDD505-2E9C-101B-9397-08002B2CF9AE}" pid="3" name="MediaServiceImageTags">
    <vt:lpwstr/>
  </property>
</Properties>
</file>