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tags/tag5.xml" ContentType="application/vnd.openxmlformats-officedocument.presentationml.tags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notesSlides/notesSlide3.xml" ContentType="application/vnd.openxmlformats-officedocument.presentationml.notesSlide+xml"/>
  <Override PartName="/ppt/tags/tag7.xml" ContentType="application/vnd.openxmlformats-officedocument.presentationml.tags+xml"/>
  <Override PartName="/ppt/notesSlides/notesSlide4.xml" ContentType="application/vnd.openxmlformats-officedocument.presentationml.notesSlide+xml"/>
  <Override PartName="/ppt/tags/tag8.xml" ContentType="application/vnd.openxmlformats-officedocument.presentationml.tags+xml"/>
  <Override PartName="/ppt/notesSlides/notesSlide5.xml" ContentType="application/vnd.openxmlformats-officedocument.presentationml.notesSlide+xml"/>
  <Override PartName="/ppt/tags/tag9.xml" ContentType="application/vnd.openxmlformats-officedocument.presentationml.tags+xml"/>
  <Override PartName="/ppt/notesSlides/notesSlide6.xml" ContentType="application/vnd.openxmlformats-officedocument.presentationml.notesSlide+xml"/>
  <Override PartName="/ppt/tags/tag10.xml" ContentType="application/vnd.openxmlformats-officedocument.presentationml.tags+xml"/>
  <Override PartName="/ppt/notesSlides/notesSlide7.xml" ContentType="application/vnd.openxmlformats-officedocument.presentationml.notesSlide+xml"/>
  <Override PartName="/ppt/tags/tag11.xml" ContentType="application/vnd.openxmlformats-officedocument.presentationml.tags+xml"/>
  <Override PartName="/ppt/notesSlides/notesSlide8.xml" ContentType="application/vnd.openxmlformats-officedocument.presentationml.notesSlide+xml"/>
  <Override PartName="/ppt/tags/tag12.xml" ContentType="application/vnd.openxmlformats-officedocument.presentationml.tags+xml"/>
  <Override PartName="/ppt/notesSlides/notesSlide9.xml" ContentType="application/vnd.openxmlformats-officedocument.presentationml.notesSlide+xml"/>
  <Override PartName="/ppt/tags/tag13.xml" ContentType="application/vnd.openxmlformats-officedocument.presentationml.tags+xml"/>
  <Override PartName="/ppt/notesSlides/notesSlide10.xml" ContentType="application/vnd.openxmlformats-officedocument.presentationml.notesSlide+xml"/>
  <Override PartName="/ppt/tags/tag14.xml" ContentType="application/vnd.openxmlformats-officedocument.presentationml.tags+xml"/>
  <Override PartName="/ppt/notesSlides/notesSlide11.xml" ContentType="application/vnd.openxmlformats-officedocument.presentationml.notesSlide+xml"/>
  <Override PartName="/ppt/tags/tag15.xml" ContentType="application/vnd.openxmlformats-officedocument.presentationml.tags+xml"/>
  <Override PartName="/ppt/notesSlides/notesSlide12.xml" ContentType="application/vnd.openxmlformats-officedocument.presentationml.notesSlide+xml"/>
  <Override PartName="/ppt/tags/tag16.xml" ContentType="application/vnd.openxmlformats-officedocument.presentationml.tags+xml"/>
  <Override PartName="/ppt/notesSlides/notesSlide1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4"/>
  </p:sldMasterIdLst>
  <p:notesMasterIdLst>
    <p:notesMasterId r:id="rId18"/>
  </p:notesMasterIdLst>
  <p:sldIdLst>
    <p:sldId id="256" r:id="rId5"/>
    <p:sldId id="268" r:id="rId6"/>
    <p:sldId id="270" r:id="rId7"/>
    <p:sldId id="272" r:id="rId8"/>
    <p:sldId id="258" r:id="rId9"/>
    <p:sldId id="269" r:id="rId10"/>
    <p:sldId id="266" r:id="rId11"/>
    <p:sldId id="261" r:id="rId12"/>
    <p:sldId id="259" r:id="rId13"/>
    <p:sldId id="262" r:id="rId14"/>
    <p:sldId id="271" r:id="rId15"/>
    <p:sldId id="265" r:id="rId16"/>
    <p:sldId id="267" r:id="rId17"/>
  </p:sldIdLst>
  <p:sldSz cx="12192000" cy="6858000"/>
  <p:notesSz cx="6858000" cy="9144000"/>
  <p:custDataLst>
    <p:tags r:id="rId1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DBFD1"/>
    <a:srgbClr val="211D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2" autoAdjust="0"/>
    <p:restoredTop sz="95683" autoAdjust="0"/>
  </p:normalViewPr>
  <p:slideViewPr>
    <p:cSldViewPr snapToGrid="0">
      <p:cViewPr varScale="1">
        <p:scale>
          <a:sx n="101" d="100"/>
          <a:sy n="101" d="100"/>
        </p:scale>
        <p:origin x="180" y="18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tags" Target="tags/tag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le Duignan" userId="f36a576b-c06f-4e27-b341-dcf4bf9c1f2f" providerId="ADAL" clId="{07D29F31-AF74-419B-AFEC-C1B7E62EF368}"/>
    <pc:docChg chg="undo custSel modSld">
      <pc:chgData name="Danielle Duignan" userId="f36a576b-c06f-4e27-b341-dcf4bf9c1f2f" providerId="ADAL" clId="{07D29F31-AF74-419B-AFEC-C1B7E62EF368}" dt="2026-03-05T10:07:42.994" v="79" actId="962"/>
      <pc:docMkLst>
        <pc:docMk/>
      </pc:docMkLst>
      <pc:sldChg chg="addSp delSp modSp mod">
        <pc:chgData name="Danielle Duignan" userId="f36a576b-c06f-4e27-b341-dcf4bf9c1f2f" providerId="ADAL" clId="{07D29F31-AF74-419B-AFEC-C1B7E62EF368}" dt="2026-03-05T10:04:55.853" v="69"/>
        <pc:sldMkLst>
          <pc:docMk/>
          <pc:sldMk cId="3998343725" sldId="262"/>
        </pc:sldMkLst>
        <pc:spChg chg="ord">
          <ac:chgData name="Danielle Duignan" userId="f36a576b-c06f-4e27-b341-dcf4bf9c1f2f" providerId="ADAL" clId="{07D29F31-AF74-419B-AFEC-C1B7E62EF368}" dt="2026-03-05T10:03:11.700" v="34"/>
          <ac:spMkLst>
            <pc:docMk/>
            <pc:sldMk cId="3998343725" sldId="262"/>
            <ac:spMk id="2" creationId="{4E762306-EDF8-0814-AFB5-BC787C207FF8}"/>
          </ac:spMkLst>
        </pc:spChg>
        <pc:spChg chg="ord">
          <ac:chgData name="Danielle Duignan" userId="f36a576b-c06f-4e27-b341-dcf4bf9c1f2f" providerId="ADAL" clId="{07D29F31-AF74-419B-AFEC-C1B7E62EF368}" dt="2026-03-05T10:04:45.656" v="63"/>
          <ac:spMkLst>
            <pc:docMk/>
            <pc:sldMk cId="3998343725" sldId="262"/>
            <ac:spMk id="3" creationId="{802B7650-5763-D93E-25E6-8F136830F74F}"/>
          </ac:spMkLst>
        </pc:spChg>
        <pc:spChg chg="ord">
          <ac:chgData name="Danielle Duignan" userId="f36a576b-c06f-4e27-b341-dcf4bf9c1f2f" providerId="ADAL" clId="{07D29F31-AF74-419B-AFEC-C1B7E62EF368}" dt="2026-03-05T10:04:51.933" v="67"/>
          <ac:spMkLst>
            <pc:docMk/>
            <pc:sldMk cId="3998343725" sldId="262"/>
            <ac:spMk id="4" creationId="{31307457-4AE3-5C67-6F8F-6F3A0C871940}"/>
          </ac:spMkLst>
        </pc:spChg>
        <pc:spChg chg="ord">
          <ac:chgData name="Danielle Duignan" userId="f36a576b-c06f-4e27-b341-dcf4bf9c1f2f" providerId="ADAL" clId="{07D29F31-AF74-419B-AFEC-C1B7E62EF368}" dt="2026-03-05T10:03:11.700" v="34"/>
          <ac:spMkLst>
            <pc:docMk/>
            <pc:sldMk cId="3998343725" sldId="262"/>
            <ac:spMk id="5" creationId="{D2F4A443-A5D9-FF8E-D38D-F72F8B5CF1C2}"/>
          </ac:spMkLst>
        </pc:spChg>
        <pc:spChg chg="ord">
          <ac:chgData name="Danielle Duignan" userId="f36a576b-c06f-4e27-b341-dcf4bf9c1f2f" providerId="ADAL" clId="{07D29F31-AF74-419B-AFEC-C1B7E62EF368}" dt="2026-03-05T10:04:48.712" v="66"/>
          <ac:spMkLst>
            <pc:docMk/>
            <pc:sldMk cId="3998343725" sldId="262"/>
            <ac:spMk id="6" creationId="{D0D1CFF4-FBB4-268D-9E24-2F5E8ED17A11}"/>
          </ac:spMkLst>
        </pc:spChg>
        <pc:spChg chg="add del ord">
          <ac:chgData name="Danielle Duignan" userId="f36a576b-c06f-4e27-b341-dcf4bf9c1f2f" providerId="ADAL" clId="{07D29F31-AF74-419B-AFEC-C1B7E62EF368}" dt="2026-03-05T10:04:29.829" v="57" actId="478"/>
          <ac:spMkLst>
            <pc:docMk/>
            <pc:sldMk cId="3998343725" sldId="262"/>
            <ac:spMk id="17" creationId="{EF43892E-9AED-C7E6-5457-D32804E4ECA0}"/>
          </ac:spMkLst>
        </pc:spChg>
        <pc:spChg chg="ord">
          <ac:chgData name="Danielle Duignan" userId="f36a576b-c06f-4e27-b341-dcf4bf9c1f2f" providerId="ADAL" clId="{07D29F31-AF74-419B-AFEC-C1B7E62EF368}" dt="2026-03-05T10:03:11.700" v="34"/>
          <ac:spMkLst>
            <pc:docMk/>
            <pc:sldMk cId="3998343725" sldId="262"/>
            <ac:spMk id="18" creationId="{87C7AC2A-70B0-CC17-45CD-1C54AF97FE65}"/>
          </ac:spMkLst>
        </pc:spChg>
        <pc:spChg chg="ord">
          <ac:chgData name="Danielle Duignan" userId="f36a576b-c06f-4e27-b341-dcf4bf9c1f2f" providerId="ADAL" clId="{07D29F31-AF74-419B-AFEC-C1B7E62EF368}" dt="2026-03-05T10:04:55.853" v="69"/>
          <ac:spMkLst>
            <pc:docMk/>
            <pc:sldMk cId="3998343725" sldId="262"/>
            <ac:spMk id="19" creationId="{E1BC4407-86C9-0C2E-0ADD-A0C8FE966792}"/>
          </ac:spMkLst>
        </pc:spChg>
        <pc:spChg chg="add del ord">
          <ac:chgData name="Danielle Duignan" userId="f36a576b-c06f-4e27-b341-dcf4bf9c1f2f" providerId="ADAL" clId="{07D29F31-AF74-419B-AFEC-C1B7E62EF368}" dt="2026-03-05T10:04:30.037" v="58" actId="478"/>
          <ac:spMkLst>
            <pc:docMk/>
            <pc:sldMk cId="3998343725" sldId="262"/>
            <ac:spMk id="20" creationId="{39200432-84CD-8073-25CF-A0EA26A5C9CD}"/>
          </ac:spMkLst>
        </pc:spChg>
        <pc:spChg chg="add del ord">
          <ac:chgData name="Danielle Duignan" userId="f36a576b-c06f-4e27-b341-dcf4bf9c1f2f" providerId="ADAL" clId="{07D29F31-AF74-419B-AFEC-C1B7E62EF368}" dt="2026-03-05T10:04:42.765" v="62" actId="13244"/>
          <ac:spMkLst>
            <pc:docMk/>
            <pc:sldMk cId="3998343725" sldId="262"/>
            <ac:spMk id="21" creationId="{F9B7499B-BDB6-558A-3F3F-FFB3F3ABD023}"/>
          </ac:spMkLst>
        </pc:spChg>
        <pc:spChg chg="add del ord">
          <ac:chgData name="Danielle Duignan" userId="f36a576b-c06f-4e27-b341-dcf4bf9c1f2f" providerId="ADAL" clId="{07D29F31-AF74-419B-AFEC-C1B7E62EF368}" dt="2026-03-05T10:04:30.247" v="59" actId="478"/>
          <ac:spMkLst>
            <pc:docMk/>
            <pc:sldMk cId="3998343725" sldId="262"/>
            <ac:spMk id="22" creationId="{104DDD02-B996-6595-047A-2A28205BB4E4}"/>
          </ac:spMkLst>
        </pc:spChg>
        <pc:picChg chg="mod">
          <ac:chgData name="Danielle Duignan" userId="f36a576b-c06f-4e27-b341-dcf4bf9c1f2f" providerId="ADAL" clId="{07D29F31-AF74-419B-AFEC-C1B7E62EF368}" dt="2026-03-05T10:04:29.638" v="56" actId="962"/>
          <ac:picMkLst>
            <pc:docMk/>
            <pc:sldMk cId="3998343725" sldId="262"/>
            <ac:picMk id="7" creationId="{27A9AF8B-B001-9A32-B0D8-86D9A93CAD4C}"/>
          </ac:picMkLst>
        </pc:picChg>
      </pc:sldChg>
      <pc:sldChg chg="modSp mod">
        <pc:chgData name="Danielle Duignan" userId="f36a576b-c06f-4e27-b341-dcf4bf9c1f2f" providerId="ADAL" clId="{07D29F31-AF74-419B-AFEC-C1B7E62EF368}" dt="2026-03-05T10:07:42.994" v="79" actId="962"/>
        <pc:sldMkLst>
          <pc:docMk/>
          <pc:sldMk cId="2800935627" sldId="267"/>
        </pc:sldMkLst>
        <pc:picChg chg="mod">
          <ac:chgData name="Danielle Duignan" userId="f36a576b-c06f-4e27-b341-dcf4bf9c1f2f" providerId="ADAL" clId="{07D29F31-AF74-419B-AFEC-C1B7E62EF368}" dt="2026-03-05T10:07:42.994" v="79" actId="962"/>
          <ac:picMkLst>
            <pc:docMk/>
            <pc:sldMk cId="2800935627" sldId="267"/>
            <ac:picMk id="17" creationId="{9D48A6EB-2275-49CB-AE86-021D0EC8E26F}"/>
          </ac:picMkLst>
        </pc:picChg>
      </pc:sldChg>
      <pc:sldChg chg="modSp mod">
        <pc:chgData name="Danielle Duignan" userId="f36a576b-c06f-4e27-b341-dcf4bf9c1f2f" providerId="ADAL" clId="{07D29F31-AF74-419B-AFEC-C1B7E62EF368}" dt="2026-03-05T10:05:30.822" v="71" actId="1076"/>
        <pc:sldMkLst>
          <pc:docMk/>
          <pc:sldMk cId="3694856149" sldId="270"/>
        </pc:sldMkLst>
        <pc:spChg chg="mod">
          <ac:chgData name="Danielle Duignan" userId="f36a576b-c06f-4e27-b341-dcf4bf9c1f2f" providerId="ADAL" clId="{07D29F31-AF74-419B-AFEC-C1B7E62EF368}" dt="2026-03-05T10:05:30.822" v="71" actId="1076"/>
          <ac:spMkLst>
            <pc:docMk/>
            <pc:sldMk cId="3694856149" sldId="270"/>
            <ac:spMk id="32" creationId="{F7CC3C5A-A0AE-7349-1E16-30CD72648116}"/>
          </ac:spMkLst>
        </pc:spChg>
      </pc:sldChg>
      <pc:sldChg chg="modSp mod">
        <pc:chgData name="Danielle Duignan" userId="f36a576b-c06f-4e27-b341-dcf4bf9c1f2f" providerId="ADAL" clId="{07D29F31-AF74-419B-AFEC-C1B7E62EF368}" dt="2026-03-05T10:06:34.959" v="78" actId="1076"/>
        <pc:sldMkLst>
          <pc:docMk/>
          <pc:sldMk cId="1318240158" sldId="272"/>
        </pc:sldMkLst>
        <pc:spChg chg="mod">
          <ac:chgData name="Danielle Duignan" userId="f36a576b-c06f-4e27-b341-dcf4bf9c1f2f" providerId="ADAL" clId="{07D29F31-AF74-419B-AFEC-C1B7E62EF368}" dt="2026-03-05T10:06:14.012" v="73" actId="962"/>
          <ac:spMkLst>
            <pc:docMk/>
            <pc:sldMk cId="1318240158" sldId="272"/>
            <ac:spMk id="19" creationId="{C3C8DD96-5BAA-2AFE-EA60-0EA4CFD648F6}"/>
          </ac:spMkLst>
        </pc:spChg>
        <pc:spChg chg="mod">
          <ac:chgData name="Danielle Duignan" userId="f36a576b-c06f-4e27-b341-dcf4bf9c1f2f" providerId="ADAL" clId="{07D29F31-AF74-419B-AFEC-C1B7E62EF368}" dt="2026-03-05T10:06:24.293" v="76" actId="962"/>
          <ac:spMkLst>
            <pc:docMk/>
            <pc:sldMk cId="1318240158" sldId="272"/>
            <ac:spMk id="20" creationId="{C8AE7450-4E28-305F-5492-2FE4402368DD}"/>
          </ac:spMkLst>
        </pc:spChg>
        <pc:grpChg chg="mod">
          <ac:chgData name="Danielle Duignan" userId="f36a576b-c06f-4e27-b341-dcf4bf9c1f2f" providerId="ADAL" clId="{07D29F31-AF74-419B-AFEC-C1B7E62EF368}" dt="2026-03-05T10:06:19.128" v="75" actId="962"/>
          <ac:grpSpMkLst>
            <pc:docMk/>
            <pc:sldMk cId="1318240158" sldId="272"/>
            <ac:grpSpMk id="22" creationId="{D237EC80-9B4E-A8CB-A52E-D61019E64F84}"/>
          </ac:grpSpMkLst>
        </pc:grpChg>
        <pc:grpChg chg="mod">
          <ac:chgData name="Danielle Duignan" userId="f36a576b-c06f-4e27-b341-dcf4bf9c1f2f" providerId="ADAL" clId="{07D29F31-AF74-419B-AFEC-C1B7E62EF368}" dt="2026-03-05T10:06:26.486" v="77" actId="962"/>
          <ac:grpSpMkLst>
            <pc:docMk/>
            <pc:sldMk cId="1318240158" sldId="272"/>
            <ac:grpSpMk id="23" creationId="{3E4D5EBE-D1DB-77C2-349F-A6EA176AF3AF}"/>
          </ac:grpSpMkLst>
        </pc:grpChg>
        <pc:grpChg chg="mod">
          <ac:chgData name="Danielle Duignan" userId="f36a576b-c06f-4e27-b341-dcf4bf9c1f2f" providerId="ADAL" clId="{07D29F31-AF74-419B-AFEC-C1B7E62EF368}" dt="2026-03-05T10:06:16.893" v="74" actId="962"/>
          <ac:grpSpMkLst>
            <pc:docMk/>
            <pc:sldMk cId="1318240158" sldId="272"/>
            <ac:grpSpMk id="29" creationId="{728CF8BD-6657-EE05-1A0E-04C165063519}"/>
          </ac:grpSpMkLst>
        </pc:grpChg>
        <pc:picChg chg="mod">
          <ac:chgData name="Danielle Duignan" userId="f36a576b-c06f-4e27-b341-dcf4bf9c1f2f" providerId="ADAL" clId="{07D29F31-AF74-419B-AFEC-C1B7E62EF368}" dt="2026-03-05T10:06:34.959" v="78" actId="1076"/>
          <ac:picMkLst>
            <pc:docMk/>
            <pc:sldMk cId="1318240158" sldId="272"/>
            <ac:picMk id="16" creationId="{83E35477-0CD3-4089-4142-23D7002373AB}"/>
          </ac:picMkLst>
        </pc:picChg>
        <pc:picChg chg="mod">
          <ac:chgData name="Danielle Duignan" userId="f36a576b-c06f-4e27-b341-dcf4bf9c1f2f" providerId="ADAL" clId="{07D29F31-AF74-419B-AFEC-C1B7E62EF368}" dt="2026-03-05T10:06:07.969" v="72" actId="962"/>
          <ac:picMkLst>
            <pc:docMk/>
            <pc:sldMk cId="1318240158" sldId="272"/>
            <ac:picMk id="28" creationId="{1EC80BE5-D0AC-56FD-5436-434602C809F2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382325-7E26-4135-90C3-8E74D946E4D2}" type="datetimeFigureOut">
              <a:rPr lang="en-IE" smtClean="0"/>
              <a:t>05/03/2026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702037-7447-4BFF-B7B8-00F4AC6053F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0987206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702037-7447-4BFF-B7B8-00F4AC6053F0}" type="slidenum">
              <a:rPr lang="en-IE" smtClean="0"/>
              <a:t>1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12372744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393EEC-0765-E84A-91AC-DDCFEBE4B0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39CF210-4AD4-E17B-1E71-F073FD401CF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D2114CD-DC78-12E0-81FC-A4C31997B6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EE4878-5081-D0B7-F9EC-0D71A80BCCD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702037-7447-4BFF-B7B8-00F4AC6053F0}" type="slidenum">
              <a:rPr lang="en-IE" smtClean="0"/>
              <a:t>10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1991783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7FDDE9-D59A-EED0-512D-C7F548FC9A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43EFC36-4E14-4203-EEEF-27C2915FE43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329C71B-A06D-52D2-C8C8-81954585E55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D6D8E1-8694-94DD-6156-AD4F55899C4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702037-7447-4BFF-B7B8-00F4AC6053F0}" type="slidenum">
              <a:rPr lang="en-IE" smtClean="0"/>
              <a:t>11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0835785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F7A92E-E26A-DB6C-53D3-DD951C78A3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6D448D8-7505-B70A-B228-D37D29DE3C6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7D1F7CB-42BE-F4A6-2976-E7AC980FDAE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B36FA8-B543-5359-9235-48C6083ADB0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702037-7447-4BFF-B7B8-00F4AC6053F0}" type="slidenum">
              <a:rPr lang="en-IE" smtClean="0"/>
              <a:t>12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4054533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726889-238C-9B0F-9D4F-2FA6DFF309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E097A19-76E4-6C0E-F6D1-3EB03E472D1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C599E52-A28B-EC5A-2504-19D1C174FD0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4E596C-6A49-A81E-C5ED-424C59CD242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702037-7447-4BFF-B7B8-00F4AC6053F0}" type="slidenum">
              <a:rPr lang="en-IE" smtClean="0"/>
              <a:t>13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67873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2934AC-F0E2-7F68-2F2A-B52C8BE5B1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BBF048A-7E3A-99AB-3372-0D9A2B0D1CE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500FE32-850D-6D18-EEE4-D2DD5B4D77C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2FFC8F-D715-D963-502E-D7EE983CB1E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702037-7447-4BFF-B7B8-00F4AC6053F0}" type="slidenum">
              <a:rPr lang="en-IE" smtClean="0"/>
              <a:t>2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5739311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C03EBA-7697-598E-5CB5-1140CBC966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CD45A4C-95FC-F521-38CB-611C5F51B7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D77E72A-89DF-9DCB-18D3-38A5AF60B78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87695A-6469-BCC7-9D8F-941C1720749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702037-7447-4BFF-B7B8-00F4AC6053F0}" type="slidenum">
              <a:rPr lang="en-IE" smtClean="0"/>
              <a:t>3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7935987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13BC13-C80E-5A1A-8A6A-F8D25EA5FC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9D6543A-3217-0CA3-D346-9C6752A1AE7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5E2167F-6273-77A8-C70E-D828EB27FEA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03AFF3-33EE-44C3-EF9E-C1FD05C1598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702037-7447-4BFF-B7B8-00F4AC6053F0}" type="slidenum">
              <a:rPr lang="en-IE" smtClean="0"/>
              <a:t>4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9490126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702037-7447-4BFF-B7B8-00F4AC6053F0}" type="slidenum">
              <a:rPr lang="en-IE" smtClean="0"/>
              <a:t>5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7646222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628513-97C0-4E84-203D-7FD4037388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9D834A1-FAEB-6FD6-736C-0A4284C18F3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222A66A-A937-3632-E5C8-E70F654B3C5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I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94D25F-F0EB-4312-DA7B-58FFEA837A1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702037-7447-4BFF-B7B8-00F4AC6053F0}" type="slidenum">
              <a:rPr lang="en-IE" smtClean="0"/>
              <a:t>6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4167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425E10-C40B-9BAE-8B6A-5F95ED779F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999529A-EF1F-1783-AF20-AA08376D750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06D2E6F-70BC-1422-6D18-587E4147B03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I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390747-0E36-E715-B838-B80B5D38807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702037-7447-4BFF-B7B8-00F4AC6053F0}" type="slidenum">
              <a:rPr lang="en-IE" smtClean="0"/>
              <a:t>7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26739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CE37CD-7880-5B1D-3670-5C5405B66B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92B89BC-5E29-62B9-B5AC-B7CD914E1A3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26A33C2-BB84-12BC-50DC-56FDFD1CF90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461B9D-2416-E04D-0F27-9E33B49709E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702037-7447-4BFF-B7B8-00F4AC6053F0}" type="slidenum">
              <a:rPr lang="en-IE" smtClean="0"/>
              <a:t>8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2240825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702037-7447-4BFF-B7B8-00F4AC6053F0}" type="slidenum">
              <a:rPr lang="en-IE" smtClean="0"/>
              <a:t>9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2534999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01923" y="1122363"/>
            <a:ext cx="7588155" cy="2621154"/>
          </a:xfrm>
        </p:spPr>
        <p:txBody>
          <a:bodyPr anchor="b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01923" y="3843708"/>
            <a:ext cx="7588155" cy="141409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8FA71-3A18-48C0-980F-4B68F7F63042}" type="datetime1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62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E956D-CB73-C986-F100-46487310D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515600" cy="113225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423E6A-A07C-BF0D-EA30-9A8A854E48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2648" y="1680898"/>
            <a:ext cx="10515600" cy="44960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C9908-8F95-8DFC-72CC-158552B56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EDB3-C0E8-45F8-9E1D-1B6C8D1880C0}" type="datetime1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6C9BE-9060-50CB-2BB7-07307FF89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A835B-97D3-BC22-F0B8-4986D4636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8640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5B0252-346C-F6F4-3642-19F571550D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634888" y="578497"/>
            <a:ext cx="2047037" cy="559846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98DA36-7351-9D6A-518B-678AB8A50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578497"/>
            <a:ext cx="8796688" cy="55984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46BDFF-D746-836C-04B8-CA89AD5D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C4B-54ED-4041-B552-9BA760FA3DBA}" type="datetime1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AA929-A9E6-FF9C-0C59-177F892D6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6D893-7E81-90DC-4139-7687B39C3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90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1210E-201E-4473-82AC-2466F5386C38}" type="datetime1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11531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D06AF-EF87-8489-2C82-DEB90B7EF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381" y="553616"/>
            <a:ext cx="8273140" cy="4008859"/>
          </a:xfrm>
        </p:spPr>
        <p:txBody>
          <a:bodyPr anchor="t">
            <a:norm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E5678-CA38-1318-9EA2-5E0A4F9A5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3380" y="4589463"/>
            <a:ext cx="8273140" cy="1384617"/>
          </a:xfr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99186-7E5A-60AF-DE69-5C7DA7161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EA198-6CAB-4B8F-B93F-1F9C8C4B6CE7}" type="datetime1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A13D1-1FBA-E820-323B-77B41F1A6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9BE85-85F6-4636-C651-D87CC969A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32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741152" cy="113225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E861E-DFBA-B4AA-9356-CDE3D3F57C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2648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1D7538-EC5A-3EE7-176F-A58920C507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6041F-4525-44D5-AA4F-332294BF1F56}" type="datetime1">
              <a:rPr lang="en-US" smtClean="0"/>
              <a:t>3/5/2026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310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7396"/>
            <a:ext cx="10745788" cy="11432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685735"/>
            <a:ext cx="5157787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DA52B0-7419-A946-4523-6D34BCAD26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386894"/>
            <a:ext cx="5157787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5735"/>
            <a:ext cx="5183188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BAE980-E611-98B5-04E9-DE4584B0E3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386894"/>
            <a:ext cx="5183189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7091-BBDF-4EB9-BA6B-2BB67AC4FC0F}" type="datetime1">
              <a:rPr lang="en-US" smtClean="0"/>
              <a:t>3/5/2026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373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B226B-77A6-410C-9796-083F278E0125}" type="datetime1">
              <a:rPr lang="en-US" smtClean="0"/>
              <a:t>3/5/2026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022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578B-D289-4C40-8593-3D356C49DA58}" type="datetime1">
              <a:rPr lang="en-US" smtClean="0"/>
              <a:t>3/5/2026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056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160" y="553616"/>
            <a:ext cx="3595634" cy="1757505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4708" y="553616"/>
            <a:ext cx="6279741" cy="54864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7160" y="2311121"/>
            <a:ext cx="3595634" cy="3728895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FAE3-14DB-48A7-A80F-80DDB072CE3D}" type="datetime1">
              <a:rPr lang="en-US" smtClean="0"/>
              <a:t>3/5/2026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191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557784"/>
            <a:ext cx="3595634" cy="2212313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71C769-CEC8-962A-01E6-15B0E05679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063319" y="657103"/>
            <a:ext cx="6483687" cy="555590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1" y="2826137"/>
            <a:ext cx="3585586" cy="3434638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5EAEF-6478-4102-8F5D-A5FE9FC97ACB}" type="datetime1">
              <a:rPr lang="en-US" smtClean="0"/>
              <a:t>3/5/2026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901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653578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7" y="1715532"/>
            <a:ext cx="10653579" cy="4593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7160" y="6453002"/>
            <a:ext cx="34943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67F45AC6-C491-4585-A584-9CE2AF7D5500}" type="datetime1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76521" y="6453002"/>
            <a:ext cx="28054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32162" y="6453002"/>
            <a:ext cx="429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4BC8D0F-512D-C9A8-2D2F-2BED932C21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634976"/>
            <a:ext cx="12192000" cy="223023"/>
          </a:xfrm>
          <a:prstGeom prst="rect">
            <a:avLst/>
          </a:prstGeom>
          <a:solidFill>
            <a:srgbClr val="9DBF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  <p:custDataLst>
      <p:tags r:id="rId13"/>
    </p:custDataLst>
    <p:extLst>
      <p:ext uri="{BB962C8B-B14F-4D97-AF65-F5344CB8AC3E}">
        <p14:creationId xmlns:p14="http://schemas.microsoft.com/office/powerpoint/2010/main" val="3995870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79" r:id="rId6"/>
    <p:sldLayoutId id="2147483675" r:id="rId7"/>
    <p:sldLayoutId id="2147483676" r:id="rId8"/>
    <p:sldLayoutId id="2147483677" r:id="rId9"/>
    <p:sldLayoutId id="2147483678" r:id="rId10"/>
    <p:sldLayoutId id="2147483680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notesSlide" Target="../notesSlides/notesSlide13.xml"/><Relationship Id="rId7" Type="http://schemas.openxmlformats.org/officeDocument/2006/relationships/hyperlink" Target="https://www.linkedin.com/in/susan-horgan/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11D3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6" name="Rectangle 35">
            <a:extLst>
              <a:ext uri="{FF2B5EF4-FFF2-40B4-BE49-F238E27FC236}">
                <a16:creationId xmlns:a16="http://schemas.microsoft.com/office/drawing/2014/main" id="{C8B12E9E-0882-B45B-2DE2-4717848917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251A6CA-6A83-1FDB-062F-36B1F769EB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10627" y="4132789"/>
            <a:ext cx="6263121" cy="1423605"/>
          </a:xfrm>
        </p:spPr>
        <p:txBody>
          <a:bodyPr>
            <a:noAutofit/>
          </a:bodyPr>
          <a:lstStyle/>
          <a:p>
            <a:pPr algn="l"/>
            <a:r>
              <a:rPr lang="en-IE" sz="5400" dirty="0">
                <a:solidFill>
                  <a:schemeClr val="bg1"/>
                </a:solidFill>
                <a:latin typeface="Century Gothic" panose="020B0502020202020204" pitchFamily="34" charset="0"/>
              </a:rPr>
              <a:t>Digital Inclusion in Online Learning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CF5267-40AD-638A-9C25-5092E4ACBF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10627" y="5786990"/>
            <a:ext cx="7353411" cy="703015"/>
          </a:xfrm>
        </p:spPr>
        <p:txBody>
          <a:bodyPr>
            <a:normAutofit/>
          </a:bodyPr>
          <a:lstStyle/>
          <a:p>
            <a:pPr algn="l"/>
            <a:r>
              <a:rPr lang="en-IE" sz="3200" dirty="0">
                <a:solidFill>
                  <a:schemeClr val="bg1"/>
                </a:solidFill>
                <a:latin typeface="Century Gothic" panose="020B0502020202020204" pitchFamily="34" charset="0"/>
              </a:rPr>
              <a:t>Between the guidelines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1DAEE1E-2A99-0FD7-F013-8FA2992F66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49916" y="236918"/>
            <a:ext cx="4560711" cy="5367866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C75D3B8-8353-C0BF-BDAA-94EDFCBB3E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363840" y="5604784"/>
            <a:ext cx="8082846" cy="0"/>
          </a:xfrm>
          <a:prstGeom prst="line">
            <a:avLst/>
          </a:prstGeom>
          <a:ln w="76200">
            <a:solidFill>
              <a:srgbClr val="9DBFD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E45BB26A-19A9-76DA-8C87-28CD84E3E6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634976"/>
            <a:ext cx="12192000" cy="223023"/>
          </a:xfrm>
          <a:prstGeom prst="rect">
            <a:avLst/>
          </a:prstGeom>
          <a:solidFill>
            <a:srgbClr val="9DBF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74074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9BB960-E409-D574-75C0-ED32B69032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762306-EDF8-0814-AFB5-BC787C207F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6" y="440298"/>
            <a:ext cx="11118690" cy="705675"/>
          </a:xfrm>
        </p:spPr>
        <p:txBody>
          <a:bodyPr/>
          <a:lstStyle/>
          <a:p>
            <a:r>
              <a:rPr lang="en-IE" dirty="0">
                <a:solidFill>
                  <a:srgbClr val="211D39"/>
                </a:solidFill>
                <a:latin typeface="Century Gothic" panose="020B0502020202020204" pitchFamily="34" charset="0"/>
              </a:rPr>
              <a:t>Cognitive-Technical Accessibility (CTA)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104DDD02-B996-6595-047A-2A28205BB4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28383" y="1267731"/>
            <a:ext cx="11135233" cy="4909148"/>
          </a:xfrm>
          <a:prstGeom prst="rect">
            <a:avLst/>
          </a:prstGeom>
          <a:noFill/>
          <a:ln w="19050">
            <a:solidFill>
              <a:srgbClr val="211D3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9200432-84CD-8073-25CF-A0EA26A5C9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28383" y="1270746"/>
            <a:ext cx="5411050" cy="4909148"/>
          </a:xfrm>
          <a:prstGeom prst="rect">
            <a:avLst/>
          </a:prstGeom>
          <a:solidFill>
            <a:srgbClr val="002060">
              <a:alpha val="2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9B7499B-BDB6-558A-3F3F-FFB3F3ABD0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939433" y="1267731"/>
            <a:ext cx="5724183" cy="4909148"/>
          </a:xfrm>
          <a:prstGeom prst="rect">
            <a:avLst/>
          </a:prstGeom>
          <a:solidFill>
            <a:srgbClr val="9DBFD1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02B7650-5763-D93E-25E6-8F136830F74F}"/>
              </a:ext>
            </a:extLst>
          </p:cNvPr>
          <p:cNvSpPr txBox="1"/>
          <p:nvPr/>
        </p:nvSpPr>
        <p:spPr>
          <a:xfrm>
            <a:off x="1377504" y="1703998"/>
            <a:ext cx="19431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2400" dirty="0">
                <a:latin typeface="Century Gothic" panose="020B0502020202020204" pitchFamily="34" charset="0"/>
              </a:rPr>
              <a:t>User Interface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0D1CFF4-FBB4-268D-9E24-2F5E8ED17A11}"/>
              </a:ext>
            </a:extLst>
          </p:cNvPr>
          <p:cNvSpPr txBox="1"/>
          <p:nvPr/>
        </p:nvSpPr>
        <p:spPr>
          <a:xfrm>
            <a:off x="4745917" y="1506752"/>
            <a:ext cx="23075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2400" dirty="0">
                <a:latin typeface="Century Gothic" panose="020B0502020202020204" pitchFamily="34" charset="0"/>
              </a:rPr>
              <a:t>UDL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1307457-4AE3-5C67-6F8F-6F3A0C871940}"/>
              </a:ext>
            </a:extLst>
          </p:cNvPr>
          <p:cNvSpPr txBox="1"/>
          <p:nvPr/>
        </p:nvSpPr>
        <p:spPr>
          <a:xfrm>
            <a:off x="558863" y="3299184"/>
            <a:ext cx="19431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2400" dirty="0">
                <a:latin typeface="Century Gothic" panose="020B0502020202020204" pitchFamily="34" charset="0"/>
              </a:rPr>
              <a:t>User Experience</a:t>
            </a:r>
          </a:p>
        </p:txBody>
      </p:sp>
      <p:pic>
        <p:nvPicPr>
          <p:cNvPr id="7" name="Picture 6" descr="CTA extends accessibility beyond compliance and centres cognitive and sensory experience&#10;">
            <a:extLst>
              <a:ext uri="{FF2B5EF4-FFF2-40B4-BE49-F238E27FC236}">
                <a16:creationId xmlns:a16="http://schemas.microsoft.com/office/drawing/2014/main" id="{27A9AF8B-B001-9A32-B0D8-86D9A93CAD4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1545" y="1928919"/>
            <a:ext cx="6935781" cy="3597397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E1BC4407-86C9-0C2E-0ADD-A0C8FE966792}"/>
              </a:ext>
            </a:extLst>
          </p:cNvPr>
          <p:cNvSpPr txBox="1"/>
          <p:nvPr/>
        </p:nvSpPr>
        <p:spPr>
          <a:xfrm>
            <a:off x="9520951" y="3014414"/>
            <a:ext cx="194316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2400" dirty="0">
                <a:latin typeface="Century Gothic" panose="020B0502020202020204" pitchFamily="34" charset="0"/>
              </a:rPr>
              <a:t>Web accessibility guidelines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2F4A443-A5D9-FF8E-D38D-F72F8B5CF1C2}"/>
              </a:ext>
            </a:extLst>
          </p:cNvPr>
          <p:cNvSpPr txBox="1"/>
          <p:nvPr/>
        </p:nvSpPr>
        <p:spPr>
          <a:xfrm>
            <a:off x="1013145" y="5055444"/>
            <a:ext cx="230752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2400" dirty="0">
                <a:latin typeface="Century Gothic" panose="020B0502020202020204" pitchFamily="34" charset="0"/>
              </a:rPr>
              <a:t>Cognitive load theory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7C7AC2A-70B0-CC17-45CD-1C54AF97FE65}"/>
              </a:ext>
            </a:extLst>
          </p:cNvPr>
          <p:cNvSpPr txBox="1"/>
          <p:nvPr/>
        </p:nvSpPr>
        <p:spPr>
          <a:xfrm>
            <a:off x="4779066" y="5470942"/>
            <a:ext cx="23075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2400" dirty="0">
                <a:latin typeface="Century Gothic" panose="020B0502020202020204" pitchFamily="34" charset="0"/>
              </a:rPr>
              <a:t>Research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F43892E-9AED-C7E6-5457-D32804E4EC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634976"/>
            <a:ext cx="12192000" cy="223023"/>
          </a:xfrm>
          <a:prstGeom prst="rect">
            <a:avLst/>
          </a:prstGeom>
          <a:solidFill>
            <a:srgbClr val="9DBF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983437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3870A1-9A88-A2A9-1F7E-24BDBE3341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3E23AC7-DCDB-A9F3-7939-7DFB6A0931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 flipH="1">
            <a:off x="4595829" y="2552601"/>
            <a:ext cx="2698" cy="1952955"/>
          </a:xfrm>
          <a:prstGeom prst="line">
            <a:avLst/>
          </a:prstGeom>
          <a:ln>
            <a:solidFill>
              <a:srgbClr val="211D3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4F6EB0-BAC1-16B9-4BD1-A8211E21DB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 flipH="1">
            <a:off x="7587877" y="2536319"/>
            <a:ext cx="2698" cy="1952955"/>
          </a:xfrm>
          <a:prstGeom prst="line">
            <a:avLst/>
          </a:prstGeom>
          <a:ln>
            <a:solidFill>
              <a:srgbClr val="211D3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1C3D077-786C-44C6-92DA-43E86DACD9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 flipH="1">
            <a:off x="10515936" y="2552601"/>
            <a:ext cx="2698" cy="1952955"/>
          </a:xfrm>
          <a:prstGeom prst="line">
            <a:avLst/>
          </a:prstGeom>
          <a:ln>
            <a:solidFill>
              <a:srgbClr val="211D3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DBA0D0E-752D-8C02-1712-8D9BB1DE60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12" idx="2"/>
            <a:endCxn id="35" idx="0"/>
          </p:cNvCxnSpPr>
          <p:nvPr/>
        </p:nvCxnSpPr>
        <p:spPr>
          <a:xfrm flipH="1">
            <a:off x="1602429" y="2536319"/>
            <a:ext cx="2698" cy="1952955"/>
          </a:xfrm>
          <a:prstGeom prst="line">
            <a:avLst/>
          </a:prstGeom>
          <a:ln>
            <a:solidFill>
              <a:srgbClr val="211D3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>
            <a:extLst>
              <a:ext uri="{FF2B5EF4-FFF2-40B4-BE49-F238E27FC236}">
                <a16:creationId xmlns:a16="http://schemas.microsoft.com/office/drawing/2014/main" id="{996B23F1-C80B-5646-D689-6F32D12310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219562" y="4520901"/>
            <a:ext cx="2723430" cy="1618422"/>
          </a:xfrm>
          <a:prstGeom prst="rect">
            <a:avLst/>
          </a:prstGeom>
          <a:solidFill>
            <a:srgbClr val="9DBFD1">
              <a:alpha val="28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3FF94BA4-EAC2-9FCF-6C5D-4982497712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233795" y="4520901"/>
            <a:ext cx="2723429" cy="1618422"/>
          </a:xfrm>
          <a:prstGeom prst="rect">
            <a:avLst/>
          </a:prstGeom>
          <a:solidFill>
            <a:srgbClr val="9DBFD1">
              <a:alpha val="28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CE42DDAD-E16E-CF46-EE92-0430A6EA0E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37514" y="4523647"/>
            <a:ext cx="2723429" cy="1612931"/>
          </a:xfrm>
          <a:prstGeom prst="rect">
            <a:avLst/>
          </a:prstGeom>
          <a:solidFill>
            <a:srgbClr val="9DBFD1">
              <a:alpha val="28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E4A3E213-FFD0-BA65-5403-22E27EF5F5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40715" y="4489274"/>
            <a:ext cx="2723428" cy="1642726"/>
          </a:xfrm>
          <a:prstGeom prst="rect">
            <a:avLst/>
          </a:prstGeom>
          <a:solidFill>
            <a:srgbClr val="9DBFD1">
              <a:alpha val="28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CB264D72-F6EF-1866-8918-2B10BA1EF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156218" y="1358927"/>
            <a:ext cx="2850118" cy="1177392"/>
          </a:xfrm>
          <a:prstGeom prst="rect">
            <a:avLst/>
          </a:prstGeom>
          <a:solidFill>
            <a:srgbClr val="211D39"/>
          </a:solidFill>
          <a:ln>
            <a:solidFill>
              <a:srgbClr val="211D3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9CA217BD-FDC8-A01E-A101-973F4FC5C2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156218" y="2708433"/>
            <a:ext cx="2850118" cy="1631956"/>
          </a:xfrm>
          <a:prstGeom prst="rect">
            <a:avLst/>
          </a:prstGeom>
          <a:solidFill>
            <a:schemeClr val="bg1"/>
          </a:solidFill>
          <a:ln>
            <a:solidFill>
              <a:srgbClr val="211D3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F1EB4562-F0F8-F9F0-D98B-416B0E5448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164170" y="1358927"/>
            <a:ext cx="2850118" cy="1177392"/>
          </a:xfrm>
          <a:prstGeom prst="rect">
            <a:avLst/>
          </a:prstGeom>
          <a:solidFill>
            <a:srgbClr val="211D39"/>
          </a:solidFill>
          <a:ln>
            <a:solidFill>
              <a:srgbClr val="211D3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A6D628D8-C1A9-1D61-70BA-83017D7AC3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164170" y="2708433"/>
            <a:ext cx="2850118" cy="1625814"/>
          </a:xfrm>
          <a:prstGeom prst="rect">
            <a:avLst/>
          </a:prstGeom>
          <a:solidFill>
            <a:schemeClr val="bg1"/>
          </a:solidFill>
          <a:ln>
            <a:solidFill>
              <a:srgbClr val="211D3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BE3FFAF9-E249-2C3F-6E1F-DE300E824B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172119" y="1358927"/>
            <a:ext cx="2850118" cy="1177392"/>
          </a:xfrm>
          <a:prstGeom prst="rect">
            <a:avLst/>
          </a:prstGeom>
          <a:solidFill>
            <a:srgbClr val="211D39"/>
          </a:solidFill>
          <a:ln>
            <a:solidFill>
              <a:srgbClr val="211D3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DB514DA5-CB4D-392D-3FFF-478D9DCB3F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172119" y="2708433"/>
            <a:ext cx="2850118" cy="1625814"/>
          </a:xfrm>
          <a:prstGeom prst="rect">
            <a:avLst/>
          </a:prstGeom>
          <a:solidFill>
            <a:schemeClr val="bg1"/>
          </a:solidFill>
          <a:ln>
            <a:solidFill>
              <a:srgbClr val="211D3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77CF73E-F0C4-CF00-48CD-24CA764CF8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0068" y="1358927"/>
            <a:ext cx="2850118" cy="1177392"/>
          </a:xfrm>
          <a:prstGeom prst="rect">
            <a:avLst/>
          </a:prstGeom>
          <a:solidFill>
            <a:srgbClr val="211D39"/>
          </a:solidFill>
          <a:ln>
            <a:solidFill>
              <a:srgbClr val="211D3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ACFBFC2-0C3D-5F76-CDCF-5D42DB8524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6" y="292381"/>
            <a:ext cx="11118690" cy="663662"/>
          </a:xfrm>
        </p:spPr>
        <p:txBody>
          <a:bodyPr/>
          <a:lstStyle/>
          <a:p>
            <a:r>
              <a:rPr lang="en-IE" dirty="0">
                <a:solidFill>
                  <a:srgbClr val="211D39"/>
                </a:solidFill>
                <a:latin typeface="Century Gothic" panose="020B0502020202020204" pitchFamily="34" charset="0"/>
              </a:rPr>
              <a:t>Cognitive-Technical Accessibility Pillars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7CF04280-39A1-41E7-C24F-B2F7506E85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0068" y="2708432"/>
            <a:ext cx="2850118" cy="1625815"/>
          </a:xfrm>
          <a:prstGeom prst="rect">
            <a:avLst/>
          </a:prstGeom>
          <a:solidFill>
            <a:schemeClr val="bg1"/>
          </a:solidFill>
          <a:ln>
            <a:solidFill>
              <a:srgbClr val="211D3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5D0578B-5B5A-473B-4199-006C8A23E969}"/>
              </a:ext>
            </a:extLst>
          </p:cNvPr>
          <p:cNvSpPr txBox="1"/>
          <p:nvPr/>
        </p:nvSpPr>
        <p:spPr>
          <a:xfrm>
            <a:off x="407782" y="1560311"/>
            <a:ext cx="24661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2400" dirty="0">
                <a:solidFill>
                  <a:schemeClr val="bg1"/>
                </a:solidFill>
                <a:latin typeface="Century Gothic" panose="020B0502020202020204" pitchFamily="34" charset="0"/>
              </a:rPr>
              <a:t>Cognitive Load Awareness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8B46CF7-BA44-FD8E-CD4B-CFB2E0E48D9F}"/>
              </a:ext>
            </a:extLst>
          </p:cNvPr>
          <p:cNvSpPr txBox="1"/>
          <p:nvPr/>
        </p:nvSpPr>
        <p:spPr>
          <a:xfrm>
            <a:off x="240715" y="2852020"/>
            <a:ext cx="27234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Reducing strain on memory and   attention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7F8CA3B-6B2F-85E4-15BA-552475D02761}"/>
              </a:ext>
            </a:extLst>
          </p:cNvPr>
          <p:cNvSpPr txBox="1"/>
          <p:nvPr/>
        </p:nvSpPr>
        <p:spPr>
          <a:xfrm>
            <a:off x="240715" y="4623430"/>
            <a:ext cx="27234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Chunking, clarity, reducing distractions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44263BC-8DD8-747B-2F34-77D557F1AD73}"/>
              </a:ext>
            </a:extLst>
          </p:cNvPr>
          <p:cNvSpPr txBox="1"/>
          <p:nvPr/>
        </p:nvSpPr>
        <p:spPr>
          <a:xfrm>
            <a:off x="3375266" y="1556099"/>
            <a:ext cx="24661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2400" dirty="0">
                <a:solidFill>
                  <a:schemeClr val="bg1"/>
                </a:solidFill>
                <a:latin typeface="Century Gothic" panose="020B0502020202020204" pitchFamily="34" charset="0"/>
              </a:rPr>
              <a:t>Consistency &amp; Predictability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3A39808A-B770-084F-365C-EE19FD001683}"/>
              </a:ext>
            </a:extLst>
          </p:cNvPr>
          <p:cNvSpPr txBox="1"/>
          <p:nvPr/>
        </p:nvSpPr>
        <p:spPr>
          <a:xfrm>
            <a:off x="3237515" y="2880529"/>
            <a:ext cx="27234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Reducing uncertainty and navigation load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D234F1C-1920-CFD7-2FF5-C0CA72F453E7}"/>
              </a:ext>
            </a:extLst>
          </p:cNvPr>
          <p:cNvSpPr txBox="1"/>
          <p:nvPr/>
        </p:nvSpPr>
        <p:spPr>
          <a:xfrm>
            <a:off x="3201795" y="4686002"/>
            <a:ext cx="27943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Stable layouts, predictable progression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671425E-B07F-CF39-CDF0-8533F6A9E66E}"/>
              </a:ext>
            </a:extLst>
          </p:cNvPr>
          <p:cNvSpPr txBox="1"/>
          <p:nvPr/>
        </p:nvSpPr>
        <p:spPr>
          <a:xfrm>
            <a:off x="6501374" y="1569195"/>
            <a:ext cx="21757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2400" dirty="0">
                <a:solidFill>
                  <a:schemeClr val="bg1"/>
                </a:solidFill>
                <a:latin typeface="Century Gothic" panose="020B0502020202020204" pitchFamily="34" charset="0"/>
              </a:rPr>
              <a:t>Sensory</a:t>
            </a:r>
          </a:p>
          <a:p>
            <a:pPr algn="ctr"/>
            <a:r>
              <a:rPr lang="en-IE" sz="2400" dirty="0">
                <a:solidFill>
                  <a:schemeClr val="bg1"/>
                </a:solidFill>
                <a:latin typeface="Century Gothic" panose="020B0502020202020204" pitchFamily="34" charset="0"/>
              </a:rPr>
              <a:t>Modulation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F400B2C9-55F2-3E3C-9E6E-09C4814B9162}"/>
              </a:ext>
            </a:extLst>
          </p:cNvPr>
          <p:cNvSpPr txBox="1"/>
          <p:nvPr/>
        </p:nvSpPr>
        <p:spPr>
          <a:xfrm>
            <a:off x="6233795" y="2872985"/>
            <a:ext cx="27234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Minimising sensory </a:t>
            </a:r>
          </a:p>
          <a:p>
            <a:pPr algn="ctr"/>
            <a:r>
              <a:rPr lang="en-IE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stressors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70EFEE8-8094-9A01-35D6-19E2580F72C3}"/>
              </a:ext>
            </a:extLst>
          </p:cNvPr>
          <p:cNvSpPr txBox="1"/>
          <p:nvPr/>
        </p:nvSpPr>
        <p:spPr>
          <a:xfrm>
            <a:off x="6195046" y="4684000"/>
            <a:ext cx="27982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Balanced contrast, motion control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5C5E58D-E1BF-8E35-2430-3AB841AC1B68}"/>
              </a:ext>
            </a:extLst>
          </p:cNvPr>
          <p:cNvSpPr txBox="1"/>
          <p:nvPr/>
        </p:nvSpPr>
        <p:spPr>
          <a:xfrm>
            <a:off x="9480325" y="1563053"/>
            <a:ext cx="21757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2400" dirty="0">
                <a:solidFill>
                  <a:schemeClr val="bg1"/>
                </a:solidFill>
                <a:latin typeface="Century Gothic" panose="020B0502020202020204" pitchFamily="34" charset="0"/>
              </a:rPr>
              <a:t>Flexible Engagement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E6FD4BF8-4269-9C3D-BF52-04608221F927}"/>
              </a:ext>
            </a:extLst>
          </p:cNvPr>
          <p:cNvSpPr txBox="1"/>
          <p:nvPr/>
        </p:nvSpPr>
        <p:spPr>
          <a:xfrm>
            <a:off x="9158919" y="2843295"/>
            <a:ext cx="2723428" cy="14260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600"/>
              </a:lnSpc>
            </a:pPr>
            <a:r>
              <a:rPr lang="en-IE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Supporting autonomy and meaningful choice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EB68DBD-48AE-425A-F0BF-D6E112E575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634976"/>
            <a:ext cx="12192000" cy="223023"/>
          </a:xfrm>
          <a:prstGeom prst="rect">
            <a:avLst/>
          </a:prstGeom>
          <a:solidFill>
            <a:srgbClr val="9DBF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EE10B4F-052C-5ED6-BF26-3EDC2E4674C8}"/>
              </a:ext>
            </a:extLst>
          </p:cNvPr>
          <p:cNvSpPr txBox="1"/>
          <p:nvPr/>
        </p:nvSpPr>
        <p:spPr>
          <a:xfrm>
            <a:off x="9062178" y="4586359"/>
            <a:ext cx="3036715" cy="14260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600"/>
              </a:lnSpc>
            </a:pPr>
            <a:r>
              <a:rPr lang="en-IE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Accessibility controls, alternative </a:t>
            </a:r>
          </a:p>
          <a:p>
            <a:pPr algn="ctr">
              <a:lnSpc>
                <a:spcPts val="2600"/>
              </a:lnSpc>
            </a:pPr>
            <a:r>
              <a:rPr lang="en-IE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formats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77217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39" grpId="0" animBg="1"/>
      <p:bldP spid="37" grpId="0" animBg="1"/>
      <p:bldP spid="35" grpId="0" animBg="1"/>
      <p:bldP spid="33" grpId="0" animBg="1"/>
      <p:bldP spid="34" grpId="0" animBg="1"/>
      <p:bldP spid="31" grpId="0" animBg="1"/>
      <p:bldP spid="32" grpId="0" animBg="1"/>
      <p:bldP spid="26" grpId="0" animBg="1"/>
      <p:bldP spid="27" grpId="0" animBg="1"/>
      <p:bldP spid="12" grpId="0" animBg="1"/>
      <p:bldP spid="25" grpId="0" animBg="1"/>
      <p:bldP spid="8" grpId="0"/>
      <p:bldP spid="36" grpId="0"/>
      <p:bldP spid="21" grpId="0"/>
      <p:bldP spid="9" grpId="0"/>
      <p:bldP spid="38" grpId="0"/>
      <p:bldP spid="22" grpId="0"/>
      <p:bldP spid="40" grpId="0"/>
      <p:bldP spid="23" grpId="0"/>
      <p:bldP spid="11" grpId="0"/>
      <p:bldP spid="42" grpId="0"/>
      <p:bldP spid="2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53CCE5-CBC3-ED8A-7F30-5B6BEF0033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BDC282-AA9C-019E-E2F6-DC1A9E9FA5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>
                <a:solidFill>
                  <a:srgbClr val="000000"/>
                </a:solidFill>
                <a:latin typeface="Century Gothic" panose="020B0502020202020204" pitchFamily="34" charset="0"/>
              </a:rPr>
              <a:t>Key References</a:t>
            </a:r>
            <a:endParaRPr lang="en-IE" dirty="0">
              <a:latin typeface="Century Gothic" panose="020B0502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53A6DA-191E-CB1F-CCB2-7029FB5F20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648" y="1286539"/>
            <a:ext cx="10966704" cy="5209953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  <a:buClr>
                <a:srgbClr val="9DBFD1"/>
              </a:buClr>
              <a:buSzPct val="120000"/>
            </a:pPr>
            <a:r>
              <a:rPr lang="en-IE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AHEAD (2023). Participation Report 2021/22. AHEAD Educational Press. 1</a:t>
            </a:r>
          </a:p>
          <a:p>
            <a:pPr>
              <a:lnSpc>
                <a:spcPct val="150000"/>
              </a:lnSpc>
              <a:buClr>
                <a:srgbClr val="9DBFD1"/>
              </a:buClr>
              <a:buSzPct val="120000"/>
            </a:pPr>
            <a:r>
              <a:rPr lang="en-IE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AHEAD (2024). Participation Report 2022/23. AHEAD Educational Press. 2</a:t>
            </a:r>
          </a:p>
          <a:p>
            <a:pPr>
              <a:lnSpc>
                <a:spcPct val="150000"/>
              </a:lnSpc>
              <a:buClr>
                <a:srgbClr val="9DBFD1"/>
              </a:buClr>
              <a:buSzPct val="120000"/>
            </a:pPr>
            <a:r>
              <a:rPr lang="en-IE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AHEAD (2025). Participation Report 2023/24. AHEAD Educational Press. 3</a:t>
            </a:r>
          </a:p>
          <a:p>
            <a:pPr>
              <a:lnSpc>
                <a:spcPct val="150000"/>
              </a:lnSpc>
              <a:buClr>
                <a:srgbClr val="9DBFD1"/>
              </a:buClr>
              <a:buSzPct val="120000"/>
            </a:pPr>
            <a:r>
              <a:rPr lang="en-IE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W3C (2018, updated 2023). Web Content Accessibility Guidelines (WCAG) 2.1/2.2. World Wide Web Consortium.</a:t>
            </a:r>
          </a:p>
          <a:p>
            <a:pPr>
              <a:lnSpc>
                <a:spcPct val="150000"/>
              </a:lnSpc>
              <a:buClr>
                <a:srgbClr val="9DBFD1"/>
              </a:buClr>
              <a:buSzPct val="120000"/>
            </a:pPr>
            <a:r>
              <a:rPr lang="en-IE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Seale, J. (2014). E-learning and disability in higher education.</a:t>
            </a:r>
          </a:p>
          <a:p>
            <a:pPr>
              <a:lnSpc>
                <a:spcPct val="150000"/>
              </a:lnSpc>
              <a:buClr>
                <a:srgbClr val="9DBFD1"/>
              </a:buClr>
              <a:buSzPct val="120000"/>
            </a:pPr>
            <a:r>
              <a:rPr lang="en-IE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Meyer, A., Rose, D. H., &amp; Gordon, D. (2014). Universal Design for Learning.</a:t>
            </a:r>
          </a:p>
          <a:p>
            <a:pPr>
              <a:lnSpc>
                <a:spcPct val="150000"/>
              </a:lnSpc>
              <a:buClr>
                <a:srgbClr val="9DBFD1"/>
              </a:buClr>
              <a:buSzPct val="120000"/>
            </a:pPr>
            <a:r>
              <a:rPr lang="en-IE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Sweller</a:t>
            </a:r>
            <a:r>
              <a:rPr lang="en-IE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, J., Ayres, P., &amp; </a:t>
            </a:r>
            <a:r>
              <a:rPr lang="en-IE" sz="2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Kalyuga</a:t>
            </a:r>
            <a:r>
              <a:rPr lang="en-IE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, S. (2011). Cognitive Load Theory.</a:t>
            </a:r>
          </a:p>
          <a:p>
            <a:pPr>
              <a:lnSpc>
                <a:spcPct val="150000"/>
              </a:lnSpc>
              <a:buClr>
                <a:srgbClr val="9DBFD1"/>
              </a:buClr>
              <a:buSzPct val="120000"/>
            </a:pPr>
            <a:r>
              <a:rPr lang="en-IE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Power, C. et al. (2012). Guidelines are only half of the story.</a:t>
            </a:r>
          </a:p>
          <a:p>
            <a:pPr>
              <a:lnSpc>
                <a:spcPct val="150000"/>
              </a:lnSpc>
              <a:buClr>
                <a:srgbClr val="9DBFD1"/>
              </a:buClr>
              <a:buSzPct val="120000"/>
            </a:pPr>
            <a:r>
              <a:rPr lang="en-IE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Lazar, J., Goldstein, D., &amp; Taylor, A. (2015). Ensuring digital accessibility.</a:t>
            </a:r>
          </a:p>
          <a:p>
            <a:pPr lvl="1">
              <a:lnSpc>
                <a:spcPct val="150000"/>
              </a:lnSpc>
              <a:buClr>
                <a:srgbClr val="9DBFD1"/>
              </a:buClr>
              <a:buSzPct val="120000"/>
            </a:pPr>
            <a:endParaRPr lang="en-IE" sz="2000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2677BF3-D04E-FD42-5461-46CC401227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634976"/>
            <a:ext cx="12192000" cy="223023"/>
          </a:xfrm>
          <a:prstGeom prst="rect">
            <a:avLst/>
          </a:prstGeom>
          <a:solidFill>
            <a:srgbClr val="9DBF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379712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F84129-AB98-AB9C-2B63-3FEB4FC536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9AE05805-27CA-8FA5-D960-662CA438DE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92000" cy="6858001"/>
          </a:xfrm>
          <a:prstGeom prst="rect">
            <a:avLst/>
          </a:prstGeom>
          <a:solidFill>
            <a:srgbClr val="211D3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6B808C0-7B20-B108-E239-D3395AF51C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634976"/>
            <a:ext cx="12192000" cy="223023"/>
          </a:xfrm>
          <a:prstGeom prst="rect">
            <a:avLst/>
          </a:prstGeom>
          <a:solidFill>
            <a:srgbClr val="9DBF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A896503F-382A-9129-9A0B-096C91C749AF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567830" y="4642112"/>
            <a:ext cx="6536059" cy="892951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E" sz="6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 panose="020B0502020202020204" pitchFamily="34" charset="0"/>
                <a:ea typeface="+mj-ea"/>
                <a:cs typeface="+mj-cs"/>
              </a:rPr>
              <a:t>Thank You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7B101893-98BD-9ECA-FB10-A520D07BA4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flipH="1">
            <a:off x="7004304" y="405440"/>
            <a:ext cx="4515055" cy="5314130"/>
          </a:xfrm>
          <a:prstGeom prst="rect">
            <a:avLst/>
          </a:pr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3EFC08D-CC7E-5D0F-F39F-EAD659BEF2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549542" y="5719570"/>
            <a:ext cx="7984858" cy="0"/>
          </a:xfrm>
          <a:prstGeom prst="line">
            <a:avLst/>
          </a:prstGeom>
          <a:ln w="76200">
            <a:solidFill>
              <a:srgbClr val="9DBFD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072F2A58-13B8-C203-04BF-871899E056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7083" y="5973110"/>
            <a:ext cx="462941" cy="461666"/>
          </a:xfrm>
          <a:prstGeom prst="rect">
            <a:avLst/>
          </a:prstGeom>
        </p:spPr>
      </p:pic>
      <p:grpSp>
        <p:nvGrpSpPr>
          <p:cNvPr id="19" name="Group 18" descr="Susan Horgan email address">
            <a:extLst>
              <a:ext uri="{FF2B5EF4-FFF2-40B4-BE49-F238E27FC236}">
                <a16:creationId xmlns:a16="http://schemas.microsoft.com/office/drawing/2014/main" id="{0450C6AC-4FA9-6947-7AD8-E674BB59AB80}"/>
              </a:ext>
            </a:extLst>
          </p:cNvPr>
          <p:cNvGrpSpPr/>
          <p:nvPr/>
        </p:nvGrpSpPr>
        <p:grpSpPr>
          <a:xfrm>
            <a:off x="-1529802" y="5967608"/>
            <a:ext cx="6536059" cy="492869"/>
            <a:chOff x="4525191" y="6109650"/>
            <a:chExt cx="6536059" cy="492869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9003E0B8-98B3-451E-5A13-579BA5DCA6CE}"/>
                </a:ext>
              </a:extLst>
            </p:cNvPr>
            <p:cNvSpPr txBox="1"/>
            <p:nvPr/>
          </p:nvSpPr>
          <p:spPr>
            <a:xfrm>
              <a:off x="4525191" y="6109650"/>
              <a:ext cx="65360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IE" sz="24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susan.april.horgan@mtu.ie</a:t>
              </a:r>
            </a:p>
          </p:txBody>
        </p:sp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9D48A6EB-2275-49CB-AE86-021D0EC8E2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43911" y="6140854"/>
              <a:ext cx="460393" cy="461665"/>
            </a:xfrm>
            <a:prstGeom prst="rect">
              <a:avLst/>
            </a:prstGeom>
          </p:spPr>
        </p:pic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17E094C5-B809-002C-A918-B533275CB352}"/>
              </a:ext>
            </a:extLst>
          </p:cNvPr>
          <p:cNvSpPr txBox="1"/>
          <p:nvPr/>
        </p:nvSpPr>
        <p:spPr>
          <a:xfrm>
            <a:off x="7004304" y="5940653"/>
            <a:ext cx="37468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IE" sz="2400" dirty="0">
                <a:solidFill>
                  <a:schemeClr val="bg1"/>
                </a:solidFill>
                <a:latin typeface="Century Gothic" panose="020B0502020202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Susan Horgan - LinkedIn</a:t>
            </a:r>
            <a:endParaRPr lang="en-IE" sz="24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3" name="Picture 2" descr="Susan Horgan LinkedIn QR Code">
            <a:extLst>
              <a:ext uri="{FF2B5EF4-FFF2-40B4-BE49-F238E27FC236}">
                <a16:creationId xmlns:a16="http://schemas.microsoft.com/office/drawing/2014/main" id="{CE813AEF-E220-FF28-8A03-7F2FD26B00B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803832" y="5766917"/>
            <a:ext cx="606277" cy="60197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800935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57B34D5-1E45-EE6B-FBAF-9701B1BE6C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56A5E8C-2A2D-1B72-6298-1D30A3FCF9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62A3054-C376-E566-E9B7-38CBFF91D5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634976"/>
            <a:ext cx="12192000" cy="223023"/>
          </a:xfrm>
          <a:prstGeom prst="rect">
            <a:avLst/>
          </a:prstGeom>
          <a:solidFill>
            <a:srgbClr val="9DBF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BD2E711-9F6E-1EFD-F08A-EF6A54D23BDB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569720" y="1747828"/>
            <a:ext cx="9052560" cy="3139321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E" sz="66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Accessible</a:t>
            </a:r>
            <a:r>
              <a:rPr kumimoji="0" lang="en-IE" sz="6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E" sz="6600" b="1" i="0" u="none" strike="noStrike" kern="1200" cap="none" spc="0" normalizeH="0" baseline="0" noProof="0" dirty="0">
                <a:ln>
                  <a:noFill/>
                </a:ln>
                <a:solidFill>
                  <a:srgbClr val="9DBFD1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≠</a:t>
            </a:r>
            <a:r>
              <a:rPr kumimoji="0" lang="en-IE" sz="6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E" sz="66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Inclusive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171162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C4494D3-3AB6-9FF0-0053-ABFD76F688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F823A60-8226-71AE-4424-B0046A2FE0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C0F8DC9-99FB-7B01-2610-90768A2E9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7" y="434735"/>
            <a:ext cx="6379824" cy="691558"/>
          </a:xfrm>
        </p:spPr>
        <p:txBody>
          <a:bodyPr anchor="b">
            <a:normAutofit/>
          </a:bodyPr>
          <a:lstStyle/>
          <a:p>
            <a:r>
              <a:rPr lang="en-IE" dirty="0">
                <a:solidFill>
                  <a:srgbClr val="211D39"/>
                </a:solidFill>
                <a:latin typeface="Century Gothic" panose="020B0502020202020204" pitchFamily="34" charset="0"/>
              </a:rPr>
              <a:t>What has led me to this?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4EF75E0-062E-573F-A613-EA9F80CCA0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634976"/>
            <a:ext cx="12192000" cy="223023"/>
          </a:xfrm>
          <a:prstGeom prst="rect">
            <a:avLst/>
          </a:prstGeom>
          <a:solidFill>
            <a:srgbClr val="9DBF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622C378-0E13-9F06-4180-D4F224A4429E}"/>
              </a:ext>
            </a:extLst>
          </p:cNvPr>
          <p:cNvSpPr txBox="1"/>
          <p:nvPr/>
        </p:nvSpPr>
        <p:spPr>
          <a:xfrm>
            <a:off x="-115756" y="4920843"/>
            <a:ext cx="17699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Graphic </a:t>
            </a:r>
          </a:p>
          <a:p>
            <a:pPr algn="ctr"/>
            <a:r>
              <a:rPr lang="en-IE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Design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C3279D3-54BA-3ED3-E7C5-A8B565B19143}"/>
              </a:ext>
            </a:extLst>
          </p:cNvPr>
          <p:cNvSpPr txBox="1"/>
          <p:nvPr/>
        </p:nvSpPr>
        <p:spPr>
          <a:xfrm>
            <a:off x="1372348" y="4117094"/>
            <a:ext cx="12990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UI </a:t>
            </a:r>
          </a:p>
          <a:p>
            <a:pPr algn="ctr"/>
            <a:r>
              <a:rPr lang="en-IE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&amp; UX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DA174FA-E137-E6AB-3EB9-52B302EFD53B}"/>
              </a:ext>
            </a:extLst>
          </p:cNvPr>
          <p:cNvSpPr txBox="1"/>
          <p:nvPr/>
        </p:nvSpPr>
        <p:spPr>
          <a:xfrm>
            <a:off x="2608864" y="3474311"/>
            <a:ext cx="15825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User </a:t>
            </a:r>
          </a:p>
          <a:p>
            <a:pPr algn="ctr"/>
            <a:r>
              <a:rPr lang="en-IE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Journey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593A319-3658-4106-EF49-52019001421E}"/>
              </a:ext>
            </a:extLst>
          </p:cNvPr>
          <p:cNvSpPr txBox="1"/>
          <p:nvPr/>
        </p:nvSpPr>
        <p:spPr>
          <a:xfrm>
            <a:off x="5165061" y="3222492"/>
            <a:ext cx="21251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Digital Accessibility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3CB4379-DEC1-0732-8F06-049318B6D936}"/>
              </a:ext>
            </a:extLst>
          </p:cNvPr>
          <p:cNvSpPr txBox="1"/>
          <p:nvPr/>
        </p:nvSpPr>
        <p:spPr>
          <a:xfrm>
            <a:off x="7011274" y="2733432"/>
            <a:ext cx="21793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Instructional Design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7F5D4DA-77D1-67F2-34EF-033983A18185}"/>
              </a:ext>
            </a:extLst>
          </p:cNvPr>
          <p:cNvSpPr txBox="1"/>
          <p:nvPr/>
        </p:nvSpPr>
        <p:spPr>
          <a:xfrm>
            <a:off x="8929633" y="2412553"/>
            <a:ext cx="11352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UDL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5B11022-4A42-8532-83E4-28D9165877B0}"/>
              </a:ext>
            </a:extLst>
          </p:cNvPr>
          <p:cNvSpPr txBox="1"/>
          <p:nvPr/>
        </p:nvSpPr>
        <p:spPr>
          <a:xfrm>
            <a:off x="9000987" y="1229252"/>
            <a:ext cx="21793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Independent Research</a:t>
            </a:r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F7CC3C5A-A0AE-7349-1E16-30CD726481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2900" y="1306286"/>
            <a:ext cx="11122935" cy="5033554"/>
          </a:xfrm>
          <a:custGeom>
            <a:avLst/>
            <a:gdLst>
              <a:gd name="csX0" fmla="*/ 0 w 10329706"/>
              <a:gd name="csY0" fmla="*/ 4652387 h 4652387"/>
              <a:gd name="csX1" fmla="*/ 2934119 w 10329706"/>
              <a:gd name="csY1" fmla="*/ 2984360 h 4652387"/>
              <a:gd name="csX2" fmla="*/ 7094136 w 10329706"/>
              <a:gd name="csY2" fmla="*/ 2391507 h 4652387"/>
              <a:gd name="csX3" fmla="*/ 10329706 w 10329706"/>
              <a:gd name="csY3" fmla="*/ 0 h 4652387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</a:cxnLst>
            <a:rect l="l" t="t" r="r" b="b"/>
            <a:pathLst>
              <a:path w="10329706" h="4652387">
                <a:moveTo>
                  <a:pt x="0" y="4652387"/>
                </a:moveTo>
                <a:cubicBezTo>
                  <a:pt x="875881" y="4006780"/>
                  <a:pt x="1751763" y="3361173"/>
                  <a:pt x="2934119" y="2984360"/>
                </a:cubicBezTo>
                <a:cubicBezTo>
                  <a:pt x="4116475" y="2607547"/>
                  <a:pt x="5861538" y="2888900"/>
                  <a:pt x="7094136" y="2391507"/>
                </a:cubicBezTo>
                <a:cubicBezTo>
                  <a:pt x="8326734" y="1894114"/>
                  <a:pt x="9328220" y="947057"/>
                  <a:pt x="10329706" y="0"/>
                </a:cubicBezTo>
              </a:path>
            </a:pathLst>
          </a:custGeom>
          <a:noFill/>
          <a:ln w="28575">
            <a:solidFill>
              <a:srgbClr val="9DBFD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3AF57C6C-7625-22CB-B00E-33376C5C1A64}"/>
              </a:ext>
            </a:extLst>
          </p:cNvPr>
          <p:cNvSpPr txBox="1"/>
          <p:nvPr/>
        </p:nvSpPr>
        <p:spPr>
          <a:xfrm>
            <a:off x="4018726" y="3555960"/>
            <a:ext cx="13604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CLT</a:t>
            </a: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C2B6138D-0392-D777-9E39-8E47712B62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3582" y="6137616"/>
            <a:ext cx="285649" cy="285649"/>
          </a:xfrm>
          <a:prstGeom prst="ellipse">
            <a:avLst/>
          </a:prstGeom>
          <a:solidFill>
            <a:srgbClr val="211D39"/>
          </a:solidFill>
          <a:ln>
            <a:solidFill>
              <a:srgbClr val="9DBFD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6C00606B-33EE-3008-9A3E-BAF4345075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943872" y="5128084"/>
            <a:ext cx="285649" cy="285649"/>
          </a:xfrm>
          <a:prstGeom prst="ellipse">
            <a:avLst/>
          </a:prstGeom>
          <a:solidFill>
            <a:srgbClr val="211D39"/>
          </a:solidFill>
          <a:ln>
            <a:solidFill>
              <a:srgbClr val="9DBFD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144749A2-E717-86EA-248F-78198A34FB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74289" y="4471854"/>
            <a:ext cx="285649" cy="285649"/>
          </a:xfrm>
          <a:prstGeom prst="ellipse">
            <a:avLst/>
          </a:prstGeom>
          <a:solidFill>
            <a:srgbClr val="211D39"/>
          </a:solidFill>
          <a:ln>
            <a:solidFill>
              <a:srgbClr val="9DBFD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2B7183AE-013C-DC88-E5FE-8CF268F12E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81541" y="4188726"/>
            <a:ext cx="285649" cy="285649"/>
          </a:xfrm>
          <a:prstGeom prst="ellipse">
            <a:avLst/>
          </a:prstGeom>
          <a:solidFill>
            <a:srgbClr val="211D39"/>
          </a:solidFill>
          <a:ln>
            <a:solidFill>
              <a:srgbClr val="9DBFD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E55BFF54-A0F6-2806-D693-F8095D0737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69147" y="4127232"/>
            <a:ext cx="285649" cy="285649"/>
          </a:xfrm>
          <a:prstGeom prst="ellipse">
            <a:avLst/>
          </a:prstGeom>
          <a:solidFill>
            <a:srgbClr val="211D39"/>
          </a:solidFill>
          <a:ln>
            <a:solidFill>
              <a:srgbClr val="9DBFD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4C5898BA-F46E-80CB-51ED-CB787C79C0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958123" y="3764999"/>
            <a:ext cx="285649" cy="285649"/>
          </a:xfrm>
          <a:prstGeom prst="ellipse">
            <a:avLst/>
          </a:prstGeom>
          <a:solidFill>
            <a:srgbClr val="211D39"/>
          </a:solidFill>
          <a:ln>
            <a:solidFill>
              <a:srgbClr val="9DBFD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05C48990-51E2-A247-3B26-C88E874457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403134" y="2970569"/>
            <a:ext cx="285649" cy="285649"/>
          </a:xfrm>
          <a:prstGeom prst="ellipse">
            <a:avLst/>
          </a:prstGeom>
          <a:solidFill>
            <a:srgbClr val="211D39"/>
          </a:solidFill>
          <a:ln>
            <a:solidFill>
              <a:srgbClr val="9DBFD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B9DBA8F6-9968-62F5-B11F-396FC90F68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303050" y="2303312"/>
            <a:ext cx="285649" cy="285649"/>
          </a:xfrm>
          <a:prstGeom prst="ellipse">
            <a:avLst/>
          </a:prstGeom>
          <a:solidFill>
            <a:srgbClr val="211D39"/>
          </a:solidFill>
          <a:ln>
            <a:solidFill>
              <a:srgbClr val="9DBFD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7C01690F-4A43-22AB-936E-415CB294D8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403197" y="1090246"/>
            <a:ext cx="478658" cy="478658"/>
          </a:xfrm>
          <a:prstGeom prst="ellipse">
            <a:avLst/>
          </a:prstGeom>
          <a:solidFill>
            <a:srgbClr val="211D39"/>
          </a:solidFill>
          <a:ln>
            <a:solidFill>
              <a:srgbClr val="9DBFD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94856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1" grpId="0"/>
      <p:bldP spid="24" grpId="0"/>
      <p:bldP spid="25" grpId="0"/>
      <p:bldP spid="33" grpId="0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D703FA7-9493-007D-7214-96A321A142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372B217-D615-FE24-74E8-738D17E31F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763FDCD-DDA3-7106-5AD4-2419CAF0BC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7" y="434735"/>
            <a:ext cx="4794730" cy="655511"/>
          </a:xfrm>
        </p:spPr>
        <p:txBody>
          <a:bodyPr anchor="b">
            <a:normAutofit/>
          </a:bodyPr>
          <a:lstStyle/>
          <a:p>
            <a:r>
              <a:rPr lang="en-IE" dirty="0">
                <a:solidFill>
                  <a:srgbClr val="211D39"/>
                </a:solidFill>
                <a:latin typeface="Century Gothic" panose="020B0502020202020204" pitchFamily="34" charset="0"/>
              </a:rPr>
              <a:t>Who is Responsible?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1F552E6-29DA-76A5-F8D3-BCBCF99B84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634976"/>
            <a:ext cx="12192000" cy="223023"/>
          </a:xfrm>
          <a:prstGeom prst="rect">
            <a:avLst/>
          </a:prstGeom>
          <a:solidFill>
            <a:srgbClr val="9DBF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728CF8BD-6657-EE05-1A0E-04C1650635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103917" y="1592181"/>
            <a:ext cx="2798622" cy="4689379"/>
            <a:chOff x="1103917" y="1592181"/>
            <a:chExt cx="2798622" cy="4689379"/>
          </a:xfrm>
        </p:grpSpPr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C3C8DD96-5BAA-2AFE-EA60-0EA4CFD648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1159254" y="2063261"/>
              <a:ext cx="2743285" cy="2747715"/>
            </a:xfrm>
            <a:prstGeom prst="ellipse">
              <a:avLst/>
            </a:prstGeom>
            <a:solidFill>
              <a:srgbClr val="9DBFD1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/>
            </a:p>
          </p:txBody>
        </p:sp>
        <p:sp>
          <p:nvSpPr>
            <p:cNvPr id="26" name="Content Placeholder 2">
              <a:extLst>
                <a:ext uri="{FF2B5EF4-FFF2-40B4-BE49-F238E27FC236}">
                  <a16:creationId xmlns:a16="http://schemas.microsoft.com/office/drawing/2014/main" id="{A3889B41-3E5D-33CB-1B37-97C42989BD1B}"/>
                </a:ext>
              </a:extLst>
            </p:cNvPr>
            <p:cNvSpPr txBox="1">
              <a:spLocks/>
            </p:cNvSpPr>
            <p:nvPr/>
          </p:nvSpPr>
          <p:spPr>
            <a:xfrm>
              <a:off x="1103917" y="5144759"/>
              <a:ext cx="2676032" cy="1136801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914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lnSpc>
                  <a:spcPct val="100000"/>
                </a:lnSpc>
                <a:buClr>
                  <a:srgbClr val="9DBFD1"/>
                </a:buClr>
                <a:buSzPct val="120000"/>
                <a:buFont typeface="Arial" panose="020B0604020202020204" pitchFamily="34" charset="0"/>
                <a:buNone/>
              </a:pPr>
              <a:r>
                <a:rPr lang="en-IE" sz="2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Century Gothic" panose="020B0502020202020204" pitchFamily="34" charset="0"/>
                </a:rPr>
                <a:t>Learning Technologist</a:t>
              </a:r>
            </a:p>
          </p:txBody>
        </p:sp>
        <p:pic>
          <p:nvPicPr>
            <p:cNvPr id="28" name="Picture 27">
              <a:extLst>
                <a:ext uri="{FF2B5EF4-FFF2-40B4-BE49-F238E27FC236}">
                  <a16:creationId xmlns:a16="http://schemas.microsoft.com/office/drawing/2014/main" id="{1EC80BE5-D0AC-56FD-5436-434602C809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94145" y="1592181"/>
              <a:ext cx="2118858" cy="3218795"/>
            </a:xfrm>
            <a:prstGeom prst="rect">
              <a:avLst/>
            </a:prstGeom>
          </p:spPr>
        </p:pic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D237EC80-9B4E-A8CB-A52E-D61019E64F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883866" y="1640535"/>
            <a:ext cx="2745868" cy="4571016"/>
            <a:chOff x="4883866" y="1640535"/>
            <a:chExt cx="2745868" cy="4571016"/>
          </a:xfrm>
        </p:grpSpPr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C8AE7450-4E28-305F-5492-2FE4402368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4886449" y="2063262"/>
              <a:ext cx="2743285" cy="2747715"/>
            </a:xfrm>
            <a:prstGeom prst="ellipse">
              <a:avLst/>
            </a:prstGeom>
            <a:solidFill>
              <a:srgbClr val="9DBFD1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/>
            </a:p>
          </p:txBody>
        </p:sp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95BD9521-E0B9-3429-905E-98C55576ED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84671" y="1640535"/>
              <a:ext cx="1811644" cy="3434216"/>
            </a:xfrm>
            <a:prstGeom prst="rect">
              <a:avLst/>
            </a:prstGeom>
          </p:spPr>
        </p:pic>
        <p:sp>
          <p:nvSpPr>
            <p:cNvPr id="17" name="Content Placeholder 2">
              <a:extLst>
                <a:ext uri="{FF2B5EF4-FFF2-40B4-BE49-F238E27FC236}">
                  <a16:creationId xmlns:a16="http://schemas.microsoft.com/office/drawing/2014/main" id="{C4E0CA03-75B1-1BBB-6705-04A62FC82E4E}"/>
                </a:ext>
              </a:extLst>
            </p:cNvPr>
            <p:cNvSpPr txBox="1">
              <a:spLocks/>
            </p:cNvSpPr>
            <p:nvPr/>
          </p:nvSpPr>
          <p:spPr>
            <a:xfrm>
              <a:off x="4883866" y="5074750"/>
              <a:ext cx="2676032" cy="1136801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914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lnSpc>
                  <a:spcPct val="100000"/>
                </a:lnSpc>
                <a:buClr>
                  <a:srgbClr val="9DBFD1"/>
                </a:buClr>
                <a:buSzPct val="120000"/>
                <a:buFont typeface="Arial" panose="020B0604020202020204" pitchFamily="34" charset="0"/>
                <a:buNone/>
              </a:pPr>
              <a:r>
                <a:rPr lang="en-IE" sz="2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Century Gothic" panose="020B0502020202020204" pitchFamily="34" charset="0"/>
                </a:rPr>
                <a:t>Lecturer</a:t>
              </a:r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3E4D5EBE-D1DB-77C2-349F-A6EA176AF3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8467983" y="1852246"/>
            <a:ext cx="2868571" cy="4429315"/>
            <a:chOff x="8467983" y="1852246"/>
            <a:chExt cx="2868571" cy="4429315"/>
          </a:xfrm>
        </p:grpSpPr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DCC769D5-92D8-4382-A1FE-6F6514E800E5}"/>
                </a:ext>
              </a:extLst>
            </p:cNvPr>
            <p:cNvSpPr/>
            <p:nvPr/>
          </p:nvSpPr>
          <p:spPr>
            <a:xfrm>
              <a:off x="8593269" y="2063261"/>
              <a:ext cx="2743285" cy="2747715"/>
            </a:xfrm>
            <a:prstGeom prst="ellipse">
              <a:avLst/>
            </a:prstGeom>
            <a:solidFill>
              <a:srgbClr val="9DBFD1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/>
            </a:p>
          </p:txBody>
        </p:sp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83E35477-0CD3-4089-4142-23D7002373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67983" y="1852246"/>
              <a:ext cx="2868571" cy="3153507"/>
            </a:xfrm>
            <a:prstGeom prst="rect">
              <a:avLst/>
            </a:prstGeom>
          </p:spPr>
        </p:pic>
        <p:sp>
          <p:nvSpPr>
            <p:cNvPr id="18" name="Content Placeholder 2">
              <a:extLst>
                <a:ext uri="{FF2B5EF4-FFF2-40B4-BE49-F238E27FC236}">
                  <a16:creationId xmlns:a16="http://schemas.microsoft.com/office/drawing/2014/main" id="{80D95FFA-0E91-F068-7795-3AC6F5E4E84C}"/>
                </a:ext>
              </a:extLst>
            </p:cNvPr>
            <p:cNvSpPr txBox="1">
              <a:spLocks/>
            </p:cNvSpPr>
            <p:nvPr/>
          </p:nvSpPr>
          <p:spPr>
            <a:xfrm>
              <a:off x="8660522" y="5144760"/>
              <a:ext cx="2676032" cy="1136801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marL="228600" indent="-228600" algn="l" defTabSz="914400" rtl="0" eaLnBrk="1" latinLnBrk="0" hangingPunct="1">
                <a:lnSpc>
                  <a:spcPct val="12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9144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143000" indent="-228600" algn="l" defTabSz="914400" rtl="0" eaLnBrk="1" latinLnBrk="0" hangingPunct="1">
                <a:lnSpc>
                  <a:spcPct val="12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lnSpc>
                  <a:spcPct val="100000"/>
                </a:lnSpc>
                <a:buClr>
                  <a:srgbClr val="9DBFD1"/>
                </a:buClr>
                <a:buSzPct val="120000"/>
                <a:buFont typeface="Arial" panose="020B0604020202020204" pitchFamily="34" charset="0"/>
                <a:buNone/>
              </a:pPr>
              <a:r>
                <a:rPr lang="en-IE" sz="2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Century Gothic" panose="020B0502020202020204" pitchFamily="34" charset="0"/>
                </a:rPr>
                <a:t>Support        </a:t>
              </a:r>
            </a:p>
            <a:p>
              <a:pPr marL="0" indent="0" algn="ctr">
                <a:lnSpc>
                  <a:spcPct val="100000"/>
                </a:lnSpc>
                <a:buClr>
                  <a:srgbClr val="9DBFD1"/>
                </a:buClr>
                <a:buSzPct val="120000"/>
                <a:buFont typeface="Arial" panose="020B0604020202020204" pitchFamily="34" charset="0"/>
                <a:buNone/>
              </a:pPr>
              <a:r>
                <a:rPr lang="en-IE" sz="2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Century Gothic" panose="020B0502020202020204" pitchFamily="34" charset="0"/>
                </a:rPr>
                <a:t>Staff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1318240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2A6421-208C-8F7D-F703-D8B3BDDA6B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B9495A3-B633-D726-2C28-ACB511AD44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041516" y="1897632"/>
            <a:ext cx="3029712" cy="580712"/>
          </a:xfrm>
          <a:prstGeom prst="rect">
            <a:avLst/>
          </a:prstGeom>
          <a:solidFill>
            <a:srgbClr val="211D3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DAAF665-3C3F-7A8D-7F4A-984FD45C7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776472" y="1905510"/>
            <a:ext cx="3029712" cy="580712"/>
          </a:xfrm>
          <a:prstGeom prst="rect">
            <a:avLst/>
          </a:prstGeom>
          <a:solidFill>
            <a:srgbClr val="211D3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70383D-47A7-704E-396F-4DF81C9F9E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653578" cy="825856"/>
          </a:xfrm>
        </p:spPr>
        <p:txBody>
          <a:bodyPr/>
          <a:lstStyle/>
          <a:p>
            <a:r>
              <a:rPr lang="en-IE" dirty="0">
                <a:solidFill>
                  <a:srgbClr val="211D39"/>
                </a:solidFill>
                <a:latin typeface="Century Gothic" panose="020B0502020202020204" pitchFamily="34" charset="0"/>
              </a:rPr>
              <a:t>What the AHEAD Data Shows (2021–2024)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0C5F7CE-57AD-1228-3FE8-EFD87D62B9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634976"/>
            <a:ext cx="12192000" cy="223023"/>
          </a:xfrm>
          <a:prstGeom prst="rect">
            <a:avLst/>
          </a:prstGeom>
          <a:solidFill>
            <a:srgbClr val="9DBF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5ACDD47-7C17-E5AE-98D5-7F9D33BE390F}"/>
              </a:ext>
            </a:extLst>
          </p:cNvPr>
          <p:cNvSpPr txBox="1"/>
          <p:nvPr/>
        </p:nvSpPr>
        <p:spPr>
          <a:xfrm>
            <a:off x="3776472" y="1893569"/>
            <a:ext cx="30297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3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2021 - 2022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F20B4D7-FE00-FB43-6003-B0EBA314F272}"/>
              </a:ext>
            </a:extLst>
          </p:cNvPr>
          <p:cNvSpPr txBox="1"/>
          <p:nvPr/>
        </p:nvSpPr>
        <p:spPr>
          <a:xfrm>
            <a:off x="8064309" y="1893569"/>
            <a:ext cx="30297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3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2023 - 2024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1468313-856F-38C6-75AF-93D1D221E364}"/>
              </a:ext>
            </a:extLst>
          </p:cNvPr>
          <p:cNvSpPr txBox="1"/>
          <p:nvPr/>
        </p:nvSpPr>
        <p:spPr>
          <a:xfrm>
            <a:off x="137160" y="3145890"/>
            <a:ext cx="33009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IE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Total HE Students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04CE856-0D1D-4920-2597-0C7C9BA50463}"/>
              </a:ext>
            </a:extLst>
          </p:cNvPr>
          <p:cNvSpPr txBox="1"/>
          <p:nvPr/>
        </p:nvSpPr>
        <p:spPr>
          <a:xfrm>
            <a:off x="3904158" y="3149100"/>
            <a:ext cx="24109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ctr"/>
            <a:r>
              <a:rPr lang="en-IE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261,902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C20BADA-1A8F-0602-6B8F-8155A8610FB4}"/>
              </a:ext>
            </a:extLst>
          </p:cNvPr>
          <p:cNvSpPr txBox="1"/>
          <p:nvPr/>
        </p:nvSpPr>
        <p:spPr>
          <a:xfrm>
            <a:off x="8494077" y="3158244"/>
            <a:ext cx="2170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IE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281,847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5E28BC3-D32F-9593-2C0F-BECD72E13A3C}"/>
              </a:ext>
            </a:extLst>
          </p:cNvPr>
          <p:cNvSpPr txBox="1"/>
          <p:nvPr/>
        </p:nvSpPr>
        <p:spPr>
          <a:xfrm>
            <a:off x="6571361" y="3269162"/>
            <a:ext cx="12031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ctr"/>
            <a:r>
              <a:rPr lang="en-IE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7%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65C14B2-B8A8-D35E-82CA-3CE2F9B77575}"/>
              </a:ext>
            </a:extLst>
          </p:cNvPr>
          <p:cNvSpPr txBox="1"/>
          <p:nvPr/>
        </p:nvSpPr>
        <p:spPr>
          <a:xfrm>
            <a:off x="137160" y="4555143"/>
            <a:ext cx="35855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IE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Students Registered</a:t>
            </a:r>
          </a:p>
          <a:p>
            <a:pPr lvl="1"/>
            <a:r>
              <a:rPr lang="en-IE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with DSS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99F84E9-5E35-0743-584B-FE84D3A58B6F}"/>
              </a:ext>
            </a:extLst>
          </p:cNvPr>
          <p:cNvSpPr txBox="1"/>
          <p:nvPr/>
        </p:nvSpPr>
        <p:spPr>
          <a:xfrm>
            <a:off x="4295496" y="4733712"/>
            <a:ext cx="16348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ctr"/>
            <a:r>
              <a:rPr lang="en-IE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18,097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9B6F6F0-AC99-2D09-A212-998C24F226B9}"/>
              </a:ext>
            </a:extLst>
          </p:cNvPr>
          <p:cNvSpPr txBox="1"/>
          <p:nvPr/>
        </p:nvSpPr>
        <p:spPr>
          <a:xfrm>
            <a:off x="8481720" y="4722140"/>
            <a:ext cx="16683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ctr"/>
            <a:r>
              <a:rPr lang="en-IE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22,511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F6329A8-5FD2-6A98-EF96-85F1B78C499D}"/>
              </a:ext>
            </a:extLst>
          </p:cNvPr>
          <p:cNvSpPr txBox="1"/>
          <p:nvPr/>
        </p:nvSpPr>
        <p:spPr>
          <a:xfrm>
            <a:off x="6526784" y="4831771"/>
            <a:ext cx="1357884" cy="461665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lvl="1" algn="ctr"/>
            <a:r>
              <a:rPr lang="en-IE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24%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1376A54-8C18-7D07-A9D4-674A3557CF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776472" y="3064805"/>
            <a:ext cx="3029712" cy="627762"/>
          </a:xfrm>
          <a:prstGeom prst="rect">
            <a:avLst/>
          </a:prstGeom>
          <a:noFill/>
          <a:ln w="38100">
            <a:solidFill>
              <a:srgbClr val="9DBFD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6B45F52-C5F5-5F6B-C46A-B5533EC77B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002524" y="3060887"/>
            <a:ext cx="3029712" cy="627762"/>
          </a:xfrm>
          <a:prstGeom prst="rect">
            <a:avLst/>
          </a:prstGeom>
          <a:noFill/>
          <a:ln w="38100">
            <a:solidFill>
              <a:srgbClr val="9DBFD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5" name="Arrow: Up 14">
            <a:extLst>
              <a:ext uri="{FF2B5EF4-FFF2-40B4-BE49-F238E27FC236}">
                <a16:creationId xmlns:a16="http://schemas.microsoft.com/office/drawing/2014/main" id="{7D3E8C7A-A460-F7C4-A737-3DDADE0303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060584" y="2623332"/>
            <a:ext cx="669185" cy="633636"/>
          </a:xfrm>
          <a:prstGeom prst="upArrow">
            <a:avLst/>
          </a:prstGeom>
          <a:solidFill>
            <a:srgbClr val="9DBF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D58083C-C7FF-1213-6833-ECF318575B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813048" y="4643010"/>
            <a:ext cx="3029712" cy="627762"/>
          </a:xfrm>
          <a:prstGeom prst="rect">
            <a:avLst/>
          </a:prstGeom>
          <a:noFill/>
          <a:ln w="38100">
            <a:solidFill>
              <a:srgbClr val="9DBFD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8D2C12F-4E10-8E63-3116-AB4347032B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039100" y="4639092"/>
            <a:ext cx="3029712" cy="627762"/>
          </a:xfrm>
          <a:prstGeom prst="rect">
            <a:avLst/>
          </a:prstGeom>
          <a:noFill/>
          <a:ln w="38100">
            <a:solidFill>
              <a:srgbClr val="9DBFD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0" name="Arrow: Up 19">
            <a:extLst>
              <a:ext uri="{FF2B5EF4-FFF2-40B4-BE49-F238E27FC236}">
                <a16:creationId xmlns:a16="http://schemas.microsoft.com/office/drawing/2014/main" id="{A2685D8E-29BC-2D00-A440-7E33969D73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091526" y="4198135"/>
            <a:ext cx="669185" cy="633636"/>
          </a:xfrm>
          <a:prstGeom prst="upArrow">
            <a:avLst/>
          </a:prstGeom>
          <a:solidFill>
            <a:srgbClr val="9DBF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81810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5" grpId="0" animBg="1"/>
      <p:bldP spid="3" grpId="0"/>
      <p:bldP spid="4" grpId="0"/>
      <p:bldP spid="11" grpId="0"/>
      <p:bldP spid="14" grpId="0"/>
      <p:bldP spid="8" grpId="0"/>
      <p:bldP spid="16" grpId="0"/>
      <p:bldP spid="17" grpId="0"/>
      <p:bldP spid="6" grpId="0"/>
      <p:bldP spid="9" grpId="0"/>
      <p:bldP spid="21" grpId="0"/>
      <p:bldP spid="10" grpId="0" animBg="1"/>
      <p:bldP spid="12" grpId="0" animBg="1"/>
      <p:bldP spid="15" grpId="0" animBg="1"/>
      <p:bldP spid="18" grpId="0" animBg="1"/>
      <p:bldP spid="19" grpId="0" animBg="1"/>
      <p:bldP spid="2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1FD575-FC16-0DA6-12D0-6766AE448D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>
            <a:extLst>
              <a:ext uri="{FF2B5EF4-FFF2-40B4-BE49-F238E27FC236}">
                <a16:creationId xmlns:a16="http://schemas.microsoft.com/office/drawing/2014/main" id="{57999C71-86B8-BE4D-C982-3CEB4DD8AD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504" b="48212"/>
          <a:stretch>
            <a:fillRect/>
          </a:stretch>
        </p:blipFill>
        <p:spPr>
          <a:xfrm>
            <a:off x="3983279" y="465286"/>
            <a:ext cx="4225441" cy="4607169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FE231FC1-5982-EB49-545E-A405072C05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>
                <a:solidFill>
                  <a:srgbClr val="211D39"/>
                </a:solidFill>
              </a:rPr>
              <a:t>Growth Rate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2DFD95B-A9D7-5D7F-933D-C29F6947FC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97255" y="5072455"/>
            <a:ext cx="2113227" cy="1399713"/>
          </a:xfrm>
        </p:spPr>
        <p:txBody>
          <a:bodyPr anchor="ctr">
            <a:normAutofit/>
          </a:bodyPr>
          <a:lstStyle/>
          <a:p>
            <a:pPr marL="0" indent="0" algn="ctr">
              <a:lnSpc>
                <a:spcPct val="110000"/>
              </a:lnSpc>
              <a:buClr>
                <a:srgbClr val="9DBFD1"/>
              </a:buClr>
              <a:buSzPct val="120000"/>
              <a:buNone/>
            </a:pPr>
            <a:r>
              <a:rPr lang="en-IE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Total Enrolment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9FF4752-A9EF-1925-BB37-550ECE308B63}"/>
              </a:ext>
            </a:extLst>
          </p:cNvPr>
          <p:cNvSpPr txBox="1">
            <a:spLocks/>
          </p:cNvSpPr>
          <p:nvPr/>
        </p:nvSpPr>
        <p:spPr>
          <a:xfrm>
            <a:off x="5939437" y="5335367"/>
            <a:ext cx="2824197" cy="11368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10000"/>
              </a:lnSpc>
              <a:buClr>
                <a:srgbClr val="9DBFD1"/>
              </a:buClr>
              <a:buSzPct val="120000"/>
              <a:buFont typeface="Arial" panose="020B0604020202020204" pitchFamily="34" charset="0"/>
              <a:buNone/>
            </a:pPr>
            <a:r>
              <a:rPr lang="en-IE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Registrations with Disability Support Services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D36AF411-E4D6-39BF-6A5C-CD72F7D003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 flipV="1">
            <a:off x="3845169" y="3681046"/>
            <a:ext cx="0" cy="1391409"/>
          </a:xfrm>
          <a:prstGeom prst="straightConnector1">
            <a:avLst/>
          </a:prstGeom>
          <a:ln w="38100">
            <a:solidFill>
              <a:srgbClr val="211D3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B734A137-CFB6-789F-99E7-2464D07982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 flipV="1">
            <a:off x="6541477" y="548640"/>
            <a:ext cx="0" cy="4523815"/>
          </a:xfrm>
          <a:prstGeom prst="straightConnector1">
            <a:avLst/>
          </a:prstGeom>
          <a:ln w="38100">
            <a:solidFill>
              <a:srgbClr val="211D3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808388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6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12948E-0C29-8DE1-5029-D610A5DBD1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iagram of a circle divided into two unequal segments, showing that neurodiverse students now account for 66% of the students registered with disability support services. Figures are taken from the AHEAD participation reports from 2021 to 2024.">
            <a:extLst>
              <a:ext uri="{FF2B5EF4-FFF2-40B4-BE49-F238E27FC236}">
                <a16:creationId xmlns:a16="http://schemas.microsoft.com/office/drawing/2014/main" id="{1EB00A1C-2136-D44B-94A3-18D1ED83457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388583" y="1160781"/>
            <a:ext cx="7163826" cy="510019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965AE52-1730-23CD-0869-1FC4367CF5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334172"/>
            <a:ext cx="10653578" cy="1132258"/>
          </a:xfrm>
        </p:spPr>
        <p:txBody>
          <a:bodyPr/>
          <a:lstStyle/>
          <a:p>
            <a:r>
              <a:rPr lang="en-IE" dirty="0">
                <a:solidFill>
                  <a:srgbClr val="211D39"/>
                </a:solidFill>
                <a:latin typeface="Century Gothic" panose="020B0502020202020204" pitchFamily="34" charset="0"/>
              </a:rPr>
              <a:t>A Closer Look at the Figures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DBC168A-B4E2-4443-F9AD-97D4D59FA310}"/>
              </a:ext>
            </a:extLst>
          </p:cNvPr>
          <p:cNvSpPr txBox="1"/>
          <p:nvPr/>
        </p:nvSpPr>
        <p:spPr>
          <a:xfrm>
            <a:off x="612648" y="2752828"/>
            <a:ext cx="2219678" cy="2200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200000"/>
              </a:lnSpc>
            </a:pPr>
            <a:r>
              <a:rPr lang="en-IE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SLD</a:t>
            </a:r>
          </a:p>
          <a:p>
            <a:pPr algn="r">
              <a:lnSpc>
                <a:spcPct val="200000"/>
              </a:lnSpc>
            </a:pPr>
            <a:r>
              <a:rPr lang="en-IE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ADD/ADHD </a:t>
            </a:r>
          </a:p>
          <a:p>
            <a:pPr algn="r">
              <a:lnSpc>
                <a:spcPct val="200000"/>
              </a:lnSpc>
            </a:pPr>
            <a:r>
              <a:rPr lang="en-IE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ASD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D74FF644-876F-9898-9774-4861F00831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/>
        </p:nvSpPr>
        <p:spPr>
          <a:xfrm>
            <a:off x="4474754" y="2603822"/>
            <a:ext cx="2086963" cy="57217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IE" sz="4800" dirty="0">
                <a:solidFill>
                  <a:srgbClr val="211D39"/>
                </a:solidFill>
                <a:latin typeface="Century Gothic" panose="020B0502020202020204" pitchFamily="34" charset="0"/>
              </a:rPr>
              <a:t>66%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2A5D39BB-701B-1CC0-2DD2-E5A882616F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/>
        </p:nvSpPr>
        <p:spPr>
          <a:xfrm>
            <a:off x="5748295" y="4228132"/>
            <a:ext cx="1727557" cy="57217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E" sz="4800" dirty="0">
                <a:solidFill>
                  <a:srgbClr val="9DBFD1"/>
                </a:solidFill>
                <a:latin typeface="Century Gothic" panose="020B0502020202020204" pitchFamily="34" charset="0"/>
              </a:rPr>
              <a:t>34%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5F82C50-677B-A7F9-360A-E06BCA14FD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502809" y="4102262"/>
            <a:ext cx="1221635" cy="105124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FA6F066-405E-68DB-5A34-C8E8A36D8C4F}"/>
              </a:ext>
            </a:extLst>
          </p:cNvPr>
          <p:cNvSpPr txBox="1"/>
          <p:nvPr/>
        </p:nvSpPr>
        <p:spPr>
          <a:xfrm>
            <a:off x="8647888" y="1652760"/>
            <a:ext cx="4496683" cy="3351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IE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Mental Health </a:t>
            </a:r>
          </a:p>
          <a:p>
            <a:pPr>
              <a:lnSpc>
                <a:spcPct val="150000"/>
              </a:lnSpc>
            </a:pPr>
            <a:r>
              <a:rPr lang="en-IE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Ongoing Illness</a:t>
            </a:r>
          </a:p>
          <a:p>
            <a:pPr>
              <a:lnSpc>
                <a:spcPct val="150000"/>
              </a:lnSpc>
            </a:pPr>
            <a:r>
              <a:rPr lang="en-IE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Physical Disability</a:t>
            </a:r>
          </a:p>
          <a:p>
            <a:pPr>
              <a:lnSpc>
                <a:spcPct val="150000"/>
              </a:lnSpc>
            </a:pPr>
            <a:r>
              <a:rPr lang="en-IE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Sensory Disability </a:t>
            </a:r>
          </a:p>
          <a:p>
            <a:pPr>
              <a:lnSpc>
                <a:spcPct val="150000"/>
              </a:lnSpc>
            </a:pPr>
            <a:r>
              <a:rPr lang="en-IE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Speech/Language</a:t>
            </a:r>
          </a:p>
          <a:p>
            <a:pPr>
              <a:lnSpc>
                <a:spcPct val="150000"/>
              </a:lnSpc>
            </a:pPr>
            <a:r>
              <a:rPr lang="en-IE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Other/Multiple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07054D1-765D-67BE-5CF2-A8637FC0A3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634976"/>
            <a:ext cx="12192000" cy="223023"/>
          </a:xfrm>
          <a:prstGeom prst="rect">
            <a:avLst/>
          </a:prstGeom>
          <a:solidFill>
            <a:srgbClr val="9DBF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438117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332BEA-6BC8-4A9B-A49D-082E2ED583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BCE81F-E777-0F41-2C94-CF3017C913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7479" y="385832"/>
            <a:ext cx="4643591" cy="4345193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en-IE" dirty="0">
                <a:solidFill>
                  <a:srgbClr val="211D39"/>
                </a:solidFill>
                <a:latin typeface="Century Gothic" panose="020B0502020202020204" pitchFamily="34" charset="0"/>
              </a:rPr>
              <a:t>Current Frameworks and Guidelines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C9C0993-0E02-4B43-47B6-DCC8984CC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634976"/>
            <a:ext cx="12192000" cy="223023"/>
          </a:xfrm>
          <a:prstGeom prst="rect">
            <a:avLst/>
          </a:prstGeom>
          <a:solidFill>
            <a:srgbClr val="9DBF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C64CA4A-372B-89BF-0632-26162F6325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2823" y="187050"/>
            <a:ext cx="5181600" cy="624366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969AA7B-5073-9229-9692-D0C13D0761A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6820708" y="1036920"/>
            <a:ext cx="3465771" cy="48855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7700"/>
              </a:lnSpc>
              <a:buClr>
                <a:srgbClr val="9DBFD1"/>
              </a:buClr>
              <a:buSzPct val="110000"/>
            </a:pPr>
            <a:r>
              <a:rPr lang="en-IE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WCAG / EAA</a:t>
            </a:r>
          </a:p>
          <a:p>
            <a:pPr>
              <a:lnSpc>
                <a:spcPts val="7700"/>
              </a:lnSpc>
              <a:buClr>
                <a:srgbClr val="9DBFD1"/>
              </a:buClr>
              <a:buSzPct val="110000"/>
            </a:pPr>
            <a:r>
              <a:rPr lang="en-IE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UDL</a:t>
            </a:r>
          </a:p>
          <a:p>
            <a:pPr>
              <a:lnSpc>
                <a:spcPts val="7700"/>
              </a:lnSpc>
              <a:buClr>
                <a:srgbClr val="9DBFD1"/>
              </a:buClr>
              <a:buSzPct val="110000"/>
            </a:pPr>
            <a:r>
              <a:rPr lang="en-IE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CLT</a:t>
            </a:r>
          </a:p>
          <a:p>
            <a:pPr>
              <a:lnSpc>
                <a:spcPts val="7700"/>
              </a:lnSpc>
              <a:buClr>
                <a:srgbClr val="9DBFD1"/>
              </a:buClr>
              <a:buSzPct val="110000"/>
            </a:pPr>
            <a:r>
              <a:rPr lang="en-IE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UX</a:t>
            </a:r>
          </a:p>
          <a:p>
            <a:pPr>
              <a:lnSpc>
                <a:spcPts val="7700"/>
              </a:lnSpc>
              <a:buClr>
                <a:srgbClr val="9DBFD1"/>
              </a:buClr>
              <a:buSzPct val="110000"/>
            </a:pPr>
            <a:r>
              <a:rPr lang="en-IE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Research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9283E496-513D-7E31-CFFA-E6D900CF4F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242765" y="1391479"/>
            <a:ext cx="577944" cy="577944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83BDEA90-F61B-1A9D-35CB-5F8F7E16D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271929" y="2363738"/>
            <a:ext cx="577944" cy="57794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277510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1F5D7D-D635-7AFD-3D46-EDAF3CB377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42764B3-7120-2DA3-7594-B2EAFE3B8A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9998" y="465666"/>
            <a:ext cx="9704695" cy="592666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B1BD310-6DF8-63D3-54FD-66F35AA3BC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248" y="447041"/>
            <a:ext cx="6115530" cy="2544516"/>
          </a:xfrm>
        </p:spPr>
        <p:txBody>
          <a:bodyPr>
            <a:normAutofit/>
          </a:bodyPr>
          <a:lstStyle/>
          <a:p>
            <a:r>
              <a:rPr lang="en-IE" sz="4800" dirty="0">
                <a:solidFill>
                  <a:srgbClr val="211D39"/>
                </a:solidFill>
                <a:latin typeface="Century Gothic" panose="020B0502020202020204" pitchFamily="34" charset="0"/>
              </a:rPr>
              <a:t>The Inclusion </a:t>
            </a:r>
            <a:br>
              <a:rPr lang="en-IE" sz="4800" dirty="0">
                <a:solidFill>
                  <a:srgbClr val="211D39"/>
                </a:solidFill>
                <a:latin typeface="Century Gothic" panose="020B0502020202020204" pitchFamily="34" charset="0"/>
              </a:rPr>
            </a:br>
            <a:r>
              <a:rPr lang="en-IE" sz="4800" dirty="0">
                <a:solidFill>
                  <a:srgbClr val="211D39"/>
                </a:solidFill>
                <a:latin typeface="Century Gothic" panose="020B0502020202020204" pitchFamily="34" charset="0"/>
              </a:rPr>
              <a:t>Paradox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757151-676B-A261-30A4-8223FF7842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248" y="2054087"/>
            <a:ext cx="5381752" cy="380301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Clr>
                <a:srgbClr val="9DBFD1"/>
              </a:buClr>
              <a:buSzPct val="120000"/>
            </a:pPr>
            <a:r>
              <a:rPr lang="en-IE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Confusion about guidelines and Frameworks</a:t>
            </a:r>
          </a:p>
          <a:p>
            <a:pPr>
              <a:lnSpc>
                <a:spcPct val="150000"/>
              </a:lnSpc>
              <a:buClr>
                <a:srgbClr val="9DBFD1"/>
              </a:buClr>
              <a:buSzPct val="120000"/>
            </a:pPr>
            <a:r>
              <a:rPr lang="en-IE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Lack of training or understanding</a:t>
            </a:r>
          </a:p>
          <a:p>
            <a:pPr>
              <a:lnSpc>
                <a:spcPct val="150000"/>
              </a:lnSpc>
              <a:buClr>
                <a:srgbClr val="9DBFD1"/>
              </a:buClr>
              <a:buSzPct val="120000"/>
            </a:pPr>
            <a:r>
              <a:rPr lang="en-IE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Ticking Boxes</a:t>
            </a:r>
          </a:p>
          <a:p>
            <a:pPr>
              <a:lnSpc>
                <a:spcPct val="150000"/>
              </a:lnSpc>
              <a:buClr>
                <a:srgbClr val="9DBFD1"/>
              </a:buClr>
              <a:buSzPct val="120000"/>
            </a:pPr>
            <a:r>
              <a:rPr lang="en-IE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Reactive Response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03E22F4-9E51-CB11-65B6-E54F0D81F7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634976"/>
            <a:ext cx="12192000" cy="223023"/>
          </a:xfrm>
          <a:prstGeom prst="rect">
            <a:avLst/>
          </a:prstGeom>
          <a:solidFill>
            <a:srgbClr val="9DBF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7739311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ARTICULATE_DESIGN_ID_VANILLAVTI" val="GttdvQyh"/>
  <p:tag name="ARTICULATE_SLIDE_COUNT" val="13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VanillaVTI">
  <a:themeElements>
    <a:clrScheme name="Vanilla">
      <a:dk1>
        <a:sysClr val="windowText" lastClr="000000"/>
      </a:dk1>
      <a:lt1>
        <a:sysClr val="window" lastClr="FFFFFF"/>
      </a:lt1>
      <a:dk2>
        <a:srgbClr val="2C3932"/>
      </a:dk2>
      <a:lt2>
        <a:srgbClr val="FDF6EA"/>
      </a:lt2>
      <a:accent1>
        <a:srgbClr val="169C9A"/>
      </a:accent1>
      <a:accent2>
        <a:srgbClr val="FA9A42"/>
      </a:accent2>
      <a:accent3>
        <a:srgbClr val="E15C3D"/>
      </a:accent3>
      <a:accent4>
        <a:srgbClr val="E78A67"/>
      </a:accent4>
      <a:accent5>
        <a:srgbClr val="A74B40"/>
      </a:accent5>
      <a:accent6>
        <a:srgbClr val="3D9072"/>
      </a:accent6>
      <a:hlink>
        <a:srgbClr val="169C9A"/>
      </a:hlink>
      <a:folHlink>
        <a:srgbClr val="E15C3D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nillaVTI" id="{54D376C6-1C9B-4C6B-8F3C-483BB307BB05}" vid="{7690D8A9-C071-45EF-BA7A-F7FA9779B11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946560433F2B4BAC6115A870028350" ma:contentTypeVersion="19" ma:contentTypeDescription="Create a new document." ma:contentTypeScope="" ma:versionID="c0a8b1796a8dd6b38852de74ff080729">
  <xsd:schema xmlns:xsd="http://www.w3.org/2001/XMLSchema" xmlns:xs="http://www.w3.org/2001/XMLSchema" xmlns:p="http://schemas.microsoft.com/office/2006/metadata/properties" xmlns:ns2="f04adec5-321f-46c9-8d8f-d278d5019d73" xmlns:ns3="98a9eb8c-6a01-428e-9f5d-17b5596ff277" targetNamespace="http://schemas.microsoft.com/office/2006/metadata/properties" ma:root="true" ma:fieldsID="88a703fd55f415ae93a6b4d1954400f5" ns2:_="" ns3:_="">
    <xsd:import namespace="f04adec5-321f-46c9-8d8f-d278d5019d73"/>
    <xsd:import namespace="98a9eb8c-6a01-428e-9f5d-17b5596ff2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4adec5-321f-46c9-8d8f-d278d5019d7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18109bd-626c-4cb5-b457-7c830300b9d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2" nillable="true" ma:displayName="MediaServiceDateTaken" ma:hidden="true" ma:internalName="MediaServiceDateTaken" ma:readOnly="true">
      <xsd:simpleType>
        <xsd:restriction base="dms:Text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a9eb8c-6a01-428e-9f5d-17b5596ff277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47ea14bd-29b4-46a6-9b71-aedf54cf4907}" ma:internalName="TaxCatchAll" ma:showField="CatchAllData" ma:web="98a9eb8c-6a01-428e-9f5d-17b5596ff27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04adec5-321f-46c9-8d8f-d278d5019d73">
      <Terms xmlns="http://schemas.microsoft.com/office/infopath/2007/PartnerControls"/>
    </lcf76f155ced4ddcb4097134ff3c332f>
    <TaxCatchAll xmlns="98a9eb8c-6a01-428e-9f5d-17b5596ff277" xsi:nil="true"/>
  </documentManagement>
</p:properties>
</file>

<file path=customXml/itemProps1.xml><?xml version="1.0" encoding="utf-8"?>
<ds:datastoreItem xmlns:ds="http://schemas.openxmlformats.org/officeDocument/2006/customXml" ds:itemID="{684E440A-75FD-447A-98C1-C0E3B8D0D3F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98436DD-080F-4AED-A501-69082303A5A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04adec5-321f-46c9-8d8f-d278d5019d73"/>
    <ds:schemaRef ds:uri="98a9eb8c-6a01-428e-9f5d-17b5596ff2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FA35E87-EF9D-4379-B5F3-0A57682CD9E3}">
  <ds:schemaRefs>
    <ds:schemaRef ds:uri="http://purl.org/dc/terms/"/>
    <ds:schemaRef ds:uri="http://www.w3.org/XML/1998/namespace"/>
    <ds:schemaRef ds:uri="http://purl.org/dc/dcmitype/"/>
    <ds:schemaRef ds:uri="http://purl.org/dc/elements/1.1/"/>
    <ds:schemaRef ds:uri="f04adec5-321f-46c9-8d8f-d278d5019d73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98a9eb8c-6a01-428e-9f5d-17b5596ff277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31527</TotalTime>
  <Words>393</Words>
  <Application>Microsoft Office PowerPoint</Application>
  <PresentationFormat>Widescreen</PresentationFormat>
  <Paragraphs>109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Aptos</vt:lpstr>
      <vt:lpstr>Arial</vt:lpstr>
      <vt:lpstr>Century Gothic</vt:lpstr>
      <vt:lpstr>Neue Haas Grotesk Text Pro</vt:lpstr>
      <vt:lpstr>VanillaVTI</vt:lpstr>
      <vt:lpstr>Digital Inclusion in Online Learning</vt:lpstr>
      <vt:lpstr>Accessible  ≠  Inclusive</vt:lpstr>
      <vt:lpstr>What has led me to this?</vt:lpstr>
      <vt:lpstr>Who is Responsible?</vt:lpstr>
      <vt:lpstr>What the AHEAD Data Shows (2021–2024)</vt:lpstr>
      <vt:lpstr>Growth Rate</vt:lpstr>
      <vt:lpstr>A Closer Look at the Figures</vt:lpstr>
      <vt:lpstr>Current Frameworks and Guidelines</vt:lpstr>
      <vt:lpstr>The Inclusion  Paradox</vt:lpstr>
      <vt:lpstr>Cognitive-Technical Accessibility (CTA)</vt:lpstr>
      <vt:lpstr>Cognitive-Technical Accessibility Pillars</vt:lpstr>
      <vt:lpstr>Key References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Susan Horgan</dc:creator>
  <cp:lastModifiedBy>Danielle Duignan</cp:lastModifiedBy>
  <cp:revision>7</cp:revision>
  <dcterms:created xsi:type="dcterms:W3CDTF">2026-01-06T15:41:47Z</dcterms:created>
  <dcterms:modified xsi:type="dcterms:W3CDTF">2026-03-05T10:07:52Z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2A942E44-8BC4-405E-9162-AC820F4201A7</vt:lpwstr>
  </property>
  <property fmtid="{D5CDD505-2E9C-101B-9397-08002B2CF9AE}" pid="3" name="ArticulatePath">
    <vt:lpwstr>Presentation1</vt:lpwstr>
  </property>
  <property fmtid="{D5CDD505-2E9C-101B-9397-08002B2CF9AE}" pid="4" name="ContentTypeId">
    <vt:lpwstr>0x01010069946560433F2B4BAC6115A870028350</vt:lpwstr>
  </property>
  <property fmtid="{D5CDD505-2E9C-101B-9397-08002B2CF9AE}" pid="5" name="MediaServiceImageTags">
    <vt:lpwstr/>
  </property>
</Properties>
</file>