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undo custSel modSld">
      <pc:chgData name="Danielle Duignan" userId="f36a576b-c06f-4e27-b341-dcf4bf9c1f2f" providerId="ADAL" clId="{07D29F31-AF74-419B-AFEC-C1B7E62EF368}" dt="2026-03-12T13:21:31.638" v="17" actId="962"/>
      <pc:docMkLst>
        <pc:docMk/>
      </pc:docMkLst>
      <pc:sldChg chg="modSp mod">
        <pc:chgData name="Danielle Duignan" userId="f36a576b-c06f-4e27-b341-dcf4bf9c1f2f" providerId="ADAL" clId="{07D29F31-AF74-419B-AFEC-C1B7E62EF368}" dt="2026-03-12T13:20:53.062" v="10" actId="1076"/>
        <pc:sldMkLst>
          <pc:docMk/>
          <pc:sldMk cId="2773624756" sldId="256"/>
        </pc:sldMkLst>
        <pc:picChg chg="mod">
          <ac:chgData name="Danielle Duignan" userId="f36a576b-c06f-4e27-b341-dcf4bf9c1f2f" providerId="ADAL" clId="{07D29F31-AF74-419B-AFEC-C1B7E62EF368}" dt="2026-03-12T13:20:53.062" v="10" actId="1076"/>
          <ac:picMkLst>
            <pc:docMk/>
            <pc:sldMk cId="2773624756" sldId="256"/>
            <ac:picMk id="6" creationId="{6439818D-8F3E-28C3-9814-6858FD598E91}"/>
          </ac:picMkLst>
        </pc:picChg>
      </pc:sldChg>
      <pc:sldChg chg="modSp mod">
        <pc:chgData name="Danielle Duignan" userId="f36a576b-c06f-4e27-b341-dcf4bf9c1f2f" providerId="ADAL" clId="{07D29F31-AF74-419B-AFEC-C1B7E62EF368}" dt="2026-03-12T13:21:00.273" v="11" actId="962"/>
        <pc:sldMkLst>
          <pc:docMk/>
          <pc:sldMk cId="2247888721" sldId="269"/>
        </pc:sldMkLst>
        <pc:picChg chg="mod">
          <ac:chgData name="Danielle Duignan" userId="f36a576b-c06f-4e27-b341-dcf4bf9c1f2f" providerId="ADAL" clId="{07D29F31-AF74-419B-AFEC-C1B7E62EF368}" dt="2026-03-12T13:21:00.273" v="11" actId="962"/>
          <ac:picMkLst>
            <pc:docMk/>
            <pc:sldMk cId="2247888721" sldId="269"/>
            <ac:picMk id="7" creationId="{EFE4E757-4D1C-E57B-4B01-00A3EBEC552B}"/>
          </ac:picMkLst>
        </pc:picChg>
      </pc:sldChg>
      <pc:sldChg chg="modSp mod">
        <pc:chgData name="Danielle Duignan" userId="f36a576b-c06f-4e27-b341-dcf4bf9c1f2f" providerId="ADAL" clId="{07D29F31-AF74-419B-AFEC-C1B7E62EF368}" dt="2026-03-12T13:21:04.078" v="12" actId="962"/>
        <pc:sldMkLst>
          <pc:docMk/>
          <pc:sldMk cId="723970966" sldId="270"/>
        </pc:sldMkLst>
        <pc:picChg chg="mod">
          <ac:chgData name="Danielle Duignan" userId="f36a576b-c06f-4e27-b341-dcf4bf9c1f2f" providerId="ADAL" clId="{07D29F31-AF74-419B-AFEC-C1B7E62EF368}" dt="2026-03-12T13:21:04.078" v="12" actId="962"/>
          <ac:picMkLst>
            <pc:docMk/>
            <pc:sldMk cId="723970966" sldId="270"/>
            <ac:picMk id="13" creationId="{00000000-0000-0000-0000-000000000000}"/>
          </ac:picMkLst>
        </pc:picChg>
      </pc:sldChg>
      <pc:sldChg chg="modSp mod">
        <pc:chgData name="Danielle Duignan" userId="f36a576b-c06f-4e27-b341-dcf4bf9c1f2f" providerId="ADAL" clId="{07D29F31-AF74-419B-AFEC-C1B7E62EF368}" dt="2026-03-12T13:21:07.278" v="13" actId="962"/>
        <pc:sldMkLst>
          <pc:docMk/>
          <pc:sldMk cId="1191642248" sldId="271"/>
        </pc:sldMkLst>
        <pc:picChg chg="mod">
          <ac:chgData name="Danielle Duignan" userId="f36a576b-c06f-4e27-b341-dcf4bf9c1f2f" providerId="ADAL" clId="{07D29F31-AF74-419B-AFEC-C1B7E62EF368}" dt="2026-03-12T13:21:07.278" v="13" actId="962"/>
          <ac:picMkLst>
            <pc:docMk/>
            <pc:sldMk cId="1191642248" sldId="271"/>
            <ac:picMk id="9" creationId="{6439818D-8F3E-28C3-9814-6858FD598E91}"/>
          </ac:picMkLst>
        </pc:picChg>
      </pc:sldChg>
      <pc:sldChg chg="modSp mod">
        <pc:chgData name="Danielle Duignan" userId="f36a576b-c06f-4e27-b341-dcf4bf9c1f2f" providerId="ADAL" clId="{07D29F31-AF74-419B-AFEC-C1B7E62EF368}" dt="2026-03-12T13:20:37.349" v="5" actId="962"/>
        <pc:sldMkLst>
          <pc:docMk/>
          <pc:sldMk cId="864709279" sldId="272"/>
        </pc:sldMkLst>
        <pc:picChg chg="mod">
          <ac:chgData name="Danielle Duignan" userId="f36a576b-c06f-4e27-b341-dcf4bf9c1f2f" providerId="ADAL" clId="{07D29F31-AF74-419B-AFEC-C1B7E62EF368}" dt="2026-03-12T13:20:37.349" v="5" actId="962"/>
          <ac:picMkLst>
            <pc:docMk/>
            <pc:sldMk cId="864709279" sldId="272"/>
            <ac:picMk id="4" creationId="{00EB3492-3765-82ED-632D-98D714107B89}"/>
          </ac:picMkLst>
        </pc:picChg>
      </pc:sldChg>
      <pc:sldChg chg="modSp mod">
        <pc:chgData name="Danielle Duignan" userId="f36a576b-c06f-4e27-b341-dcf4bf9c1f2f" providerId="ADAL" clId="{07D29F31-AF74-419B-AFEC-C1B7E62EF368}" dt="2026-03-12T13:21:14.184" v="14" actId="962"/>
        <pc:sldMkLst>
          <pc:docMk/>
          <pc:sldMk cId="3461128483" sldId="274"/>
        </pc:sldMkLst>
        <pc:picChg chg="mod">
          <ac:chgData name="Danielle Duignan" userId="f36a576b-c06f-4e27-b341-dcf4bf9c1f2f" providerId="ADAL" clId="{07D29F31-AF74-419B-AFEC-C1B7E62EF368}" dt="2026-03-12T13:21:14.184" v="14" actId="962"/>
          <ac:picMkLst>
            <pc:docMk/>
            <pc:sldMk cId="3461128483" sldId="274"/>
            <ac:picMk id="4" creationId="{00EB3492-3765-82ED-632D-98D714107B89}"/>
          </ac:picMkLst>
        </pc:picChg>
      </pc:sldChg>
      <pc:sldChg chg="modSp mod">
        <pc:chgData name="Danielle Duignan" userId="f36a576b-c06f-4e27-b341-dcf4bf9c1f2f" providerId="ADAL" clId="{07D29F31-AF74-419B-AFEC-C1B7E62EF368}" dt="2026-03-12T13:21:17.102" v="15" actId="962"/>
        <pc:sldMkLst>
          <pc:docMk/>
          <pc:sldMk cId="4114162682" sldId="275"/>
        </pc:sldMkLst>
        <pc:picChg chg="mod">
          <ac:chgData name="Danielle Duignan" userId="f36a576b-c06f-4e27-b341-dcf4bf9c1f2f" providerId="ADAL" clId="{07D29F31-AF74-419B-AFEC-C1B7E62EF368}" dt="2026-03-12T13:21:17.102" v="15" actId="962"/>
          <ac:picMkLst>
            <pc:docMk/>
            <pc:sldMk cId="4114162682" sldId="275"/>
            <ac:picMk id="6" creationId="{00000000-0000-0000-0000-000000000000}"/>
          </ac:picMkLst>
        </pc:picChg>
      </pc:sldChg>
      <pc:sldChg chg="modSp mod">
        <pc:chgData name="Danielle Duignan" userId="f36a576b-c06f-4e27-b341-dcf4bf9c1f2f" providerId="ADAL" clId="{07D29F31-AF74-419B-AFEC-C1B7E62EF368}" dt="2026-03-12T13:21:20.363" v="16" actId="962"/>
        <pc:sldMkLst>
          <pc:docMk/>
          <pc:sldMk cId="1127578829" sldId="276"/>
        </pc:sldMkLst>
        <pc:picChg chg="mod">
          <ac:chgData name="Danielle Duignan" userId="f36a576b-c06f-4e27-b341-dcf4bf9c1f2f" providerId="ADAL" clId="{07D29F31-AF74-419B-AFEC-C1B7E62EF368}" dt="2026-03-12T13:21:20.363" v="16" actId="962"/>
          <ac:picMkLst>
            <pc:docMk/>
            <pc:sldMk cId="1127578829" sldId="276"/>
            <ac:picMk id="5" creationId="{00000000-0000-0000-0000-000000000000}"/>
          </ac:picMkLst>
        </pc:picChg>
      </pc:sldChg>
      <pc:sldChg chg="modSp mod">
        <pc:chgData name="Danielle Duignan" userId="f36a576b-c06f-4e27-b341-dcf4bf9c1f2f" providerId="ADAL" clId="{07D29F31-AF74-419B-AFEC-C1B7E62EF368}" dt="2026-03-12T13:20:33.294" v="4" actId="962"/>
        <pc:sldMkLst>
          <pc:docMk/>
          <pc:sldMk cId="148612440" sldId="277"/>
        </pc:sldMkLst>
        <pc:picChg chg="mod">
          <ac:chgData name="Danielle Duignan" userId="f36a576b-c06f-4e27-b341-dcf4bf9c1f2f" providerId="ADAL" clId="{07D29F31-AF74-419B-AFEC-C1B7E62EF368}" dt="2026-03-12T13:20:33.294" v="4" actId="962"/>
          <ac:picMkLst>
            <pc:docMk/>
            <pc:sldMk cId="148612440" sldId="277"/>
            <ac:picMk id="4" creationId="{6439818D-8F3E-28C3-9814-6858FD598E91}"/>
          </ac:picMkLst>
        </pc:picChg>
      </pc:sldChg>
      <pc:sldChg chg="modSp mod">
        <pc:chgData name="Danielle Duignan" userId="f36a576b-c06f-4e27-b341-dcf4bf9c1f2f" providerId="ADAL" clId="{07D29F31-AF74-419B-AFEC-C1B7E62EF368}" dt="2026-03-12T13:20:23.246" v="3" actId="20577"/>
        <pc:sldMkLst>
          <pc:docMk/>
          <pc:sldMk cId="2421785978" sldId="278"/>
        </pc:sldMkLst>
        <pc:spChg chg="mod">
          <ac:chgData name="Danielle Duignan" userId="f36a576b-c06f-4e27-b341-dcf4bf9c1f2f" providerId="ADAL" clId="{07D29F31-AF74-419B-AFEC-C1B7E62EF368}" dt="2026-03-12T13:20:23.246" v="3" actId="20577"/>
          <ac:spMkLst>
            <pc:docMk/>
            <pc:sldMk cId="2421785978" sldId="278"/>
            <ac:spMk id="4" creationId="{00000000-0000-0000-0000-000000000000}"/>
          </ac:spMkLst>
        </pc:spChg>
      </pc:sldChg>
      <pc:sldChg chg="modSp mod">
        <pc:chgData name="Danielle Duignan" userId="f36a576b-c06f-4e27-b341-dcf4bf9c1f2f" providerId="ADAL" clId="{07D29F31-AF74-419B-AFEC-C1B7E62EF368}" dt="2026-03-12T13:21:31.638" v="17" actId="962"/>
        <pc:sldMkLst>
          <pc:docMk/>
          <pc:sldMk cId="847769488" sldId="279"/>
        </pc:sldMkLst>
        <pc:picChg chg="mod">
          <ac:chgData name="Danielle Duignan" userId="f36a576b-c06f-4e27-b341-dcf4bf9c1f2f" providerId="ADAL" clId="{07D29F31-AF74-419B-AFEC-C1B7E62EF368}" dt="2026-03-12T13:21:31.638" v="17" actId="962"/>
          <ac:picMkLst>
            <pc:docMk/>
            <pc:sldMk cId="847769488" sldId="279"/>
            <ac:picMk id="4" creationId="{6439818D-8F3E-28C3-9814-6858FD598E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3B68-F607-4F7D-8535-00564003766F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C09EF-B308-47A2-BBA3-74CAF8DCBC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9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17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90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65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260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355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988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878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198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3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221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D02F-20E0-4B29-BEB7-EB49C80A42D4}" type="datetimeFigureOut">
              <a:rPr lang="en-IE" smtClean="0"/>
              <a:t>12/03/2026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7C4B-310F-4016-8027-0B85D9131E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3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37" y="913444"/>
            <a:ext cx="1048512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72888"/>
                </a:solidFill>
                <a:ea typeface="Calibri"/>
                <a:cs typeface="Calibri"/>
              </a:rPr>
              <a:t>Co-Creating Employment Pathways</a:t>
            </a:r>
            <a:br>
              <a:rPr lang="en-IE" sz="4800" dirty="0"/>
            </a:br>
            <a:endParaRPr lang="en-I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81" y="2750206"/>
            <a:ext cx="8560884" cy="1655762"/>
          </a:xfrm>
        </p:spPr>
        <p:txBody>
          <a:bodyPr/>
          <a:lstStyle/>
          <a:p>
            <a:pPr algn="l"/>
            <a:r>
              <a:rPr lang="en-US">
                <a:solidFill>
                  <a:srgbClr val="16446E"/>
                </a:solidFill>
                <a:ea typeface="Calibri"/>
                <a:cs typeface="Arial"/>
              </a:rPr>
              <a:t>Facilitating Disabled Students in the</a:t>
            </a:r>
            <a:r>
              <a:rPr lang="en-US">
                <a:solidFill>
                  <a:srgbClr val="242424"/>
                </a:solidFill>
                <a:ea typeface="Calibri"/>
                <a:cs typeface="Arial"/>
              </a:rPr>
              <a:t> </a:t>
            </a:r>
            <a:r>
              <a:rPr lang="en-US">
                <a:solidFill>
                  <a:srgbClr val="942886"/>
                </a:solidFill>
                <a:ea typeface="Calibri"/>
                <a:cs typeface="Arial"/>
              </a:rPr>
              <a:t>National Learning Network</a:t>
            </a:r>
            <a:r>
              <a:rPr lang="en-US">
                <a:solidFill>
                  <a:srgbClr val="242424"/>
                </a:solidFill>
                <a:ea typeface="Calibri"/>
                <a:cs typeface="Arial"/>
              </a:rPr>
              <a:t> </a:t>
            </a:r>
          </a:p>
          <a:p>
            <a:pPr algn="l"/>
            <a:r>
              <a:rPr lang="en-US">
                <a:solidFill>
                  <a:srgbClr val="16446E"/>
                </a:solidFill>
                <a:ea typeface="Calibri"/>
                <a:cs typeface="Arial"/>
              </a:rPr>
              <a:t>to transition to jobs and careers with Mr. Price Branded Bargains</a:t>
            </a:r>
            <a:endParaRPr lang="en-I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0E1D84D-8005-5135-22CF-82E2DBB3D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5829" y="253586"/>
            <a:ext cx="4721879" cy="1319716"/>
          </a:xfrm>
          <a:custGeom>
            <a:avLst/>
            <a:gdLst/>
            <a:ahLst/>
            <a:cxnLst/>
            <a:rect l="l" t="t" r="r" b="b"/>
            <a:pathLst>
              <a:path w="6013296" h="1503324">
                <a:moveTo>
                  <a:pt x="0" y="0"/>
                </a:moveTo>
                <a:lnTo>
                  <a:pt x="6013296" y="0"/>
                </a:lnTo>
                <a:lnTo>
                  <a:pt x="6013296" y="1503324"/>
                </a:lnTo>
                <a:lnTo>
                  <a:pt x="0" y="1503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E00B8-F3EF-5DCB-69FD-0DC24AA48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398000" y="3055110"/>
            <a:ext cx="4452913" cy="3142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9818D-8F3E-28C3-9814-6858FD59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2" t="43" r="166"/>
          <a:stretch>
            <a:fillRect/>
          </a:stretch>
        </p:blipFill>
        <p:spPr>
          <a:xfrm>
            <a:off x="8689094" y="2314617"/>
            <a:ext cx="3518227" cy="4624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CD2C31-2FBE-ED2D-3291-8C51DE743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897" y="5199209"/>
            <a:ext cx="8263354" cy="47198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50" b="1">
                <a:solidFill>
                  <a:srgbClr val="972888"/>
                </a:solidFill>
                <a:ea typeface="Calibri"/>
                <a:cs typeface="Calibri"/>
              </a:rPr>
              <a:t>Authors:</a:t>
            </a:r>
            <a:r>
              <a:rPr lang="en-GB" sz="2650">
                <a:solidFill>
                  <a:srgbClr val="972888"/>
                </a:solidFill>
                <a:ea typeface="Calibri"/>
                <a:cs typeface="Calibri"/>
              </a:rPr>
              <a:t> </a:t>
            </a:r>
            <a:r>
              <a:rPr lang="en-GB" sz="2650">
                <a:solidFill>
                  <a:srgbClr val="16446E"/>
                </a:solidFill>
                <a:ea typeface="Calibri"/>
                <a:cs typeface="Calibri"/>
              </a:rPr>
              <a:t>Anne Marie McDonnell and Edel McSorley</a:t>
            </a:r>
          </a:p>
        </p:txBody>
      </p:sp>
    </p:spTree>
    <p:extLst>
      <p:ext uri="{BB962C8B-B14F-4D97-AF65-F5344CB8AC3E}">
        <p14:creationId xmlns:p14="http://schemas.microsoft.com/office/powerpoint/2010/main" val="277362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 dirty="0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Solution Focused Planning and Innovation (2)</a:t>
            </a:r>
            <a:br>
              <a:rPr lang="en-US" b="1" dirty="0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 dirty="0"/>
          </a:p>
        </p:txBody>
      </p:sp>
      <p:pic>
        <p:nvPicPr>
          <p:cNvPr id="7" name="Content Placeholder 6" descr="A group of people standing outside a sto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2" y="1920462"/>
            <a:ext cx="5801784" cy="4504151"/>
          </a:xfrm>
          <a:prstGeom prst="rect">
            <a:avLst/>
          </a:prstGeom>
        </p:spPr>
      </p:pic>
      <p:pic>
        <p:nvPicPr>
          <p:cNvPr id="8" name="Content Placeholder 7" descr="A group of people standing in a room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2073275"/>
            <a:ext cx="3263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72888"/>
                </a:solidFill>
                <a:ea typeface="Calibri"/>
                <a:cs typeface="Calibri"/>
              </a:rPr>
              <a:t>Co-Creating Employment Pathways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CD2C31-2FBE-ED2D-3291-8C51DE7432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4262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GB" sz="2650" b="1">
                <a:solidFill>
                  <a:srgbClr val="972888"/>
                </a:solidFill>
                <a:ea typeface="Calibri"/>
                <a:cs typeface="Calibri"/>
              </a:rPr>
              <a:t>Authors:</a:t>
            </a:r>
            <a:r>
              <a:rPr lang="en-GB" sz="2650">
                <a:solidFill>
                  <a:srgbClr val="972888"/>
                </a:solidFill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GB" sz="2650">
                <a:solidFill>
                  <a:srgbClr val="16446E"/>
                </a:solidFill>
                <a:ea typeface="Calibri"/>
                <a:cs typeface="Calibri"/>
              </a:rPr>
              <a:t>Anne Marie McDonnell annemarie.mcdonnell@nln.ie</a:t>
            </a:r>
          </a:p>
          <a:p>
            <a:pPr marL="0" indent="0">
              <a:buNone/>
            </a:pPr>
            <a:r>
              <a:rPr lang="en-GB" sz="2650">
                <a:solidFill>
                  <a:srgbClr val="16446E"/>
                </a:solidFill>
                <a:ea typeface="Calibri"/>
                <a:cs typeface="Calibri"/>
              </a:rPr>
              <a:t>Edel McSorley		ops@mrprice.ie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9818D-8F3E-28C3-9814-6858FD59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2" t="43" r="166"/>
          <a:stretch>
            <a:fillRect/>
          </a:stretch>
        </p:blipFill>
        <p:spPr>
          <a:xfrm>
            <a:off x="8343148" y="1681755"/>
            <a:ext cx="3854269" cy="5384063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EFE4E757-4D1C-E57B-4B01-00A3EBEC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200" y="5790949"/>
            <a:ext cx="4852578" cy="6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16446E"/>
                </a:solidFill>
                <a:latin typeface="Calibri"/>
                <a:ea typeface="Calibri"/>
                <a:cs typeface="Calibri"/>
              </a:rPr>
              <a:t>National Learning Network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en-US" b="1">
              <a:solidFill>
                <a:srgbClr val="16446E"/>
              </a:solidFill>
              <a:cs typeface="Calibri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Education and Training Division of Rehab Group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55 Locations – Every County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Over 40+ Accredited Training Programmes 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Supporting Progression of Further Education, Higher Education and Jobs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 err="1">
                <a:solidFill>
                  <a:srgbClr val="16446E"/>
                </a:solidFill>
              </a:rPr>
              <a:t>Approx</a:t>
            </a:r>
            <a:r>
              <a:rPr lang="en-US">
                <a:solidFill>
                  <a:srgbClr val="16446E"/>
                </a:solidFill>
              </a:rPr>
              <a:t> 40% of the student body are autistic or neuro-divergent students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Small class sizes – 12 people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Comprehensive Student Support 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381000" indent="-381000"/>
            <a:r>
              <a:rPr lang="en-US">
                <a:solidFill>
                  <a:srgbClr val="16446E"/>
                </a:solidFill>
              </a:rPr>
              <a:t>Continuous Intake – ready when you are!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I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FB1556-DBFF-1904-A82C-8BF1A42AB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410523" y="-151336"/>
            <a:ext cx="5144264" cy="4547738"/>
            <a:chOff x="-41156" y="404509"/>
            <a:chExt cx="5640953" cy="525121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B57DCCC-E711-F1AA-9F45-C741C9B26AA8}"/>
                </a:ext>
              </a:extLst>
            </p:cNvPr>
            <p:cNvSpPr/>
            <p:nvPr/>
          </p:nvSpPr>
          <p:spPr>
            <a:xfrm>
              <a:off x="-41156" y="404509"/>
              <a:ext cx="5640953" cy="5251212"/>
            </a:xfrm>
            <a:custGeom>
              <a:avLst/>
              <a:gdLst/>
              <a:ahLst/>
              <a:cxnLst/>
              <a:rect l="l" t="t" r="r" b="b"/>
              <a:pathLst>
                <a:path w="6350000" h="6006302">
                  <a:moveTo>
                    <a:pt x="6350000" y="6006302"/>
                  </a:moveTo>
                  <a:lnTo>
                    <a:pt x="0" y="6006302"/>
                  </a:lnTo>
                  <a:lnTo>
                    <a:pt x="0" y="0"/>
                  </a:lnTo>
                  <a:lnTo>
                    <a:pt x="6350000" y="6006302"/>
                  </a:lnTo>
                  <a:close/>
                </a:path>
              </a:pathLst>
            </a:custGeom>
            <a:solidFill>
              <a:srgbClr val="972888"/>
            </a:solidFill>
          </p:spPr>
          <p:txBody>
            <a:bodyPr/>
            <a:lstStyle/>
            <a:p>
              <a:endParaRPr lang="en-GB" sz="1200"/>
            </a:p>
          </p:txBody>
        </p:sp>
      </p:grpSp>
      <p:pic>
        <p:nvPicPr>
          <p:cNvPr id="7" name="Picture 12">
            <a:extLst>
              <a:ext uri="{FF2B5EF4-FFF2-40B4-BE49-F238E27FC236}">
                <a16:creationId xmlns:a16="http://schemas.microsoft.com/office/drawing/2014/main" id="{EFE4E757-4D1C-E57B-4B01-00A3EBEC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09457" y="5922799"/>
            <a:ext cx="3235052" cy="4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6446E"/>
                </a:solidFill>
                <a:latin typeface="Calibri"/>
                <a:ea typeface="Calibri"/>
                <a:cs typeface="Calibri"/>
              </a:rPr>
              <a:t>Mr. Price Branded Bargains</a:t>
            </a:r>
            <a:endParaRPr lang="en-US" b="1">
              <a:solidFill>
                <a:srgbClr val="16446E"/>
              </a:solidFill>
              <a:latin typeface="Calibri"/>
              <a:cs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1019" indent="-381019"/>
            <a:r>
              <a:rPr lang="en-US">
                <a:solidFill>
                  <a:srgbClr val="16446E"/>
                </a:solidFill>
              </a:rPr>
              <a:t>Leading Discount Retailer</a:t>
            </a:r>
          </a:p>
          <a:p>
            <a:pPr marL="381019" indent="-381019"/>
            <a:r>
              <a:rPr lang="en-US">
                <a:solidFill>
                  <a:srgbClr val="16446E"/>
                </a:solidFill>
              </a:rPr>
              <a:t>70 Stores Nationwide</a:t>
            </a:r>
          </a:p>
          <a:p>
            <a:pPr marL="381019" indent="-381019"/>
            <a:r>
              <a:rPr lang="en-US">
                <a:solidFill>
                  <a:srgbClr val="16446E"/>
                </a:solidFill>
              </a:rPr>
              <a:t>Committed to Inclusive Employment Practices</a:t>
            </a:r>
          </a:p>
          <a:p>
            <a:pPr marL="381019" indent="-381019"/>
            <a:r>
              <a:rPr lang="en-US">
                <a:solidFill>
                  <a:srgbClr val="16446E"/>
                </a:solidFill>
              </a:rPr>
              <a:t>Authentic Partner </a:t>
            </a:r>
          </a:p>
          <a:p>
            <a:pPr marL="381019" indent="-381019"/>
            <a:r>
              <a:rPr lang="en-US">
                <a:solidFill>
                  <a:srgbClr val="16446E"/>
                </a:solidFill>
              </a:rPr>
              <a:t>Over 300 Jobs and Careers in 5 Years by co-creating pathway to work with autistic students and disabled students</a:t>
            </a:r>
          </a:p>
          <a:p>
            <a:endParaRPr lang="en-IE"/>
          </a:p>
        </p:txBody>
      </p:sp>
      <p:pic>
        <p:nvPicPr>
          <p:cNvPr id="13" name="Content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34" y="1825625"/>
            <a:ext cx="3461731" cy="4351338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29" y="95180"/>
            <a:ext cx="3591690" cy="2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566" y="50006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Critical Success Factors</a:t>
            </a:r>
            <a:br>
              <a:rPr lang="en-US" b="1"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852" y="16047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16446E"/>
                </a:solidFill>
              </a:rPr>
              <a:t>Strengths Based Approach to Skills Development. </a:t>
            </a:r>
            <a:endParaRPr lang="en-US">
              <a:cs typeface="Calibri" panose="020F0502020204030204"/>
            </a:endParaRPr>
          </a:p>
          <a:p>
            <a:r>
              <a:rPr lang="en-US">
                <a:solidFill>
                  <a:srgbClr val="16446E"/>
                </a:solidFill>
              </a:rPr>
              <a:t>Neuro-Affirmative Recruitment Practices 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r>
              <a:rPr lang="en-US">
                <a:solidFill>
                  <a:srgbClr val="16446E"/>
                </a:solidFill>
              </a:rPr>
              <a:t>Universal Design Approach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r>
              <a:rPr lang="en-US">
                <a:solidFill>
                  <a:srgbClr val="16446E"/>
                </a:solidFill>
              </a:rPr>
              <a:t>Community of Practice </a:t>
            </a:r>
            <a:endParaRPr lang="en-US">
              <a:solidFill>
                <a:srgbClr val="16446E"/>
              </a:solidFill>
              <a:cs typeface="Calibri" panose="020F0502020204030204"/>
            </a:endParaRPr>
          </a:p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39818D-8F3E-28C3-9814-6858FD59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2" t="43" r="166"/>
          <a:stretch>
            <a:fillRect/>
          </a:stretch>
        </p:blipFill>
        <p:spPr>
          <a:xfrm>
            <a:off x="8341115" y="1473937"/>
            <a:ext cx="3854269" cy="5384063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FE4E757-4D1C-E57B-4B01-00A3EBEC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179" y="5957323"/>
            <a:ext cx="4852578" cy="6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77" y="47173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How can I help? 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A Strengths Based Approach in Practice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927" y="1802535"/>
            <a:ext cx="5536013" cy="3496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95325" indent="-495325">
              <a:buFont typeface="+mj-lt"/>
              <a:buAutoNum type="arabicPeriod"/>
            </a:pPr>
            <a:r>
              <a:rPr lang="en-US">
                <a:solidFill>
                  <a:srgbClr val="16446E"/>
                </a:solidFill>
              </a:rPr>
              <a:t>What is the student interested in learning?</a:t>
            </a:r>
          </a:p>
          <a:p>
            <a:pPr marL="495325" indent="-495325">
              <a:buFont typeface="+mj-lt"/>
              <a:buAutoNum type="arabicPeriod"/>
            </a:pPr>
            <a:endParaRPr lang="en-US">
              <a:solidFill>
                <a:srgbClr val="16446E"/>
              </a:solidFill>
            </a:endParaRPr>
          </a:p>
          <a:p>
            <a:pPr marL="495300" indent="-495300">
              <a:buFont typeface="+mj-lt"/>
              <a:buAutoNum type="arabicPeriod"/>
            </a:pPr>
            <a:r>
              <a:rPr lang="en-US">
                <a:solidFill>
                  <a:srgbClr val="16446E"/>
                </a:solidFill>
              </a:rPr>
              <a:t>Can you share some strengths that we can build on during work experience?</a:t>
            </a:r>
            <a:endParaRPr lang="en-US">
              <a:solidFill>
                <a:srgbClr val="16446E"/>
              </a:solidFill>
              <a:ea typeface="Calibri" panose="020F0502020204030204"/>
              <a:cs typeface="Calibri" panose="020F0502020204030204"/>
            </a:endParaRPr>
          </a:p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B3492-3765-82ED-632D-98D71410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828" r="469" b="1631"/>
          <a:stretch>
            <a:fillRect/>
          </a:stretch>
        </p:blipFill>
        <p:spPr>
          <a:xfrm>
            <a:off x="9224665" y="-47681"/>
            <a:ext cx="2517435" cy="68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Neuro-Divergent Affirmative Practices 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Planning for Success with Work Experience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25" indent="-495325">
              <a:buFont typeface="+mj-lt"/>
              <a:buAutoNum type="arabicPeriod"/>
            </a:pPr>
            <a:r>
              <a:rPr lang="en-US" sz="2667">
                <a:solidFill>
                  <a:srgbClr val="16446E"/>
                </a:solidFill>
              </a:rPr>
              <a:t>Which store?</a:t>
            </a:r>
          </a:p>
          <a:p>
            <a:pPr marL="495325" indent="-495325">
              <a:buFont typeface="+mj-lt"/>
              <a:buAutoNum type="arabicPeriod"/>
            </a:pPr>
            <a:r>
              <a:rPr lang="en-US" sz="2667">
                <a:solidFill>
                  <a:srgbClr val="16446E"/>
                </a:solidFill>
              </a:rPr>
              <a:t>Are there particular days or times that work best?</a:t>
            </a:r>
          </a:p>
          <a:p>
            <a:pPr marL="495325" indent="-495325">
              <a:buFont typeface="+mj-lt"/>
              <a:buAutoNum type="arabicPeriod"/>
            </a:pPr>
            <a:r>
              <a:rPr lang="en-US" sz="2667">
                <a:solidFill>
                  <a:srgbClr val="16446E"/>
                </a:solidFill>
              </a:rPr>
              <a:t>What do we need to consider in the environment?</a:t>
            </a:r>
          </a:p>
          <a:p>
            <a:pPr marL="990650" lvl="2" indent="-381019"/>
            <a:r>
              <a:rPr lang="en-US" sz="2667">
                <a:solidFill>
                  <a:srgbClr val="16446E"/>
                </a:solidFill>
              </a:rPr>
              <a:t>What might the student avoid?</a:t>
            </a:r>
          </a:p>
          <a:p>
            <a:pPr marL="990650" lvl="2" indent="-381019"/>
            <a:r>
              <a:rPr lang="en-US" sz="2667">
                <a:solidFill>
                  <a:srgbClr val="16446E"/>
                </a:solidFill>
              </a:rPr>
              <a:t>What might the student seek out? </a:t>
            </a:r>
          </a:p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B3492-3765-82ED-632D-98D71410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828" r="469" b="1631"/>
          <a:stretch>
            <a:fillRect/>
          </a:stretch>
        </p:blipFill>
        <p:spPr>
          <a:xfrm>
            <a:off x="9914010" y="-19357"/>
            <a:ext cx="2517435" cy="68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Neuro-Divergent Affirmative Practices 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Co-Creating Inclusive Recruitment Practices  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5880"/>
            <a:ext cx="9201150" cy="4351338"/>
          </a:xfrm>
        </p:spPr>
        <p:txBody>
          <a:bodyPr/>
          <a:lstStyle/>
          <a:p>
            <a:pPr marL="0" indent="0" defTabSz="609630">
              <a:buNone/>
              <a:defRPr/>
            </a:pPr>
            <a:r>
              <a:rPr lang="en-US" b="1">
                <a:solidFill>
                  <a:srgbClr val="16446E"/>
                </a:solidFill>
              </a:rPr>
              <a:t>A Poem for a Position</a:t>
            </a:r>
          </a:p>
          <a:p>
            <a:pPr defTabSz="609630">
              <a:defRPr/>
            </a:pPr>
            <a:endParaRPr lang="en-US">
              <a:solidFill>
                <a:srgbClr val="16446E"/>
              </a:solidFill>
            </a:endParaRPr>
          </a:p>
          <a:p>
            <a:pPr marL="0" indent="0" defTabSz="609630">
              <a:buNone/>
              <a:defRPr/>
            </a:pPr>
            <a:r>
              <a:rPr lang="en-US" b="1">
                <a:solidFill>
                  <a:srgbClr val="16446E"/>
                </a:solidFill>
              </a:rPr>
              <a:t>D.J Kelleher</a:t>
            </a:r>
          </a:p>
          <a:p>
            <a:pPr marL="0" indent="0" defTabSz="609630">
              <a:buNone/>
              <a:defRPr/>
            </a:pPr>
            <a:r>
              <a:rPr lang="en-US">
                <a:solidFill>
                  <a:srgbClr val="16446E"/>
                </a:solidFill>
              </a:rPr>
              <a:t>Trailblazer, Change Maker, Poet, Retail Assistant, Published Author, Son, Brother, Nephew, Friend, NLN Alumni</a:t>
            </a:r>
          </a:p>
          <a:p>
            <a:endParaRPr lang="en-IE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75" y="273879"/>
            <a:ext cx="254836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Universal Design Practices 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3693" cy="4351338"/>
          </a:xfrm>
        </p:spPr>
        <p:txBody>
          <a:bodyPr>
            <a:normAutofit lnSpcReduction="10000"/>
          </a:bodyPr>
          <a:lstStyle/>
          <a:p>
            <a:pPr marL="0" indent="0" defTabSz="609630">
              <a:buNone/>
              <a:defRPr/>
            </a:pPr>
            <a:r>
              <a:rPr lang="en-US">
                <a:solidFill>
                  <a:srgbClr val="16446E"/>
                </a:solidFill>
              </a:rPr>
              <a:t>Some ways job applications have happened</a:t>
            </a:r>
          </a:p>
          <a:p>
            <a:pPr marL="495325" indent="-495325" defTabSz="609630">
              <a:buFont typeface="+mj-lt"/>
              <a:buAutoNum type="arabicPeriod"/>
              <a:defRPr/>
            </a:pPr>
            <a:r>
              <a:rPr lang="en-US">
                <a:solidFill>
                  <a:srgbClr val="16446E"/>
                </a:solidFill>
              </a:rPr>
              <a:t>CV – only if that is your preference</a:t>
            </a:r>
          </a:p>
          <a:p>
            <a:pPr marL="495325" indent="-495325" defTabSz="609630">
              <a:buFont typeface="+mj-lt"/>
              <a:buAutoNum type="arabicPeriod"/>
              <a:defRPr/>
            </a:pPr>
            <a:r>
              <a:rPr lang="en-US">
                <a:solidFill>
                  <a:srgbClr val="16446E"/>
                </a:solidFill>
              </a:rPr>
              <a:t>Simple Application Form – Plain English</a:t>
            </a:r>
          </a:p>
          <a:p>
            <a:pPr marL="495325" indent="-495325" defTabSz="609630">
              <a:buFont typeface="+mj-lt"/>
              <a:buAutoNum type="arabicPeriod"/>
              <a:defRPr/>
            </a:pPr>
            <a:r>
              <a:rPr lang="en-US">
                <a:solidFill>
                  <a:srgbClr val="16446E"/>
                </a:solidFill>
              </a:rPr>
              <a:t>An email</a:t>
            </a:r>
          </a:p>
          <a:p>
            <a:pPr marL="495325" indent="-495325" defTabSz="609630">
              <a:buFont typeface="+mj-lt"/>
              <a:buAutoNum type="arabicPeriod"/>
              <a:defRPr/>
            </a:pPr>
            <a:r>
              <a:rPr lang="en-US">
                <a:solidFill>
                  <a:srgbClr val="16446E"/>
                </a:solidFill>
              </a:rPr>
              <a:t>Visual – Drawn or Created Digitally</a:t>
            </a:r>
          </a:p>
          <a:p>
            <a:pPr marL="495325" indent="-495325" defTabSz="609630">
              <a:buFont typeface="+mj-lt"/>
              <a:buAutoNum type="arabicPeriod"/>
              <a:defRPr/>
            </a:pPr>
            <a:r>
              <a:rPr lang="en-US">
                <a:solidFill>
                  <a:srgbClr val="16446E"/>
                </a:solidFill>
              </a:rPr>
              <a:t>Discussions reflecting on Work Experience</a:t>
            </a:r>
          </a:p>
          <a:p>
            <a:pPr defTabSz="609630">
              <a:defRPr/>
            </a:pPr>
            <a:endParaRPr lang="en-US">
              <a:solidFill>
                <a:srgbClr val="16446E"/>
              </a:solidFill>
            </a:endParaRPr>
          </a:p>
          <a:p>
            <a:pPr marL="0" indent="0" defTabSz="609630">
              <a:buNone/>
              <a:defRPr/>
            </a:pPr>
            <a:r>
              <a:rPr lang="en-US">
                <a:solidFill>
                  <a:srgbClr val="16446E"/>
                </a:solidFill>
              </a:rPr>
              <a:t>Is there something that we haven’t seen yet? </a:t>
            </a:r>
          </a:p>
          <a:p>
            <a:pPr marL="0" indent="0" defTabSz="609630">
              <a:buNone/>
              <a:defRPr/>
            </a:pPr>
            <a:r>
              <a:rPr lang="en-US">
                <a:solidFill>
                  <a:srgbClr val="16446E"/>
                </a:solidFill>
              </a:rPr>
              <a:t>Just let us know </a:t>
            </a:r>
          </a:p>
          <a:p>
            <a:endParaRPr lang="en-IE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31" y="189786"/>
            <a:ext cx="398994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7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  <a:t>Solution Focused Planning and Innovation</a:t>
            </a:r>
            <a:br>
              <a:rPr lang="en-US" b="1">
                <a:solidFill>
                  <a:srgbClr val="16446E"/>
                </a:solidFill>
                <a:latin typeface="Calibri"/>
                <a:ea typeface="Arimo Bold"/>
                <a:cs typeface="Calibri"/>
              </a:rPr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20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16446E"/>
                </a:solidFill>
              </a:rPr>
              <a:t>Challenge:</a:t>
            </a:r>
            <a:endParaRPr lang="en-US">
              <a:solidFill>
                <a:srgbClr val="16446E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rgbClr val="16446E"/>
                </a:solidFill>
              </a:rPr>
              <a:t>Young Adults with Intellectual Disability interested in working with Mr. Price and needed some more exposure to the world of work; even before work experience. </a:t>
            </a:r>
          </a:p>
          <a:p>
            <a:pPr marL="0" indent="0">
              <a:buNone/>
            </a:pP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9818D-8F3E-28C3-9814-6858FD59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22" t="43" r="166"/>
          <a:stretch>
            <a:fillRect/>
          </a:stretch>
        </p:blipFill>
        <p:spPr>
          <a:xfrm>
            <a:off x="8112239" y="1473937"/>
            <a:ext cx="3854269" cy="5384063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EFE4E757-4D1C-E57B-4B01-00A3EBEC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0619" y="5683412"/>
            <a:ext cx="4852578" cy="6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A4BD2-15AE-44EF-B478-99AD3F96ECF2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f04adec5-321f-46c9-8d8f-d278d5019d73"/>
    <ds:schemaRef ds:uri="http://purl.org/dc/terms/"/>
    <ds:schemaRef ds:uri="http://schemas.openxmlformats.org/package/2006/metadata/core-properties"/>
    <ds:schemaRef ds:uri="98a9eb8c-6a01-428e-9f5d-17b5596ff277"/>
  </ds:schemaRefs>
</ds:datastoreItem>
</file>

<file path=customXml/itemProps2.xml><?xml version="1.0" encoding="utf-8"?>
<ds:datastoreItem xmlns:ds="http://schemas.openxmlformats.org/officeDocument/2006/customXml" ds:itemID="{EDB91518-E547-4C0A-B006-0F5AF75E3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E976D2-4AFC-43E8-8D6D-54CEFC4AE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Co-Creating Employment Pathways </vt:lpstr>
      <vt:lpstr>National Learning Network</vt:lpstr>
      <vt:lpstr>Mr. Price Branded Bargains</vt:lpstr>
      <vt:lpstr> Critical Success Factors </vt:lpstr>
      <vt:lpstr> How can I help?  A Strengths Based Approach in Practice </vt:lpstr>
      <vt:lpstr> Neuro-Divergent Affirmative Practices  Planning for Success with Work Experience </vt:lpstr>
      <vt:lpstr> Neuro-Divergent Affirmative Practices  Co-Creating Inclusive Recruitment Practices   </vt:lpstr>
      <vt:lpstr>Universal Design Practices  </vt:lpstr>
      <vt:lpstr> Solution Focused Planning and Innovation </vt:lpstr>
      <vt:lpstr> Solution Focused Planning and Innovation (2) </vt:lpstr>
      <vt:lpstr>Co-Creating Employment Pathways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Co-Creating Employment Pathways</dc:title>
  <dc:creator>Anne Marie McDonnell</dc:creator>
  <cp:lastModifiedBy>Danielle Duignan</cp:lastModifiedBy>
  <cp:revision>1</cp:revision>
  <dcterms:created xsi:type="dcterms:W3CDTF">2026-02-09T20:48:08Z</dcterms:created>
  <dcterms:modified xsi:type="dcterms:W3CDTF">2026-03-12T13:21:36Z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