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71" r:id="rId9"/>
    <p:sldId id="260" r:id="rId10"/>
    <p:sldId id="261" r:id="rId11"/>
    <p:sldId id="262" r:id="rId12"/>
    <p:sldId id="274" r:id="rId13"/>
    <p:sldId id="275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D9A335-3C36-4A06-8698-E8FC11719792}" v="1059" dt="2026-03-12T13:29:28.9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041" autoAdjust="0"/>
    <p:restoredTop sz="86469" autoAdjust="0"/>
  </p:normalViewPr>
  <p:slideViewPr>
    <p:cSldViewPr snapToGrid="0" snapToObjects="1">
      <p:cViewPr varScale="1">
        <p:scale>
          <a:sx n="72" d="100"/>
          <a:sy n="72" d="100"/>
        </p:scale>
        <p:origin x="90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989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le Duignan" userId="f36a576b-c06f-4e27-b341-dcf4bf9c1f2f" providerId="ADAL" clId="{07D29F31-AF74-419B-AFEC-C1B7E62EF368}"/>
    <pc:docChg chg="modSld">
      <pc:chgData name="Danielle Duignan" userId="f36a576b-c06f-4e27-b341-dcf4bf9c1f2f" providerId="ADAL" clId="{07D29F31-AF74-419B-AFEC-C1B7E62EF368}" dt="2026-03-12T13:29:28.995" v="1062"/>
      <pc:docMkLst>
        <pc:docMk/>
      </pc:docMkLst>
      <pc:sldChg chg="delSp modSp mod">
        <pc:chgData name="Danielle Duignan" userId="f36a576b-c06f-4e27-b341-dcf4bf9c1f2f" providerId="ADAL" clId="{07D29F31-AF74-419B-AFEC-C1B7E62EF368}" dt="2026-03-12T13:26:25.893" v="80"/>
        <pc:sldMkLst>
          <pc:docMk/>
          <pc:sldMk cId="0" sldId="256"/>
        </pc:sldMkLst>
        <pc:spChg chg="mod ord">
          <ac:chgData name="Danielle Duignan" userId="f36a576b-c06f-4e27-b341-dcf4bf9c1f2f" providerId="ADAL" clId="{07D29F31-AF74-419B-AFEC-C1B7E62EF368}" dt="2026-03-12T13:26:25.893" v="80"/>
          <ac:spMkLst>
            <pc:docMk/>
            <pc:sldMk cId="0" sldId="256"/>
            <ac:spMk id="2" creationId="{00000000-0000-0000-0000-000000000000}"/>
          </ac:spMkLst>
        </pc:spChg>
        <pc:spChg chg="ord">
          <ac:chgData name="Danielle Duignan" userId="f36a576b-c06f-4e27-b341-dcf4bf9c1f2f" providerId="ADAL" clId="{07D29F31-AF74-419B-AFEC-C1B7E62EF368}" dt="2026-03-12T13:26:25.893" v="80"/>
          <ac:spMkLst>
            <pc:docMk/>
            <pc:sldMk cId="0" sldId="256"/>
            <ac:spMk id="3" creationId="{00000000-0000-0000-0000-000000000000}"/>
          </ac:spMkLst>
        </pc:spChg>
        <pc:spChg chg="del">
          <ac:chgData name="Danielle Duignan" userId="f36a576b-c06f-4e27-b341-dcf4bf9c1f2f" providerId="ADAL" clId="{07D29F31-AF74-419B-AFEC-C1B7E62EF368}" dt="2026-03-12T13:26:04.347" v="76" actId="478"/>
          <ac:spMkLst>
            <pc:docMk/>
            <pc:sldMk cId="0" sldId="256"/>
            <ac:spMk id="1103" creationId="{19D32F93-50AC-4C46-A5DB-291C60DDB7BD}"/>
          </ac:spMkLst>
        </pc:spChg>
        <pc:spChg chg="ord">
          <ac:chgData name="Danielle Duignan" userId="f36a576b-c06f-4e27-b341-dcf4bf9c1f2f" providerId="ADAL" clId="{07D29F31-AF74-419B-AFEC-C1B7E62EF368}" dt="2026-03-12T13:26:25.893" v="80"/>
          <ac:spMkLst>
            <pc:docMk/>
            <pc:sldMk cId="0" sldId="256"/>
            <ac:spMk id="1104" creationId="{827DC2C4-B485-428A-BF4A-472D2967F47F}"/>
          </ac:spMkLst>
        </pc:spChg>
        <pc:spChg chg="ord">
          <ac:chgData name="Danielle Duignan" userId="f36a576b-c06f-4e27-b341-dcf4bf9c1f2f" providerId="ADAL" clId="{07D29F31-AF74-419B-AFEC-C1B7E62EF368}" dt="2026-03-12T13:26:25.893" v="80"/>
          <ac:spMkLst>
            <pc:docMk/>
            <pc:sldMk cId="0" sldId="256"/>
            <ac:spMk id="1105" creationId="{EE04B5EB-F158-4507-90DD-BD23620C7CC9}"/>
          </ac:spMkLst>
        </pc:spChg>
        <pc:picChg chg="ord">
          <ac:chgData name="Danielle Duignan" userId="f36a576b-c06f-4e27-b341-dcf4bf9c1f2f" providerId="ADAL" clId="{07D29F31-AF74-419B-AFEC-C1B7E62EF368}" dt="2026-03-12T13:26:25.893" v="80"/>
          <ac:picMkLst>
            <pc:docMk/>
            <pc:sldMk cId="0" sldId="256"/>
            <ac:picMk id="1026" creationId="{27AE4615-5570-1B11-357E-16D4D5695141}"/>
          </ac:picMkLst>
        </pc:picChg>
        <pc:picChg chg="ord">
          <ac:chgData name="Danielle Duignan" userId="f36a576b-c06f-4e27-b341-dcf4bf9c1f2f" providerId="ADAL" clId="{07D29F31-AF74-419B-AFEC-C1B7E62EF368}" dt="2026-03-12T13:26:25.893" v="80"/>
          <ac:picMkLst>
            <pc:docMk/>
            <pc:sldMk cId="0" sldId="256"/>
            <ac:picMk id="1028" creationId="{04AE933A-BC01-8793-D17E-6CC0ACCDE090}"/>
          </ac:picMkLst>
        </pc:picChg>
        <pc:picChg chg="mod ord">
          <ac:chgData name="Danielle Duignan" userId="f36a576b-c06f-4e27-b341-dcf4bf9c1f2f" providerId="ADAL" clId="{07D29F31-AF74-419B-AFEC-C1B7E62EF368}" dt="2026-03-12T13:26:25.893" v="80"/>
          <ac:picMkLst>
            <pc:docMk/>
            <pc:sldMk cId="0" sldId="256"/>
            <ac:picMk id="1030" creationId="{EDE4AC4B-7977-4751-05C3-F1B176914B58}"/>
          </ac:picMkLst>
        </pc:picChg>
        <pc:picChg chg="ord">
          <ac:chgData name="Danielle Duignan" userId="f36a576b-c06f-4e27-b341-dcf4bf9c1f2f" providerId="ADAL" clId="{07D29F31-AF74-419B-AFEC-C1B7E62EF368}" dt="2026-03-12T13:26:25.893" v="80"/>
          <ac:picMkLst>
            <pc:docMk/>
            <pc:sldMk cId="0" sldId="256"/>
            <ac:picMk id="1032" creationId="{78CA1042-6FAC-56BB-F2D7-D3A017100F01}"/>
          </ac:picMkLst>
        </pc:picChg>
      </pc:sldChg>
      <pc:sldChg chg="modSp">
        <pc:chgData name="Danielle Duignan" userId="f36a576b-c06f-4e27-b341-dcf4bf9c1f2f" providerId="ADAL" clId="{07D29F31-AF74-419B-AFEC-C1B7E62EF368}" dt="2026-03-12T13:26:47.079" v="81" actId="962"/>
        <pc:sldMkLst>
          <pc:docMk/>
          <pc:sldMk cId="0" sldId="261"/>
        </pc:sldMkLst>
        <pc:picChg chg="mod">
          <ac:chgData name="Danielle Duignan" userId="f36a576b-c06f-4e27-b341-dcf4bf9c1f2f" providerId="ADAL" clId="{07D29F31-AF74-419B-AFEC-C1B7E62EF368}" dt="2026-03-12T13:26:47.079" v="81" actId="962"/>
          <ac:picMkLst>
            <pc:docMk/>
            <pc:sldMk cId="0" sldId="261"/>
            <ac:picMk id="16" creationId="{DB09B3D5-46FB-9AE4-C608-C98779BEF350}"/>
          </ac:picMkLst>
        </pc:picChg>
      </pc:sldChg>
      <pc:sldChg chg="modSp mod">
        <pc:chgData name="Danielle Duignan" userId="f36a576b-c06f-4e27-b341-dcf4bf9c1f2f" providerId="ADAL" clId="{07D29F31-AF74-419B-AFEC-C1B7E62EF368}" dt="2026-03-12T13:25:30.053" v="9" actId="962"/>
        <pc:sldMkLst>
          <pc:docMk/>
          <pc:sldMk cId="3732140086" sldId="271"/>
        </pc:sldMkLst>
        <pc:graphicFrameChg chg="mod">
          <ac:chgData name="Danielle Duignan" userId="f36a576b-c06f-4e27-b341-dcf4bf9c1f2f" providerId="ADAL" clId="{07D29F31-AF74-419B-AFEC-C1B7E62EF368}" dt="2026-03-12T13:25:30.053" v="9" actId="962"/>
          <ac:graphicFrameMkLst>
            <pc:docMk/>
            <pc:sldMk cId="3732140086" sldId="271"/>
            <ac:graphicFrameMk id="5" creationId="{4C9D7D8C-29E0-FE99-7C03-DC9C0B3F1003}"/>
          </ac:graphicFrameMkLst>
        </pc:graphicFrameChg>
      </pc:sldChg>
      <pc:sldChg chg="addSp delSp modSp mod">
        <pc:chgData name="Danielle Duignan" userId="f36a576b-c06f-4e27-b341-dcf4bf9c1f2f" providerId="ADAL" clId="{07D29F31-AF74-419B-AFEC-C1B7E62EF368}" dt="2026-03-12T13:28:39.039" v="775" actId="13244"/>
        <pc:sldMkLst>
          <pc:docMk/>
          <pc:sldMk cId="1316537925" sldId="274"/>
        </pc:sldMkLst>
        <pc:spChg chg="add mod">
          <ac:chgData name="Danielle Duignan" userId="f36a576b-c06f-4e27-b341-dcf4bf9c1f2f" providerId="ADAL" clId="{07D29F31-AF74-419B-AFEC-C1B7E62EF368}" dt="2026-03-12T13:28:30.508" v="773" actId="13244"/>
          <ac:spMkLst>
            <pc:docMk/>
            <pc:sldMk cId="1316537925" sldId="274"/>
            <ac:spMk id="3" creationId="{456B6BC2-666C-EA0D-A9AB-EF3D2F8FD26A}"/>
          </ac:spMkLst>
        </pc:spChg>
        <pc:spChg chg="del">
          <ac:chgData name="Danielle Duignan" userId="f36a576b-c06f-4e27-b341-dcf4bf9c1f2f" providerId="ADAL" clId="{07D29F31-AF74-419B-AFEC-C1B7E62EF368}" dt="2026-03-12T13:28:35.227" v="774" actId="478"/>
          <ac:spMkLst>
            <pc:docMk/>
            <pc:sldMk cId="1316537925" sldId="274"/>
            <ac:spMk id="7" creationId="{22F15A2D-2324-487D-A02A-BF46C5C580EB}"/>
          </ac:spMkLst>
        </pc:spChg>
        <pc:picChg chg="mod">
          <ac:chgData name="Danielle Duignan" userId="f36a576b-c06f-4e27-b341-dcf4bf9c1f2f" providerId="ADAL" clId="{07D29F31-AF74-419B-AFEC-C1B7E62EF368}" dt="2026-03-12T13:28:39.039" v="775" actId="13244"/>
          <ac:picMkLst>
            <pc:docMk/>
            <pc:sldMk cId="1316537925" sldId="274"/>
            <ac:picMk id="2" creationId="{14FF3081-3427-0663-6304-52CE0AF48C16}"/>
          </ac:picMkLst>
        </pc:picChg>
      </pc:sldChg>
      <pc:sldChg chg="addSp delSp modSp mod">
        <pc:chgData name="Danielle Duignan" userId="f36a576b-c06f-4e27-b341-dcf4bf9c1f2f" providerId="ADAL" clId="{07D29F31-AF74-419B-AFEC-C1B7E62EF368}" dt="2026-03-12T13:29:28.995" v="1062"/>
        <pc:sldMkLst>
          <pc:docMk/>
          <pc:sldMk cId="3975075515" sldId="275"/>
        </pc:sldMkLst>
        <pc:spChg chg="add mod">
          <ac:chgData name="Danielle Duignan" userId="f36a576b-c06f-4e27-b341-dcf4bf9c1f2f" providerId="ADAL" clId="{07D29F31-AF74-419B-AFEC-C1B7E62EF368}" dt="2026-03-12T13:29:24.072" v="1059" actId="13244"/>
          <ac:spMkLst>
            <pc:docMk/>
            <pc:sldMk cId="3975075515" sldId="275"/>
            <ac:spMk id="3" creationId="{E2ECB720-C728-39BF-AF4B-820383C971D3}"/>
          </ac:spMkLst>
        </pc:spChg>
        <pc:spChg chg="del">
          <ac:chgData name="Danielle Duignan" userId="f36a576b-c06f-4e27-b341-dcf4bf9c1f2f" providerId="ADAL" clId="{07D29F31-AF74-419B-AFEC-C1B7E62EF368}" dt="2026-03-12T13:29:26.426" v="1060" actId="478"/>
          <ac:spMkLst>
            <pc:docMk/>
            <pc:sldMk cId="3975075515" sldId="275"/>
            <ac:spMk id="27" creationId="{22F15A2D-2324-487D-A02A-BF46C5C580EB}"/>
          </ac:spMkLst>
        </pc:spChg>
        <pc:picChg chg="mod">
          <ac:chgData name="Danielle Duignan" userId="f36a576b-c06f-4e27-b341-dcf4bf9c1f2f" providerId="ADAL" clId="{07D29F31-AF74-419B-AFEC-C1B7E62EF368}" dt="2026-03-12T13:29:28.995" v="1062"/>
          <ac:picMkLst>
            <pc:docMk/>
            <pc:sldMk cId="3975075515" sldId="275"/>
            <ac:picMk id="2" creationId="{4FC8F0D5-FD49-3F43-0987-73F0F11D83C3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D5C07C-68CA-4783-B856-2C3F23C68773}" type="doc">
      <dgm:prSet loTypeId="urn:microsoft.com/office/officeart/2005/8/layout/chart3" loCatId="cycle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4280BD08-DE81-48DA-B1D7-BF448A10EE43}">
      <dgm:prSet/>
      <dgm:spPr/>
      <dgm:t>
        <a:bodyPr/>
        <a:lstStyle/>
        <a:p>
          <a:r>
            <a:rPr lang="en-IE" dirty="0"/>
            <a:t>A professional dyslexia diagnosis is often the 'missing piece of paper’ required to access HEI supports and workplace accommodations.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 descr="Pie chart with 5 sections, reading:&#10;1. A professional dyslexia diagnosis is often the 'missing piece of paper’ required to access HEI supports and workplace accommodations.&#10;2. Cost&#10;3. Time&#10;4. Fear&#10;5. The consequence: Progression is hindered &#10;"/>
        </a:ext>
      </dgm:extLst>
    </dgm:pt>
    <dgm:pt modelId="{BD631B16-4237-4153-B450-A7E098768215}" type="parTrans" cxnId="{66D77840-D3BF-44CF-9C53-F55C437060B9}">
      <dgm:prSet/>
      <dgm:spPr/>
      <dgm:t>
        <a:bodyPr/>
        <a:lstStyle/>
        <a:p>
          <a:endParaRPr lang="en-US"/>
        </a:p>
      </dgm:t>
    </dgm:pt>
    <dgm:pt modelId="{2EE5FA71-AFCE-4522-B418-7F6AE02CAAF6}" type="sibTrans" cxnId="{66D77840-D3BF-44CF-9C53-F55C437060B9}">
      <dgm:prSet/>
      <dgm:spPr/>
      <dgm:t>
        <a:bodyPr/>
        <a:lstStyle/>
        <a:p>
          <a:endParaRPr lang="en-US"/>
        </a:p>
      </dgm:t>
    </dgm:pt>
    <dgm:pt modelId="{3E6C8D6A-2C80-4B0E-9D85-B763178F6DE7}">
      <dgm:prSet/>
      <dgm:spPr/>
      <dgm:t>
        <a:bodyPr/>
        <a:lstStyle/>
        <a:p>
          <a:r>
            <a:rPr lang="en-IE"/>
            <a:t>Cost</a:t>
          </a:r>
          <a:endParaRPr lang="en-US"/>
        </a:p>
      </dgm:t>
      <dgm:extLst>
        <a:ext uri="{E40237B7-FDA0-4F09-8148-C483321AD2D9}">
          <dgm14:cNvPr xmlns:dgm14="http://schemas.microsoft.com/office/drawing/2010/diagram" id="0" name="" descr="Pie chart with 5 sections, reading:&#10;1. A professional dyslexia diagnosis is often the 'missing piece of paper’ required to access HEI supports and workplace accommodations.&#10;2. Cost&#10;3. Time&#10;4. Fear&#10;5. The consequence: Progression is hindered &#10;"/>
        </a:ext>
      </dgm:extLst>
    </dgm:pt>
    <dgm:pt modelId="{2F2F4853-CF6A-460B-8194-433C0C99BE8C}" type="parTrans" cxnId="{BDF4100D-70AF-4C53-8681-0FD8CE191003}">
      <dgm:prSet/>
      <dgm:spPr/>
      <dgm:t>
        <a:bodyPr/>
        <a:lstStyle/>
        <a:p>
          <a:endParaRPr lang="en-US"/>
        </a:p>
      </dgm:t>
    </dgm:pt>
    <dgm:pt modelId="{5F43CA63-075C-4453-931E-0A488E0998DC}" type="sibTrans" cxnId="{BDF4100D-70AF-4C53-8681-0FD8CE191003}">
      <dgm:prSet/>
      <dgm:spPr/>
      <dgm:t>
        <a:bodyPr/>
        <a:lstStyle/>
        <a:p>
          <a:endParaRPr lang="en-US"/>
        </a:p>
      </dgm:t>
    </dgm:pt>
    <dgm:pt modelId="{6C12BABE-B3C4-43F2-8FD3-A524963D69AC}">
      <dgm:prSet/>
      <dgm:spPr/>
      <dgm:t>
        <a:bodyPr/>
        <a:lstStyle/>
        <a:p>
          <a:r>
            <a:rPr lang="en-IE"/>
            <a:t>Time</a:t>
          </a:r>
          <a:endParaRPr lang="en-US"/>
        </a:p>
      </dgm:t>
      <dgm:extLst>
        <a:ext uri="{E40237B7-FDA0-4F09-8148-C483321AD2D9}">
          <dgm14:cNvPr xmlns:dgm14="http://schemas.microsoft.com/office/drawing/2010/diagram" id="0" name="" descr="Pie chart with 5 sections, reading:&#10;1. A professional dyslexia diagnosis is often the 'missing piece of paper’ required to access HEI supports and workplace accommodations.&#10;2. Cost&#10;3. Time&#10;4. Fear&#10;5. The consequence: Progression is hindered &#10;"/>
        </a:ext>
      </dgm:extLst>
    </dgm:pt>
    <dgm:pt modelId="{D84F0A77-8D37-4592-B2FC-9C7C37D831A1}" type="parTrans" cxnId="{62AD739E-22B6-49DF-B0F4-A08944A9149E}">
      <dgm:prSet/>
      <dgm:spPr/>
      <dgm:t>
        <a:bodyPr/>
        <a:lstStyle/>
        <a:p>
          <a:endParaRPr lang="en-US"/>
        </a:p>
      </dgm:t>
    </dgm:pt>
    <dgm:pt modelId="{4689BA09-BCF8-43B3-BBF4-E51DF7E98DAC}" type="sibTrans" cxnId="{62AD739E-22B6-49DF-B0F4-A08944A9149E}">
      <dgm:prSet/>
      <dgm:spPr/>
      <dgm:t>
        <a:bodyPr/>
        <a:lstStyle/>
        <a:p>
          <a:endParaRPr lang="en-US"/>
        </a:p>
      </dgm:t>
    </dgm:pt>
    <dgm:pt modelId="{75E672FA-01B2-485B-B010-84C022E610E4}">
      <dgm:prSet/>
      <dgm:spPr/>
      <dgm:t>
        <a:bodyPr/>
        <a:lstStyle/>
        <a:p>
          <a:r>
            <a:rPr lang="en-IE"/>
            <a:t>Fear</a:t>
          </a:r>
          <a:endParaRPr lang="en-US"/>
        </a:p>
      </dgm:t>
      <dgm:extLst>
        <a:ext uri="{E40237B7-FDA0-4F09-8148-C483321AD2D9}">
          <dgm14:cNvPr xmlns:dgm14="http://schemas.microsoft.com/office/drawing/2010/diagram" id="0" name="" descr="Pie chart with 5 sections, reading:&#10;1. A professional dyslexia diagnosis is often the 'missing piece of paper’ required to access HEI supports and workplace accommodations.&#10;2. Cost&#10;3. Time&#10;4. Fear&#10;5. The consequence: Progression is hindered &#10;"/>
        </a:ext>
      </dgm:extLst>
    </dgm:pt>
    <dgm:pt modelId="{063CF1D4-6051-41B4-BB24-5E00594B28D3}" type="parTrans" cxnId="{C385C3AB-C338-4161-BDA7-FF7B444AB8E6}">
      <dgm:prSet/>
      <dgm:spPr/>
      <dgm:t>
        <a:bodyPr/>
        <a:lstStyle/>
        <a:p>
          <a:endParaRPr lang="en-US"/>
        </a:p>
      </dgm:t>
    </dgm:pt>
    <dgm:pt modelId="{80EB452A-5C0B-4F0F-95C3-50F129F0353E}" type="sibTrans" cxnId="{C385C3AB-C338-4161-BDA7-FF7B444AB8E6}">
      <dgm:prSet/>
      <dgm:spPr/>
      <dgm:t>
        <a:bodyPr/>
        <a:lstStyle/>
        <a:p>
          <a:endParaRPr lang="en-US"/>
        </a:p>
      </dgm:t>
    </dgm:pt>
    <dgm:pt modelId="{06879262-FC95-490E-9CBD-9D82409D73E3}">
      <dgm:prSet/>
      <dgm:spPr/>
      <dgm:t>
        <a:bodyPr/>
        <a:lstStyle/>
        <a:p>
          <a:r>
            <a:rPr lang="en-IE" dirty="0"/>
            <a:t>The consequence: Progression is hindered 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 descr="Pie chart with 5 sections, reading:&#10;1. A professional dyslexia diagnosis is often the 'missing piece of paper’ required to access HEI supports and workplace accommodations.&#10;2. Cost&#10;3. Time&#10;4. Fear&#10;5. The consequence: Progression is hindered &#10;"/>
        </a:ext>
      </dgm:extLst>
    </dgm:pt>
    <dgm:pt modelId="{DD23ADCE-E63A-42CB-A89C-58C112A3AE82}" type="parTrans" cxnId="{98EEABE6-C5BC-4F0A-8694-B26145237737}">
      <dgm:prSet/>
      <dgm:spPr/>
      <dgm:t>
        <a:bodyPr/>
        <a:lstStyle/>
        <a:p>
          <a:endParaRPr lang="en-US"/>
        </a:p>
      </dgm:t>
    </dgm:pt>
    <dgm:pt modelId="{4FA8B70E-BC41-45F2-B2A8-37E471FF50E6}" type="sibTrans" cxnId="{98EEABE6-C5BC-4F0A-8694-B26145237737}">
      <dgm:prSet/>
      <dgm:spPr/>
      <dgm:t>
        <a:bodyPr/>
        <a:lstStyle/>
        <a:p>
          <a:endParaRPr lang="en-US"/>
        </a:p>
      </dgm:t>
    </dgm:pt>
    <dgm:pt modelId="{5625CCD6-9F19-43C2-8FA0-8409164DC12A}" type="pres">
      <dgm:prSet presAssocID="{8AD5C07C-68CA-4783-B856-2C3F23C68773}" presName="compositeShape" presStyleCnt="0">
        <dgm:presLayoutVars>
          <dgm:chMax val="7"/>
          <dgm:dir/>
          <dgm:resizeHandles val="exact"/>
        </dgm:presLayoutVars>
      </dgm:prSet>
      <dgm:spPr/>
    </dgm:pt>
    <dgm:pt modelId="{1AAB9188-5651-48A3-BF26-5FF7CD47347C}" type="pres">
      <dgm:prSet presAssocID="{8AD5C07C-68CA-4783-B856-2C3F23C68773}" presName="wedge1" presStyleLbl="node1" presStyleIdx="0" presStyleCnt="5"/>
      <dgm:spPr/>
    </dgm:pt>
    <dgm:pt modelId="{EB115402-E238-4889-AE68-2130B8C5157E}" type="pres">
      <dgm:prSet presAssocID="{8AD5C07C-68CA-4783-B856-2C3F23C68773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D5325041-2991-4E8B-8CBE-E055B2045E70}" type="pres">
      <dgm:prSet presAssocID="{8AD5C07C-68CA-4783-B856-2C3F23C68773}" presName="wedge2" presStyleLbl="node1" presStyleIdx="1" presStyleCnt="5"/>
      <dgm:spPr/>
    </dgm:pt>
    <dgm:pt modelId="{3C3CC1E2-D35A-4D10-A156-6FF24A031596}" type="pres">
      <dgm:prSet presAssocID="{8AD5C07C-68CA-4783-B856-2C3F23C68773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E7A06155-2003-4B4F-913D-FCFE5F9EDD64}" type="pres">
      <dgm:prSet presAssocID="{8AD5C07C-68CA-4783-B856-2C3F23C68773}" presName="wedge3" presStyleLbl="node1" presStyleIdx="2" presStyleCnt="5"/>
      <dgm:spPr/>
    </dgm:pt>
    <dgm:pt modelId="{C206E92D-1953-4354-B2C1-52F78A92C514}" type="pres">
      <dgm:prSet presAssocID="{8AD5C07C-68CA-4783-B856-2C3F23C68773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FB652BFC-F159-403E-A9D4-9071CA96C0A0}" type="pres">
      <dgm:prSet presAssocID="{8AD5C07C-68CA-4783-B856-2C3F23C68773}" presName="wedge4" presStyleLbl="node1" presStyleIdx="3" presStyleCnt="5"/>
      <dgm:spPr/>
    </dgm:pt>
    <dgm:pt modelId="{3C1CE5F2-2D94-46DD-8907-2D8F47FB406C}" type="pres">
      <dgm:prSet presAssocID="{8AD5C07C-68CA-4783-B856-2C3F23C68773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DA67B870-0108-4C19-9D5F-C11BB82BB7CB}" type="pres">
      <dgm:prSet presAssocID="{8AD5C07C-68CA-4783-B856-2C3F23C68773}" presName="wedge5" presStyleLbl="node1" presStyleIdx="4" presStyleCnt="5"/>
      <dgm:spPr/>
    </dgm:pt>
    <dgm:pt modelId="{8C2F5495-8937-43B7-9848-8369714009C2}" type="pres">
      <dgm:prSet presAssocID="{8AD5C07C-68CA-4783-B856-2C3F23C68773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D6185406-BE69-4EA1-83B4-B9DB4786FA55}" type="presOf" srcId="{3E6C8D6A-2C80-4B0E-9D85-B763178F6DE7}" destId="{3C3CC1E2-D35A-4D10-A156-6FF24A031596}" srcOrd="1" destOrd="0" presId="urn:microsoft.com/office/officeart/2005/8/layout/chart3"/>
    <dgm:cxn modelId="{BDF4100D-70AF-4C53-8681-0FD8CE191003}" srcId="{8AD5C07C-68CA-4783-B856-2C3F23C68773}" destId="{3E6C8D6A-2C80-4B0E-9D85-B763178F6DE7}" srcOrd="1" destOrd="0" parTransId="{2F2F4853-CF6A-460B-8194-433C0C99BE8C}" sibTransId="{5F43CA63-075C-4453-931E-0A488E0998DC}"/>
    <dgm:cxn modelId="{DB4B4014-64FE-4B75-9ADE-C3CC130E1A93}" type="presOf" srcId="{06879262-FC95-490E-9CBD-9D82409D73E3}" destId="{8C2F5495-8937-43B7-9848-8369714009C2}" srcOrd="1" destOrd="0" presId="urn:microsoft.com/office/officeart/2005/8/layout/chart3"/>
    <dgm:cxn modelId="{5D77D23B-F121-46C9-8F2C-7DF3C83ABB70}" type="presOf" srcId="{75E672FA-01B2-485B-B010-84C022E610E4}" destId="{FB652BFC-F159-403E-A9D4-9071CA96C0A0}" srcOrd="0" destOrd="0" presId="urn:microsoft.com/office/officeart/2005/8/layout/chart3"/>
    <dgm:cxn modelId="{66D77840-D3BF-44CF-9C53-F55C437060B9}" srcId="{8AD5C07C-68CA-4783-B856-2C3F23C68773}" destId="{4280BD08-DE81-48DA-B1D7-BF448A10EE43}" srcOrd="0" destOrd="0" parTransId="{BD631B16-4237-4153-B450-A7E098768215}" sibTransId="{2EE5FA71-AFCE-4522-B418-7F6AE02CAAF6}"/>
    <dgm:cxn modelId="{101B7064-E0B4-4CC7-94E8-169BED61554B}" type="presOf" srcId="{4280BD08-DE81-48DA-B1D7-BF448A10EE43}" destId="{EB115402-E238-4889-AE68-2130B8C5157E}" srcOrd="1" destOrd="0" presId="urn:microsoft.com/office/officeart/2005/8/layout/chart3"/>
    <dgm:cxn modelId="{BCDE1E74-A4E9-4A67-8779-03E32EC84FDE}" type="presOf" srcId="{6C12BABE-B3C4-43F2-8FD3-A524963D69AC}" destId="{C206E92D-1953-4354-B2C1-52F78A92C514}" srcOrd="1" destOrd="0" presId="urn:microsoft.com/office/officeart/2005/8/layout/chart3"/>
    <dgm:cxn modelId="{5947CD9C-1583-4CF6-8B4A-229805D93D30}" type="presOf" srcId="{06879262-FC95-490E-9CBD-9D82409D73E3}" destId="{DA67B870-0108-4C19-9D5F-C11BB82BB7CB}" srcOrd="0" destOrd="0" presId="urn:microsoft.com/office/officeart/2005/8/layout/chart3"/>
    <dgm:cxn modelId="{214B6C9D-A668-41B7-8AE3-599A13E33547}" type="presOf" srcId="{75E672FA-01B2-485B-B010-84C022E610E4}" destId="{3C1CE5F2-2D94-46DD-8907-2D8F47FB406C}" srcOrd="1" destOrd="0" presId="urn:microsoft.com/office/officeart/2005/8/layout/chart3"/>
    <dgm:cxn modelId="{62AD739E-22B6-49DF-B0F4-A08944A9149E}" srcId="{8AD5C07C-68CA-4783-B856-2C3F23C68773}" destId="{6C12BABE-B3C4-43F2-8FD3-A524963D69AC}" srcOrd="2" destOrd="0" parTransId="{D84F0A77-8D37-4592-B2FC-9C7C37D831A1}" sibTransId="{4689BA09-BCF8-43B3-BBF4-E51DF7E98DAC}"/>
    <dgm:cxn modelId="{141391A8-217A-4204-BE4B-66E2855E1D12}" type="presOf" srcId="{6C12BABE-B3C4-43F2-8FD3-A524963D69AC}" destId="{E7A06155-2003-4B4F-913D-FCFE5F9EDD64}" srcOrd="0" destOrd="0" presId="urn:microsoft.com/office/officeart/2005/8/layout/chart3"/>
    <dgm:cxn modelId="{C385C3AB-C338-4161-BDA7-FF7B444AB8E6}" srcId="{8AD5C07C-68CA-4783-B856-2C3F23C68773}" destId="{75E672FA-01B2-485B-B010-84C022E610E4}" srcOrd="3" destOrd="0" parTransId="{063CF1D4-6051-41B4-BB24-5E00594B28D3}" sibTransId="{80EB452A-5C0B-4F0F-95C3-50F129F0353E}"/>
    <dgm:cxn modelId="{91DE60D3-1109-4B4F-A0A1-0877AE1EBF1C}" type="presOf" srcId="{4280BD08-DE81-48DA-B1D7-BF448A10EE43}" destId="{1AAB9188-5651-48A3-BF26-5FF7CD47347C}" srcOrd="0" destOrd="0" presId="urn:microsoft.com/office/officeart/2005/8/layout/chart3"/>
    <dgm:cxn modelId="{E15088DA-410E-411A-A915-FDA7584F76E9}" type="presOf" srcId="{8AD5C07C-68CA-4783-B856-2C3F23C68773}" destId="{5625CCD6-9F19-43C2-8FA0-8409164DC12A}" srcOrd="0" destOrd="0" presId="urn:microsoft.com/office/officeart/2005/8/layout/chart3"/>
    <dgm:cxn modelId="{696DDBDB-C7D7-4937-95B6-B0DA568CEE64}" type="presOf" srcId="{3E6C8D6A-2C80-4B0E-9D85-B763178F6DE7}" destId="{D5325041-2991-4E8B-8CBE-E055B2045E70}" srcOrd="0" destOrd="0" presId="urn:microsoft.com/office/officeart/2005/8/layout/chart3"/>
    <dgm:cxn modelId="{98EEABE6-C5BC-4F0A-8694-B26145237737}" srcId="{8AD5C07C-68CA-4783-B856-2C3F23C68773}" destId="{06879262-FC95-490E-9CBD-9D82409D73E3}" srcOrd="4" destOrd="0" parTransId="{DD23ADCE-E63A-42CB-A89C-58C112A3AE82}" sibTransId="{4FA8B70E-BC41-45F2-B2A8-37E471FF50E6}"/>
    <dgm:cxn modelId="{7653C388-01C1-4FBD-8F4D-4C90044D33A4}" type="presParOf" srcId="{5625CCD6-9F19-43C2-8FA0-8409164DC12A}" destId="{1AAB9188-5651-48A3-BF26-5FF7CD47347C}" srcOrd="0" destOrd="0" presId="urn:microsoft.com/office/officeart/2005/8/layout/chart3"/>
    <dgm:cxn modelId="{A0420391-ED5B-4C00-9AC8-018DF223EFD4}" type="presParOf" srcId="{5625CCD6-9F19-43C2-8FA0-8409164DC12A}" destId="{EB115402-E238-4889-AE68-2130B8C5157E}" srcOrd="1" destOrd="0" presId="urn:microsoft.com/office/officeart/2005/8/layout/chart3"/>
    <dgm:cxn modelId="{CA9ADA36-E345-45C5-AB85-A45F0BCCEE75}" type="presParOf" srcId="{5625CCD6-9F19-43C2-8FA0-8409164DC12A}" destId="{D5325041-2991-4E8B-8CBE-E055B2045E70}" srcOrd="2" destOrd="0" presId="urn:microsoft.com/office/officeart/2005/8/layout/chart3"/>
    <dgm:cxn modelId="{0ABFECCD-06C3-41C0-AE61-59F8071F656B}" type="presParOf" srcId="{5625CCD6-9F19-43C2-8FA0-8409164DC12A}" destId="{3C3CC1E2-D35A-4D10-A156-6FF24A031596}" srcOrd="3" destOrd="0" presId="urn:microsoft.com/office/officeart/2005/8/layout/chart3"/>
    <dgm:cxn modelId="{28D0AF2A-1E0A-4E71-8E7F-2CDF44E97338}" type="presParOf" srcId="{5625CCD6-9F19-43C2-8FA0-8409164DC12A}" destId="{E7A06155-2003-4B4F-913D-FCFE5F9EDD64}" srcOrd="4" destOrd="0" presId="urn:microsoft.com/office/officeart/2005/8/layout/chart3"/>
    <dgm:cxn modelId="{E86FC7A8-71F3-4D55-9FA2-403AA9012D25}" type="presParOf" srcId="{5625CCD6-9F19-43C2-8FA0-8409164DC12A}" destId="{C206E92D-1953-4354-B2C1-52F78A92C514}" srcOrd="5" destOrd="0" presId="urn:microsoft.com/office/officeart/2005/8/layout/chart3"/>
    <dgm:cxn modelId="{D1957764-8696-43C6-9889-2B933213BFA3}" type="presParOf" srcId="{5625CCD6-9F19-43C2-8FA0-8409164DC12A}" destId="{FB652BFC-F159-403E-A9D4-9071CA96C0A0}" srcOrd="6" destOrd="0" presId="urn:microsoft.com/office/officeart/2005/8/layout/chart3"/>
    <dgm:cxn modelId="{4F33E32F-EE8A-40DB-B053-1768EC357702}" type="presParOf" srcId="{5625CCD6-9F19-43C2-8FA0-8409164DC12A}" destId="{3C1CE5F2-2D94-46DD-8907-2D8F47FB406C}" srcOrd="7" destOrd="0" presId="urn:microsoft.com/office/officeart/2005/8/layout/chart3"/>
    <dgm:cxn modelId="{5CB5495C-3E51-487F-8F04-C9AB5006FF95}" type="presParOf" srcId="{5625CCD6-9F19-43C2-8FA0-8409164DC12A}" destId="{DA67B870-0108-4C19-9D5F-C11BB82BB7CB}" srcOrd="8" destOrd="0" presId="urn:microsoft.com/office/officeart/2005/8/layout/chart3"/>
    <dgm:cxn modelId="{DE25EAC9-6489-4B66-80E4-C0D8722A4D60}" type="presParOf" srcId="{5625CCD6-9F19-43C2-8FA0-8409164DC12A}" destId="{8C2F5495-8937-43B7-9848-8369714009C2}" srcOrd="9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AB9188-5651-48A3-BF26-5FF7CD47347C}">
      <dsp:nvSpPr>
        <dsp:cNvPr id="0" name=""/>
        <dsp:cNvSpPr/>
      </dsp:nvSpPr>
      <dsp:spPr>
        <a:xfrm>
          <a:off x="2498085" y="322500"/>
          <a:ext cx="4533900" cy="4533900"/>
        </a:xfrm>
        <a:prstGeom prst="pie">
          <a:avLst>
            <a:gd name="adj1" fmla="val 16200000"/>
            <a:gd name="adj2" fmla="val 2052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A professional dyslexia diagnosis is often the 'missing piece of paper’ required to access HEI supports and workplace accommodations.</a:t>
          </a:r>
          <a:endParaRPr lang="en-US" sz="1200" kern="1200" dirty="0"/>
        </a:p>
      </dsp:txBody>
      <dsp:txXfrm>
        <a:off x="4822248" y="999886"/>
        <a:ext cx="1538287" cy="1052512"/>
      </dsp:txXfrm>
    </dsp:sp>
    <dsp:sp modelId="{D5325041-2991-4E8B-8CBE-E055B2045E70}">
      <dsp:nvSpPr>
        <dsp:cNvPr id="0" name=""/>
        <dsp:cNvSpPr/>
      </dsp:nvSpPr>
      <dsp:spPr>
        <a:xfrm>
          <a:off x="2339398" y="541099"/>
          <a:ext cx="4533900" cy="4533900"/>
        </a:xfrm>
        <a:prstGeom prst="pie">
          <a:avLst>
            <a:gd name="adj1" fmla="val 20520000"/>
            <a:gd name="adj2" fmla="val 324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/>
            <a:t>Cost</a:t>
          </a:r>
          <a:endParaRPr lang="en-US" sz="1200" kern="1200"/>
        </a:p>
      </dsp:txBody>
      <dsp:txXfrm>
        <a:off x="5302626" y="2592149"/>
        <a:ext cx="1349374" cy="1138872"/>
      </dsp:txXfrm>
    </dsp:sp>
    <dsp:sp modelId="{E7A06155-2003-4B4F-913D-FCFE5F9EDD64}">
      <dsp:nvSpPr>
        <dsp:cNvPr id="0" name=""/>
        <dsp:cNvSpPr/>
      </dsp:nvSpPr>
      <dsp:spPr>
        <a:xfrm>
          <a:off x="2339398" y="541099"/>
          <a:ext cx="4533900" cy="4533900"/>
        </a:xfrm>
        <a:prstGeom prst="pie">
          <a:avLst>
            <a:gd name="adj1" fmla="val 3240000"/>
            <a:gd name="adj2" fmla="val 756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/>
            <a:t>Time</a:t>
          </a:r>
          <a:endParaRPr lang="en-US" sz="1200" kern="1200"/>
        </a:p>
      </dsp:txBody>
      <dsp:txXfrm>
        <a:off x="3796723" y="3941524"/>
        <a:ext cx="1619250" cy="971550"/>
      </dsp:txXfrm>
    </dsp:sp>
    <dsp:sp modelId="{FB652BFC-F159-403E-A9D4-9071CA96C0A0}">
      <dsp:nvSpPr>
        <dsp:cNvPr id="0" name=""/>
        <dsp:cNvSpPr/>
      </dsp:nvSpPr>
      <dsp:spPr>
        <a:xfrm>
          <a:off x="2339398" y="541099"/>
          <a:ext cx="4533900" cy="4533900"/>
        </a:xfrm>
        <a:prstGeom prst="pie">
          <a:avLst>
            <a:gd name="adj1" fmla="val 7560000"/>
            <a:gd name="adj2" fmla="val 1188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/>
            <a:t>Fear</a:t>
          </a:r>
          <a:endParaRPr lang="en-US" sz="1200" kern="1200"/>
        </a:p>
      </dsp:txBody>
      <dsp:txXfrm>
        <a:off x="2555298" y="2592149"/>
        <a:ext cx="1349374" cy="1138872"/>
      </dsp:txXfrm>
    </dsp:sp>
    <dsp:sp modelId="{DA67B870-0108-4C19-9D5F-C11BB82BB7CB}">
      <dsp:nvSpPr>
        <dsp:cNvPr id="0" name=""/>
        <dsp:cNvSpPr/>
      </dsp:nvSpPr>
      <dsp:spPr>
        <a:xfrm>
          <a:off x="2339398" y="541099"/>
          <a:ext cx="4533900" cy="4533900"/>
        </a:xfrm>
        <a:prstGeom prst="pie">
          <a:avLst>
            <a:gd name="adj1" fmla="val 1188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200" kern="1200" dirty="0"/>
            <a:t>The consequence: Progression is hindered </a:t>
          </a:r>
          <a:endParaRPr lang="en-US" sz="1200" kern="1200" dirty="0"/>
        </a:p>
      </dsp:txBody>
      <dsp:txXfrm>
        <a:off x="3000592" y="1231979"/>
        <a:ext cx="1538287" cy="10525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6978" y="3220872"/>
            <a:ext cx="6296538" cy="1921433"/>
          </a:xfrm>
        </p:spPr>
        <p:txBody>
          <a:bodyPr anchor="b">
            <a:normAutofit/>
          </a:bodyPr>
          <a:lstStyle/>
          <a:p>
            <a:pPr algn="l">
              <a:lnSpc>
                <a:spcPct val="90000"/>
              </a:lnSpc>
            </a:pPr>
            <a:endParaRPr lang="en-US" sz="3300" dirty="0"/>
          </a:p>
          <a:p>
            <a:pPr algn="l">
              <a:lnSpc>
                <a:spcPct val="90000"/>
              </a:lnSpc>
            </a:pPr>
            <a:r>
              <a:rPr lang="en-US" sz="3300" dirty="0"/>
              <a:t>Adult Dyslexia Assessment Pilot Project</a:t>
            </a:r>
            <a:br>
              <a:rPr lang="en-US" sz="3300" dirty="0"/>
            </a:br>
            <a:r>
              <a:rPr lang="en-US" sz="3300" dirty="0"/>
              <a:t> </a:t>
            </a:r>
          </a:p>
        </p:txBody>
      </p:sp>
      <p:sp>
        <p:nvSpPr>
          <p:cNvPr id="1104" name="Right Triangle 1103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5" name="Rectangle 1104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6977" y="5142305"/>
            <a:ext cx="5490973" cy="753165"/>
          </a:xfrm>
        </p:spPr>
        <p:txBody>
          <a:bodyPr anchor="t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2200"/>
              <a:t>Evaluation Report &amp; Proof of Concept for National Scaling </a:t>
            </a:r>
          </a:p>
        </p:txBody>
      </p:sp>
      <p:pic>
        <p:nvPicPr>
          <p:cNvPr id="1026" name="Picture 2" descr="Cork Education and Training Board | Cork">
            <a:extLst>
              <a:ext uri="{FF2B5EF4-FFF2-40B4-BE49-F238E27FC236}">
                <a16:creationId xmlns:a16="http://schemas.microsoft.com/office/drawing/2014/main" id="{27AE4615-5570-1B11-357E-16D4D56951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6977" y="1224616"/>
            <a:ext cx="1710746" cy="176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dult Literacy for Life Logo">
            <a:extLst>
              <a:ext uri="{FF2B5EF4-FFF2-40B4-BE49-F238E27FC236}">
                <a16:creationId xmlns:a16="http://schemas.microsoft.com/office/drawing/2014/main" id="{78CA1042-6FAC-56BB-F2D7-D3A017100F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95421" y="1676522"/>
            <a:ext cx="17145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yslexia Ireland Logo">
            <a:extLst>
              <a:ext uri="{FF2B5EF4-FFF2-40B4-BE49-F238E27FC236}">
                <a16:creationId xmlns:a16="http://schemas.microsoft.com/office/drawing/2014/main" id="{EDE4AC4B-7977-4751-05C3-F1B176914B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27620" y="1623470"/>
            <a:ext cx="1712631" cy="963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olas Logo">
            <a:extLst>
              <a:ext uri="{FF2B5EF4-FFF2-40B4-BE49-F238E27FC236}">
                <a16:creationId xmlns:a16="http://schemas.microsoft.com/office/drawing/2014/main" id="{04AE933A-BC01-8793-D17E-6CC0ACCDE0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57950" y="1693176"/>
            <a:ext cx="1714500" cy="823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2ECB720-C728-39BF-AF4B-820383C971D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The Participant Journey</a:t>
            </a:r>
            <a:endParaRPr lang="en-IE" dirty="0"/>
          </a:p>
        </p:txBody>
      </p:sp>
      <p:pic>
        <p:nvPicPr>
          <p:cNvPr id="2" name="object 2" descr="Graphic of the participant journey with steps being: Identification, pre-assessment, assessment day, post-assessment, and follow-up">
            <a:extLst>
              <a:ext uri="{FF2B5EF4-FFF2-40B4-BE49-F238E27FC236}">
                <a16:creationId xmlns:a16="http://schemas.microsoft.com/office/drawing/2014/main" id="{4FC8F0D5-FD49-3F43-0987-73F0F11D83C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/>
        </p:nvPicPr>
        <p:blipFill>
          <a:blip r:embed="rId2"/>
          <a:srcRect t="33" b="33"/>
          <a:stretch/>
        </p:blipFill>
        <p:spPr>
          <a:xfrm>
            <a:off x="721622" y="1789737"/>
            <a:ext cx="5810032" cy="3236952"/>
          </a:xfrm>
          <a:prstGeom prst="rect">
            <a:avLst/>
          </a:prstGeom>
        </p:spPr>
      </p:pic>
      <p:sp>
        <p:nvSpPr>
          <p:cNvPr id="29" name="Right Triangle 28">
            <a:extLst>
              <a:ext uri="{FF2B5EF4-FFF2-40B4-BE49-F238E27FC236}">
                <a16:creationId xmlns:a16="http://schemas.microsoft.com/office/drawing/2014/main" id="{2AEAFA59-923A-4F54-8B49-44C970BCC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37E9D4B-7BFA-4D10-B666-547BAC4994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075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IE" sz="5400"/>
              <a:t>Equity &amp; Social Inclusion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r>
              <a:rPr lang="en-US" sz="2100"/>
              <a:t>Engaged learners previously unable to afford assessment</a:t>
            </a:r>
          </a:p>
          <a:p>
            <a:pPr lvl="1"/>
            <a:r>
              <a:rPr lang="en-US" sz="2100"/>
              <a:t>Improved access for rural learners</a:t>
            </a:r>
          </a:p>
          <a:p>
            <a:pPr lvl="1"/>
            <a:r>
              <a:rPr lang="en-US" sz="2100"/>
              <a:t>Successful engagement with members of the Travelling Community</a:t>
            </a:r>
          </a:p>
          <a:p>
            <a:pPr lvl="1"/>
            <a:r>
              <a:rPr lang="en-US" sz="2100"/>
              <a:t>Reduced anxiety through familiar learning environments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Triangle 24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IE" sz="5400"/>
              <a:t>Participant Feedback Highlights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r>
              <a:rPr lang="en-US" sz="2100"/>
              <a:t>Overwhelmingly positive experience</a:t>
            </a:r>
          </a:p>
          <a:p>
            <a:pPr lvl="1"/>
            <a:r>
              <a:rPr lang="en-US" sz="2100"/>
              <a:t>Described as 'life-changing' by participants</a:t>
            </a:r>
          </a:p>
          <a:p>
            <a:pPr lvl="1"/>
            <a:r>
              <a:rPr lang="en-US" sz="2100"/>
              <a:t>Staff praised as supportive and professional</a:t>
            </a:r>
          </a:p>
          <a:p>
            <a:pPr lvl="1"/>
            <a:r>
              <a:rPr lang="en-US" sz="2100"/>
              <a:t>Local FET setting preferred over clinical environment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IE" sz="4900"/>
              <a:t>Areas for Improvement Identified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r>
              <a:rPr lang="en-US" sz="2100"/>
              <a:t>Provide more detailed pre-assessment information</a:t>
            </a:r>
          </a:p>
          <a:p>
            <a:pPr lvl="1"/>
            <a:r>
              <a:rPr lang="en-US" sz="2100"/>
              <a:t>Clarify expectations about timed elements of testing</a:t>
            </a:r>
          </a:p>
          <a:p>
            <a:pPr lvl="1"/>
            <a:r>
              <a:rPr lang="en-US" sz="2100"/>
              <a:t>Explore even more informal or flexible assessment spaces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IE" sz="5400"/>
              <a:t>System-Level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r>
              <a:rPr lang="en-US" sz="2100"/>
              <a:t>Reduced cost barriers</a:t>
            </a:r>
          </a:p>
          <a:p>
            <a:pPr lvl="1"/>
            <a:r>
              <a:rPr lang="en-US" sz="2100"/>
              <a:t>Reduced waiting times</a:t>
            </a:r>
          </a:p>
          <a:p>
            <a:pPr lvl="1"/>
            <a:r>
              <a:rPr lang="en-US" sz="2100"/>
              <a:t>Efficient use of psychologist time</a:t>
            </a:r>
          </a:p>
          <a:p>
            <a:pPr lvl="1"/>
            <a:r>
              <a:rPr lang="en-US" sz="2100"/>
              <a:t>Clear pathway to HEI supports and workplace accommodations</a:t>
            </a:r>
          </a:p>
          <a:p>
            <a:pPr lvl="1"/>
            <a:r>
              <a:rPr lang="en-US" sz="2100"/>
              <a:t>Scalable within existing ETB structures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IE" sz="5400"/>
              <a:t>Recommendations – National Scaling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r>
              <a:rPr lang="en-US" sz="2100"/>
              <a:t>Develop strategic framework for all 16 ETBs</a:t>
            </a:r>
          </a:p>
          <a:p>
            <a:pPr lvl="1"/>
            <a:r>
              <a:rPr lang="en-US" sz="2100"/>
              <a:t>Secure sustainable funding model</a:t>
            </a:r>
          </a:p>
          <a:p>
            <a:pPr lvl="1"/>
            <a:r>
              <a:rPr lang="en-US" sz="2100"/>
              <a:t>Consider assistant psychologist roles</a:t>
            </a:r>
          </a:p>
          <a:p>
            <a:pPr lvl="1"/>
            <a:r>
              <a:rPr lang="en-US" sz="2100"/>
              <a:t>Provide structured tutor training supports</a:t>
            </a:r>
          </a:p>
          <a:p>
            <a:pPr lvl="1"/>
            <a:r>
              <a:rPr lang="en-US" sz="2100"/>
              <a:t>Embed follow-up structured literacy and assistive technology guidance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r>
              <a:rPr lang="en-IE" sz="6300"/>
              <a:t>Dissemination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US" sz="2100"/>
          </a:p>
          <a:p>
            <a:pPr lvl="1"/>
            <a:r>
              <a:rPr lang="en-US" sz="2100"/>
              <a:t>Position FET as leader in adult dyslexia access reform</a:t>
            </a:r>
          </a:p>
          <a:p>
            <a:pPr lvl="1"/>
            <a:r>
              <a:rPr lang="en-US" sz="2100"/>
              <a:t>Contribute to national inclusive education policy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IE" sz="5400"/>
              <a:t>Discussion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r>
              <a:rPr lang="en-US" sz="2100"/>
              <a:t>How can this model align with your ETB strategy?</a:t>
            </a:r>
          </a:p>
          <a:p>
            <a:pPr lvl="1"/>
            <a:r>
              <a:rPr lang="en-US" sz="2100"/>
              <a:t>What local barriers need addressing?</a:t>
            </a:r>
          </a:p>
          <a:p>
            <a:pPr lvl="1"/>
            <a:r>
              <a:rPr lang="en-US" sz="2100"/>
              <a:t>How can UDL principles be strengthened further?</a:t>
            </a:r>
          </a:p>
          <a:p>
            <a:pPr lvl="1"/>
            <a:r>
              <a:rPr lang="en-US" sz="2100"/>
              <a:t>What partnerships are required for sustainability?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r>
              <a:rPr lang="en-IE" sz="630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r>
              <a:rPr lang="en-US" sz="2100"/>
              <a:t>Pilot demonstrates proof of concept</a:t>
            </a:r>
          </a:p>
          <a:p>
            <a:pPr lvl="1"/>
            <a:r>
              <a:rPr lang="en-US" sz="2100"/>
              <a:t>High learner impact with efficient resource use</a:t>
            </a:r>
          </a:p>
          <a:p>
            <a:pPr lvl="1"/>
            <a:r>
              <a:rPr lang="en-US" sz="2100"/>
              <a:t>Strong alignment with Universal Design and ALL strategy</a:t>
            </a:r>
          </a:p>
          <a:p>
            <a:pPr lvl="1"/>
            <a:r>
              <a:rPr lang="en-US" sz="2100"/>
              <a:t>Ready for structured national scaling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IE" sz="5400" dirty="0"/>
              <a:t>Purpose of This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r>
              <a:rPr lang="en-US" sz="2100"/>
              <a:t>Present findings from the Adult Dyslexia Assessment Pilot (2025)</a:t>
            </a:r>
          </a:p>
          <a:p>
            <a:pPr lvl="1"/>
            <a:r>
              <a:rPr lang="en-US" sz="2100"/>
              <a:t>Highlight Universal Design principles embedded in the model</a:t>
            </a:r>
          </a:p>
          <a:p>
            <a:pPr lvl="1"/>
            <a:r>
              <a:rPr lang="en-US" sz="2100"/>
              <a:t>Share impact data and participant feedback</a:t>
            </a:r>
          </a:p>
          <a:p>
            <a:pPr lvl="1"/>
            <a:r>
              <a:rPr lang="en-US" sz="2100"/>
              <a:t>Outline recommendations for national rollout across ETBs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r>
              <a:rPr lang="en-IE" sz="6300" dirty="0"/>
              <a:t>Strategic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r>
              <a:rPr lang="en-US" sz="2100"/>
              <a:t>Funded under Adult Literacy for Life (ALL) strategy</a:t>
            </a:r>
          </a:p>
          <a:p>
            <a:pPr lvl="1"/>
            <a:r>
              <a:rPr lang="en-US" sz="2100"/>
              <a:t>Collaboration: SOLAS, Cork ETB, Dyslexia Ireland</a:t>
            </a:r>
          </a:p>
          <a:p>
            <a:pPr lvl="1"/>
            <a:r>
              <a:rPr lang="en-US" sz="2100"/>
              <a:t>Addressed long waiting times and high assessment costs</a:t>
            </a:r>
          </a:p>
          <a:p>
            <a:pPr lvl="1"/>
            <a:r>
              <a:rPr lang="en-US" sz="2100"/>
              <a:t>Focused on equity of access within FET sector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825" y="1188637"/>
            <a:ext cx="2241175" cy="4480726"/>
          </a:xfrm>
        </p:spPr>
        <p:txBody>
          <a:bodyPr>
            <a:normAutofit/>
          </a:bodyPr>
          <a:lstStyle/>
          <a:p>
            <a:pPr algn="r"/>
            <a:r>
              <a:rPr lang="en-IE" sz="4000" dirty="0"/>
              <a:t>System Barriers Identified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445" y="1648870"/>
            <a:ext cx="3527136" cy="3560260"/>
          </a:xfrm>
        </p:spPr>
        <p:txBody>
          <a:bodyPr anchor="ctr">
            <a:normAutofit/>
          </a:bodyPr>
          <a:lstStyle/>
          <a:p>
            <a:r>
              <a:rPr lang="en-US" sz="2100"/>
              <a:t>High cost of private adult dyslexia assessments</a:t>
            </a:r>
          </a:p>
          <a:p>
            <a:pPr lvl="1"/>
            <a:r>
              <a:rPr lang="en-US" sz="2100"/>
              <a:t>Long waiting lists for psychological services</a:t>
            </a:r>
          </a:p>
          <a:p>
            <a:pPr lvl="1"/>
            <a:r>
              <a:rPr lang="en-US" sz="2100"/>
              <a:t>Limited access for rural and marginalised learners</a:t>
            </a:r>
          </a:p>
          <a:p>
            <a:pPr lvl="1"/>
            <a:r>
              <a:rPr lang="en-US" sz="2100"/>
              <a:t>Delayed access to Higher Education and workplace supports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7601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6A7562-2A05-CCE5-86E2-139ADFA1E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IE" dirty="0"/>
              <a:t>The Diagnosis Barrier in Further Education </a:t>
            </a:r>
          </a:p>
        </p:txBody>
      </p:sp>
      <p:graphicFrame>
        <p:nvGraphicFramePr>
          <p:cNvPr id="5" name="Content Placeholder 2" descr="Pie chart with 5 sections, reading:&#10;1. A professional dyslexia diagnosis is often the 'missing piece of paper’ required to access HEI supports and workplace accommodations.&#10;2. Cost&#10;3. Time&#10;4. Fear&#10;5. The consequence: Progression is hindered ">
            <a:extLst>
              <a:ext uri="{FF2B5EF4-FFF2-40B4-BE49-F238E27FC236}">
                <a16:creationId xmlns:a16="http://schemas.microsoft.com/office/drawing/2014/main" id="{4C9D7D8C-29E0-FE99-7C03-DC9C0B3F10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6342096"/>
              </p:ext>
            </p:extLst>
          </p:nvPr>
        </p:nvGraphicFramePr>
        <p:xfrm>
          <a:off x="-113692" y="1467053"/>
          <a:ext cx="9371384" cy="5397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2140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IE" sz="5400" dirty="0"/>
              <a:t>Universal Design Principles in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r>
              <a:rPr lang="en-US" sz="2100"/>
              <a:t>Accessible local FET centre locations</a:t>
            </a:r>
          </a:p>
          <a:p>
            <a:pPr lvl="1"/>
            <a:r>
              <a:rPr lang="en-US" sz="2100"/>
              <a:t>Streamlined and simplified assessment pathway</a:t>
            </a:r>
          </a:p>
          <a:p>
            <a:pPr lvl="1"/>
            <a:r>
              <a:rPr lang="en-US" sz="2100"/>
              <a:t>Reduced administrative burden on learners</a:t>
            </a:r>
          </a:p>
          <a:p>
            <a:pPr lvl="1"/>
            <a:r>
              <a:rPr lang="en-US" sz="2100"/>
              <a:t>Clear communication and structured follow-up</a:t>
            </a:r>
          </a:p>
          <a:p>
            <a:pPr lvl="1"/>
            <a:r>
              <a:rPr lang="en-US" sz="2100"/>
              <a:t>No IQ testing – focused, evidence-based literacy assessment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ight Triangle 49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978" y="3415754"/>
            <a:ext cx="7103967" cy="1137111"/>
          </a:xfrm>
        </p:spPr>
        <p:txBody>
          <a:bodyPr>
            <a:normAutofit/>
          </a:bodyPr>
          <a:lstStyle/>
          <a:p>
            <a:r>
              <a:rPr lang="en-IE" sz="4700" dirty="0"/>
              <a:t>The Lean Assessment Model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DB09B3D5-46FB-9AE4-C608-C98779BE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6978" y="1173707"/>
            <a:ext cx="2065992" cy="206599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978" y="4612943"/>
            <a:ext cx="5809476" cy="1408222"/>
          </a:xfrm>
        </p:spPr>
        <p:txBody>
          <a:bodyPr anchor="t">
            <a:normAutofit/>
          </a:bodyPr>
          <a:lstStyle/>
          <a:p>
            <a:r>
              <a:rPr lang="en-US" sz="1600"/>
              <a:t>1-hour total process (30 mins direct psychologist testing)</a:t>
            </a:r>
          </a:p>
          <a:p>
            <a:pPr lvl="1"/>
            <a:r>
              <a:rPr lang="en-US" sz="1600"/>
              <a:t>ETB staff manage pre- and post-assessment logistics</a:t>
            </a:r>
          </a:p>
          <a:p>
            <a:pPr lvl="1"/>
            <a:r>
              <a:rPr lang="en-US" sz="1600"/>
              <a:t>Focused subtests: word reading, passage reading, spelling</a:t>
            </a:r>
          </a:p>
          <a:p>
            <a:pPr lvl="1"/>
            <a:r>
              <a:rPr lang="en-US" sz="1600"/>
              <a:t>Formal recognised diagnostic report provided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IE" sz="5400" dirty="0"/>
              <a:t>Implementation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r>
              <a:rPr lang="en-US" sz="2100"/>
              <a:t>Delivered across multiple Cork ETB FET centres</a:t>
            </a:r>
          </a:p>
          <a:p>
            <a:pPr lvl="1"/>
            <a:r>
              <a:rPr lang="en-US" sz="2100"/>
              <a:t>Urban and rural locations included</a:t>
            </a:r>
          </a:p>
          <a:p>
            <a:pPr lvl="1"/>
            <a:r>
              <a:rPr lang="en-US" sz="2100"/>
              <a:t>40 adults assessed during pilot year</a:t>
            </a:r>
          </a:p>
          <a:p>
            <a:pPr lvl="1"/>
            <a:r>
              <a:rPr lang="en-US" sz="2100"/>
              <a:t>Strong cross-team collaboration model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56B6BC2-666C-EA0D-A9AB-EF3D2F8FD26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GB" dirty="0"/>
              <a:t>Assessment Methodology and Scope</a:t>
            </a:r>
            <a:endParaRPr lang="en-IE" dirty="0"/>
          </a:p>
        </p:txBody>
      </p:sp>
      <p:pic>
        <p:nvPicPr>
          <p:cNvPr id="2" name="object 2" descr="Assessment Methodology &amp; Scope.&#10;Total duration: max 1 hour (approx. 30 mins direct testing).&#10;Key Exclusion: No IQ Test. The pilot excluded testing to ensure a focused, rapid screening process, aligning with modern evidence-based best practice.&#10;Table showing tests for each skill.">
            <a:extLst>
              <a:ext uri="{FF2B5EF4-FFF2-40B4-BE49-F238E27FC236}">
                <a16:creationId xmlns:a16="http://schemas.microsoft.com/office/drawing/2014/main" id="{14FF3081-3427-0663-6304-52CE0AF48C1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1622" y="1786809"/>
            <a:ext cx="5810032" cy="3242808"/>
          </a:xfrm>
          <a:prstGeom prst="rect">
            <a:avLst/>
          </a:prstGeom>
        </p:spPr>
      </p:pic>
      <p:sp>
        <p:nvSpPr>
          <p:cNvPr id="9" name="Right Triangle 8">
            <a:extLst>
              <a:ext uri="{FF2B5EF4-FFF2-40B4-BE49-F238E27FC236}">
                <a16:creationId xmlns:a16="http://schemas.microsoft.com/office/drawing/2014/main" id="{2AEAFA59-923A-4F54-8B49-44C970BCC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7E9D4B-7BFA-4D10-B666-547BAC4994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537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946560433F2B4BAC6115A870028350" ma:contentTypeVersion="19" ma:contentTypeDescription="Create a new document." ma:contentTypeScope="" ma:versionID="c0a8b1796a8dd6b38852de74ff080729">
  <xsd:schema xmlns:xsd="http://www.w3.org/2001/XMLSchema" xmlns:xs="http://www.w3.org/2001/XMLSchema" xmlns:p="http://schemas.microsoft.com/office/2006/metadata/properties" xmlns:ns2="f04adec5-321f-46c9-8d8f-d278d5019d73" xmlns:ns3="98a9eb8c-6a01-428e-9f5d-17b5596ff277" targetNamespace="http://schemas.microsoft.com/office/2006/metadata/properties" ma:root="true" ma:fieldsID="88a703fd55f415ae93a6b4d1954400f5" ns2:_="" ns3:_="">
    <xsd:import namespace="f04adec5-321f-46c9-8d8f-d278d5019d73"/>
    <xsd:import namespace="98a9eb8c-6a01-428e-9f5d-17b5596ff2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adec5-321f-46c9-8d8f-d278d5019d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18109bd-626c-4cb5-b457-7c830300b9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a9eb8c-6a01-428e-9f5d-17b5596ff2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7ea14bd-29b4-46a6-9b71-aedf54cf4907}" ma:internalName="TaxCatchAll" ma:showField="CatchAllData" ma:web="98a9eb8c-6a01-428e-9f5d-17b5596ff2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04adec5-321f-46c9-8d8f-d278d5019d73">
      <Terms xmlns="http://schemas.microsoft.com/office/infopath/2007/PartnerControls"/>
    </lcf76f155ced4ddcb4097134ff3c332f>
    <TaxCatchAll xmlns="98a9eb8c-6a01-428e-9f5d-17b5596ff27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55B6515-F35B-401C-A583-EEFECD350B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4adec5-321f-46c9-8d8f-d278d5019d73"/>
    <ds:schemaRef ds:uri="98a9eb8c-6a01-428e-9f5d-17b5596ff2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967EFA0-96FD-4C13-BC85-6432BC647803}">
  <ds:schemaRefs>
    <ds:schemaRef ds:uri="http://purl.org/dc/terms/"/>
    <ds:schemaRef ds:uri="http://schemas.microsoft.com/office/infopath/2007/PartnerControls"/>
    <ds:schemaRef ds:uri="98a9eb8c-6a01-428e-9f5d-17b5596ff277"/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f04adec5-321f-46c9-8d8f-d278d5019d7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F5E811F-06D5-4DEF-820E-3209B69DE0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470</Words>
  <Application>Microsoft Office PowerPoint</Application>
  <PresentationFormat>On-screen Show (4:3)</PresentationFormat>
  <Paragraphs>82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 Adult Dyslexia Assessment Pilot Project  </vt:lpstr>
      <vt:lpstr>Purpose of This Presentation</vt:lpstr>
      <vt:lpstr>Strategic Context</vt:lpstr>
      <vt:lpstr>System Barriers Identified</vt:lpstr>
      <vt:lpstr>The Diagnosis Barrier in Further Education </vt:lpstr>
      <vt:lpstr>Universal Design Principles in Action</vt:lpstr>
      <vt:lpstr>The Lean Assessment Model</vt:lpstr>
      <vt:lpstr>Implementation Overview</vt:lpstr>
      <vt:lpstr>Assessment Methodology and Scope</vt:lpstr>
      <vt:lpstr>The Participant Journey</vt:lpstr>
      <vt:lpstr>Equity &amp; Social Inclusion Impact</vt:lpstr>
      <vt:lpstr>Participant Feedback Highlights</vt:lpstr>
      <vt:lpstr>Areas for Improvement Identified</vt:lpstr>
      <vt:lpstr>System-Level Benefits</vt:lpstr>
      <vt:lpstr>Recommendations – National Scaling</vt:lpstr>
      <vt:lpstr>Dissemination</vt:lpstr>
      <vt:lpstr>Discussion Questions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Siobhan Nolan ( Further Education Support Service, Active Inclusion )</dc:creator>
  <cp:keywords/>
  <dc:description>generated using python-pptx</dc:description>
  <cp:lastModifiedBy>Danielle Duignan</cp:lastModifiedBy>
  <cp:revision>8</cp:revision>
  <dcterms:created xsi:type="dcterms:W3CDTF">2013-01-27T09:14:16Z</dcterms:created>
  <dcterms:modified xsi:type="dcterms:W3CDTF">2026-03-12T13:29:32Z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0x01010069946560433F2B4BAC6115A870028350</vt:lpwstr>
  </property>
  <property fmtid="{D5CDD505-2E9C-101B-9397-08002B2CF9AE}" pid="3" name="MediaServiceImageTags">
    <vt:lpwstr/>
  </property>
</Properties>
</file>