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4"/>
    <p:sldMasterId id="2147483672" r:id="rId5"/>
  </p:sldMasterIdLst>
  <p:notesMasterIdLst>
    <p:notesMasterId r:id="rId23"/>
  </p:notesMasterIdLst>
  <p:sldIdLst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7" r:id="rId15"/>
    <p:sldId id="267" r:id="rId16"/>
    <p:sldId id="268" r:id="rId17"/>
    <p:sldId id="269" r:id="rId18"/>
    <p:sldId id="270" r:id="rId19"/>
    <p:sldId id="271" r:id="rId20"/>
    <p:sldId id="278" r:id="rId21"/>
    <p:sldId id="276" r:id="rId22"/>
  </p:sldIdLst>
  <p:sldSz cx="9144000" cy="5143500" type="screen16x9"/>
  <p:notesSz cx="6858000" cy="9144000"/>
  <p:embeddedFontLst>
    <p:embeddedFont>
      <p:font typeface="Titillium Web" panose="00000500000000000000" pitchFamily="2" charset="0"/>
      <p:regular r:id="rId24"/>
      <p:bold r:id="rId25"/>
      <p:italic r:id="rId26"/>
      <p:boldItalic r:id="rId27"/>
    </p:embeddedFont>
    <p:embeddedFont>
      <p:font typeface="Titillium Web SemiBold" panose="000007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4C7DA2-1208-6128-14C8-50415F561DCC}" v="16" dt="2026-03-11T11:15:30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5707"/>
  </p:normalViewPr>
  <p:slideViewPr>
    <p:cSldViewPr snapToGrid="0">
      <p:cViewPr varScale="1">
        <p:scale>
          <a:sx n="112" d="100"/>
          <a:sy n="112" d="100"/>
        </p:scale>
        <p:origin x="76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c2d3079f95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3c2d3079f9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1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Builds conceptual and practical strategies for: </a:t>
            </a:r>
          </a:p>
          <a:p>
            <a:pPr marL="342900" lvl="0" indent="-2413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1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Decolonial pedagogy </a:t>
            </a:r>
          </a:p>
          <a:p>
            <a:pPr marL="34290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1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Intersectional analysis </a:t>
            </a:r>
          </a:p>
          <a:p>
            <a:pPr marL="34290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1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Inclusive teaching that recognises and explores axes of oppression and identity, including race, gender, sexuality, neurodiversity, disability, etc. </a:t>
            </a: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1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Uses multimodal materials (articles, art, podcasts, media) </a:t>
            </a: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1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Aim: </a:t>
            </a:r>
            <a:r>
              <a:rPr lang="en-GB" sz="11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empower tutors &amp; students as ambassadors for inclusion</a:t>
            </a:r>
          </a:p>
        </p:txBody>
      </p:sp>
    </p:spTree>
    <p:extLst>
      <p:ext uri="{BB962C8B-B14F-4D97-AF65-F5344CB8AC3E}">
        <p14:creationId xmlns:p14="http://schemas.microsoft.com/office/powerpoint/2010/main" val="661567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c2d3079f95_0_8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Inclusive education is an </a:t>
            </a:r>
            <a:r>
              <a:rPr lang="en-GB" sz="1200" i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active praxis </a:t>
            </a: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which involves a genuine commitment to cultivating transformative academic communities </a:t>
            </a:r>
            <a:r>
              <a:rPr lang="en-GB" sz="12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within and beyond the classroom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We aim to critically examine and challenge structural inequalities that prevent true inclusion within higher education</a:t>
            </a:r>
            <a:r>
              <a:rPr lang="en-GB" sz="1200" i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(inclusive training for tutors/students)</a:t>
            </a:r>
            <a:endParaRPr sz="1200" i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Recognises colonial legacies; Decentres Western and hegemonic epistemologies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Critically examines learning contexts through an intersectional lens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Approaches teaching as co-learning; Supports solidarity through action-oriented pedagogy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Remain critical of institutional approaches that rely on tokenism, that don’t challenge hidden curriculums, and that address “diversity” without real strategies of inclusion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317" name="Google Shape;317;g3c2d3079f95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c2d3079f95_0_3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g3c2d3079f95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c2d3079f95_0_7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University College Dublin leads this programme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university tutor training programme is currently in the last stages of development, to commence in January 2026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AWARE Partners: University of Lisbon, Portugal; University of Cordoba, Spain; University of Tuscia, Italy; Charles University, Czech Republic; University College Dublin, Ireland.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Training content: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685800" lvl="1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200">
                <a:solidFill>
                  <a:srgbClr val="242424"/>
                </a:solidFill>
                <a:latin typeface="Titillium Web"/>
                <a:ea typeface="Titillium Web"/>
                <a:cs typeface="Titillium Web"/>
                <a:sym typeface="Titillium Web"/>
              </a:rPr>
              <a:t>Equity, gender, and cultural barriers</a:t>
            </a:r>
            <a:r>
              <a:rPr lang="en-GB" sz="1200" i="1">
                <a:solidFill>
                  <a:srgbClr val="242424"/>
                </a:solidFill>
                <a:latin typeface="Titillium Web"/>
                <a:ea typeface="Titillium Web"/>
                <a:cs typeface="Titillium Web"/>
                <a:sym typeface="Titillium Web"/>
              </a:rPr>
              <a:t> (Europass Teacher Academy) </a:t>
            </a:r>
            <a:endParaRPr sz="1200">
              <a:solidFill>
                <a:srgbClr val="24242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685800" lvl="1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200" b="1">
                <a:solidFill>
                  <a:srgbClr val="24242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Embedding Inclusion through Decoloniality and Intersectionality </a:t>
            </a:r>
            <a:r>
              <a:rPr lang="en-GB" sz="1200" b="1" i="1">
                <a:solidFill>
                  <a:srgbClr val="242424"/>
                </a:solidFill>
                <a:latin typeface="Titillium Web"/>
                <a:ea typeface="Titillium Web"/>
                <a:cs typeface="Titillium Web"/>
                <a:sym typeface="Titillium Web"/>
              </a:rPr>
              <a:t>(UCD)</a:t>
            </a:r>
            <a:endParaRPr sz="1200" b="1" i="1">
              <a:solidFill>
                <a:srgbClr val="24242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685800" lvl="1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200">
                <a:solidFill>
                  <a:srgbClr val="242424"/>
                </a:solidFill>
                <a:latin typeface="Titillium Web"/>
                <a:ea typeface="Titillium Web"/>
                <a:cs typeface="Titillium Web"/>
                <a:sym typeface="Titillium Web"/>
              </a:rPr>
              <a:t>Approaching diverse learning requirements, UDL, and neurodiversity </a:t>
            </a:r>
            <a:r>
              <a:rPr lang="en-GB" sz="1200" i="1">
                <a:solidFill>
                  <a:srgbClr val="242424"/>
                </a:solidFill>
                <a:latin typeface="Titillium Web"/>
                <a:ea typeface="Titillium Web"/>
                <a:cs typeface="Titillium Web"/>
                <a:sym typeface="Titillium Web"/>
              </a:rPr>
              <a:t>(Europass)</a:t>
            </a:r>
            <a:endParaRPr sz="1200">
              <a:solidFill>
                <a:srgbClr val="24242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685800" lvl="1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200">
                <a:solidFill>
                  <a:srgbClr val="242424"/>
                </a:solidFill>
                <a:latin typeface="Titillium Web"/>
                <a:ea typeface="Titillium Web"/>
                <a:cs typeface="Titillium Web"/>
                <a:sym typeface="Titillium Web"/>
              </a:rPr>
              <a:t>Assessing institutional inclusion </a:t>
            </a:r>
            <a:r>
              <a:rPr lang="en-GB" sz="1200" i="1">
                <a:solidFill>
                  <a:srgbClr val="242424"/>
                </a:solidFill>
                <a:latin typeface="Titillium Web"/>
                <a:ea typeface="Titillium Web"/>
                <a:cs typeface="Titillium Web"/>
                <a:sym typeface="Titillium Web"/>
              </a:rPr>
              <a:t>(Endurance)</a:t>
            </a:r>
            <a:endParaRPr sz="1200">
              <a:solidFill>
                <a:srgbClr val="24242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685800" lvl="1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200">
                <a:solidFill>
                  <a:srgbClr val="242424"/>
                </a:solidFill>
                <a:latin typeface="Titillium Web"/>
                <a:ea typeface="Titillium Web"/>
                <a:cs typeface="Titillium Web"/>
                <a:sym typeface="Titillium Web"/>
              </a:rPr>
              <a:t>Artificial intelligence in HE </a:t>
            </a:r>
            <a:r>
              <a:rPr lang="en-GB" sz="1200" i="1">
                <a:solidFill>
                  <a:srgbClr val="242424"/>
                </a:solidFill>
                <a:latin typeface="Titillium Web"/>
                <a:ea typeface="Titillium Web"/>
                <a:cs typeface="Titillium Web"/>
                <a:sym typeface="Titillium Web"/>
              </a:rPr>
              <a:t>(Teach 4 All - University of Tuscia)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351" name="Google Shape;351;g3c2d3079f95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c2d3079f95_0_2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g3c2d3079f95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c2d3079f95_0_9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student training programme will commence in May 2026. 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Interactive training sessions focused on critical and emerging topics, including: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○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Gender &amp; Sexuality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○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AI &amp; Machine Learning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○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Disability and Accessibility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○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Culture &amp; Race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programme will adopt a </a:t>
            </a:r>
            <a:r>
              <a:rPr lang="en-GB" sz="12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hackathon-style format</a:t>
            </a: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encouraging hands-on learning, problem-solving, and collaboration across disciplines. Participants will not only gain knowledge but also develop actionable solutions in a dynamic, team-based environment.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388" name="Google Shape;388;g3c2d3079f95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c2d3079f95_0_2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3" name="Google Shape;483;g3c2d3079f95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c2d3079f95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g3c2d3079f9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c2d3079f95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3c2d3079f9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c2d3079f95_0_5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UNITE: University Network for Inclusive and Digital Education is an Erasmus+ Consortium composed of seven European universities and organisations in Czech Republic, Ireland, Italy, the Netherlands, Portugal, and Spain 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primary goal of UNITE is to promote inclusion, drive digital transformation, and improve teaching quality in higher education by creating innovative programs, digital tools, and strategies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By utilising the consortium’s diverse expertise, it aims to establish best practices that universities can implement to reduce inequalities and encourage both innovation and inclusion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172" name="Google Shape;172;g3c2d3079f95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c2d3079f95_0_5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2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I-TEACH </a:t>
            </a: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creates innovative digital tools based on podcasts and mixed reality 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2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AWARE</a:t>
            </a: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improves awareness of diversity and inclusion through training courses for University students and lecturers 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2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DONE</a:t>
            </a: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facilitates the use of AI for students from all backgrounds by creating digital tools to support students’ learning 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2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GUIDANCE </a:t>
            </a: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produces and shares good practices for a high-performing digital and inclusive education ecosystem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201" name="Google Shape;201;g3c2d3079f95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c2d3079f95_0_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Ernesto</a:t>
            </a:r>
            <a:endParaRPr/>
          </a:p>
        </p:txBody>
      </p:sp>
      <p:sp>
        <p:nvSpPr>
          <p:cNvPr id="225" name="Google Shape;225;g3c2d3079f95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c2d3079f95_0_6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Consultation – Analysis – Development 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UCD team advises on topics of inclusive and transformative pedagogy and teaching innovation, participating in all work packages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Char char="●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UCD leads WP3 – AWARE (AWareness trAining for lectuRers and studEnts):</a:t>
            </a:r>
            <a:endParaRPr sz="1200">
              <a:solidFill>
                <a:schemeClr val="dk1"/>
              </a:solidFill>
            </a:endParaRPr>
          </a:p>
          <a:p>
            <a:pPr marL="685800" lvl="1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Mapping and analysis of existing inclusion and diversity training </a:t>
            </a:r>
            <a:endParaRPr sz="1200">
              <a:solidFill>
                <a:schemeClr val="dk1"/>
              </a:solidFill>
            </a:endParaRPr>
          </a:p>
          <a:p>
            <a:pPr marL="685800" lvl="1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Development of faculty training programmes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685800" lvl="1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Development of student training programmes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242" name="Google Shape;242;g3c2d3079f95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c2d3079f95_0_6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100" b="0" i="0" u="none" strike="noStrike" cap="none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Two training programmes:</a:t>
            </a:r>
            <a:endParaRPr lang="en-GB" sz="1100" b="1" i="0" u="none" strike="noStrike" cap="none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2921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●"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University tutor/faculty training</a:t>
            </a:r>
            <a:r>
              <a:rPr lang="en-GB" sz="1100" b="0" i="0" u="none" strike="noStrike" cap="none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n-GB" sz="11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enhanced </a:t>
            </a:r>
            <a:r>
              <a:rPr lang="en-GB" sz="1100" b="0" i="0" u="none" strike="noStrike" cap="none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awareness on topics related to inclusion and innovation in teaching processes</a:t>
            </a:r>
            <a:r>
              <a:rPr lang="en-GB" sz="11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GB" sz="1100" b="0" i="0" u="none" strike="noStrike" cap="none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learning and soft skills.</a:t>
            </a:r>
          </a:p>
          <a:p>
            <a:pPr marL="34290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lang="en-GB" sz="11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●"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University student training</a:t>
            </a:r>
            <a:r>
              <a:rPr lang="en-GB" sz="1100" b="0" i="0" u="none" strike="noStrike" cap="none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n-GB" sz="11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enhanced inclusion </a:t>
            </a:r>
            <a:r>
              <a:rPr lang="en-GB" sz="1100" b="0" i="0" u="none" strike="noStrike" cap="none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awareness</a:t>
            </a:r>
            <a:r>
              <a:rPr lang="en-GB" sz="11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n-GB" sz="1100" b="0" i="0" u="none" strike="noStrike" cap="none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gender, sexualities, racial and cultural differences, disability and neurodiversity.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4" name="Google Shape;264;g3c2d3079f95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c2d3079f95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g3c2d3079f95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8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0441" y="4547971"/>
            <a:ext cx="5598347" cy="42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5072" y="4459530"/>
            <a:ext cx="640556" cy="50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655" y="4503560"/>
            <a:ext cx="1208877" cy="469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0287854">
            <a:off x="6996621" y="40123"/>
            <a:ext cx="3037459" cy="2197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jp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hyperlink" Target="https://zenodo.org/records/18165978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9.jpg"/><Relationship Id="rId1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 idx="4294967295"/>
          </p:nvPr>
        </p:nvSpPr>
        <p:spPr>
          <a:xfrm>
            <a:off x="548207" y="653144"/>
            <a:ext cx="8047500" cy="2462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tabLst/>
              <a:defRPr/>
            </a:pPr>
            <a:r>
              <a:rPr kumimoji="0" lang="en-GB" sz="5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UNITE</a:t>
            </a:r>
            <a:r>
              <a:rPr kumimoji="0" lang="en-GB" sz="51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University Network for Inclusive and </a:t>
            </a:r>
            <a:r>
              <a:rPr kumimoji="0" lang="en-GB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digiTal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Education</a:t>
            </a:r>
          </a:p>
          <a:p>
            <a:pPr marL="342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08" name="Google Shape;108;p26"/>
          <p:cNvSpPr txBox="1"/>
          <p:nvPr/>
        </p:nvSpPr>
        <p:spPr>
          <a:xfrm>
            <a:off x="668207" y="3056330"/>
            <a:ext cx="8172600" cy="152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Alexa MacDermot</a:t>
            </a:r>
            <a:r>
              <a:rPr lang="en-GB" sz="3000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, Team member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  <a:p>
            <a:pPr marL="3429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Eglė </a:t>
            </a:r>
            <a:r>
              <a:rPr lang="en-GB" sz="3000" b="1" dirty="0" err="1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Karpavičiūtė</a:t>
            </a:r>
            <a:r>
              <a:rPr lang="en-GB" sz="3000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, Team member</a:t>
            </a:r>
            <a:endParaRPr sz="3000" b="1" dirty="0">
              <a:solidFill>
                <a:srgbClr val="434343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3000" b="1" i="0" u="none" strike="noStrike" cap="none" dirty="0">
              <a:solidFill>
                <a:srgbClr val="434343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</p:txBody>
      </p:sp>
      <p:sp>
        <p:nvSpPr>
          <p:cNvPr id="109" name="Google Shape;109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78470" y="4664353"/>
            <a:ext cx="626028" cy="232413"/>
          </a:xfrm>
          <a:custGeom>
            <a:avLst/>
            <a:gdLst/>
            <a:ahLst/>
            <a:cxnLst/>
            <a:rect l="l" t="t" r="r" b="b"/>
            <a:pathLst>
              <a:path w="1284160" h="476744" extrusionOk="0">
                <a:moveTo>
                  <a:pt x="0" y="0"/>
                </a:moveTo>
                <a:lnTo>
                  <a:pt x="1284160" y="0"/>
                </a:lnTo>
                <a:lnTo>
                  <a:pt x="1284160" y="476745"/>
                </a:lnTo>
                <a:lnTo>
                  <a:pt x="0" y="476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9833" y="4613465"/>
            <a:ext cx="636851" cy="305624"/>
          </a:xfrm>
          <a:custGeom>
            <a:avLst/>
            <a:gdLst/>
            <a:ahLst/>
            <a:cxnLst/>
            <a:rect l="l" t="t" r="r" b="b"/>
            <a:pathLst>
              <a:path w="1306361" h="626922" extrusionOk="0">
                <a:moveTo>
                  <a:pt x="0" y="0"/>
                </a:moveTo>
                <a:lnTo>
                  <a:pt x="1306360" y="0"/>
                </a:lnTo>
                <a:lnTo>
                  <a:pt x="1306360" y="626921"/>
                </a:lnTo>
                <a:lnTo>
                  <a:pt x="0" y="626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6208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0060" y="4592769"/>
            <a:ext cx="499923" cy="381191"/>
          </a:xfrm>
          <a:custGeom>
            <a:avLst/>
            <a:gdLst/>
            <a:ahLst/>
            <a:cxnLst/>
            <a:rect l="l" t="t" r="r" b="b"/>
            <a:pathLst>
              <a:path w="1025483" h="781931" extrusionOk="0">
                <a:moveTo>
                  <a:pt x="0" y="0"/>
                </a:moveTo>
                <a:lnTo>
                  <a:pt x="1025482" y="0"/>
                </a:lnTo>
                <a:lnTo>
                  <a:pt x="1025482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3585" y="4598357"/>
            <a:ext cx="289701" cy="364356"/>
          </a:xfrm>
          <a:custGeom>
            <a:avLst/>
            <a:gdLst/>
            <a:ahLst/>
            <a:cxnLst/>
            <a:rect l="l" t="t" r="r" b="b"/>
            <a:pathLst>
              <a:path w="594259" h="747396" extrusionOk="0">
                <a:moveTo>
                  <a:pt x="0" y="0"/>
                </a:moveTo>
                <a:lnTo>
                  <a:pt x="594259" y="0"/>
                </a:lnTo>
                <a:lnTo>
                  <a:pt x="594259" y="747395"/>
                </a:lnTo>
                <a:lnTo>
                  <a:pt x="0" y="747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18418" t="-6629" r="-24649" b="-711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6834" y="4623224"/>
            <a:ext cx="792011" cy="286114"/>
          </a:xfrm>
          <a:custGeom>
            <a:avLst/>
            <a:gdLst/>
            <a:ahLst/>
            <a:cxnLst/>
            <a:rect l="l" t="t" r="r" b="b"/>
            <a:pathLst>
              <a:path w="1624638" h="586901" extrusionOk="0">
                <a:moveTo>
                  <a:pt x="0" y="0"/>
                </a:moveTo>
                <a:lnTo>
                  <a:pt x="1624639" y="0"/>
                </a:lnTo>
                <a:lnTo>
                  <a:pt x="1624639" y="586901"/>
                </a:lnTo>
                <a:lnTo>
                  <a:pt x="0" y="586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5802" y="4683095"/>
            <a:ext cx="860776" cy="166416"/>
          </a:xfrm>
          <a:custGeom>
            <a:avLst/>
            <a:gdLst/>
            <a:ahLst/>
            <a:cxnLst/>
            <a:rect l="l" t="t" r="r" b="b"/>
            <a:pathLst>
              <a:path w="1765694" h="341367" extrusionOk="0">
                <a:moveTo>
                  <a:pt x="0" y="0"/>
                </a:moveTo>
                <a:lnTo>
                  <a:pt x="1765694" y="0"/>
                </a:lnTo>
                <a:lnTo>
                  <a:pt x="1765694" y="341367"/>
                </a:lnTo>
                <a:lnTo>
                  <a:pt x="0" y="341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93613" y="4671668"/>
            <a:ext cx="677942" cy="217789"/>
          </a:xfrm>
          <a:custGeom>
            <a:avLst/>
            <a:gdLst/>
            <a:ahLst/>
            <a:cxnLst/>
            <a:rect l="l" t="t" r="r" b="b"/>
            <a:pathLst>
              <a:path w="1390650" h="446746" extrusionOk="0">
                <a:moveTo>
                  <a:pt x="0" y="0"/>
                </a:moveTo>
                <a:lnTo>
                  <a:pt x="1390649" y="0"/>
                </a:lnTo>
                <a:lnTo>
                  <a:pt x="1390649" y="446747"/>
                </a:lnTo>
                <a:lnTo>
                  <a:pt x="0" y="446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3561" y="4691557"/>
            <a:ext cx="703127" cy="183692"/>
          </a:xfrm>
          <a:custGeom>
            <a:avLst/>
            <a:gdLst/>
            <a:ahLst/>
            <a:cxnLst/>
            <a:rect l="l" t="t" r="r" b="b"/>
            <a:pathLst>
              <a:path w="1442311" h="376804" extrusionOk="0">
                <a:moveTo>
                  <a:pt x="0" y="0"/>
                </a:moveTo>
                <a:lnTo>
                  <a:pt x="1442311" y="0"/>
                </a:lnTo>
                <a:lnTo>
                  <a:pt x="1442311" y="376804"/>
                </a:lnTo>
                <a:lnTo>
                  <a:pt x="0" y="376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233" y="4657614"/>
            <a:ext cx="1111205" cy="251551"/>
          </a:xfrm>
          <a:custGeom>
            <a:avLst/>
            <a:gdLst/>
            <a:ahLst/>
            <a:cxnLst/>
            <a:rect l="l" t="t" r="r" b="b"/>
            <a:pathLst>
              <a:path w="2279394" h="516003" extrusionOk="0">
                <a:moveTo>
                  <a:pt x="0" y="0"/>
                </a:moveTo>
                <a:lnTo>
                  <a:pt x="2279394" y="0"/>
                </a:lnTo>
                <a:lnTo>
                  <a:pt x="2279394" y="516002"/>
                </a:lnTo>
                <a:lnTo>
                  <a:pt x="0" y="516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r="-779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8052" y="4592769"/>
            <a:ext cx="480714" cy="381191"/>
          </a:xfrm>
          <a:custGeom>
            <a:avLst/>
            <a:gdLst/>
            <a:ahLst/>
            <a:cxnLst/>
            <a:rect l="l" t="t" r="r" b="b"/>
            <a:pathLst>
              <a:path w="986080" h="781931" extrusionOk="0">
                <a:moveTo>
                  <a:pt x="0" y="0"/>
                </a:moveTo>
                <a:lnTo>
                  <a:pt x="986080" y="0"/>
                </a:lnTo>
                <a:lnTo>
                  <a:pt x="986080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5400000">
            <a:off x="7602469" y="-148331"/>
            <a:ext cx="1393199" cy="168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C34C15F-CB87-9688-30A7-318ABDF739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9409" y="503505"/>
            <a:ext cx="576518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Titillium Web SemiBold"/>
                <a:cs typeface="Calibri" panose="020F0502020204030204" pitchFamily="34" charset="0"/>
                <a:sym typeface="Titillium Web SemiBold"/>
              </a:rPr>
              <a:t>AWARE Training Strategies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2A9679-55C6-2A0F-3657-C4D55E48AEB3}"/>
              </a:ext>
            </a:extLst>
          </p:cNvPr>
          <p:cNvSpPr txBox="1"/>
          <p:nvPr/>
        </p:nvSpPr>
        <p:spPr>
          <a:xfrm>
            <a:off x="699795" y="1324238"/>
            <a:ext cx="774440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Aim: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empower tutors &amp; students as ambassadors for inclusion</a:t>
            </a:r>
            <a:endParaRPr lang="en-GB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1800"/>
              </a:spcBef>
              <a:buNone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Builds conceptual and practical strategies for: </a:t>
            </a:r>
            <a:endParaRPr lang="en-GB" sz="24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 fontAlgn="base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Decolonial pedagogy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Intersectional analysis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Inclusive teaching - axes of oppression and identity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race, gender, sexuality, neurodiversity, disability, etc. </a:t>
            </a:r>
          </a:p>
        </p:txBody>
      </p:sp>
    </p:spTree>
    <p:extLst>
      <p:ext uri="{BB962C8B-B14F-4D97-AF65-F5344CB8AC3E}">
        <p14:creationId xmlns:p14="http://schemas.microsoft.com/office/powerpoint/2010/main" val="3990667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7"/>
          <p:cNvSpPr txBox="1">
            <a:spLocks noGrp="1"/>
          </p:cNvSpPr>
          <p:nvPr>
            <p:ph type="title" idx="4294967295"/>
          </p:nvPr>
        </p:nvSpPr>
        <p:spPr>
          <a:xfrm>
            <a:off x="177150" y="342345"/>
            <a:ext cx="8485200" cy="6924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Titillium Web SemiBold"/>
                <a:cs typeface="Calibri" panose="020F0502020204030204" pitchFamily="34" charset="0"/>
                <a:sym typeface="Titillium Web SemiBold"/>
              </a:rPr>
              <a:t>Decolonial &amp; Intersectional Approach 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20" name="Google Shape;320;p37"/>
          <p:cNvSpPr txBox="1">
            <a:spLocks noGrp="1"/>
          </p:cNvSpPr>
          <p:nvPr>
            <p:ph type="body" idx="4294967295"/>
          </p:nvPr>
        </p:nvSpPr>
        <p:spPr>
          <a:xfrm>
            <a:off x="453666" y="1153883"/>
            <a:ext cx="8405100" cy="319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tillium Web"/>
              <a:buChar char="●"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Inclusive education is an </a:t>
            </a:r>
            <a:r>
              <a:rPr lang="en-GB" sz="2400" i="1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active praxis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  <a:p>
            <a:pPr marL="3429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tillium Web"/>
              <a:buChar char="●"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Recognises colonial legacies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  <a:p>
            <a:pPr marL="3429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tillium Web"/>
              <a:buChar char="●"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Critically examines learning contexts through an intersectional lens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  <a:p>
            <a:pPr marL="3429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tillium Web"/>
              <a:buChar char="●"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Approaches teaching as co-learning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  <a:p>
            <a:pPr marL="3429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tillium Web"/>
              <a:buChar char="●"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Remain critical of institutional approaches (tokenism, hidden curriculums, and that address “diversity” without real strategies of inclusion)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</p:txBody>
      </p:sp>
      <p:sp>
        <p:nvSpPr>
          <p:cNvPr id="319" name="Google Shape;319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7713" y="1717931"/>
            <a:ext cx="792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2" name="Google Shape;322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78470" y="4664353"/>
            <a:ext cx="626028" cy="232413"/>
          </a:xfrm>
          <a:custGeom>
            <a:avLst/>
            <a:gdLst/>
            <a:ahLst/>
            <a:cxnLst/>
            <a:rect l="l" t="t" r="r" b="b"/>
            <a:pathLst>
              <a:path w="1284160" h="476744" extrusionOk="0">
                <a:moveTo>
                  <a:pt x="0" y="0"/>
                </a:moveTo>
                <a:lnTo>
                  <a:pt x="1284160" y="0"/>
                </a:lnTo>
                <a:lnTo>
                  <a:pt x="1284160" y="476745"/>
                </a:lnTo>
                <a:lnTo>
                  <a:pt x="0" y="476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9833" y="4613465"/>
            <a:ext cx="636851" cy="305624"/>
          </a:xfrm>
          <a:custGeom>
            <a:avLst/>
            <a:gdLst/>
            <a:ahLst/>
            <a:cxnLst/>
            <a:rect l="l" t="t" r="r" b="b"/>
            <a:pathLst>
              <a:path w="1306361" h="626922" extrusionOk="0">
                <a:moveTo>
                  <a:pt x="0" y="0"/>
                </a:moveTo>
                <a:lnTo>
                  <a:pt x="1306360" y="0"/>
                </a:lnTo>
                <a:lnTo>
                  <a:pt x="1306360" y="626921"/>
                </a:lnTo>
                <a:lnTo>
                  <a:pt x="0" y="626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6208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0060" y="4592769"/>
            <a:ext cx="499923" cy="381191"/>
          </a:xfrm>
          <a:custGeom>
            <a:avLst/>
            <a:gdLst/>
            <a:ahLst/>
            <a:cxnLst/>
            <a:rect l="l" t="t" r="r" b="b"/>
            <a:pathLst>
              <a:path w="1025483" h="781931" extrusionOk="0">
                <a:moveTo>
                  <a:pt x="0" y="0"/>
                </a:moveTo>
                <a:lnTo>
                  <a:pt x="1025482" y="0"/>
                </a:lnTo>
                <a:lnTo>
                  <a:pt x="1025482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3585" y="4598357"/>
            <a:ext cx="289701" cy="364356"/>
          </a:xfrm>
          <a:custGeom>
            <a:avLst/>
            <a:gdLst/>
            <a:ahLst/>
            <a:cxnLst/>
            <a:rect l="l" t="t" r="r" b="b"/>
            <a:pathLst>
              <a:path w="594259" h="747396" extrusionOk="0">
                <a:moveTo>
                  <a:pt x="0" y="0"/>
                </a:moveTo>
                <a:lnTo>
                  <a:pt x="594259" y="0"/>
                </a:lnTo>
                <a:lnTo>
                  <a:pt x="594259" y="747395"/>
                </a:lnTo>
                <a:lnTo>
                  <a:pt x="0" y="747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18418" t="-6629" r="-24649" b="-711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6834" y="4623224"/>
            <a:ext cx="792011" cy="286114"/>
          </a:xfrm>
          <a:custGeom>
            <a:avLst/>
            <a:gdLst/>
            <a:ahLst/>
            <a:cxnLst/>
            <a:rect l="l" t="t" r="r" b="b"/>
            <a:pathLst>
              <a:path w="1624638" h="586901" extrusionOk="0">
                <a:moveTo>
                  <a:pt x="0" y="0"/>
                </a:moveTo>
                <a:lnTo>
                  <a:pt x="1624639" y="0"/>
                </a:lnTo>
                <a:lnTo>
                  <a:pt x="1624639" y="586901"/>
                </a:lnTo>
                <a:lnTo>
                  <a:pt x="0" y="586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5802" y="4683095"/>
            <a:ext cx="860776" cy="166416"/>
          </a:xfrm>
          <a:custGeom>
            <a:avLst/>
            <a:gdLst/>
            <a:ahLst/>
            <a:cxnLst/>
            <a:rect l="l" t="t" r="r" b="b"/>
            <a:pathLst>
              <a:path w="1765694" h="341367" extrusionOk="0">
                <a:moveTo>
                  <a:pt x="0" y="0"/>
                </a:moveTo>
                <a:lnTo>
                  <a:pt x="1765694" y="0"/>
                </a:lnTo>
                <a:lnTo>
                  <a:pt x="1765694" y="341367"/>
                </a:lnTo>
                <a:lnTo>
                  <a:pt x="0" y="341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93613" y="4671668"/>
            <a:ext cx="677942" cy="217789"/>
          </a:xfrm>
          <a:custGeom>
            <a:avLst/>
            <a:gdLst/>
            <a:ahLst/>
            <a:cxnLst/>
            <a:rect l="l" t="t" r="r" b="b"/>
            <a:pathLst>
              <a:path w="1390650" h="446746" extrusionOk="0">
                <a:moveTo>
                  <a:pt x="0" y="0"/>
                </a:moveTo>
                <a:lnTo>
                  <a:pt x="1390649" y="0"/>
                </a:lnTo>
                <a:lnTo>
                  <a:pt x="1390649" y="446747"/>
                </a:lnTo>
                <a:lnTo>
                  <a:pt x="0" y="446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3561" y="4691557"/>
            <a:ext cx="703127" cy="183692"/>
          </a:xfrm>
          <a:custGeom>
            <a:avLst/>
            <a:gdLst/>
            <a:ahLst/>
            <a:cxnLst/>
            <a:rect l="l" t="t" r="r" b="b"/>
            <a:pathLst>
              <a:path w="1442311" h="376804" extrusionOk="0">
                <a:moveTo>
                  <a:pt x="0" y="0"/>
                </a:moveTo>
                <a:lnTo>
                  <a:pt x="1442311" y="0"/>
                </a:lnTo>
                <a:lnTo>
                  <a:pt x="1442311" y="376804"/>
                </a:lnTo>
                <a:lnTo>
                  <a:pt x="0" y="376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233" y="4657614"/>
            <a:ext cx="1111205" cy="251551"/>
          </a:xfrm>
          <a:custGeom>
            <a:avLst/>
            <a:gdLst/>
            <a:ahLst/>
            <a:cxnLst/>
            <a:rect l="l" t="t" r="r" b="b"/>
            <a:pathLst>
              <a:path w="2279394" h="516003" extrusionOk="0">
                <a:moveTo>
                  <a:pt x="0" y="0"/>
                </a:moveTo>
                <a:lnTo>
                  <a:pt x="2279394" y="0"/>
                </a:lnTo>
                <a:lnTo>
                  <a:pt x="2279394" y="516002"/>
                </a:lnTo>
                <a:lnTo>
                  <a:pt x="0" y="516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r="-779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8052" y="4592769"/>
            <a:ext cx="480714" cy="381191"/>
          </a:xfrm>
          <a:custGeom>
            <a:avLst/>
            <a:gdLst/>
            <a:ahLst/>
            <a:cxnLst/>
            <a:rect l="l" t="t" r="r" b="b"/>
            <a:pathLst>
              <a:path w="986080" h="781931" extrusionOk="0">
                <a:moveTo>
                  <a:pt x="0" y="0"/>
                </a:moveTo>
                <a:lnTo>
                  <a:pt x="986080" y="0"/>
                </a:lnTo>
                <a:lnTo>
                  <a:pt x="986080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5400000">
            <a:off x="7602469" y="-148331"/>
            <a:ext cx="1393199" cy="168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8"/>
          <p:cNvSpPr txBox="1">
            <a:spLocks noGrp="1"/>
          </p:cNvSpPr>
          <p:nvPr>
            <p:ph type="title" idx="4294967295"/>
          </p:nvPr>
        </p:nvSpPr>
        <p:spPr>
          <a:xfrm>
            <a:off x="1103738" y="1963800"/>
            <a:ext cx="6936600" cy="831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tabLst/>
              <a:defRPr/>
            </a:pPr>
            <a:r>
              <a:rPr kumimoji="0" lang="en-GB" sz="45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Titillium Web SemiBold"/>
                <a:cs typeface="Calibri" panose="020F0502020204030204" pitchFamily="34" charset="0"/>
                <a:sym typeface="Titillium Web SemiBold"/>
              </a:rPr>
              <a:t>TRAINING FOR TUTORS</a:t>
            </a:r>
            <a:endParaRPr kumimoji="0" lang="en-GB" sz="45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38" name="Google Shape;338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78470" y="4664353"/>
            <a:ext cx="626028" cy="232413"/>
          </a:xfrm>
          <a:custGeom>
            <a:avLst/>
            <a:gdLst/>
            <a:ahLst/>
            <a:cxnLst/>
            <a:rect l="l" t="t" r="r" b="b"/>
            <a:pathLst>
              <a:path w="1284160" h="476744" extrusionOk="0">
                <a:moveTo>
                  <a:pt x="0" y="0"/>
                </a:moveTo>
                <a:lnTo>
                  <a:pt x="1284160" y="0"/>
                </a:lnTo>
                <a:lnTo>
                  <a:pt x="1284160" y="476745"/>
                </a:lnTo>
                <a:lnTo>
                  <a:pt x="0" y="476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9833" y="4613465"/>
            <a:ext cx="636851" cy="305624"/>
          </a:xfrm>
          <a:custGeom>
            <a:avLst/>
            <a:gdLst/>
            <a:ahLst/>
            <a:cxnLst/>
            <a:rect l="l" t="t" r="r" b="b"/>
            <a:pathLst>
              <a:path w="1306361" h="626922" extrusionOk="0">
                <a:moveTo>
                  <a:pt x="0" y="0"/>
                </a:moveTo>
                <a:lnTo>
                  <a:pt x="1306360" y="0"/>
                </a:lnTo>
                <a:lnTo>
                  <a:pt x="1306360" y="626921"/>
                </a:lnTo>
                <a:lnTo>
                  <a:pt x="0" y="626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6208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0060" y="4592769"/>
            <a:ext cx="499923" cy="381191"/>
          </a:xfrm>
          <a:custGeom>
            <a:avLst/>
            <a:gdLst/>
            <a:ahLst/>
            <a:cxnLst/>
            <a:rect l="l" t="t" r="r" b="b"/>
            <a:pathLst>
              <a:path w="1025483" h="781931" extrusionOk="0">
                <a:moveTo>
                  <a:pt x="0" y="0"/>
                </a:moveTo>
                <a:lnTo>
                  <a:pt x="1025482" y="0"/>
                </a:lnTo>
                <a:lnTo>
                  <a:pt x="1025482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3585" y="4598357"/>
            <a:ext cx="289701" cy="364356"/>
          </a:xfrm>
          <a:custGeom>
            <a:avLst/>
            <a:gdLst/>
            <a:ahLst/>
            <a:cxnLst/>
            <a:rect l="l" t="t" r="r" b="b"/>
            <a:pathLst>
              <a:path w="594259" h="747396" extrusionOk="0">
                <a:moveTo>
                  <a:pt x="0" y="0"/>
                </a:moveTo>
                <a:lnTo>
                  <a:pt x="594259" y="0"/>
                </a:lnTo>
                <a:lnTo>
                  <a:pt x="594259" y="747395"/>
                </a:lnTo>
                <a:lnTo>
                  <a:pt x="0" y="747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18418" t="-6629" r="-24649" b="-711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6834" y="4623224"/>
            <a:ext cx="792011" cy="286114"/>
          </a:xfrm>
          <a:custGeom>
            <a:avLst/>
            <a:gdLst/>
            <a:ahLst/>
            <a:cxnLst/>
            <a:rect l="l" t="t" r="r" b="b"/>
            <a:pathLst>
              <a:path w="1624638" h="586901" extrusionOk="0">
                <a:moveTo>
                  <a:pt x="0" y="0"/>
                </a:moveTo>
                <a:lnTo>
                  <a:pt x="1624639" y="0"/>
                </a:lnTo>
                <a:lnTo>
                  <a:pt x="1624639" y="586901"/>
                </a:lnTo>
                <a:lnTo>
                  <a:pt x="0" y="586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5802" y="4683095"/>
            <a:ext cx="860776" cy="166416"/>
          </a:xfrm>
          <a:custGeom>
            <a:avLst/>
            <a:gdLst/>
            <a:ahLst/>
            <a:cxnLst/>
            <a:rect l="l" t="t" r="r" b="b"/>
            <a:pathLst>
              <a:path w="1765694" h="341367" extrusionOk="0">
                <a:moveTo>
                  <a:pt x="0" y="0"/>
                </a:moveTo>
                <a:lnTo>
                  <a:pt x="1765694" y="0"/>
                </a:lnTo>
                <a:lnTo>
                  <a:pt x="1765694" y="341367"/>
                </a:lnTo>
                <a:lnTo>
                  <a:pt x="0" y="341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93613" y="4671668"/>
            <a:ext cx="677942" cy="217789"/>
          </a:xfrm>
          <a:custGeom>
            <a:avLst/>
            <a:gdLst/>
            <a:ahLst/>
            <a:cxnLst/>
            <a:rect l="l" t="t" r="r" b="b"/>
            <a:pathLst>
              <a:path w="1390650" h="446746" extrusionOk="0">
                <a:moveTo>
                  <a:pt x="0" y="0"/>
                </a:moveTo>
                <a:lnTo>
                  <a:pt x="1390649" y="0"/>
                </a:lnTo>
                <a:lnTo>
                  <a:pt x="1390649" y="446747"/>
                </a:lnTo>
                <a:lnTo>
                  <a:pt x="0" y="446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3561" y="4691557"/>
            <a:ext cx="703127" cy="183692"/>
          </a:xfrm>
          <a:custGeom>
            <a:avLst/>
            <a:gdLst/>
            <a:ahLst/>
            <a:cxnLst/>
            <a:rect l="l" t="t" r="r" b="b"/>
            <a:pathLst>
              <a:path w="1442311" h="376804" extrusionOk="0">
                <a:moveTo>
                  <a:pt x="0" y="0"/>
                </a:moveTo>
                <a:lnTo>
                  <a:pt x="1442311" y="0"/>
                </a:lnTo>
                <a:lnTo>
                  <a:pt x="1442311" y="376804"/>
                </a:lnTo>
                <a:lnTo>
                  <a:pt x="0" y="376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233" y="4657614"/>
            <a:ext cx="1111205" cy="251551"/>
          </a:xfrm>
          <a:custGeom>
            <a:avLst/>
            <a:gdLst/>
            <a:ahLst/>
            <a:cxnLst/>
            <a:rect l="l" t="t" r="r" b="b"/>
            <a:pathLst>
              <a:path w="2279394" h="516003" extrusionOk="0">
                <a:moveTo>
                  <a:pt x="0" y="0"/>
                </a:moveTo>
                <a:lnTo>
                  <a:pt x="2279394" y="0"/>
                </a:lnTo>
                <a:lnTo>
                  <a:pt x="2279394" y="516002"/>
                </a:lnTo>
                <a:lnTo>
                  <a:pt x="0" y="516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r="-779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8052" y="4592769"/>
            <a:ext cx="480714" cy="381191"/>
          </a:xfrm>
          <a:custGeom>
            <a:avLst/>
            <a:gdLst/>
            <a:ahLst/>
            <a:cxnLst/>
            <a:rect l="l" t="t" r="r" b="b"/>
            <a:pathLst>
              <a:path w="986080" h="781931" extrusionOk="0">
                <a:moveTo>
                  <a:pt x="0" y="0"/>
                </a:moveTo>
                <a:lnTo>
                  <a:pt x="986080" y="0"/>
                </a:lnTo>
                <a:lnTo>
                  <a:pt x="986080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 flipH="1">
            <a:off x="191725" y="-159825"/>
            <a:ext cx="1800775" cy="218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78470" y="4664353"/>
            <a:ext cx="626028" cy="232413"/>
          </a:xfrm>
          <a:custGeom>
            <a:avLst/>
            <a:gdLst/>
            <a:ahLst/>
            <a:cxnLst/>
            <a:rect l="l" t="t" r="r" b="b"/>
            <a:pathLst>
              <a:path w="1284160" h="476744" extrusionOk="0">
                <a:moveTo>
                  <a:pt x="0" y="0"/>
                </a:moveTo>
                <a:lnTo>
                  <a:pt x="1284160" y="0"/>
                </a:lnTo>
                <a:lnTo>
                  <a:pt x="1284160" y="476745"/>
                </a:lnTo>
                <a:lnTo>
                  <a:pt x="0" y="476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9833" y="4613465"/>
            <a:ext cx="636851" cy="305624"/>
          </a:xfrm>
          <a:custGeom>
            <a:avLst/>
            <a:gdLst/>
            <a:ahLst/>
            <a:cxnLst/>
            <a:rect l="l" t="t" r="r" b="b"/>
            <a:pathLst>
              <a:path w="1306361" h="626922" extrusionOk="0">
                <a:moveTo>
                  <a:pt x="0" y="0"/>
                </a:moveTo>
                <a:lnTo>
                  <a:pt x="1306360" y="0"/>
                </a:lnTo>
                <a:lnTo>
                  <a:pt x="1306360" y="626921"/>
                </a:lnTo>
                <a:lnTo>
                  <a:pt x="0" y="626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6208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0060" y="4592769"/>
            <a:ext cx="499923" cy="381191"/>
          </a:xfrm>
          <a:custGeom>
            <a:avLst/>
            <a:gdLst/>
            <a:ahLst/>
            <a:cxnLst/>
            <a:rect l="l" t="t" r="r" b="b"/>
            <a:pathLst>
              <a:path w="1025483" h="781931" extrusionOk="0">
                <a:moveTo>
                  <a:pt x="0" y="0"/>
                </a:moveTo>
                <a:lnTo>
                  <a:pt x="1025482" y="0"/>
                </a:lnTo>
                <a:lnTo>
                  <a:pt x="1025482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3585" y="4598357"/>
            <a:ext cx="289701" cy="364356"/>
          </a:xfrm>
          <a:custGeom>
            <a:avLst/>
            <a:gdLst/>
            <a:ahLst/>
            <a:cxnLst/>
            <a:rect l="l" t="t" r="r" b="b"/>
            <a:pathLst>
              <a:path w="594259" h="747396" extrusionOk="0">
                <a:moveTo>
                  <a:pt x="0" y="0"/>
                </a:moveTo>
                <a:lnTo>
                  <a:pt x="594259" y="0"/>
                </a:lnTo>
                <a:lnTo>
                  <a:pt x="594259" y="747395"/>
                </a:lnTo>
                <a:lnTo>
                  <a:pt x="0" y="747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18418" t="-6629" r="-24649" b="-711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6834" y="4623224"/>
            <a:ext cx="792011" cy="286114"/>
          </a:xfrm>
          <a:custGeom>
            <a:avLst/>
            <a:gdLst/>
            <a:ahLst/>
            <a:cxnLst/>
            <a:rect l="l" t="t" r="r" b="b"/>
            <a:pathLst>
              <a:path w="1624638" h="586901" extrusionOk="0">
                <a:moveTo>
                  <a:pt x="0" y="0"/>
                </a:moveTo>
                <a:lnTo>
                  <a:pt x="1624639" y="0"/>
                </a:lnTo>
                <a:lnTo>
                  <a:pt x="1624639" y="586901"/>
                </a:lnTo>
                <a:lnTo>
                  <a:pt x="0" y="586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93613" y="4671668"/>
            <a:ext cx="677942" cy="217789"/>
          </a:xfrm>
          <a:custGeom>
            <a:avLst/>
            <a:gdLst/>
            <a:ahLst/>
            <a:cxnLst/>
            <a:rect l="l" t="t" r="r" b="b"/>
            <a:pathLst>
              <a:path w="1390650" h="446746" extrusionOk="0">
                <a:moveTo>
                  <a:pt x="0" y="0"/>
                </a:moveTo>
                <a:lnTo>
                  <a:pt x="1390649" y="0"/>
                </a:lnTo>
                <a:lnTo>
                  <a:pt x="1390649" y="446747"/>
                </a:lnTo>
                <a:lnTo>
                  <a:pt x="0" y="446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3561" y="4691557"/>
            <a:ext cx="703127" cy="183692"/>
          </a:xfrm>
          <a:custGeom>
            <a:avLst/>
            <a:gdLst/>
            <a:ahLst/>
            <a:cxnLst/>
            <a:rect l="l" t="t" r="r" b="b"/>
            <a:pathLst>
              <a:path w="1442311" h="376804" extrusionOk="0">
                <a:moveTo>
                  <a:pt x="0" y="0"/>
                </a:moveTo>
                <a:lnTo>
                  <a:pt x="1442311" y="0"/>
                </a:lnTo>
                <a:lnTo>
                  <a:pt x="1442311" y="376804"/>
                </a:lnTo>
                <a:lnTo>
                  <a:pt x="0" y="376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233" y="4657614"/>
            <a:ext cx="1111205" cy="251551"/>
          </a:xfrm>
          <a:custGeom>
            <a:avLst/>
            <a:gdLst/>
            <a:ahLst/>
            <a:cxnLst/>
            <a:rect l="l" t="t" r="r" b="b"/>
            <a:pathLst>
              <a:path w="2279394" h="516003" extrusionOk="0">
                <a:moveTo>
                  <a:pt x="0" y="0"/>
                </a:moveTo>
                <a:lnTo>
                  <a:pt x="2279394" y="0"/>
                </a:lnTo>
                <a:lnTo>
                  <a:pt x="2279394" y="516002"/>
                </a:lnTo>
                <a:lnTo>
                  <a:pt x="0" y="516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r="-779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8052" y="4592769"/>
            <a:ext cx="480714" cy="381191"/>
          </a:xfrm>
          <a:custGeom>
            <a:avLst/>
            <a:gdLst/>
            <a:ahLst/>
            <a:cxnLst/>
            <a:rect l="l" t="t" r="r" b="b"/>
            <a:pathLst>
              <a:path w="986080" h="781931" extrusionOk="0">
                <a:moveTo>
                  <a:pt x="0" y="0"/>
                </a:moveTo>
                <a:lnTo>
                  <a:pt x="986080" y="0"/>
                </a:lnTo>
                <a:lnTo>
                  <a:pt x="986080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 txBox="1">
            <a:spLocks noGrp="1"/>
          </p:cNvSpPr>
          <p:nvPr>
            <p:ph type="title" idx="4294967295"/>
          </p:nvPr>
        </p:nvSpPr>
        <p:spPr>
          <a:xfrm>
            <a:off x="202035" y="293989"/>
            <a:ext cx="8416373" cy="6232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Titillium Web SemiBold"/>
                <a:cs typeface="Calibri" panose="020F0502020204030204" pitchFamily="34" charset="0"/>
                <a:sym typeface="Titillium Web SemiBold"/>
              </a:rPr>
              <a:t>Tutor Training Programme Development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</p:txBody>
      </p:sp>
      <p:pic>
        <p:nvPicPr>
          <p:cNvPr id="368" name="Google Shape;368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5400000">
            <a:off x="7921809" y="-148326"/>
            <a:ext cx="1393199" cy="1689851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5802" y="4683095"/>
            <a:ext cx="860776" cy="166416"/>
          </a:xfrm>
          <a:custGeom>
            <a:avLst/>
            <a:gdLst/>
            <a:ahLst/>
            <a:cxnLst/>
            <a:rect l="l" t="t" r="r" b="b"/>
            <a:pathLst>
              <a:path w="1765694" h="341367" extrusionOk="0">
                <a:moveTo>
                  <a:pt x="0" y="0"/>
                </a:moveTo>
                <a:lnTo>
                  <a:pt x="1765694" y="0"/>
                </a:lnTo>
                <a:lnTo>
                  <a:pt x="1765694" y="341367"/>
                </a:lnTo>
                <a:lnTo>
                  <a:pt x="0" y="341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86741A-B878-1CD4-D348-EE445E095C70}"/>
              </a:ext>
            </a:extLst>
          </p:cNvPr>
          <p:cNvSpPr txBox="1"/>
          <p:nvPr/>
        </p:nvSpPr>
        <p:spPr>
          <a:xfrm>
            <a:off x="285233" y="1181633"/>
            <a:ext cx="857353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42424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Embedding Inclusion through Decoloniality and Intersectionality </a:t>
            </a:r>
            <a:r>
              <a:rPr lang="en-GB" sz="2400" i="1" dirty="0">
                <a:solidFill>
                  <a:srgbClr val="242424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(UCD)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42424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Assessing institutional inclusion </a:t>
            </a:r>
            <a:r>
              <a:rPr lang="en-GB" sz="2400" i="1" dirty="0">
                <a:solidFill>
                  <a:srgbClr val="242424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(Endurance)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42424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Approaching diverse learning requirements, UDL, and neurodiversity </a:t>
            </a:r>
            <a:r>
              <a:rPr lang="en-GB" sz="2400" i="1" dirty="0">
                <a:solidFill>
                  <a:srgbClr val="242424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(</a:t>
            </a:r>
            <a:r>
              <a:rPr lang="en-GB" sz="2400" i="1" dirty="0" err="1">
                <a:solidFill>
                  <a:srgbClr val="242424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Europass</a:t>
            </a:r>
            <a:r>
              <a:rPr lang="en-GB" sz="2400" i="1" dirty="0">
                <a:solidFill>
                  <a:srgbClr val="242424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42424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Equity, gender, and cultural barriers</a:t>
            </a:r>
            <a:r>
              <a:rPr lang="en-GB" sz="2400" i="1" dirty="0">
                <a:solidFill>
                  <a:srgbClr val="242424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(</a:t>
            </a:r>
            <a:r>
              <a:rPr lang="en-GB" sz="2400" i="1" dirty="0" err="1">
                <a:solidFill>
                  <a:srgbClr val="242424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Europass</a:t>
            </a:r>
            <a:r>
              <a:rPr lang="en-GB" sz="2400" i="1" dirty="0">
                <a:solidFill>
                  <a:srgbClr val="242424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Teacher Academy)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42424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Artificial intelligence in HE </a:t>
            </a:r>
            <a:r>
              <a:rPr lang="en-GB" sz="2400" i="1" dirty="0">
                <a:solidFill>
                  <a:srgbClr val="242424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(Teach 4 All - University of Tuscia)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rgbClr val="24242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78470" y="4664353"/>
            <a:ext cx="626028" cy="232413"/>
          </a:xfrm>
          <a:custGeom>
            <a:avLst/>
            <a:gdLst/>
            <a:ahLst/>
            <a:cxnLst/>
            <a:rect l="l" t="t" r="r" b="b"/>
            <a:pathLst>
              <a:path w="1284160" h="476744" extrusionOk="0">
                <a:moveTo>
                  <a:pt x="0" y="0"/>
                </a:moveTo>
                <a:lnTo>
                  <a:pt x="1284160" y="0"/>
                </a:lnTo>
                <a:lnTo>
                  <a:pt x="1284160" y="476745"/>
                </a:lnTo>
                <a:lnTo>
                  <a:pt x="0" y="476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9833" y="4613465"/>
            <a:ext cx="636851" cy="305624"/>
          </a:xfrm>
          <a:custGeom>
            <a:avLst/>
            <a:gdLst/>
            <a:ahLst/>
            <a:cxnLst/>
            <a:rect l="l" t="t" r="r" b="b"/>
            <a:pathLst>
              <a:path w="1306361" h="626922" extrusionOk="0">
                <a:moveTo>
                  <a:pt x="0" y="0"/>
                </a:moveTo>
                <a:lnTo>
                  <a:pt x="1306360" y="0"/>
                </a:lnTo>
                <a:lnTo>
                  <a:pt x="1306360" y="626921"/>
                </a:lnTo>
                <a:lnTo>
                  <a:pt x="0" y="626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6208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0060" y="4592769"/>
            <a:ext cx="499923" cy="381191"/>
          </a:xfrm>
          <a:custGeom>
            <a:avLst/>
            <a:gdLst/>
            <a:ahLst/>
            <a:cxnLst/>
            <a:rect l="l" t="t" r="r" b="b"/>
            <a:pathLst>
              <a:path w="1025483" h="781931" extrusionOk="0">
                <a:moveTo>
                  <a:pt x="0" y="0"/>
                </a:moveTo>
                <a:lnTo>
                  <a:pt x="1025482" y="0"/>
                </a:lnTo>
                <a:lnTo>
                  <a:pt x="1025482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3585" y="4598357"/>
            <a:ext cx="289701" cy="364356"/>
          </a:xfrm>
          <a:custGeom>
            <a:avLst/>
            <a:gdLst/>
            <a:ahLst/>
            <a:cxnLst/>
            <a:rect l="l" t="t" r="r" b="b"/>
            <a:pathLst>
              <a:path w="594259" h="747396" extrusionOk="0">
                <a:moveTo>
                  <a:pt x="0" y="0"/>
                </a:moveTo>
                <a:lnTo>
                  <a:pt x="594259" y="0"/>
                </a:lnTo>
                <a:lnTo>
                  <a:pt x="594259" y="747395"/>
                </a:lnTo>
                <a:lnTo>
                  <a:pt x="0" y="747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18418" t="-6629" r="-24649" b="-711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6834" y="4623224"/>
            <a:ext cx="792011" cy="286114"/>
          </a:xfrm>
          <a:custGeom>
            <a:avLst/>
            <a:gdLst/>
            <a:ahLst/>
            <a:cxnLst/>
            <a:rect l="l" t="t" r="r" b="b"/>
            <a:pathLst>
              <a:path w="1624638" h="586901" extrusionOk="0">
                <a:moveTo>
                  <a:pt x="0" y="0"/>
                </a:moveTo>
                <a:lnTo>
                  <a:pt x="1624639" y="0"/>
                </a:lnTo>
                <a:lnTo>
                  <a:pt x="1624639" y="586901"/>
                </a:lnTo>
                <a:lnTo>
                  <a:pt x="0" y="586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5802" y="4683095"/>
            <a:ext cx="860776" cy="166416"/>
          </a:xfrm>
          <a:custGeom>
            <a:avLst/>
            <a:gdLst/>
            <a:ahLst/>
            <a:cxnLst/>
            <a:rect l="l" t="t" r="r" b="b"/>
            <a:pathLst>
              <a:path w="1765694" h="341367" extrusionOk="0">
                <a:moveTo>
                  <a:pt x="0" y="0"/>
                </a:moveTo>
                <a:lnTo>
                  <a:pt x="1765694" y="0"/>
                </a:lnTo>
                <a:lnTo>
                  <a:pt x="1765694" y="341367"/>
                </a:lnTo>
                <a:lnTo>
                  <a:pt x="0" y="341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93613" y="4671668"/>
            <a:ext cx="677942" cy="217789"/>
          </a:xfrm>
          <a:custGeom>
            <a:avLst/>
            <a:gdLst/>
            <a:ahLst/>
            <a:cxnLst/>
            <a:rect l="l" t="t" r="r" b="b"/>
            <a:pathLst>
              <a:path w="1390650" h="446746" extrusionOk="0">
                <a:moveTo>
                  <a:pt x="0" y="0"/>
                </a:moveTo>
                <a:lnTo>
                  <a:pt x="1390649" y="0"/>
                </a:lnTo>
                <a:lnTo>
                  <a:pt x="1390649" y="446747"/>
                </a:lnTo>
                <a:lnTo>
                  <a:pt x="0" y="446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3561" y="4691557"/>
            <a:ext cx="703127" cy="183692"/>
          </a:xfrm>
          <a:custGeom>
            <a:avLst/>
            <a:gdLst/>
            <a:ahLst/>
            <a:cxnLst/>
            <a:rect l="l" t="t" r="r" b="b"/>
            <a:pathLst>
              <a:path w="1442311" h="376804" extrusionOk="0">
                <a:moveTo>
                  <a:pt x="0" y="0"/>
                </a:moveTo>
                <a:lnTo>
                  <a:pt x="1442311" y="0"/>
                </a:lnTo>
                <a:lnTo>
                  <a:pt x="1442311" y="376804"/>
                </a:lnTo>
                <a:lnTo>
                  <a:pt x="0" y="376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233" y="4657614"/>
            <a:ext cx="1111205" cy="251551"/>
          </a:xfrm>
          <a:custGeom>
            <a:avLst/>
            <a:gdLst/>
            <a:ahLst/>
            <a:cxnLst/>
            <a:rect l="l" t="t" r="r" b="b"/>
            <a:pathLst>
              <a:path w="2279394" h="516003" extrusionOk="0">
                <a:moveTo>
                  <a:pt x="0" y="0"/>
                </a:moveTo>
                <a:lnTo>
                  <a:pt x="2279394" y="0"/>
                </a:lnTo>
                <a:lnTo>
                  <a:pt x="2279394" y="516002"/>
                </a:lnTo>
                <a:lnTo>
                  <a:pt x="0" y="516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r="-779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8052" y="4592769"/>
            <a:ext cx="480714" cy="381191"/>
          </a:xfrm>
          <a:custGeom>
            <a:avLst/>
            <a:gdLst/>
            <a:ahLst/>
            <a:cxnLst/>
            <a:rect l="l" t="t" r="r" b="b"/>
            <a:pathLst>
              <a:path w="986080" h="781931" extrusionOk="0">
                <a:moveTo>
                  <a:pt x="0" y="0"/>
                </a:moveTo>
                <a:lnTo>
                  <a:pt x="986080" y="0"/>
                </a:lnTo>
                <a:lnTo>
                  <a:pt x="986080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0"/>
          <p:cNvSpPr txBox="1">
            <a:spLocks noGrp="1"/>
          </p:cNvSpPr>
          <p:nvPr>
            <p:ph type="title" idx="4294967295"/>
          </p:nvPr>
        </p:nvSpPr>
        <p:spPr>
          <a:xfrm>
            <a:off x="1396438" y="1844787"/>
            <a:ext cx="7622100" cy="831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tabLst/>
              <a:defRPr/>
            </a:pPr>
            <a:r>
              <a:rPr kumimoji="0" lang="en-GB" sz="45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Titillium Web SemiBold"/>
                <a:cs typeface="Calibri" panose="020F0502020204030204" pitchFamily="34" charset="0"/>
                <a:sym typeface="Titillium Web SemiBold"/>
              </a:rPr>
              <a:t>TRAINING FOR STUDENTS</a:t>
            </a:r>
            <a:endParaRPr kumimoji="0" lang="en-GB" sz="45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85" name="Google Shape;385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 flipH="1">
            <a:off x="176263" y="-176263"/>
            <a:ext cx="1655550" cy="200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1"/>
          <p:cNvSpPr txBox="1">
            <a:spLocks noGrp="1"/>
          </p:cNvSpPr>
          <p:nvPr>
            <p:ph type="title" idx="4294967295"/>
          </p:nvPr>
        </p:nvSpPr>
        <p:spPr>
          <a:xfrm>
            <a:off x="643725" y="431100"/>
            <a:ext cx="7469700" cy="6232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Titillium Web SemiBold"/>
                <a:cs typeface="Calibri" panose="020F0502020204030204" pitchFamily="34" charset="0"/>
                <a:sym typeface="Titillium Web SemiBold"/>
              </a:rPr>
              <a:t>Training Programme Development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</p:txBody>
      </p:sp>
      <p:sp>
        <p:nvSpPr>
          <p:cNvPr id="391" name="Google Shape;391;p41"/>
          <p:cNvSpPr txBox="1"/>
          <p:nvPr/>
        </p:nvSpPr>
        <p:spPr>
          <a:xfrm>
            <a:off x="334577" y="1295092"/>
            <a:ext cx="5358651" cy="3111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T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raining sessions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commencing May 2026: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858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○"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Decoloniality &amp; Intersectionality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  <a:p>
            <a:pPr marL="6858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○"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Race, Racism and Stereotypes</a:t>
            </a:r>
            <a:endParaRPr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  <a:p>
            <a:pPr marL="6858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○"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AI &amp; Virtual Reality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858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○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Disability and Accessibility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○"/>
            </a:pPr>
            <a:r>
              <a:rPr lang="en-GB" sz="2400" dirty="0"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I</a:t>
            </a:r>
            <a:r>
              <a:rPr lang="en-GB" sz="2400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nclusive Design for Sustainable Environments</a:t>
            </a:r>
            <a:endParaRPr sz="240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</p:txBody>
      </p:sp>
      <p:pic>
        <p:nvPicPr>
          <p:cNvPr id="404" name="Google Shape;404;p41" descr="Five students sit around a desk discussing their work in a hackathon styl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5972" y="1468844"/>
            <a:ext cx="2983450" cy="1987051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1"/>
          <p:cNvSpPr txBox="1"/>
          <p:nvPr/>
        </p:nvSpPr>
        <p:spPr>
          <a:xfrm>
            <a:off x="5702433" y="3455895"/>
            <a:ext cx="3189045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Hackathon-style format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3" name="Google Shape;393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78470" y="4664353"/>
            <a:ext cx="626028" cy="232413"/>
          </a:xfrm>
          <a:custGeom>
            <a:avLst/>
            <a:gdLst/>
            <a:ahLst/>
            <a:cxnLst/>
            <a:rect l="l" t="t" r="r" b="b"/>
            <a:pathLst>
              <a:path w="1284160" h="476744" extrusionOk="0">
                <a:moveTo>
                  <a:pt x="0" y="0"/>
                </a:moveTo>
                <a:lnTo>
                  <a:pt x="1284160" y="0"/>
                </a:lnTo>
                <a:lnTo>
                  <a:pt x="1284160" y="476745"/>
                </a:lnTo>
                <a:lnTo>
                  <a:pt x="0" y="476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9833" y="4613465"/>
            <a:ext cx="636851" cy="305624"/>
          </a:xfrm>
          <a:custGeom>
            <a:avLst/>
            <a:gdLst/>
            <a:ahLst/>
            <a:cxnLst/>
            <a:rect l="l" t="t" r="r" b="b"/>
            <a:pathLst>
              <a:path w="1306361" h="626922" extrusionOk="0">
                <a:moveTo>
                  <a:pt x="0" y="0"/>
                </a:moveTo>
                <a:lnTo>
                  <a:pt x="1306360" y="0"/>
                </a:lnTo>
                <a:lnTo>
                  <a:pt x="1306360" y="626921"/>
                </a:lnTo>
                <a:lnTo>
                  <a:pt x="0" y="626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6208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0060" y="4592769"/>
            <a:ext cx="499923" cy="381191"/>
          </a:xfrm>
          <a:custGeom>
            <a:avLst/>
            <a:gdLst/>
            <a:ahLst/>
            <a:cxnLst/>
            <a:rect l="l" t="t" r="r" b="b"/>
            <a:pathLst>
              <a:path w="1025483" h="781931" extrusionOk="0">
                <a:moveTo>
                  <a:pt x="0" y="0"/>
                </a:moveTo>
                <a:lnTo>
                  <a:pt x="1025482" y="0"/>
                </a:lnTo>
                <a:lnTo>
                  <a:pt x="1025482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3585" y="4598357"/>
            <a:ext cx="289701" cy="364356"/>
          </a:xfrm>
          <a:custGeom>
            <a:avLst/>
            <a:gdLst/>
            <a:ahLst/>
            <a:cxnLst/>
            <a:rect l="l" t="t" r="r" b="b"/>
            <a:pathLst>
              <a:path w="594259" h="747396" extrusionOk="0">
                <a:moveTo>
                  <a:pt x="0" y="0"/>
                </a:moveTo>
                <a:lnTo>
                  <a:pt x="594259" y="0"/>
                </a:lnTo>
                <a:lnTo>
                  <a:pt x="594259" y="747395"/>
                </a:lnTo>
                <a:lnTo>
                  <a:pt x="0" y="747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18418" t="-6629" r="-24649" b="-711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6834" y="4623224"/>
            <a:ext cx="792011" cy="286114"/>
          </a:xfrm>
          <a:custGeom>
            <a:avLst/>
            <a:gdLst/>
            <a:ahLst/>
            <a:cxnLst/>
            <a:rect l="l" t="t" r="r" b="b"/>
            <a:pathLst>
              <a:path w="1624638" h="586901" extrusionOk="0">
                <a:moveTo>
                  <a:pt x="0" y="0"/>
                </a:moveTo>
                <a:lnTo>
                  <a:pt x="1624639" y="0"/>
                </a:lnTo>
                <a:lnTo>
                  <a:pt x="1624639" y="586901"/>
                </a:lnTo>
                <a:lnTo>
                  <a:pt x="0" y="586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5802" y="4683095"/>
            <a:ext cx="860776" cy="166416"/>
          </a:xfrm>
          <a:custGeom>
            <a:avLst/>
            <a:gdLst/>
            <a:ahLst/>
            <a:cxnLst/>
            <a:rect l="l" t="t" r="r" b="b"/>
            <a:pathLst>
              <a:path w="1765694" h="341367" extrusionOk="0">
                <a:moveTo>
                  <a:pt x="0" y="0"/>
                </a:moveTo>
                <a:lnTo>
                  <a:pt x="1765694" y="0"/>
                </a:lnTo>
                <a:lnTo>
                  <a:pt x="1765694" y="341367"/>
                </a:lnTo>
                <a:lnTo>
                  <a:pt x="0" y="341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93613" y="4671668"/>
            <a:ext cx="677942" cy="217789"/>
          </a:xfrm>
          <a:custGeom>
            <a:avLst/>
            <a:gdLst/>
            <a:ahLst/>
            <a:cxnLst/>
            <a:rect l="l" t="t" r="r" b="b"/>
            <a:pathLst>
              <a:path w="1390650" h="446746" extrusionOk="0">
                <a:moveTo>
                  <a:pt x="0" y="0"/>
                </a:moveTo>
                <a:lnTo>
                  <a:pt x="1390649" y="0"/>
                </a:lnTo>
                <a:lnTo>
                  <a:pt x="1390649" y="446747"/>
                </a:lnTo>
                <a:lnTo>
                  <a:pt x="0" y="446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3561" y="4691557"/>
            <a:ext cx="703127" cy="183692"/>
          </a:xfrm>
          <a:custGeom>
            <a:avLst/>
            <a:gdLst/>
            <a:ahLst/>
            <a:cxnLst/>
            <a:rect l="l" t="t" r="r" b="b"/>
            <a:pathLst>
              <a:path w="1442311" h="376804" extrusionOk="0">
                <a:moveTo>
                  <a:pt x="0" y="0"/>
                </a:moveTo>
                <a:lnTo>
                  <a:pt x="1442311" y="0"/>
                </a:lnTo>
                <a:lnTo>
                  <a:pt x="1442311" y="376804"/>
                </a:lnTo>
                <a:lnTo>
                  <a:pt x="0" y="376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233" y="4657614"/>
            <a:ext cx="1111205" cy="251551"/>
          </a:xfrm>
          <a:custGeom>
            <a:avLst/>
            <a:gdLst/>
            <a:ahLst/>
            <a:cxnLst/>
            <a:rect l="l" t="t" r="r" b="b"/>
            <a:pathLst>
              <a:path w="2279394" h="516003" extrusionOk="0">
                <a:moveTo>
                  <a:pt x="0" y="0"/>
                </a:moveTo>
                <a:lnTo>
                  <a:pt x="2279394" y="0"/>
                </a:lnTo>
                <a:lnTo>
                  <a:pt x="2279394" y="516002"/>
                </a:lnTo>
                <a:lnTo>
                  <a:pt x="0" y="516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r="-779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8052" y="4592769"/>
            <a:ext cx="480714" cy="381191"/>
          </a:xfrm>
          <a:custGeom>
            <a:avLst/>
            <a:gdLst/>
            <a:ahLst/>
            <a:cxnLst/>
            <a:rect l="l" t="t" r="r" b="b"/>
            <a:pathLst>
              <a:path w="986080" h="781931" extrusionOk="0">
                <a:moveTo>
                  <a:pt x="0" y="0"/>
                </a:moveTo>
                <a:lnTo>
                  <a:pt x="986080" y="0"/>
                </a:lnTo>
                <a:lnTo>
                  <a:pt x="986080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5400000">
            <a:off x="7602469" y="-148331"/>
            <a:ext cx="1393199" cy="168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2;p41">
            <a:extLst>
              <a:ext uri="{FF2B5EF4-FFF2-40B4-BE49-F238E27FC236}">
                <a16:creationId xmlns:a16="http://schemas.microsoft.com/office/drawing/2014/main" id="{44C32140-4CC2-6D5C-391D-4D64B974E3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81105" y="145350"/>
            <a:ext cx="7469700" cy="21005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Titillium Web SemiBold"/>
              </a:rPr>
              <a:t>ALL IN TOOLKIT: A UNITE Teaching &amp; Learning Guide to Implementing Inclusive Language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Titillium Web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tabLst/>
              <a:defRPr/>
            </a:pP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Avenir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6" name="Picture 15" descr="A QR code to access the toolkit on inclusive language.">
            <a:extLst>
              <a:ext uri="{FF2B5EF4-FFF2-40B4-BE49-F238E27FC236}">
                <a16:creationId xmlns:a16="http://schemas.microsoft.com/office/drawing/2014/main" id="{B784F8A2-F345-19AC-A6F0-54BDEFF02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323" y="1793294"/>
            <a:ext cx="2181444" cy="21814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93C72E6-AC59-6924-B8D1-0F98FDA6DE23}"/>
              </a:ext>
            </a:extLst>
          </p:cNvPr>
          <p:cNvSpPr txBox="1"/>
          <p:nvPr/>
        </p:nvSpPr>
        <p:spPr>
          <a:xfrm>
            <a:off x="1080696" y="3974738"/>
            <a:ext cx="226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All In Toolkit link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An example of a typical page in the  inclusive language guide showing Section 3 ‘disability and neurodiversity’, that describes definitions of ableism, ability, and accessible technology.">
            <a:extLst>
              <a:ext uri="{FF2B5EF4-FFF2-40B4-BE49-F238E27FC236}">
                <a16:creationId xmlns:a16="http://schemas.microsoft.com/office/drawing/2014/main" id="{C06F769E-BBE7-F35E-5297-3660F47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57" y="1894895"/>
            <a:ext cx="3263028" cy="232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93;p41">
            <a:extLst>
              <a:ext uri="{FF2B5EF4-FFF2-40B4-BE49-F238E27FC236}">
                <a16:creationId xmlns:a16="http://schemas.microsoft.com/office/drawing/2014/main" id="{DB577045-AF0C-C6A4-F32B-F17683E42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78470" y="4664353"/>
            <a:ext cx="626028" cy="232413"/>
          </a:xfrm>
          <a:custGeom>
            <a:avLst/>
            <a:gdLst/>
            <a:ahLst/>
            <a:cxnLst/>
            <a:rect l="l" t="t" r="r" b="b"/>
            <a:pathLst>
              <a:path w="1284160" h="476744" extrusionOk="0">
                <a:moveTo>
                  <a:pt x="0" y="0"/>
                </a:moveTo>
                <a:lnTo>
                  <a:pt x="1284160" y="0"/>
                </a:lnTo>
                <a:lnTo>
                  <a:pt x="1284160" y="476745"/>
                </a:lnTo>
                <a:lnTo>
                  <a:pt x="0" y="476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94;p41">
            <a:extLst>
              <a:ext uri="{FF2B5EF4-FFF2-40B4-BE49-F238E27FC236}">
                <a16:creationId xmlns:a16="http://schemas.microsoft.com/office/drawing/2014/main" id="{9BC6C236-1FE6-E1C0-0C79-33064DC37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9833" y="4613465"/>
            <a:ext cx="636851" cy="305624"/>
          </a:xfrm>
          <a:custGeom>
            <a:avLst/>
            <a:gdLst/>
            <a:ahLst/>
            <a:cxnLst/>
            <a:rect l="l" t="t" r="r" b="b"/>
            <a:pathLst>
              <a:path w="1306361" h="626922" extrusionOk="0">
                <a:moveTo>
                  <a:pt x="0" y="0"/>
                </a:moveTo>
                <a:lnTo>
                  <a:pt x="1306360" y="0"/>
                </a:lnTo>
                <a:lnTo>
                  <a:pt x="1306360" y="626921"/>
                </a:lnTo>
                <a:lnTo>
                  <a:pt x="0" y="626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6208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95;p41">
            <a:extLst>
              <a:ext uri="{FF2B5EF4-FFF2-40B4-BE49-F238E27FC236}">
                <a16:creationId xmlns:a16="http://schemas.microsoft.com/office/drawing/2014/main" id="{165C294A-E054-83A9-E688-40289968D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0060" y="4592769"/>
            <a:ext cx="499923" cy="381191"/>
          </a:xfrm>
          <a:custGeom>
            <a:avLst/>
            <a:gdLst/>
            <a:ahLst/>
            <a:cxnLst/>
            <a:rect l="l" t="t" r="r" b="b"/>
            <a:pathLst>
              <a:path w="1025483" h="781931" extrusionOk="0">
                <a:moveTo>
                  <a:pt x="0" y="0"/>
                </a:moveTo>
                <a:lnTo>
                  <a:pt x="1025482" y="0"/>
                </a:lnTo>
                <a:lnTo>
                  <a:pt x="1025482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96;p41">
            <a:extLst>
              <a:ext uri="{FF2B5EF4-FFF2-40B4-BE49-F238E27FC236}">
                <a16:creationId xmlns:a16="http://schemas.microsoft.com/office/drawing/2014/main" id="{E116F691-F38A-1EEE-E291-4AFFFF8C0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3585" y="4598357"/>
            <a:ext cx="289701" cy="364356"/>
          </a:xfrm>
          <a:custGeom>
            <a:avLst/>
            <a:gdLst/>
            <a:ahLst/>
            <a:cxnLst/>
            <a:rect l="l" t="t" r="r" b="b"/>
            <a:pathLst>
              <a:path w="594259" h="747396" extrusionOk="0">
                <a:moveTo>
                  <a:pt x="0" y="0"/>
                </a:moveTo>
                <a:lnTo>
                  <a:pt x="594259" y="0"/>
                </a:lnTo>
                <a:lnTo>
                  <a:pt x="594259" y="747395"/>
                </a:lnTo>
                <a:lnTo>
                  <a:pt x="0" y="747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18418" t="-6629" r="-24649" b="-711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97;p41">
            <a:extLst>
              <a:ext uri="{FF2B5EF4-FFF2-40B4-BE49-F238E27FC236}">
                <a16:creationId xmlns:a16="http://schemas.microsoft.com/office/drawing/2014/main" id="{2E520230-33A3-B93A-271A-8774871AA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6834" y="4623224"/>
            <a:ext cx="792011" cy="286114"/>
          </a:xfrm>
          <a:custGeom>
            <a:avLst/>
            <a:gdLst/>
            <a:ahLst/>
            <a:cxnLst/>
            <a:rect l="l" t="t" r="r" b="b"/>
            <a:pathLst>
              <a:path w="1624638" h="586901" extrusionOk="0">
                <a:moveTo>
                  <a:pt x="0" y="0"/>
                </a:moveTo>
                <a:lnTo>
                  <a:pt x="1624639" y="0"/>
                </a:lnTo>
                <a:lnTo>
                  <a:pt x="1624639" y="586901"/>
                </a:lnTo>
                <a:lnTo>
                  <a:pt x="0" y="586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98;p41">
            <a:extLst>
              <a:ext uri="{FF2B5EF4-FFF2-40B4-BE49-F238E27FC236}">
                <a16:creationId xmlns:a16="http://schemas.microsoft.com/office/drawing/2014/main" id="{D5E00861-1AD0-4087-B0B6-2D7CC1745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5802" y="4683095"/>
            <a:ext cx="860776" cy="166416"/>
          </a:xfrm>
          <a:custGeom>
            <a:avLst/>
            <a:gdLst/>
            <a:ahLst/>
            <a:cxnLst/>
            <a:rect l="l" t="t" r="r" b="b"/>
            <a:pathLst>
              <a:path w="1765694" h="341367" extrusionOk="0">
                <a:moveTo>
                  <a:pt x="0" y="0"/>
                </a:moveTo>
                <a:lnTo>
                  <a:pt x="1765694" y="0"/>
                </a:lnTo>
                <a:lnTo>
                  <a:pt x="1765694" y="341367"/>
                </a:lnTo>
                <a:lnTo>
                  <a:pt x="0" y="341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99;p41">
            <a:extLst>
              <a:ext uri="{FF2B5EF4-FFF2-40B4-BE49-F238E27FC236}">
                <a16:creationId xmlns:a16="http://schemas.microsoft.com/office/drawing/2014/main" id="{71F4E2AB-0307-FF62-0032-EBA963D37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93613" y="4671668"/>
            <a:ext cx="677942" cy="217789"/>
          </a:xfrm>
          <a:custGeom>
            <a:avLst/>
            <a:gdLst/>
            <a:ahLst/>
            <a:cxnLst/>
            <a:rect l="l" t="t" r="r" b="b"/>
            <a:pathLst>
              <a:path w="1390650" h="446746" extrusionOk="0">
                <a:moveTo>
                  <a:pt x="0" y="0"/>
                </a:moveTo>
                <a:lnTo>
                  <a:pt x="1390649" y="0"/>
                </a:lnTo>
                <a:lnTo>
                  <a:pt x="1390649" y="446747"/>
                </a:lnTo>
                <a:lnTo>
                  <a:pt x="0" y="446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400;p41">
            <a:extLst>
              <a:ext uri="{FF2B5EF4-FFF2-40B4-BE49-F238E27FC236}">
                <a16:creationId xmlns:a16="http://schemas.microsoft.com/office/drawing/2014/main" id="{592D5849-4EDC-6E4D-E504-5F3AD00B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3561" y="4691557"/>
            <a:ext cx="703127" cy="183692"/>
          </a:xfrm>
          <a:custGeom>
            <a:avLst/>
            <a:gdLst/>
            <a:ahLst/>
            <a:cxnLst/>
            <a:rect l="l" t="t" r="r" b="b"/>
            <a:pathLst>
              <a:path w="1442311" h="376804" extrusionOk="0">
                <a:moveTo>
                  <a:pt x="0" y="0"/>
                </a:moveTo>
                <a:lnTo>
                  <a:pt x="1442311" y="0"/>
                </a:lnTo>
                <a:lnTo>
                  <a:pt x="1442311" y="376804"/>
                </a:lnTo>
                <a:lnTo>
                  <a:pt x="0" y="376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01;p41">
            <a:extLst>
              <a:ext uri="{FF2B5EF4-FFF2-40B4-BE49-F238E27FC236}">
                <a16:creationId xmlns:a16="http://schemas.microsoft.com/office/drawing/2014/main" id="{BA818789-DADB-6CFA-0740-8C97466C9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233" y="4657614"/>
            <a:ext cx="1111205" cy="251551"/>
          </a:xfrm>
          <a:custGeom>
            <a:avLst/>
            <a:gdLst/>
            <a:ahLst/>
            <a:cxnLst/>
            <a:rect l="l" t="t" r="r" b="b"/>
            <a:pathLst>
              <a:path w="2279394" h="516003" extrusionOk="0">
                <a:moveTo>
                  <a:pt x="0" y="0"/>
                </a:moveTo>
                <a:lnTo>
                  <a:pt x="2279394" y="0"/>
                </a:lnTo>
                <a:lnTo>
                  <a:pt x="2279394" y="516002"/>
                </a:lnTo>
                <a:lnTo>
                  <a:pt x="0" y="516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r="-779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402;p41">
            <a:extLst>
              <a:ext uri="{FF2B5EF4-FFF2-40B4-BE49-F238E27FC236}">
                <a16:creationId xmlns:a16="http://schemas.microsoft.com/office/drawing/2014/main" id="{E86B6643-2D0D-30E8-30B5-DF55D5B4C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8052" y="4592769"/>
            <a:ext cx="480714" cy="381191"/>
          </a:xfrm>
          <a:custGeom>
            <a:avLst/>
            <a:gdLst/>
            <a:ahLst/>
            <a:cxnLst/>
            <a:rect l="l" t="t" r="r" b="b"/>
            <a:pathLst>
              <a:path w="986080" h="781931" extrusionOk="0">
                <a:moveTo>
                  <a:pt x="0" y="0"/>
                </a:moveTo>
                <a:lnTo>
                  <a:pt x="986080" y="0"/>
                </a:lnTo>
                <a:lnTo>
                  <a:pt x="986080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5391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6"/>
          <p:cNvSpPr txBox="1">
            <a:spLocks noGrp="1"/>
          </p:cNvSpPr>
          <p:nvPr>
            <p:ph type="title" idx="4294967295"/>
          </p:nvPr>
        </p:nvSpPr>
        <p:spPr>
          <a:xfrm>
            <a:off x="789902" y="776749"/>
            <a:ext cx="7651800" cy="198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tabLst/>
              <a:defRPr/>
            </a:pP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Titillium Web SemiBold"/>
              <a:cs typeface="Calibri" panose="020F0502020204030204" pitchFamily="34" charset="0"/>
              <a:sym typeface="Titillium Web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Titillium Web SemiBold"/>
                <a:cs typeface="Calibri" panose="020F0502020204030204" pitchFamily="34" charset="0"/>
                <a:sym typeface="Titillium Web SemiBold"/>
              </a:rPr>
              <a:t>Thank You</a:t>
            </a:r>
          </a:p>
        </p:txBody>
      </p:sp>
      <p:sp>
        <p:nvSpPr>
          <p:cNvPr id="486" name="Google Shape;486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78470" y="4664353"/>
            <a:ext cx="626028" cy="232413"/>
          </a:xfrm>
          <a:custGeom>
            <a:avLst/>
            <a:gdLst/>
            <a:ahLst/>
            <a:cxnLst/>
            <a:rect l="l" t="t" r="r" b="b"/>
            <a:pathLst>
              <a:path w="1284160" h="476744" extrusionOk="0">
                <a:moveTo>
                  <a:pt x="0" y="0"/>
                </a:moveTo>
                <a:lnTo>
                  <a:pt x="1284160" y="0"/>
                </a:lnTo>
                <a:lnTo>
                  <a:pt x="1284160" y="476745"/>
                </a:lnTo>
                <a:lnTo>
                  <a:pt x="0" y="476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9833" y="4613465"/>
            <a:ext cx="636851" cy="305624"/>
          </a:xfrm>
          <a:custGeom>
            <a:avLst/>
            <a:gdLst/>
            <a:ahLst/>
            <a:cxnLst/>
            <a:rect l="l" t="t" r="r" b="b"/>
            <a:pathLst>
              <a:path w="1306361" h="626922" extrusionOk="0">
                <a:moveTo>
                  <a:pt x="0" y="0"/>
                </a:moveTo>
                <a:lnTo>
                  <a:pt x="1306360" y="0"/>
                </a:lnTo>
                <a:lnTo>
                  <a:pt x="1306360" y="626921"/>
                </a:lnTo>
                <a:lnTo>
                  <a:pt x="0" y="626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6208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0060" y="4592769"/>
            <a:ext cx="499923" cy="381191"/>
          </a:xfrm>
          <a:custGeom>
            <a:avLst/>
            <a:gdLst/>
            <a:ahLst/>
            <a:cxnLst/>
            <a:rect l="l" t="t" r="r" b="b"/>
            <a:pathLst>
              <a:path w="1025483" h="781931" extrusionOk="0">
                <a:moveTo>
                  <a:pt x="0" y="0"/>
                </a:moveTo>
                <a:lnTo>
                  <a:pt x="1025482" y="0"/>
                </a:lnTo>
                <a:lnTo>
                  <a:pt x="1025482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3585" y="4598357"/>
            <a:ext cx="289701" cy="364356"/>
          </a:xfrm>
          <a:custGeom>
            <a:avLst/>
            <a:gdLst/>
            <a:ahLst/>
            <a:cxnLst/>
            <a:rect l="l" t="t" r="r" b="b"/>
            <a:pathLst>
              <a:path w="594259" h="747396" extrusionOk="0">
                <a:moveTo>
                  <a:pt x="0" y="0"/>
                </a:moveTo>
                <a:lnTo>
                  <a:pt x="594259" y="0"/>
                </a:lnTo>
                <a:lnTo>
                  <a:pt x="594259" y="747395"/>
                </a:lnTo>
                <a:lnTo>
                  <a:pt x="0" y="747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18418" t="-6629" r="-24649" b="-711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6834" y="4623224"/>
            <a:ext cx="792011" cy="286114"/>
          </a:xfrm>
          <a:custGeom>
            <a:avLst/>
            <a:gdLst/>
            <a:ahLst/>
            <a:cxnLst/>
            <a:rect l="l" t="t" r="r" b="b"/>
            <a:pathLst>
              <a:path w="1624638" h="586901" extrusionOk="0">
                <a:moveTo>
                  <a:pt x="0" y="0"/>
                </a:moveTo>
                <a:lnTo>
                  <a:pt x="1624639" y="0"/>
                </a:lnTo>
                <a:lnTo>
                  <a:pt x="1624639" y="586901"/>
                </a:lnTo>
                <a:lnTo>
                  <a:pt x="0" y="586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5802" y="4683095"/>
            <a:ext cx="860776" cy="166416"/>
          </a:xfrm>
          <a:custGeom>
            <a:avLst/>
            <a:gdLst/>
            <a:ahLst/>
            <a:cxnLst/>
            <a:rect l="l" t="t" r="r" b="b"/>
            <a:pathLst>
              <a:path w="1765694" h="341367" extrusionOk="0">
                <a:moveTo>
                  <a:pt x="0" y="0"/>
                </a:moveTo>
                <a:lnTo>
                  <a:pt x="1765694" y="0"/>
                </a:lnTo>
                <a:lnTo>
                  <a:pt x="1765694" y="341367"/>
                </a:lnTo>
                <a:lnTo>
                  <a:pt x="0" y="341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93613" y="4671668"/>
            <a:ext cx="677942" cy="217789"/>
          </a:xfrm>
          <a:custGeom>
            <a:avLst/>
            <a:gdLst/>
            <a:ahLst/>
            <a:cxnLst/>
            <a:rect l="l" t="t" r="r" b="b"/>
            <a:pathLst>
              <a:path w="1390650" h="446746" extrusionOk="0">
                <a:moveTo>
                  <a:pt x="0" y="0"/>
                </a:moveTo>
                <a:lnTo>
                  <a:pt x="1390649" y="0"/>
                </a:lnTo>
                <a:lnTo>
                  <a:pt x="1390649" y="446747"/>
                </a:lnTo>
                <a:lnTo>
                  <a:pt x="0" y="446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3561" y="4691557"/>
            <a:ext cx="703127" cy="183692"/>
          </a:xfrm>
          <a:custGeom>
            <a:avLst/>
            <a:gdLst/>
            <a:ahLst/>
            <a:cxnLst/>
            <a:rect l="l" t="t" r="r" b="b"/>
            <a:pathLst>
              <a:path w="1442311" h="376804" extrusionOk="0">
                <a:moveTo>
                  <a:pt x="0" y="0"/>
                </a:moveTo>
                <a:lnTo>
                  <a:pt x="1442311" y="0"/>
                </a:lnTo>
                <a:lnTo>
                  <a:pt x="1442311" y="376804"/>
                </a:lnTo>
                <a:lnTo>
                  <a:pt x="0" y="376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233" y="4657614"/>
            <a:ext cx="1111205" cy="251551"/>
          </a:xfrm>
          <a:custGeom>
            <a:avLst/>
            <a:gdLst/>
            <a:ahLst/>
            <a:cxnLst/>
            <a:rect l="l" t="t" r="r" b="b"/>
            <a:pathLst>
              <a:path w="2279394" h="516003" extrusionOk="0">
                <a:moveTo>
                  <a:pt x="0" y="0"/>
                </a:moveTo>
                <a:lnTo>
                  <a:pt x="2279394" y="0"/>
                </a:lnTo>
                <a:lnTo>
                  <a:pt x="2279394" y="516002"/>
                </a:lnTo>
                <a:lnTo>
                  <a:pt x="0" y="516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r="-779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8052" y="4592769"/>
            <a:ext cx="480714" cy="381191"/>
          </a:xfrm>
          <a:custGeom>
            <a:avLst/>
            <a:gdLst/>
            <a:ahLst/>
            <a:cxnLst/>
            <a:rect l="l" t="t" r="r" b="b"/>
            <a:pathLst>
              <a:path w="986080" h="781931" extrusionOk="0">
                <a:moveTo>
                  <a:pt x="0" y="0"/>
                </a:moveTo>
                <a:lnTo>
                  <a:pt x="986080" y="0"/>
                </a:lnTo>
                <a:lnTo>
                  <a:pt x="986080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680BF6-B436-2C0C-BC6C-8D618076F2B5}"/>
              </a:ext>
            </a:extLst>
          </p:cNvPr>
          <p:cNvSpPr txBox="1"/>
          <p:nvPr/>
        </p:nvSpPr>
        <p:spPr>
          <a:xfrm>
            <a:off x="1889039" y="3025418"/>
            <a:ext cx="53569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b="1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Alexa MacDermot</a:t>
            </a:r>
            <a:r>
              <a:rPr lang="lt-LT" sz="2400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, </a:t>
            </a:r>
            <a:r>
              <a:rPr lang="lt-LT" sz="2400" dirty="0" err="1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Team</a:t>
            </a:r>
            <a:r>
              <a:rPr lang="lt-LT" sz="2400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</a:t>
            </a:r>
            <a:r>
              <a:rPr lang="lt-LT" sz="2400" dirty="0" err="1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member</a:t>
            </a:r>
            <a:endParaRPr lang="lt-LT" sz="2400" dirty="0">
              <a:solidFill>
                <a:schemeClr val="dk1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  <a:p>
            <a:pPr marL="3429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b="1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Eglė </a:t>
            </a:r>
            <a:r>
              <a:rPr lang="lt-LT" sz="2400" b="1" dirty="0" err="1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Karpavičiūtė</a:t>
            </a:r>
            <a:r>
              <a:rPr lang="lt-LT" sz="2400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, </a:t>
            </a:r>
            <a:r>
              <a:rPr lang="lt-LT" sz="2400" dirty="0" err="1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Team</a:t>
            </a:r>
            <a:r>
              <a:rPr lang="lt-LT" sz="2400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</a:t>
            </a:r>
            <a:r>
              <a:rPr lang="lt-LT" sz="2400" dirty="0" err="1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member</a:t>
            </a:r>
            <a:endParaRPr lang="lt-LT" sz="2400" b="1" dirty="0">
              <a:solidFill>
                <a:srgbClr val="434343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>
            <a:spLocks noGrp="1"/>
          </p:cNvSpPr>
          <p:nvPr>
            <p:ph type="title" idx="4294967295"/>
          </p:nvPr>
        </p:nvSpPr>
        <p:spPr>
          <a:xfrm>
            <a:off x="2516606" y="603699"/>
            <a:ext cx="3959700" cy="74632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Titillium Web SemiBold"/>
                <a:cs typeface="Calibri" panose="020F0502020204030204" pitchFamily="34" charset="0"/>
                <a:sym typeface="Titillium Web SemiBold"/>
              </a:rPr>
              <a:t>UCD Team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</p:txBody>
      </p:sp>
      <p:sp>
        <p:nvSpPr>
          <p:cNvPr id="125" name="Google Shape;125;p27"/>
          <p:cNvSpPr txBox="1"/>
          <p:nvPr/>
        </p:nvSpPr>
        <p:spPr>
          <a:xfrm>
            <a:off x="774700" y="1732800"/>
            <a:ext cx="8178500" cy="206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tillium Web"/>
              <a:buChar char="●"/>
            </a:pPr>
            <a:r>
              <a:rPr lang="en-GB" sz="2500" b="1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Assoc Prof. </a:t>
            </a:r>
            <a:r>
              <a:rPr lang="en-GB" sz="25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Ernesto Vasquez del Aguila</a:t>
            </a:r>
            <a:r>
              <a:rPr lang="en-GB" sz="25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, </a:t>
            </a:r>
            <a:r>
              <a:rPr lang="en-GB" sz="25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PrincipaI</a:t>
            </a:r>
            <a:r>
              <a:rPr lang="en-GB" sz="25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</a:t>
            </a:r>
            <a:r>
              <a:rPr lang="en-GB" sz="2500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I</a:t>
            </a:r>
            <a:r>
              <a:rPr lang="en-GB" sz="25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nvestigator </a:t>
            </a:r>
            <a:endParaRPr sz="25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  <a:p>
            <a: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tillium Web"/>
              <a:buChar char="●"/>
            </a:pPr>
            <a:r>
              <a:rPr lang="en-GB" sz="2500" b="1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Dr. </a:t>
            </a:r>
            <a:r>
              <a:rPr lang="en-GB" sz="25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Theresa Schilling</a:t>
            </a:r>
            <a:r>
              <a:rPr lang="en-GB" sz="25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, Project Manager</a:t>
            </a:r>
            <a:endParaRPr sz="25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  <a:p>
            <a: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-GB" sz="2500" b="1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PhD cand. </a:t>
            </a:r>
            <a:r>
              <a:rPr lang="en-GB" sz="25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Alexa MacDermot</a:t>
            </a:r>
            <a:r>
              <a:rPr lang="en-GB" sz="25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, Team member</a:t>
            </a:r>
            <a:endParaRPr sz="25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  <a:p>
            <a: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-GB" sz="2500" b="1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PhD cand. </a:t>
            </a:r>
            <a:r>
              <a:rPr lang="en-GB" sz="25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Eglė </a:t>
            </a:r>
            <a:r>
              <a:rPr lang="en-GB" sz="25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Karpavičiūtė</a:t>
            </a:r>
            <a:r>
              <a:rPr lang="en-GB" sz="25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, Team member</a:t>
            </a:r>
            <a:endParaRPr sz="25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</p:txBody>
      </p:sp>
      <p:sp>
        <p:nvSpPr>
          <p:cNvPr id="126" name="Google Shape;126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78470" y="4664353"/>
            <a:ext cx="626028" cy="232413"/>
          </a:xfrm>
          <a:custGeom>
            <a:avLst/>
            <a:gdLst/>
            <a:ahLst/>
            <a:cxnLst/>
            <a:rect l="l" t="t" r="r" b="b"/>
            <a:pathLst>
              <a:path w="1284160" h="476744" extrusionOk="0">
                <a:moveTo>
                  <a:pt x="0" y="0"/>
                </a:moveTo>
                <a:lnTo>
                  <a:pt x="1284160" y="0"/>
                </a:lnTo>
                <a:lnTo>
                  <a:pt x="1284160" y="476745"/>
                </a:lnTo>
                <a:lnTo>
                  <a:pt x="0" y="476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9833" y="4613465"/>
            <a:ext cx="636851" cy="305624"/>
          </a:xfrm>
          <a:custGeom>
            <a:avLst/>
            <a:gdLst/>
            <a:ahLst/>
            <a:cxnLst/>
            <a:rect l="l" t="t" r="r" b="b"/>
            <a:pathLst>
              <a:path w="1306361" h="626922" extrusionOk="0">
                <a:moveTo>
                  <a:pt x="0" y="0"/>
                </a:moveTo>
                <a:lnTo>
                  <a:pt x="1306360" y="0"/>
                </a:lnTo>
                <a:lnTo>
                  <a:pt x="1306360" y="626921"/>
                </a:lnTo>
                <a:lnTo>
                  <a:pt x="0" y="626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6208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0060" y="4592769"/>
            <a:ext cx="499923" cy="381191"/>
          </a:xfrm>
          <a:custGeom>
            <a:avLst/>
            <a:gdLst/>
            <a:ahLst/>
            <a:cxnLst/>
            <a:rect l="l" t="t" r="r" b="b"/>
            <a:pathLst>
              <a:path w="1025483" h="781931" extrusionOk="0">
                <a:moveTo>
                  <a:pt x="0" y="0"/>
                </a:moveTo>
                <a:lnTo>
                  <a:pt x="1025482" y="0"/>
                </a:lnTo>
                <a:lnTo>
                  <a:pt x="1025482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3585" y="4598357"/>
            <a:ext cx="289701" cy="364356"/>
          </a:xfrm>
          <a:custGeom>
            <a:avLst/>
            <a:gdLst/>
            <a:ahLst/>
            <a:cxnLst/>
            <a:rect l="l" t="t" r="r" b="b"/>
            <a:pathLst>
              <a:path w="594259" h="747396" extrusionOk="0">
                <a:moveTo>
                  <a:pt x="0" y="0"/>
                </a:moveTo>
                <a:lnTo>
                  <a:pt x="594259" y="0"/>
                </a:lnTo>
                <a:lnTo>
                  <a:pt x="594259" y="747395"/>
                </a:lnTo>
                <a:lnTo>
                  <a:pt x="0" y="747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18418" t="-6629" r="-24649" b="-711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6834" y="4623224"/>
            <a:ext cx="792011" cy="286114"/>
          </a:xfrm>
          <a:custGeom>
            <a:avLst/>
            <a:gdLst/>
            <a:ahLst/>
            <a:cxnLst/>
            <a:rect l="l" t="t" r="r" b="b"/>
            <a:pathLst>
              <a:path w="1624638" h="586901" extrusionOk="0">
                <a:moveTo>
                  <a:pt x="0" y="0"/>
                </a:moveTo>
                <a:lnTo>
                  <a:pt x="1624639" y="0"/>
                </a:lnTo>
                <a:lnTo>
                  <a:pt x="1624639" y="586901"/>
                </a:lnTo>
                <a:lnTo>
                  <a:pt x="0" y="586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5802" y="4683095"/>
            <a:ext cx="860776" cy="166416"/>
          </a:xfrm>
          <a:custGeom>
            <a:avLst/>
            <a:gdLst/>
            <a:ahLst/>
            <a:cxnLst/>
            <a:rect l="l" t="t" r="r" b="b"/>
            <a:pathLst>
              <a:path w="1765694" h="341367" extrusionOk="0">
                <a:moveTo>
                  <a:pt x="0" y="0"/>
                </a:moveTo>
                <a:lnTo>
                  <a:pt x="1765694" y="0"/>
                </a:lnTo>
                <a:lnTo>
                  <a:pt x="1765694" y="341367"/>
                </a:lnTo>
                <a:lnTo>
                  <a:pt x="0" y="341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93613" y="4671668"/>
            <a:ext cx="677942" cy="217789"/>
          </a:xfrm>
          <a:custGeom>
            <a:avLst/>
            <a:gdLst/>
            <a:ahLst/>
            <a:cxnLst/>
            <a:rect l="l" t="t" r="r" b="b"/>
            <a:pathLst>
              <a:path w="1390650" h="446746" extrusionOk="0">
                <a:moveTo>
                  <a:pt x="0" y="0"/>
                </a:moveTo>
                <a:lnTo>
                  <a:pt x="1390649" y="0"/>
                </a:lnTo>
                <a:lnTo>
                  <a:pt x="1390649" y="446747"/>
                </a:lnTo>
                <a:lnTo>
                  <a:pt x="0" y="446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3561" y="4691557"/>
            <a:ext cx="703127" cy="183692"/>
          </a:xfrm>
          <a:custGeom>
            <a:avLst/>
            <a:gdLst/>
            <a:ahLst/>
            <a:cxnLst/>
            <a:rect l="l" t="t" r="r" b="b"/>
            <a:pathLst>
              <a:path w="1442311" h="376804" extrusionOk="0">
                <a:moveTo>
                  <a:pt x="0" y="0"/>
                </a:moveTo>
                <a:lnTo>
                  <a:pt x="1442311" y="0"/>
                </a:lnTo>
                <a:lnTo>
                  <a:pt x="1442311" y="376804"/>
                </a:lnTo>
                <a:lnTo>
                  <a:pt x="0" y="376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233" y="4657614"/>
            <a:ext cx="1111205" cy="251551"/>
          </a:xfrm>
          <a:custGeom>
            <a:avLst/>
            <a:gdLst/>
            <a:ahLst/>
            <a:cxnLst/>
            <a:rect l="l" t="t" r="r" b="b"/>
            <a:pathLst>
              <a:path w="2279394" h="516003" extrusionOk="0">
                <a:moveTo>
                  <a:pt x="0" y="0"/>
                </a:moveTo>
                <a:lnTo>
                  <a:pt x="2279394" y="0"/>
                </a:lnTo>
                <a:lnTo>
                  <a:pt x="2279394" y="516002"/>
                </a:lnTo>
                <a:lnTo>
                  <a:pt x="0" y="516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r="-779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8052" y="4592769"/>
            <a:ext cx="480714" cy="381191"/>
          </a:xfrm>
          <a:custGeom>
            <a:avLst/>
            <a:gdLst/>
            <a:ahLst/>
            <a:cxnLst/>
            <a:rect l="l" t="t" r="r" b="b"/>
            <a:pathLst>
              <a:path w="986080" h="781931" extrusionOk="0">
                <a:moveTo>
                  <a:pt x="0" y="0"/>
                </a:moveTo>
                <a:lnTo>
                  <a:pt x="986080" y="0"/>
                </a:lnTo>
                <a:lnTo>
                  <a:pt x="986080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5400000">
            <a:off x="7602469" y="-148331"/>
            <a:ext cx="1393199" cy="168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 idx="4294967295"/>
          </p:nvPr>
        </p:nvSpPr>
        <p:spPr>
          <a:xfrm>
            <a:off x="2348122" y="1787497"/>
            <a:ext cx="4723433" cy="92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6000"/>
              <a:buFont typeface="Arial"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Titillium Web SemiBold"/>
                <a:cs typeface="Calibri" panose="020F0502020204030204" pitchFamily="34" charset="0"/>
                <a:sym typeface="Titillium Web SemiBold"/>
              </a:rPr>
              <a:t>ABOUT UNITE</a:t>
            </a:r>
          </a:p>
        </p:txBody>
      </p:sp>
      <p:sp>
        <p:nvSpPr>
          <p:cNvPr id="159" name="Google Shape;159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78470" y="4664353"/>
            <a:ext cx="626028" cy="232413"/>
          </a:xfrm>
          <a:custGeom>
            <a:avLst/>
            <a:gdLst/>
            <a:ahLst/>
            <a:cxnLst/>
            <a:rect l="l" t="t" r="r" b="b"/>
            <a:pathLst>
              <a:path w="1284160" h="476744" extrusionOk="0">
                <a:moveTo>
                  <a:pt x="0" y="0"/>
                </a:moveTo>
                <a:lnTo>
                  <a:pt x="1284160" y="0"/>
                </a:lnTo>
                <a:lnTo>
                  <a:pt x="1284160" y="476745"/>
                </a:lnTo>
                <a:lnTo>
                  <a:pt x="0" y="476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9833" y="4613465"/>
            <a:ext cx="636851" cy="305624"/>
          </a:xfrm>
          <a:custGeom>
            <a:avLst/>
            <a:gdLst/>
            <a:ahLst/>
            <a:cxnLst/>
            <a:rect l="l" t="t" r="r" b="b"/>
            <a:pathLst>
              <a:path w="1306361" h="626922" extrusionOk="0">
                <a:moveTo>
                  <a:pt x="0" y="0"/>
                </a:moveTo>
                <a:lnTo>
                  <a:pt x="1306360" y="0"/>
                </a:lnTo>
                <a:lnTo>
                  <a:pt x="1306360" y="626921"/>
                </a:lnTo>
                <a:lnTo>
                  <a:pt x="0" y="626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6208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0060" y="4592769"/>
            <a:ext cx="499923" cy="381191"/>
          </a:xfrm>
          <a:custGeom>
            <a:avLst/>
            <a:gdLst/>
            <a:ahLst/>
            <a:cxnLst/>
            <a:rect l="l" t="t" r="r" b="b"/>
            <a:pathLst>
              <a:path w="1025483" h="781931" extrusionOk="0">
                <a:moveTo>
                  <a:pt x="0" y="0"/>
                </a:moveTo>
                <a:lnTo>
                  <a:pt x="1025482" y="0"/>
                </a:lnTo>
                <a:lnTo>
                  <a:pt x="1025482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3585" y="4598357"/>
            <a:ext cx="289701" cy="364356"/>
          </a:xfrm>
          <a:custGeom>
            <a:avLst/>
            <a:gdLst/>
            <a:ahLst/>
            <a:cxnLst/>
            <a:rect l="l" t="t" r="r" b="b"/>
            <a:pathLst>
              <a:path w="594259" h="747396" extrusionOk="0">
                <a:moveTo>
                  <a:pt x="0" y="0"/>
                </a:moveTo>
                <a:lnTo>
                  <a:pt x="594259" y="0"/>
                </a:lnTo>
                <a:lnTo>
                  <a:pt x="594259" y="747395"/>
                </a:lnTo>
                <a:lnTo>
                  <a:pt x="0" y="747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18418" t="-6629" r="-24649" b="-711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6834" y="4623224"/>
            <a:ext cx="792011" cy="286114"/>
          </a:xfrm>
          <a:custGeom>
            <a:avLst/>
            <a:gdLst/>
            <a:ahLst/>
            <a:cxnLst/>
            <a:rect l="l" t="t" r="r" b="b"/>
            <a:pathLst>
              <a:path w="1624638" h="586901" extrusionOk="0">
                <a:moveTo>
                  <a:pt x="0" y="0"/>
                </a:moveTo>
                <a:lnTo>
                  <a:pt x="1624639" y="0"/>
                </a:lnTo>
                <a:lnTo>
                  <a:pt x="1624639" y="586901"/>
                </a:lnTo>
                <a:lnTo>
                  <a:pt x="0" y="586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5802" y="4683095"/>
            <a:ext cx="860776" cy="166416"/>
          </a:xfrm>
          <a:custGeom>
            <a:avLst/>
            <a:gdLst/>
            <a:ahLst/>
            <a:cxnLst/>
            <a:rect l="l" t="t" r="r" b="b"/>
            <a:pathLst>
              <a:path w="1765694" h="341367" extrusionOk="0">
                <a:moveTo>
                  <a:pt x="0" y="0"/>
                </a:moveTo>
                <a:lnTo>
                  <a:pt x="1765694" y="0"/>
                </a:lnTo>
                <a:lnTo>
                  <a:pt x="1765694" y="341367"/>
                </a:lnTo>
                <a:lnTo>
                  <a:pt x="0" y="341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93613" y="4671668"/>
            <a:ext cx="677942" cy="217789"/>
          </a:xfrm>
          <a:custGeom>
            <a:avLst/>
            <a:gdLst/>
            <a:ahLst/>
            <a:cxnLst/>
            <a:rect l="l" t="t" r="r" b="b"/>
            <a:pathLst>
              <a:path w="1390650" h="446746" extrusionOk="0">
                <a:moveTo>
                  <a:pt x="0" y="0"/>
                </a:moveTo>
                <a:lnTo>
                  <a:pt x="1390649" y="0"/>
                </a:lnTo>
                <a:lnTo>
                  <a:pt x="1390649" y="446747"/>
                </a:lnTo>
                <a:lnTo>
                  <a:pt x="0" y="446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3561" y="4691557"/>
            <a:ext cx="703127" cy="183692"/>
          </a:xfrm>
          <a:custGeom>
            <a:avLst/>
            <a:gdLst/>
            <a:ahLst/>
            <a:cxnLst/>
            <a:rect l="l" t="t" r="r" b="b"/>
            <a:pathLst>
              <a:path w="1442311" h="376804" extrusionOk="0">
                <a:moveTo>
                  <a:pt x="0" y="0"/>
                </a:moveTo>
                <a:lnTo>
                  <a:pt x="1442311" y="0"/>
                </a:lnTo>
                <a:lnTo>
                  <a:pt x="1442311" y="376804"/>
                </a:lnTo>
                <a:lnTo>
                  <a:pt x="0" y="376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233" y="4657614"/>
            <a:ext cx="1111205" cy="251551"/>
          </a:xfrm>
          <a:custGeom>
            <a:avLst/>
            <a:gdLst/>
            <a:ahLst/>
            <a:cxnLst/>
            <a:rect l="l" t="t" r="r" b="b"/>
            <a:pathLst>
              <a:path w="2279394" h="516003" extrusionOk="0">
                <a:moveTo>
                  <a:pt x="0" y="0"/>
                </a:moveTo>
                <a:lnTo>
                  <a:pt x="2279394" y="0"/>
                </a:lnTo>
                <a:lnTo>
                  <a:pt x="2279394" y="516002"/>
                </a:lnTo>
                <a:lnTo>
                  <a:pt x="0" y="516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r="-779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8052" y="4592769"/>
            <a:ext cx="480714" cy="381191"/>
          </a:xfrm>
          <a:custGeom>
            <a:avLst/>
            <a:gdLst/>
            <a:ahLst/>
            <a:cxnLst/>
            <a:rect l="l" t="t" r="r" b="b"/>
            <a:pathLst>
              <a:path w="986080" h="781931" extrusionOk="0">
                <a:moveTo>
                  <a:pt x="0" y="0"/>
                </a:moveTo>
                <a:lnTo>
                  <a:pt x="986080" y="0"/>
                </a:lnTo>
                <a:lnTo>
                  <a:pt x="986080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5400000">
            <a:off x="7602469" y="-148331"/>
            <a:ext cx="1393199" cy="168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 idx="4294967295"/>
          </p:nvPr>
        </p:nvSpPr>
        <p:spPr>
          <a:xfrm>
            <a:off x="658229" y="287702"/>
            <a:ext cx="7827600" cy="6924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Titillium Web SemiBold"/>
                <a:cs typeface="Calibri" panose="020F0502020204030204" pitchFamily="34" charset="0"/>
                <a:sym typeface="Titillium Web SemiBold"/>
              </a:rPr>
              <a:t>What is UNITE?</a:t>
            </a:r>
          </a:p>
        </p:txBody>
      </p:sp>
      <p:sp>
        <p:nvSpPr>
          <p:cNvPr id="175" name="Google Shape;175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78470" y="4664353"/>
            <a:ext cx="626028" cy="232413"/>
          </a:xfrm>
          <a:custGeom>
            <a:avLst/>
            <a:gdLst/>
            <a:ahLst/>
            <a:cxnLst/>
            <a:rect l="l" t="t" r="r" b="b"/>
            <a:pathLst>
              <a:path w="1284160" h="476744" extrusionOk="0">
                <a:moveTo>
                  <a:pt x="0" y="0"/>
                </a:moveTo>
                <a:lnTo>
                  <a:pt x="1284160" y="0"/>
                </a:lnTo>
                <a:lnTo>
                  <a:pt x="1284160" y="476745"/>
                </a:lnTo>
                <a:lnTo>
                  <a:pt x="0" y="476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9833" y="4613465"/>
            <a:ext cx="636851" cy="305624"/>
          </a:xfrm>
          <a:custGeom>
            <a:avLst/>
            <a:gdLst/>
            <a:ahLst/>
            <a:cxnLst/>
            <a:rect l="l" t="t" r="r" b="b"/>
            <a:pathLst>
              <a:path w="1306361" h="626922" extrusionOk="0">
                <a:moveTo>
                  <a:pt x="0" y="0"/>
                </a:moveTo>
                <a:lnTo>
                  <a:pt x="1306360" y="0"/>
                </a:lnTo>
                <a:lnTo>
                  <a:pt x="1306360" y="626921"/>
                </a:lnTo>
                <a:lnTo>
                  <a:pt x="0" y="626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6208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0060" y="4592769"/>
            <a:ext cx="499923" cy="381191"/>
          </a:xfrm>
          <a:custGeom>
            <a:avLst/>
            <a:gdLst/>
            <a:ahLst/>
            <a:cxnLst/>
            <a:rect l="l" t="t" r="r" b="b"/>
            <a:pathLst>
              <a:path w="1025483" h="781931" extrusionOk="0">
                <a:moveTo>
                  <a:pt x="0" y="0"/>
                </a:moveTo>
                <a:lnTo>
                  <a:pt x="1025482" y="0"/>
                </a:lnTo>
                <a:lnTo>
                  <a:pt x="1025482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3585" y="4598357"/>
            <a:ext cx="289701" cy="364356"/>
          </a:xfrm>
          <a:custGeom>
            <a:avLst/>
            <a:gdLst/>
            <a:ahLst/>
            <a:cxnLst/>
            <a:rect l="l" t="t" r="r" b="b"/>
            <a:pathLst>
              <a:path w="594259" h="747396" extrusionOk="0">
                <a:moveTo>
                  <a:pt x="0" y="0"/>
                </a:moveTo>
                <a:lnTo>
                  <a:pt x="594259" y="0"/>
                </a:lnTo>
                <a:lnTo>
                  <a:pt x="594259" y="747395"/>
                </a:lnTo>
                <a:lnTo>
                  <a:pt x="0" y="747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18418" t="-6629" r="-24649" b="-711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6834" y="4623224"/>
            <a:ext cx="792011" cy="286114"/>
          </a:xfrm>
          <a:custGeom>
            <a:avLst/>
            <a:gdLst/>
            <a:ahLst/>
            <a:cxnLst/>
            <a:rect l="l" t="t" r="r" b="b"/>
            <a:pathLst>
              <a:path w="1624638" h="586901" extrusionOk="0">
                <a:moveTo>
                  <a:pt x="0" y="0"/>
                </a:moveTo>
                <a:lnTo>
                  <a:pt x="1624639" y="0"/>
                </a:lnTo>
                <a:lnTo>
                  <a:pt x="1624639" y="586901"/>
                </a:lnTo>
                <a:lnTo>
                  <a:pt x="0" y="586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5802" y="4683095"/>
            <a:ext cx="860776" cy="166416"/>
          </a:xfrm>
          <a:custGeom>
            <a:avLst/>
            <a:gdLst/>
            <a:ahLst/>
            <a:cxnLst/>
            <a:rect l="l" t="t" r="r" b="b"/>
            <a:pathLst>
              <a:path w="1765694" h="341367" extrusionOk="0">
                <a:moveTo>
                  <a:pt x="0" y="0"/>
                </a:moveTo>
                <a:lnTo>
                  <a:pt x="1765694" y="0"/>
                </a:lnTo>
                <a:lnTo>
                  <a:pt x="1765694" y="341367"/>
                </a:lnTo>
                <a:lnTo>
                  <a:pt x="0" y="341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93613" y="4671668"/>
            <a:ext cx="677942" cy="217789"/>
          </a:xfrm>
          <a:custGeom>
            <a:avLst/>
            <a:gdLst/>
            <a:ahLst/>
            <a:cxnLst/>
            <a:rect l="l" t="t" r="r" b="b"/>
            <a:pathLst>
              <a:path w="1390650" h="446746" extrusionOk="0">
                <a:moveTo>
                  <a:pt x="0" y="0"/>
                </a:moveTo>
                <a:lnTo>
                  <a:pt x="1390649" y="0"/>
                </a:lnTo>
                <a:lnTo>
                  <a:pt x="1390649" y="446747"/>
                </a:lnTo>
                <a:lnTo>
                  <a:pt x="0" y="446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3561" y="4691557"/>
            <a:ext cx="703127" cy="183692"/>
          </a:xfrm>
          <a:custGeom>
            <a:avLst/>
            <a:gdLst/>
            <a:ahLst/>
            <a:cxnLst/>
            <a:rect l="l" t="t" r="r" b="b"/>
            <a:pathLst>
              <a:path w="1442311" h="376804" extrusionOk="0">
                <a:moveTo>
                  <a:pt x="0" y="0"/>
                </a:moveTo>
                <a:lnTo>
                  <a:pt x="1442311" y="0"/>
                </a:lnTo>
                <a:lnTo>
                  <a:pt x="1442311" y="376804"/>
                </a:lnTo>
                <a:lnTo>
                  <a:pt x="0" y="376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233" y="4657614"/>
            <a:ext cx="1111205" cy="251551"/>
          </a:xfrm>
          <a:custGeom>
            <a:avLst/>
            <a:gdLst/>
            <a:ahLst/>
            <a:cxnLst/>
            <a:rect l="l" t="t" r="r" b="b"/>
            <a:pathLst>
              <a:path w="2279394" h="516003" extrusionOk="0">
                <a:moveTo>
                  <a:pt x="0" y="0"/>
                </a:moveTo>
                <a:lnTo>
                  <a:pt x="2279394" y="0"/>
                </a:lnTo>
                <a:lnTo>
                  <a:pt x="2279394" y="516002"/>
                </a:lnTo>
                <a:lnTo>
                  <a:pt x="0" y="516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r="-779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8052" y="4592769"/>
            <a:ext cx="480714" cy="381191"/>
          </a:xfrm>
          <a:custGeom>
            <a:avLst/>
            <a:gdLst/>
            <a:ahLst/>
            <a:cxnLst/>
            <a:rect l="l" t="t" r="r" b="b"/>
            <a:pathLst>
              <a:path w="986080" h="781931" extrusionOk="0">
                <a:moveTo>
                  <a:pt x="0" y="0"/>
                </a:moveTo>
                <a:lnTo>
                  <a:pt x="986080" y="0"/>
                </a:lnTo>
                <a:lnTo>
                  <a:pt x="986080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5400000">
            <a:off x="7602469" y="-148331"/>
            <a:ext cx="1393199" cy="168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University network for inclusive and digital education. Six countries and their flags are listed, including Spain, Ireland, Italy, Portugal, the Czech Republic, and The Netherlands.">
            <a:extLst>
              <a:ext uri="{FF2B5EF4-FFF2-40B4-BE49-F238E27FC236}">
                <a16:creationId xmlns:a16="http://schemas.microsoft.com/office/drawing/2014/main" id="{13E0D5B4-8A6C-C8EC-AA03-3D1E2E2240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7833" y="903767"/>
            <a:ext cx="7092629" cy="36890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title" idx="4294967295"/>
          </p:nvPr>
        </p:nvSpPr>
        <p:spPr>
          <a:xfrm>
            <a:off x="658204" y="383766"/>
            <a:ext cx="7827600" cy="6924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Titillium Web SemiBold"/>
                <a:cs typeface="Calibri" panose="020F0502020204030204" pitchFamily="34" charset="0"/>
                <a:sym typeface="Titillium Web SemiBold"/>
              </a:rPr>
              <a:t>Lines of Action: Four Work packages</a:t>
            </a:r>
          </a:p>
        </p:txBody>
      </p:sp>
      <p:sp>
        <p:nvSpPr>
          <p:cNvPr id="222" name="Google Shape;222;p3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82517" y="1605691"/>
            <a:ext cx="2811482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GB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I-TEACH</a:t>
            </a:r>
          </a:p>
          <a:p>
            <a:pPr marL="571500" indent="-457200"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GB" sz="3000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AWARE</a:t>
            </a:r>
          </a:p>
          <a:p>
            <a:pPr marL="571500" indent="-457200"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GB" sz="3000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DONE</a:t>
            </a:r>
          </a:p>
          <a:p>
            <a:pPr marL="571500" indent="-457200"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GB" sz="3000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GUIDANCE</a:t>
            </a: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Google Shape;208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78470" y="4664353"/>
            <a:ext cx="626028" cy="232413"/>
          </a:xfrm>
          <a:custGeom>
            <a:avLst/>
            <a:gdLst/>
            <a:ahLst/>
            <a:cxnLst/>
            <a:rect l="l" t="t" r="r" b="b"/>
            <a:pathLst>
              <a:path w="1284160" h="476744" extrusionOk="0">
                <a:moveTo>
                  <a:pt x="0" y="0"/>
                </a:moveTo>
                <a:lnTo>
                  <a:pt x="1284160" y="0"/>
                </a:lnTo>
                <a:lnTo>
                  <a:pt x="1284160" y="476745"/>
                </a:lnTo>
                <a:lnTo>
                  <a:pt x="0" y="476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9833" y="4613465"/>
            <a:ext cx="636851" cy="305624"/>
          </a:xfrm>
          <a:custGeom>
            <a:avLst/>
            <a:gdLst/>
            <a:ahLst/>
            <a:cxnLst/>
            <a:rect l="l" t="t" r="r" b="b"/>
            <a:pathLst>
              <a:path w="1306361" h="626922" extrusionOk="0">
                <a:moveTo>
                  <a:pt x="0" y="0"/>
                </a:moveTo>
                <a:lnTo>
                  <a:pt x="1306360" y="0"/>
                </a:lnTo>
                <a:lnTo>
                  <a:pt x="1306360" y="626921"/>
                </a:lnTo>
                <a:lnTo>
                  <a:pt x="0" y="626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6208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0060" y="4592769"/>
            <a:ext cx="499923" cy="381191"/>
          </a:xfrm>
          <a:custGeom>
            <a:avLst/>
            <a:gdLst/>
            <a:ahLst/>
            <a:cxnLst/>
            <a:rect l="l" t="t" r="r" b="b"/>
            <a:pathLst>
              <a:path w="1025483" h="781931" extrusionOk="0">
                <a:moveTo>
                  <a:pt x="0" y="0"/>
                </a:moveTo>
                <a:lnTo>
                  <a:pt x="1025482" y="0"/>
                </a:lnTo>
                <a:lnTo>
                  <a:pt x="1025482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3585" y="4598357"/>
            <a:ext cx="289701" cy="364356"/>
          </a:xfrm>
          <a:custGeom>
            <a:avLst/>
            <a:gdLst/>
            <a:ahLst/>
            <a:cxnLst/>
            <a:rect l="l" t="t" r="r" b="b"/>
            <a:pathLst>
              <a:path w="594259" h="747396" extrusionOk="0">
                <a:moveTo>
                  <a:pt x="0" y="0"/>
                </a:moveTo>
                <a:lnTo>
                  <a:pt x="594259" y="0"/>
                </a:lnTo>
                <a:lnTo>
                  <a:pt x="594259" y="747395"/>
                </a:lnTo>
                <a:lnTo>
                  <a:pt x="0" y="747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18418" t="-6629" r="-24649" b="-711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6834" y="4623224"/>
            <a:ext cx="792011" cy="286114"/>
          </a:xfrm>
          <a:custGeom>
            <a:avLst/>
            <a:gdLst/>
            <a:ahLst/>
            <a:cxnLst/>
            <a:rect l="l" t="t" r="r" b="b"/>
            <a:pathLst>
              <a:path w="1624638" h="586901" extrusionOk="0">
                <a:moveTo>
                  <a:pt x="0" y="0"/>
                </a:moveTo>
                <a:lnTo>
                  <a:pt x="1624639" y="0"/>
                </a:lnTo>
                <a:lnTo>
                  <a:pt x="1624639" y="586901"/>
                </a:lnTo>
                <a:lnTo>
                  <a:pt x="0" y="586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5802" y="4683095"/>
            <a:ext cx="860776" cy="166416"/>
          </a:xfrm>
          <a:custGeom>
            <a:avLst/>
            <a:gdLst/>
            <a:ahLst/>
            <a:cxnLst/>
            <a:rect l="l" t="t" r="r" b="b"/>
            <a:pathLst>
              <a:path w="1765694" h="341367" extrusionOk="0">
                <a:moveTo>
                  <a:pt x="0" y="0"/>
                </a:moveTo>
                <a:lnTo>
                  <a:pt x="1765694" y="0"/>
                </a:lnTo>
                <a:lnTo>
                  <a:pt x="1765694" y="341367"/>
                </a:lnTo>
                <a:lnTo>
                  <a:pt x="0" y="341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93613" y="4671668"/>
            <a:ext cx="677942" cy="217789"/>
          </a:xfrm>
          <a:custGeom>
            <a:avLst/>
            <a:gdLst/>
            <a:ahLst/>
            <a:cxnLst/>
            <a:rect l="l" t="t" r="r" b="b"/>
            <a:pathLst>
              <a:path w="1390650" h="446746" extrusionOk="0">
                <a:moveTo>
                  <a:pt x="0" y="0"/>
                </a:moveTo>
                <a:lnTo>
                  <a:pt x="1390649" y="0"/>
                </a:lnTo>
                <a:lnTo>
                  <a:pt x="1390649" y="446747"/>
                </a:lnTo>
                <a:lnTo>
                  <a:pt x="0" y="446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3561" y="4691557"/>
            <a:ext cx="703127" cy="183692"/>
          </a:xfrm>
          <a:custGeom>
            <a:avLst/>
            <a:gdLst/>
            <a:ahLst/>
            <a:cxnLst/>
            <a:rect l="l" t="t" r="r" b="b"/>
            <a:pathLst>
              <a:path w="1442311" h="376804" extrusionOk="0">
                <a:moveTo>
                  <a:pt x="0" y="0"/>
                </a:moveTo>
                <a:lnTo>
                  <a:pt x="1442311" y="0"/>
                </a:lnTo>
                <a:lnTo>
                  <a:pt x="1442311" y="376804"/>
                </a:lnTo>
                <a:lnTo>
                  <a:pt x="0" y="376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233" y="4657614"/>
            <a:ext cx="1111205" cy="251551"/>
          </a:xfrm>
          <a:custGeom>
            <a:avLst/>
            <a:gdLst/>
            <a:ahLst/>
            <a:cxnLst/>
            <a:rect l="l" t="t" r="r" b="b"/>
            <a:pathLst>
              <a:path w="2279394" h="516003" extrusionOk="0">
                <a:moveTo>
                  <a:pt x="0" y="0"/>
                </a:moveTo>
                <a:lnTo>
                  <a:pt x="2279394" y="0"/>
                </a:lnTo>
                <a:lnTo>
                  <a:pt x="2279394" y="516002"/>
                </a:lnTo>
                <a:lnTo>
                  <a:pt x="0" y="516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r="-779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8052" y="4592769"/>
            <a:ext cx="480714" cy="381191"/>
          </a:xfrm>
          <a:custGeom>
            <a:avLst/>
            <a:gdLst/>
            <a:ahLst/>
            <a:cxnLst/>
            <a:rect l="l" t="t" r="r" b="b"/>
            <a:pathLst>
              <a:path w="986080" h="781931" extrusionOk="0">
                <a:moveTo>
                  <a:pt x="0" y="0"/>
                </a:moveTo>
                <a:lnTo>
                  <a:pt x="986080" y="0"/>
                </a:lnTo>
                <a:lnTo>
                  <a:pt x="986080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5400000">
            <a:off x="7602469" y="-148331"/>
            <a:ext cx="1393199" cy="168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title" idx="4294967295"/>
          </p:nvPr>
        </p:nvSpPr>
        <p:spPr>
          <a:xfrm>
            <a:off x="1396444" y="1393491"/>
            <a:ext cx="5997300" cy="106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Titillium Web SemiBold"/>
                <a:cs typeface="Calibri" panose="020F0502020204030204" pitchFamily="34" charset="0"/>
                <a:sym typeface="Titillium Web SemiBold"/>
              </a:rPr>
              <a:t>UCD’s ROLE</a:t>
            </a:r>
          </a:p>
        </p:txBody>
      </p:sp>
      <p:pic>
        <p:nvPicPr>
          <p:cNvPr id="228" name="Google Shape;228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6556" y="2803856"/>
            <a:ext cx="3297154" cy="74266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78470" y="4664353"/>
            <a:ext cx="626028" cy="232413"/>
          </a:xfrm>
          <a:custGeom>
            <a:avLst/>
            <a:gdLst/>
            <a:ahLst/>
            <a:cxnLst/>
            <a:rect l="l" t="t" r="r" b="b"/>
            <a:pathLst>
              <a:path w="1284160" h="476744" extrusionOk="0">
                <a:moveTo>
                  <a:pt x="0" y="0"/>
                </a:moveTo>
                <a:lnTo>
                  <a:pt x="1284160" y="0"/>
                </a:lnTo>
                <a:lnTo>
                  <a:pt x="1284160" y="476745"/>
                </a:lnTo>
                <a:lnTo>
                  <a:pt x="0" y="476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9833" y="4613465"/>
            <a:ext cx="636851" cy="305624"/>
          </a:xfrm>
          <a:custGeom>
            <a:avLst/>
            <a:gdLst/>
            <a:ahLst/>
            <a:cxnLst/>
            <a:rect l="l" t="t" r="r" b="b"/>
            <a:pathLst>
              <a:path w="1306361" h="626922" extrusionOk="0">
                <a:moveTo>
                  <a:pt x="0" y="0"/>
                </a:moveTo>
                <a:lnTo>
                  <a:pt x="1306360" y="0"/>
                </a:lnTo>
                <a:lnTo>
                  <a:pt x="1306360" y="626921"/>
                </a:lnTo>
                <a:lnTo>
                  <a:pt x="0" y="626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6208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0060" y="4592769"/>
            <a:ext cx="499923" cy="381191"/>
          </a:xfrm>
          <a:custGeom>
            <a:avLst/>
            <a:gdLst/>
            <a:ahLst/>
            <a:cxnLst/>
            <a:rect l="l" t="t" r="r" b="b"/>
            <a:pathLst>
              <a:path w="1025483" h="781931" extrusionOk="0">
                <a:moveTo>
                  <a:pt x="0" y="0"/>
                </a:moveTo>
                <a:lnTo>
                  <a:pt x="1025482" y="0"/>
                </a:lnTo>
                <a:lnTo>
                  <a:pt x="1025482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3585" y="4598357"/>
            <a:ext cx="289701" cy="364356"/>
          </a:xfrm>
          <a:custGeom>
            <a:avLst/>
            <a:gdLst/>
            <a:ahLst/>
            <a:cxnLst/>
            <a:rect l="l" t="t" r="r" b="b"/>
            <a:pathLst>
              <a:path w="594259" h="747396" extrusionOk="0">
                <a:moveTo>
                  <a:pt x="0" y="0"/>
                </a:moveTo>
                <a:lnTo>
                  <a:pt x="594259" y="0"/>
                </a:lnTo>
                <a:lnTo>
                  <a:pt x="594259" y="747395"/>
                </a:lnTo>
                <a:lnTo>
                  <a:pt x="0" y="747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18418" t="-6629" r="-24649" b="-711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6834" y="4623224"/>
            <a:ext cx="792011" cy="286114"/>
          </a:xfrm>
          <a:custGeom>
            <a:avLst/>
            <a:gdLst/>
            <a:ahLst/>
            <a:cxnLst/>
            <a:rect l="l" t="t" r="r" b="b"/>
            <a:pathLst>
              <a:path w="1624638" h="586901" extrusionOk="0">
                <a:moveTo>
                  <a:pt x="0" y="0"/>
                </a:moveTo>
                <a:lnTo>
                  <a:pt x="1624639" y="0"/>
                </a:lnTo>
                <a:lnTo>
                  <a:pt x="1624639" y="586901"/>
                </a:lnTo>
                <a:lnTo>
                  <a:pt x="0" y="586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5802" y="4683095"/>
            <a:ext cx="860776" cy="166416"/>
          </a:xfrm>
          <a:custGeom>
            <a:avLst/>
            <a:gdLst/>
            <a:ahLst/>
            <a:cxnLst/>
            <a:rect l="l" t="t" r="r" b="b"/>
            <a:pathLst>
              <a:path w="1765694" h="341367" extrusionOk="0">
                <a:moveTo>
                  <a:pt x="0" y="0"/>
                </a:moveTo>
                <a:lnTo>
                  <a:pt x="1765694" y="0"/>
                </a:lnTo>
                <a:lnTo>
                  <a:pt x="1765694" y="341367"/>
                </a:lnTo>
                <a:lnTo>
                  <a:pt x="0" y="341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93613" y="4671668"/>
            <a:ext cx="677942" cy="217789"/>
          </a:xfrm>
          <a:custGeom>
            <a:avLst/>
            <a:gdLst/>
            <a:ahLst/>
            <a:cxnLst/>
            <a:rect l="l" t="t" r="r" b="b"/>
            <a:pathLst>
              <a:path w="1390650" h="446746" extrusionOk="0">
                <a:moveTo>
                  <a:pt x="0" y="0"/>
                </a:moveTo>
                <a:lnTo>
                  <a:pt x="1390649" y="0"/>
                </a:lnTo>
                <a:lnTo>
                  <a:pt x="1390649" y="446747"/>
                </a:lnTo>
                <a:lnTo>
                  <a:pt x="0" y="446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3561" y="4691557"/>
            <a:ext cx="703127" cy="183692"/>
          </a:xfrm>
          <a:custGeom>
            <a:avLst/>
            <a:gdLst/>
            <a:ahLst/>
            <a:cxnLst/>
            <a:rect l="l" t="t" r="r" b="b"/>
            <a:pathLst>
              <a:path w="1442311" h="376804" extrusionOk="0">
                <a:moveTo>
                  <a:pt x="0" y="0"/>
                </a:moveTo>
                <a:lnTo>
                  <a:pt x="1442311" y="0"/>
                </a:lnTo>
                <a:lnTo>
                  <a:pt x="1442311" y="376804"/>
                </a:lnTo>
                <a:lnTo>
                  <a:pt x="0" y="376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233" y="4657614"/>
            <a:ext cx="1111205" cy="251551"/>
          </a:xfrm>
          <a:custGeom>
            <a:avLst/>
            <a:gdLst/>
            <a:ahLst/>
            <a:cxnLst/>
            <a:rect l="l" t="t" r="r" b="b"/>
            <a:pathLst>
              <a:path w="2279394" h="516003" extrusionOk="0">
                <a:moveTo>
                  <a:pt x="0" y="0"/>
                </a:moveTo>
                <a:lnTo>
                  <a:pt x="2279394" y="0"/>
                </a:lnTo>
                <a:lnTo>
                  <a:pt x="2279394" y="516002"/>
                </a:lnTo>
                <a:lnTo>
                  <a:pt x="0" y="516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r="-779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8052" y="4592769"/>
            <a:ext cx="480714" cy="381191"/>
          </a:xfrm>
          <a:custGeom>
            <a:avLst/>
            <a:gdLst/>
            <a:ahLst/>
            <a:cxnLst/>
            <a:rect l="l" t="t" r="r" b="b"/>
            <a:pathLst>
              <a:path w="986080" h="781931" extrusionOk="0">
                <a:moveTo>
                  <a:pt x="0" y="0"/>
                </a:moveTo>
                <a:lnTo>
                  <a:pt x="986080" y="0"/>
                </a:lnTo>
                <a:lnTo>
                  <a:pt x="986080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5400000">
            <a:off x="7602469" y="-148331"/>
            <a:ext cx="1393199" cy="168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 idx="4294967295"/>
          </p:nvPr>
        </p:nvSpPr>
        <p:spPr>
          <a:xfrm>
            <a:off x="658229" y="437753"/>
            <a:ext cx="7827600" cy="6924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Titillium Web SemiBold"/>
                <a:cs typeface="Calibri" panose="020F0502020204030204" pitchFamily="34" charset="0"/>
                <a:sym typeface="Titillium Web SemiBold"/>
              </a:rPr>
              <a:t>UCD Role</a:t>
            </a:r>
          </a:p>
        </p:txBody>
      </p:sp>
      <p:sp>
        <p:nvSpPr>
          <p:cNvPr id="257" name="Google Shape;257;p33"/>
          <p:cNvSpPr txBox="1"/>
          <p:nvPr/>
        </p:nvSpPr>
        <p:spPr>
          <a:xfrm>
            <a:off x="120582" y="1553836"/>
            <a:ext cx="2232992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Consultation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0" name="Google Shape;260;p33" descr="Arrow leads to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376925" y="1603700"/>
            <a:ext cx="963000" cy="585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3"/>
          <p:cNvSpPr txBox="1"/>
          <p:nvPr/>
        </p:nvSpPr>
        <p:spPr>
          <a:xfrm>
            <a:off x="3433806" y="1533394"/>
            <a:ext cx="1496138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1" name="Google Shape;261;p33" descr="Arrow leads to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003575" y="1603700"/>
            <a:ext cx="963000" cy="585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3"/>
          <p:cNvSpPr txBox="1"/>
          <p:nvPr/>
        </p:nvSpPr>
        <p:spPr>
          <a:xfrm>
            <a:off x="6134074" y="1542493"/>
            <a:ext cx="2542682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4" name="Google Shape;244;p33"/>
          <p:cNvSpPr txBox="1"/>
          <p:nvPr/>
        </p:nvSpPr>
        <p:spPr>
          <a:xfrm>
            <a:off x="540925" y="2188688"/>
            <a:ext cx="8062200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tillium Web"/>
              <a:buChar char="●"/>
            </a:pPr>
            <a:r>
              <a:rPr lang="en-GB" sz="2400" dirty="0"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I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nclusive and transformative pedagogy and teaching innovation, participating in all work packages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tillium Web"/>
              <a:buChar char="●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UCD leads WP3 – AWARE (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AWareness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trAining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for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lectuRers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and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studEnts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)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</p:txBody>
      </p:sp>
      <p:sp>
        <p:nvSpPr>
          <p:cNvPr id="246" name="Google Shape;246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78470" y="4664353"/>
            <a:ext cx="626028" cy="232413"/>
          </a:xfrm>
          <a:custGeom>
            <a:avLst/>
            <a:gdLst/>
            <a:ahLst/>
            <a:cxnLst/>
            <a:rect l="l" t="t" r="r" b="b"/>
            <a:pathLst>
              <a:path w="1284160" h="476744" extrusionOk="0">
                <a:moveTo>
                  <a:pt x="0" y="0"/>
                </a:moveTo>
                <a:lnTo>
                  <a:pt x="1284160" y="0"/>
                </a:lnTo>
                <a:lnTo>
                  <a:pt x="1284160" y="476745"/>
                </a:lnTo>
                <a:lnTo>
                  <a:pt x="0" y="476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9833" y="4613465"/>
            <a:ext cx="636851" cy="305624"/>
          </a:xfrm>
          <a:custGeom>
            <a:avLst/>
            <a:gdLst/>
            <a:ahLst/>
            <a:cxnLst/>
            <a:rect l="l" t="t" r="r" b="b"/>
            <a:pathLst>
              <a:path w="1306361" h="626922" extrusionOk="0">
                <a:moveTo>
                  <a:pt x="0" y="0"/>
                </a:moveTo>
                <a:lnTo>
                  <a:pt x="1306360" y="0"/>
                </a:lnTo>
                <a:lnTo>
                  <a:pt x="1306360" y="626921"/>
                </a:lnTo>
                <a:lnTo>
                  <a:pt x="0" y="626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6208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0060" y="4592769"/>
            <a:ext cx="499923" cy="381191"/>
          </a:xfrm>
          <a:custGeom>
            <a:avLst/>
            <a:gdLst/>
            <a:ahLst/>
            <a:cxnLst/>
            <a:rect l="l" t="t" r="r" b="b"/>
            <a:pathLst>
              <a:path w="1025483" h="781931" extrusionOk="0">
                <a:moveTo>
                  <a:pt x="0" y="0"/>
                </a:moveTo>
                <a:lnTo>
                  <a:pt x="1025482" y="0"/>
                </a:lnTo>
                <a:lnTo>
                  <a:pt x="1025482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3585" y="4598357"/>
            <a:ext cx="289701" cy="364356"/>
          </a:xfrm>
          <a:custGeom>
            <a:avLst/>
            <a:gdLst/>
            <a:ahLst/>
            <a:cxnLst/>
            <a:rect l="l" t="t" r="r" b="b"/>
            <a:pathLst>
              <a:path w="594259" h="747396" extrusionOk="0">
                <a:moveTo>
                  <a:pt x="0" y="0"/>
                </a:moveTo>
                <a:lnTo>
                  <a:pt x="594259" y="0"/>
                </a:lnTo>
                <a:lnTo>
                  <a:pt x="594259" y="747395"/>
                </a:lnTo>
                <a:lnTo>
                  <a:pt x="0" y="747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18418" t="-6629" r="-24649" b="-711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6834" y="4623224"/>
            <a:ext cx="792011" cy="286114"/>
          </a:xfrm>
          <a:custGeom>
            <a:avLst/>
            <a:gdLst/>
            <a:ahLst/>
            <a:cxnLst/>
            <a:rect l="l" t="t" r="r" b="b"/>
            <a:pathLst>
              <a:path w="1624638" h="586901" extrusionOk="0">
                <a:moveTo>
                  <a:pt x="0" y="0"/>
                </a:moveTo>
                <a:lnTo>
                  <a:pt x="1624639" y="0"/>
                </a:lnTo>
                <a:lnTo>
                  <a:pt x="1624639" y="586901"/>
                </a:lnTo>
                <a:lnTo>
                  <a:pt x="0" y="586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5802" y="4683095"/>
            <a:ext cx="860776" cy="166416"/>
          </a:xfrm>
          <a:custGeom>
            <a:avLst/>
            <a:gdLst/>
            <a:ahLst/>
            <a:cxnLst/>
            <a:rect l="l" t="t" r="r" b="b"/>
            <a:pathLst>
              <a:path w="1765694" h="341367" extrusionOk="0">
                <a:moveTo>
                  <a:pt x="0" y="0"/>
                </a:moveTo>
                <a:lnTo>
                  <a:pt x="1765694" y="0"/>
                </a:lnTo>
                <a:lnTo>
                  <a:pt x="1765694" y="341367"/>
                </a:lnTo>
                <a:lnTo>
                  <a:pt x="0" y="341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93613" y="4671668"/>
            <a:ext cx="677942" cy="217789"/>
          </a:xfrm>
          <a:custGeom>
            <a:avLst/>
            <a:gdLst/>
            <a:ahLst/>
            <a:cxnLst/>
            <a:rect l="l" t="t" r="r" b="b"/>
            <a:pathLst>
              <a:path w="1390650" h="446746" extrusionOk="0">
                <a:moveTo>
                  <a:pt x="0" y="0"/>
                </a:moveTo>
                <a:lnTo>
                  <a:pt x="1390649" y="0"/>
                </a:lnTo>
                <a:lnTo>
                  <a:pt x="1390649" y="446747"/>
                </a:lnTo>
                <a:lnTo>
                  <a:pt x="0" y="446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3561" y="4691557"/>
            <a:ext cx="703127" cy="183692"/>
          </a:xfrm>
          <a:custGeom>
            <a:avLst/>
            <a:gdLst/>
            <a:ahLst/>
            <a:cxnLst/>
            <a:rect l="l" t="t" r="r" b="b"/>
            <a:pathLst>
              <a:path w="1442311" h="376804" extrusionOk="0">
                <a:moveTo>
                  <a:pt x="0" y="0"/>
                </a:moveTo>
                <a:lnTo>
                  <a:pt x="1442311" y="0"/>
                </a:lnTo>
                <a:lnTo>
                  <a:pt x="1442311" y="376804"/>
                </a:lnTo>
                <a:lnTo>
                  <a:pt x="0" y="376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233" y="4657614"/>
            <a:ext cx="1111205" cy="251551"/>
          </a:xfrm>
          <a:custGeom>
            <a:avLst/>
            <a:gdLst/>
            <a:ahLst/>
            <a:cxnLst/>
            <a:rect l="l" t="t" r="r" b="b"/>
            <a:pathLst>
              <a:path w="2279394" h="516003" extrusionOk="0">
                <a:moveTo>
                  <a:pt x="0" y="0"/>
                </a:moveTo>
                <a:lnTo>
                  <a:pt x="2279394" y="0"/>
                </a:lnTo>
                <a:lnTo>
                  <a:pt x="2279394" y="516002"/>
                </a:lnTo>
                <a:lnTo>
                  <a:pt x="0" y="516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r="-779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8052" y="4592769"/>
            <a:ext cx="480714" cy="381191"/>
          </a:xfrm>
          <a:custGeom>
            <a:avLst/>
            <a:gdLst/>
            <a:ahLst/>
            <a:cxnLst/>
            <a:rect l="l" t="t" r="r" b="b"/>
            <a:pathLst>
              <a:path w="986080" h="781931" extrusionOk="0">
                <a:moveTo>
                  <a:pt x="0" y="0"/>
                </a:moveTo>
                <a:lnTo>
                  <a:pt x="986080" y="0"/>
                </a:lnTo>
                <a:lnTo>
                  <a:pt x="986080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5400000">
            <a:off x="7602469" y="-148331"/>
            <a:ext cx="1393199" cy="168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>
            <a:spLocks noGrp="1"/>
          </p:cNvSpPr>
          <p:nvPr>
            <p:ph type="title" idx="4294967295"/>
          </p:nvPr>
        </p:nvSpPr>
        <p:spPr>
          <a:xfrm>
            <a:off x="0" y="518876"/>
            <a:ext cx="8512575" cy="11772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Titillium Web SemiBold"/>
                <a:cs typeface="Calibri" panose="020F0502020204030204" pitchFamily="34" charset="0"/>
                <a:sym typeface="Titillium Web SemiBold"/>
              </a:rPr>
              <a:t>AWARE: Inclusion Training for Higher Education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</p:txBody>
      </p:sp>
      <p:sp>
        <p:nvSpPr>
          <p:cNvPr id="266" name="Google Shape;266;p34"/>
          <p:cNvSpPr txBox="1"/>
          <p:nvPr/>
        </p:nvSpPr>
        <p:spPr>
          <a:xfrm>
            <a:off x="621366" y="1904613"/>
            <a:ext cx="8237400" cy="2399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Two training programmes:</a:t>
            </a:r>
            <a:endParaRPr sz="24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  <a:p>
            <a:pPr marL="50800" marR="0" lvl="0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1. University tutor/faculty training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  <a:p>
            <a:pPr marL="50800"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2. University student training</a:t>
            </a:r>
            <a:endParaRPr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</p:txBody>
      </p:sp>
      <p:sp>
        <p:nvSpPr>
          <p:cNvPr id="268" name="Google Shape;268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78470" y="4664353"/>
            <a:ext cx="626028" cy="232413"/>
          </a:xfrm>
          <a:custGeom>
            <a:avLst/>
            <a:gdLst/>
            <a:ahLst/>
            <a:cxnLst/>
            <a:rect l="l" t="t" r="r" b="b"/>
            <a:pathLst>
              <a:path w="1284160" h="476744" extrusionOk="0">
                <a:moveTo>
                  <a:pt x="0" y="0"/>
                </a:moveTo>
                <a:lnTo>
                  <a:pt x="1284160" y="0"/>
                </a:lnTo>
                <a:lnTo>
                  <a:pt x="1284160" y="476745"/>
                </a:lnTo>
                <a:lnTo>
                  <a:pt x="0" y="476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9833" y="4613465"/>
            <a:ext cx="636851" cy="305624"/>
          </a:xfrm>
          <a:custGeom>
            <a:avLst/>
            <a:gdLst/>
            <a:ahLst/>
            <a:cxnLst/>
            <a:rect l="l" t="t" r="r" b="b"/>
            <a:pathLst>
              <a:path w="1306361" h="626922" extrusionOk="0">
                <a:moveTo>
                  <a:pt x="0" y="0"/>
                </a:moveTo>
                <a:lnTo>
                  <a:pt x="1306360" y="0"/>
                </a:lnTo>
                <a:lnTo>
                  <a:pt x="1306360" y="626921"/>
                </a:lnTo>
                <a:lnTo>
                  <a:pt x="0" y="626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6208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0060" y="4592769"/>
            <a:ext cx="499923" cy="381191"/>
          </a:xfrm>
          <a:custGeom>
            <a:avLst/>
            <a:gdLst/>
            <a:ahLst/>
            <a:cxnLst/>
            <a:rect l="l" t="t" r="r" b="b"/>
            <a:pathLst>
              <a:path w="1025483" h="781931" extrusionOk="0">
                <a:moveTo>
                  <a:pt x="0" y="0"/>
                </a:moveTo>
                <a:lnTo>
                  <a:pt x="1025482" y="0"/>
                </a:lnTo>
                <a:lnTo>
                  <a:pt x="1025482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3585" y="4598357"/>
            <a:ext cx="289701" cy="364356"/>
          </a:xfrm>
          <a:custGeom>
            <a:avLst/>
            <a:gdLst/>
            <a:ahLst/>
            <a:cxnLst/>
            <a:rect l="l" t="t" r="r" b="b"/>
            <a:pathLst>
              <a:path w="594259" h="747396" extrusionOk="0">
                <a:moveTo>
                  <a:pt x="0" y="0"/>
                </a:moveTo>
                <a:lnTo>
                  <a:pt x="594259" y="0"/>
                </a:lnTo>
                <a:lnTo>
                  <a:pt x="594259" y="747395"/>
                </a:lnTo>
                <a:lnTo>
                  <a:pt x="0" y="747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18418" t="-6629" r="-24649" b="-711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6834" y="4623224"/>
            <a:ext cx="792011" cy="286114"/>
          </a:xfrm>
          <a:custGeom>
            <a:avLst/>
            <a:gdLst/>
            <a:ahLst/>
            <a:cxnLst/>
            <a:rect l="l" t="t" r="r" b="b"/>
            <a:pathLst>
              <a:path w="1624638" h="586901" extrusionOk="0">
                <a:moveTo>
                  <a:pt x="0" y="0"/>
                </a:moveTo>
                <a:lnTo>
                  <a:pt x="1624639" y="0"/>
                </a:lnTo>
                <a:lnTo>
                  <a:pt x="1624639" y="586901"/>
                </a:lnTo>
                <a:lnTo>
                  <a:pt x="0" y="586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5802" y="4683095"/>
            <a:ext cx="860776" cy="166416"/>
          </a:xfrm>
          <a:custGeom>
            <a:avLst/>
            <a:gdLst/>
            <a:ahLst/>
            <a:cxnLst/>
            <a:rect l="l" t="t" r="r" b="b"/>
            <a:pathLst>
              <a:path w="1765694" h="341367" extrusionOk="0">
                <a:moveTo>
                  <a:pt x="0" y="0"/>
                </a:moveTo>
                <a:lnTo>
                  <a:pt x="1765694" y="0"/>
                </a:lnTo>
                <a:lnTo>
                  <a:pt x="1765694" y="341367"/>
                </a:lnTo>
                <a:lnTo>
                  <a:pt x="0" y="341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93613" y="4671668"/>
            <a:ext cx="677942" cy="217789"/>
          </a:xfrm>
          <a:custGeom>
            <a:avLst/>
            <a:gdLst/>
            <a:ahLst/>
            <a:cxnLst/>
            <a:rect l="l" t="t" r="r" b="b"/>
            <a:pathLst>
              <a:path w="1390650" h="446746" extrusionOk="0">
                <a:moveTo>
                  <a:pt x="0" y="0"/>
                </a:moveTo>
                <a:lnTo>
                  <a:pt x="1390649" y="0"/>
                </a:lnTo>
                <a:lnTo>
                  <a:pt x="1390649" y="446747"/>
                </a:lnTo>
                <a:lnTo>
                  <a:pt x="0" y="446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3561" y="4691557"/>
            <a:ext cx="703127" cy="183692"/>
          </a:xfrm>
          <a:custGeom>
            <a:avLst/>
            <a:gdLst/>
            <a:ahLst/>
            <a:cxnLst/>
            <a:rect l="l" t="t" r="r" b="b"/>
            <a:pathLst>
              <a:path w="1442311" h="376804" extrusionOk="0">
                <a:moveTo>
                  <a:pt x="0" y="0"/>
                </a:moveTo>
                <a:lnTo>
                  <a:pt x="1442311" y="0"/>
                </a:lnTo>
                <a:lnTo>
                  <a:pt x="1442311" y="376804"/>
                </a:lnTo>
                <a:lnTo>
                  <a:pt x="0" y="376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233" y="4657614"/>
            <a:ext cx="1111205" cy="251551"/>
          </a:xfrm>
          <a:custGeom>
            <a:avLst/>
            <a:gdLst/>
            <a:ahLst/>
            <a:cxnLst/>
            <a:rect l="l" t="t" r="r" b="b"/>
            <a:pathLst>
              <a:path w="2279394" h="516003" extrusionOk="0">
                <a:moveTo>
                  <a:pt x="0" y="0"/>
                </a:moveTo>
                <a:lnTo>
                  <a:pt x="2279394" y="0"/>
                </a:lnTo>
                <a:lnTo>
                  <a:pt x="2279394" y="516002"/>
                </a:lnTo>
                <a:lnTo>
                  <a:pt x="0" y="516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r="-779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8052" y="4592769"/>
            <a:ext cx="480714" cy="381191"/>
          </a:xfrm>
          <a:custGeom>
            <a:avLst/>
            <a:gdLst/>
            <a:ahLst/>
            <a:cxnLst/>
            <a:rect l="l" t="t" r="r" b="b"/>
            <a:pathLst>
              <a:path w="986080" h="781931" extrusionOk="0">
                <a:moveTo>
                  <a:pt x="0" y="0"/>
                </a:moveTo>
                <a:lnTo>
                  <a:pt x="986080" y="0"/>
                </a:lnTo>
                <a:lnTo>
                  <a:pt x="986080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5400000">
            <a:off x="7602469" y="-148331"/>
            <a:ext cx="1393199" cy="168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 txBox="1">
            <a:spLocks noGrp="1"/>
          </p:cNvSpPr>
          <p:nvPr>
            <p:ph type="title" idx="4294967295"/>
          </p:nvPr>
        </p:nvSpPr>
        <p:spPr>
          <a:xfrm>
            <a:off x="1087081" y="1497300"/>
            <a:ext cx="6969900" cy="92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Titillium Web SemiBold"/>
                <a:cs typeface="Calibri" panose="020F0502020204030204" pitchFamily="34" charset="0"/>
                <a:sym typeface="Titillium Web SemiBold"/>
              </a:rPr>
              <a:t>AWARE OUTCOMES</a:t>
            </a:r>
          </a:p>
        </p:txBody>
      </p:sp>
      <p:sp>
        <p:nvSpPr>
          <p:cNvPr id="284" name="Google Shape;284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78470" y="4664353"/>
            <a:ext cx="626028" cy="232413"/>
          </a:xfrm>
          <a:custGeom>
            <a:avLst/>
            <a:gdLst/>
            <a:ahLst/>
            <a:cxnLst/>
            <a:rect l="l" t="t" r="r" b="b"/>
            <a:pathLst>
              <a:path w="1284160" h="476744" extrusionOk="0">
                <a:moveTo>
                  <a:pt x="0" y="0"/>
                </a:moveTo>
                <a:lnTo>
                  <a:pt x="1284160" y="0"/>
                </a:lnTo>
                <a:lnTo>
                  <a:pt x="1284160" y="476745"/>
                </a:lnTo>
                <a:lnTo>
                  <a:pt x="0" y="476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9833" y="4613465"/>
            <a:ext cx="636851" cy="305624"/>
          </a:xfrm>
          <a:custGeom>
            <a:avLst/>
            <a:gdLst/>
            <a:ahLst/>
            <a:cxnLst/>
            <a:rect l="l" t="t" r="r" b="b"/>
            <a:pathLst>
              <a:path w="1306361" h="626922" extrusionOk="0">
                <a:moveTo>
                  <a:pt x="0" y="0"/>
                </a:moveTo>
                <a:lnTo>
                  <a:pt x="1306360" y="0"/>
                </a:lnTo>
                <a:lnTo>
                  <a:pt x="1306360" y="626921"/>
                </a:lnTo>
                <a:lnTo>
                  <a:pt x="0" y="626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6208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0060" y="4592769"/>
            <a:ext cx="499923" cy="381191"/>
          </a:xfrm>
          <a:custGeom>
            <a:avLst/>
            <a:gdLst/>
            <a:ahLst/>
            <a:cxnLst/>
            <a:rect l="l" t="t" r="r" b="b"/>
            <a:pathLst>
              <a:path w="1025483" h="781931" extrusionOk="0">
                <a:moveTo>
                  <a:pt x="0" y="0"/>
                </a:moveTo>
                <a:lnTo>
                  <a:pt x="1025482" y="0"/>
                </a:lnTo>
                <a:lnTo>
                  <a:pt x="1025482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3585" y="4598357"/>
            <a:ext cx="289701" cy="364356"/>
          </a:xfrm>
          <a:custGeom>
            <a:avLst/>
            <a:gdLst/>
            <a:ahLst/>
            <a:cxnLst/>
            <a:rect l="l" t="t" r="r" b="b"/>
            <a:pathLst>
              <a:path w="594259" h="747396" extrusionOk="0">
                <a:moveTo>
                  <a:pt x="0" y="0"/>
                </a:moveTo>
                <a:lnTo>
                  <a:pt x="594259" y="0"/>
                </a:lnTo>
                <a:lnTo>
                  <a:pt x="594259" y="747395"/>
                </a:lnTo>
                <a:lnTo>
                  <a:pt x="0" y="747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18418" t="-6629" r="-24649" b="-711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6834" y="4623224"/>
            <a:ext cx="792011" cy="286114"/>
          </a:xfrm>
          <a:custGeom>
            <a:avLst/>
            <a:gdLst/>
            <a:ahLst/>
            <a:cxnLst/>
            <a:rect l="l" t="t" r="r" b="b"/>
            <a:pathLst>
              <a:path w="1624638" h="586901" extrusionOk="0">
                <a:moveTo>
                  <a:pt x="0" y="0"/>
                </a:moveTo>
                <a:lnTo>
                  <a:pt x="1624639" y="0"/>
                </a:lnTo>
                <a:lnTo>
                  <a:pt x="1624639" y="586901"/>
                </a:lnTo>
                <a:lnTo>
                  <a:pt x="0" y="586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5802" y="4683095"/>
            <a:ext cx="860776" cy="166416"/>
          </a:xfrm>
          <a:custGeom>
            <a:avLst/>
            <a:gdLst/>
            <a:ahLst/>
            <a:cxnLst/>
            <a:rect l="l" t="t" r="r" b="b"/>
            <a:pathLst>
              <a:path w="1765694" h="341367" extrusionOk="0">
                <a:moveTo>
                  <a:pt x="0" y="0"/>
                </a:moveTo>
                <a:lnTo>
                  <a:pt x="1765694" y="0"/>
                </a:lnTo>
                <a:lnTo>
                  <a:pt x="1765694" y="341367"/>
                </a:lnTo>
                <a:lnTo>
                  <a:pt x="0" y="341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93613" y="4671668"/>
            <a:ext cx="677942" cy="217789"/>
          </a:xfrm>
          <a:custGeom>
            <a:avLst/>
            <a:gdLst/>
            <a:ahLst/>
            <a:cxnLst/>
            <a:rect l="l" t="t" r="r" b="b"/>
            <a:pathLst>
              <a:path w="1390650" h="446746" extrusionOk="0">
                <a:moveTo>
                  <a:pt x="0" y="0"/>
                </a:moveTo>
                <a:lnTo>
                  <a:pt x="1390649" y="0"/>
                </a:lnTo>
                <a:lnTo>
                  <a:pt x="1390649" y="446747"/>
                </a:lnTo>
                <a:lnTo>
                  <a:pt x="0" y="446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3561" y="4691557"/>
            <a:ext cx="703127" cy="183692"/>
          </a:xfrm>
          <a:custGeom>
            <a:avLst/>
            <a:gdLst/>
            <a:ahLst/>
            <a:cxnLst/>
            <a:rect l="l" t="t" r="r" b="b"/>
            <a:pathLst>
              <a:path w="1442311" h="376804" extrusionOk="0">
                <a:moveTo>
                  <a:pt x="0" y="0"/>
                </a:moveTo>
                <a:lnTo>
                  <a:pt x="1442311" y="0"/>
                </a:lnTo>
                <a:lnTo>
                  <a:pt x="1442311" y="376804"/>
                </a:lnTo>
                <a:lnTo>
                  <a:pt x="0" y="376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233" y="4657614"/>
            <a:ext cx="1111205" cy="251551"/>
          </a:xfrm>
          <a:custGeom>
            <a:avLst/>
            <a:gdLst/>
            <a:ahLst/>
            <a:cxnLst/>
            <a:rect l="l" t="t" r="r" b="b"/>
            <a:pathLst>
              <a:path w="2279394" h="516003" extrusionOk="0">
                <a:moveTo>
                  <a:pt x="0" y="0"/>
                </a:moveTo>
                <a:lnTo>
                  <a:pt x="2279394" y="0"/>
                </a:lnTo>
                <a:lnTo>
                  <a:pt x="2279394" y="516002"/>
                </a:lnTo>
                <a:lnTo>
                  <a:pt x="0" y="516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r="-779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8052" y="4592769"/>
            <a:ext cx="480714" cy="381191"/>
          </a:xfrm>
          <a:custGeom>
            <a:avLst/>
            <a:gdLst/>
            <a:ahLst/>
            <a:cxnLst/>
            <a:rect l="l" t="t" r="r" b="b"/>
            <a:pathLst>
              <a:path w="986080" h="781931" extrusionOk="0">
                <a:moveTo>
                  <a:pt x="0" y="0"/>
                </a:moveTo>
                <a:lnTo>
                  <a:pt x="986080" y="0"/>
                </a:lnTo>
                <a:lnTo>
                  <a:pt x="986080" y="781930"/>
                </a:lnTo>
                <a:lnTo>
                  <a:pt x="0" y="781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9" ma:contentTypeDescription="Create a new document." ma:contentTypeScope="" ma:versionID="c0a8b1796a8dd6b38852de74ff080729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88a703fd55f415ae93a6b4d1954400f5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Props1.xml><?xml version="1.0" encoding="utf-8"?>
<ds:datastoreItem xmlns:ds="http://schemas.openxmlformats.org/officeDocument/2006/customXml" ds:itemID="{B3ACBC3E-5EE2-44C1-89DF-F17CE23FE7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4adec5-321f-46c9-8d8f-d278d5019d73"/>
    <ds:schemaRef ds:uri="98a9eb8c-6a01-428e-9f5d-17b5596ff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857024-D970-473F-9C87-934C533AA0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C510E7-6FB8-4349-8D64-B8B60527439F}">
  <ds:schemaRefs>
    <ds:schemaRef ds:uri="http://schemas.microsoft.com/office/2006/metadata/properties"/>
    <ds:schemaRef ds:uri="http://schemas.microsoft.com/office/infopath/2007/PartnerControls"/>
    <ds:schemaRef ds:uri="f04adec5-321f-46c9-8d8f-d278d5019d73"/>
    <ds:schemaRef ds:uri="98a9eb8c-6a01-428e-9f5d-17b5596ff27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947</Words>
  <Application>Microsoft Office PowerPoint</Application>
  <PresentationFormat>On-screen Show (16:9)</PresentationFormat>
  <Paragraphs>113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Arial</vt:lpstr>
      <vt:lpstr>Titillium Web SemiBold</vt:lpstr>
      <vt:lpstr>Titillium Web</vt:lpstr>
      <vt:lpstr>Simple Light</vt:lpstr>
      <vt:lpstr>Simple Light</vt:lpstr>
      <vt:lpstr>UNITE:  University Network for Inclusive and digiTal Education </vt:lpstr>
      <vt:lpstr>UCD Team</vt:lpstr>
      <vt:lpstr>ABOUT UNITE</vt:lpstr>
      <vt:lpstr>What is UNITE?</vt:lpstr>
      <vt:lpstr>Lines of Action: Four Work packages</vt:lpstr>
      <vt:lpstr>UCD’s ROLE</vt:lpstr>
      <vt:lpstr>UCD Role</vt:lpstr>
      <vt:lpstr>AWARE: Inclusion Training for Higher Education</vt:lpstr>
      <vt:lpstr>AWARE OUTCOMES</vt:lpstr>
      <vt:lpstr>AWARE Training Strategies</vt:lpstr>
      <vt:lpstr>Decolonial &amp; Intersectional Approach </vt:lpstr>
      <vt:lpstr>TRAINING FOR TUTORS</vt:lpstr>
      <vt:lpstr>Tutor Training Programme Development</vt:lpstr>
      <vt:lpstr>TRAINING FOR STUDENTS</vt:lpstr>
      <vt:lpstr>Training Programme Development</vt:lpstr>
      <vt:lpstr>ALL IN TOOLKIT: A UNITE Teaching &amp; Learning Guide to Implementing Inclusive Language </vt:lpstr>
      <vt:lpstr>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Jessica Dunne</cp:lastModifiedBy>
  <cp:revision>18</cp:revision>
  <dcterms:modified xsi:type="dcterms:W3CDTF">2026-03-11T14:29:28Z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0x01010069946560433F2B4BAC6115A870028350</vt:lpwstr>
  </property>
  <property fmtid="{D5CDD505-2E9C-101B-9397-08002B2CF9AE}" pid="3" name="MediaServiceImageTags">
    <vt:lpwstr/>
  </property>
</Properties>
</file>