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heme/theme2.xml" ContentType="application/vnd.openxmlformats-officedocument.theme+xml"/>
  <Override PartName="/ppt/tags/tag14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tags/tag15.xml" ContentType="application/vnd.openxmlformats-officedocument.presentationml.tags+xml"/>
  <Override PartName="/ppt/notesSlides/notesSlide19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5"/>
  </p:notesMasterIdLst>
  <p:sldIdLst>
    <p:sldId id="256" r:id="rId5"/>
    <p:sldId id="315" r:id="rId6"/>
    <p:sldId id="297" r:id="rId7"/>
    <p:sldId id="290" r:id="rId8"/>
    <p:sldId id="291" r:id="rId9"/>
    <p:sldId id="292" r:id="rId10"/>
    <p:sldId id="293" r:id="rId11"/>
    <p:sldId id="294" r:id="rId12"/>
    <p:sldId id="295" r:id="rId13"/>
    <p:sldId id="299" r:id="rId14"/>
    <p:sldId id="300" r:id="rId15"/>
    <p:sldId id="302" r:id="rId16"/>
    <p:sldId id="303" r:id="rId17"/>
    <p:sldId id="304" r:id="rId18"/>
    <p:sldId id="306" r:id="rId19"/>
    <p:sldId id="311" r:id="rId20"/>
    <p:sldId id="312" r:id="rId21"/>
    <p:sldId id="313" r:id="rId22"/>
    <p:sldId id="314" r:id="rId23"/>
    <p:sldId id="287" r:id="rId24"/>
  </p:sldIdLst>
  <p:sldSz cx="12192000" cy="6858000"/>
  <p:notesSz cx="6858000" cy="9144000"/>
  <p:custDataLst>
    <p:tags r:id="rId2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C979E"/>
    <a:srgbClr val="2C595F"/>
    <a:srgbClr val="0097D7"/>
    <a:srgbClr val="6E5093"/>
    <a:srgbClr val="09A145"/>
    <a:srgbClr val="009B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C7BFA90-674A-21A1-4F1B-844462236FCB}" v="1349" dt="2024-11-13T16:08:43.003"/>
    <p1510:client id="{485BCF3A-7E28-C87E-CA3F-DDDB99110593}" v="91" dt="2024-11-15T10:46:13.949"/>
    <p1510:client id="{F6543D1C-12D3-7BA0-35AD-E86F7163A119}" v="23" dt="2024-11-14T14:04:44.84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51" autoAdjust="0"/>
    <p:restoredTop sz="86370" autoAdjust="0"/>
  </p:normalViewPr>
  <p:slideViewPr>
    <p:cSldViewPr snapToGrid="0">
      <p:cViewPr varScale="1">
        <p:scale>
          <a:sx n="72" d="100"/>
          <a:sy n="72" d="100"/>
        </p:scale>
        <p:origin x="206" y="5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" Target="slides/slide4.xml" Id="rId8" /><Relationship Type="http://schemas.openxmlformats.org/officeDocument/2006/relationships/slide" Target="slides/slide9.xml" Id="rId13" /><Relationship Type="http://schemas.openxmlformats.org/officeDocument/2006/relationships/slide" Target="slides/slide14.xml" Id="rId18" /><Relationship Type="http://schemas.openxmlformats.org/officeDocument/2006/relationships/tags" Target="tags/tag1.xml" Id="rId26" /><Relationship Type="http://schemas.openxmlformats.org/officeDocument/2006/relationships/customXml" Target="../customXml/item3.xml" Id="rId3" /><Relationship Type="http://schemas.openxmlformats.org/officeDocument/2006/relationships/slide" Target="slides/slide17.xml" Id="rId21" /><Relationship Type="http://schemas.openxmlformats.org/officeDocument/2006/relationships/slide" Target="slides/slide3.xml" Id="rId7" /><Relationship Type="http://schemas.openxmlformats.org/officeDocument/2006/relationships/slide" Target="slides/slide8.xml" Id="rId12" /><Relationship Type="http://schemas.openxmlformats.org/officeDocument/2006/relationships/slide" Target="slides/slide13.xml" Id="rId17" /><Relationship Type="http://schemas.openxmlformats.org/officeDocument/2006/relationships/notesMaster" Target="notesMasters/notesMaster1.xml" Id="rId25" /><Relationship Type="http://schemas.openxmlformats.org/officeDocument/2006/relationships/customXml" Target="../customXml/item2.xml" Id="rId2" /><Relationship Type="http://schemas.openxmlformats.org/officeDocument/2006/relationships/slide" Target="slides/slide12.xml" Id="rId16" /><Relationship Type="http://schemas.openxmlformats.org/officeDocument/2006/relationships/slide" Target="slides/slide16.xml" Id="rId20" /><Relationship Type="http://schemas.openxmlformats.org/officeDocument/2006/relationships/theme" Target="theme/theme1.xml" Id="rId29" /><Relationship Type="http://schemas.openxmlformats.org/officeDocument/2006/relationships/customXml" Target="../customXml/item1.xml" Id="rId1" /><Relationship Type="http://schemas.openxmlformats.org/officeDocument/2006/relationships/slide" Target="slides/slide2.xml" Id="rId6" /><Relationship Type="http://schemas.openxmlformats.org/officeDocument/2006/relationships/slide" Target="slides/slide7.xml" Id="rId11" /><Relationship Type="http://schemas.openxmlformats.org/officeDocument/2006/relationships/slide" Target="slides/slide20.xml" Id="rId24" /><Relationship Type="http://schemas.microsoft.com/office/2015/10/relationships/revisionInfo" Target="revisionInfo.xml" Id="rId32" /><Relationship Type="http://schemas.openxmlformats.org/officeDocument/2006/relationships/slide" Target="slides/slide1.xml" Id="rId5" /><Relationship Type="http://schemas.openxmlformats.org/officeDocument/2006/relationships/slide" Target="slides/slide11.xml" Id="rId15" /><Relationship Type="http://schemas.openxmlformats.org/officeDocument/2006/relationships/slide" Target="slides/slide19.xml" Id="rId23" /><Relationship Type="http://schemas.openxmlformats.org/officeDocument/2006/relationships/viewProps" Target="viewProps.xml" Id="rId28" /><Relationship Type="http://schemas.openxmlformats.org/officeDocument/2006/relationships/slide" Target="slides/slide6.xml" Id="rId10" /><Relationship Type="http://schemas.openxmlformats.org/officeDocument/2006/relationships/slide" Target="slides/slide15.xml" Id="rId19" /><Relationship Type="http://schemas.openxmlformats.org/officeDocument/2006/relationships/slideMaster" Target="slideMasters/slideMaster1.xml" Id="rId4" /><Relationship Type="http://schemas.openxmlformats.org/officeDocument/2006/relationships/slide" Target="slides/slide5.xml" Id="rId9" /><Relationship Type="http://schemas.openxmlformats.org/officeDocument/2006/relationships/slide" Target="slides/slide10.xml" Id="rId14" /><Relationship Type="http://schemas.openxmlformats.org/officeDocument/2006/relationships/slide" Target="slides/slide18.xml" Id="rId22" /><Relationship Type="http://schemas.openxmlformats.org/officeDocument/2006/relationships/presProps" Target="presProps.xml" Id="rId27" /><Relationship Type="http://schemas.openxmlformats.org/officeDocument/2006/relationships/tableStyles" Target="tableStyles.xml" Id="rId30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C7A73D-8D0B-4E57-ABF3-518405A76D04}" type="datetimeFigureOut">
              <a:rPr lang="en-IE" smtClean="0"/>
              <a:t>15/11/2024</a:t>
            </a:fld>
            <a:endParaRPr lang="en-IE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7D2654-B49D-4875-A03B-2B93728FB097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563096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7D2654-B49D-4875-A03B-2B93728FB097}" type="slidenum">
              <a:rPr lang="en-IE" smtClean="0"/>
              <a:t>2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4995996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7D2654-B49D-4875-A03B-2B93728FB097}" type="slidenum">
              <a:rPr lang="en-IE" smtClean="0"/>
              <a:t>11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26608355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7D2654-B49D-4875-A03B-2B93728FB097}" type="slidenum">
              <a:rPr lang="en-IE" smtClean="0"/>
              <a:t>12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0126300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7D2654-B49D-4875-A03B-2B93728FB097}" type="slidenum">
              <a:rPr lang="en-IE" smtClean="0"/>
              <a:t>13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65853826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7D2654-B49D-4875-A03B-2B93728FB097}" type="slidenum">
              <a:rPr lang="en-IE" smtClean="0"/>
              <a:t>14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58302244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="0" i="0" dirty="0">
                <a:solidFill>
                  <a:srgbClr val="E1E1E1"/>
                </a:solidFill>
                <a:effectLst/>
                <a:latin typeface="Segoe UI" panose="020B0502040204020203" pitchFamily="34" charset="0"/>
              </a:rPr>
              <a:t>Don’t be afraid to ask questions. Whether it’s academic, social, or administrative, there are resources and people available to help.</a:t>
            </a:r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7D2654-B49D-4875-A03B-2B93728FB097}" type="slidenum">
              <a:rPr lang="en-IE" smtClean="0"/>
              <a:t>15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68446137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="0" i="0" dirty="0">
                <a:solidFill>
                  <a:srgbClr val="E1E1E1"/>
                </a:solidFill>
                <a:effectLst/>
                <a:latin typeface="Segoe UI" panose="020B0502040204020203" pitchFamily="34" charset="0"/>
              </a:rPr>
              <a:t>Don’t be afraid to ask questions. Whether it’s academic, social, or administrative, there are resources and people available to help.</a:t>
            </a:r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7D2654-B49D-4875-A03B-2B93728FB097}" type="slidenum">
              <a:rPr lang="en-IE" smtClean="0"/>
              <a:t>16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7342242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="0" i="0" dirty="0">
                <a:solidFill>
                  <a:srgbClr val="E1E1E1"/>
                </a:solidFill>
                <a:effectLst/>
                <a:latin typeface="Segoe UI" panose="020B0502040204020203" pitchFamily="34" charset="0"/>
              </a:rPr>
              <a:t>Don’t be afraid to ask questions. Whether it’s academic, social, or administrative, there are resources and people available to help.</a:t>
            </a:r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7D2654-B49D-4875-A03B-2B93728FB097}" type="slidenum">
              <a:rPr lang="en-IE" smtClean="0"/>
              <a:t>17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07174800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="0" i="0" dirty="0">
                <a:solidFill>
                  <a:srgbClr val="E1E1E1"/>
                </a:solidFill>
                <a:effectLst/>
                <a:latin typeface="Segoe UI" panose="020B0502040204020203" pitchFamily="34" charset="0"/>
              </a:rPr>
              <a:t>Don’t be afraid to ask questions. Whether it’s academic, social, or administrative, there are resources and people available to help.</a:t>
            </a:r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7D2654-B49D-4875-A03B-2B93728FB097}" type="slidenum">
              <a:rPr lang="en-IE" smtClean="0"/>
              <a:t>18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35803849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="0" i="0" dirty="0">
                <a:solidFill>
                  <a:srgbClr val="E1E1E1"/>
                </a:solidFill>
                <a:effectLst/>
                <a:latin typeface="Segoe UI" panose="020B0502040204020203" pitchFamily="34" charset="0"/>
              </a:rPr>
              <a:t>Don’t be afraid to ask questions. Whether it’s academic, social, or administrative, there are resources and people available to help.</a:t>
            </a:r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7D2654-B49D-4875-A03B-2B93728FB097}" type="slidenum">
              <a:rPr lang="en-IE" smtClean="0"/>
              <a:t>19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33017285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dirty="0"/>
              <a:t>Or come to a drop in and talk to me private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7D2654-B49D-4875-A03B-2B93728FB097}" type="slidenum">
              <a:rPr lang="en-IE" smtClean="0"/>
              <a:t>20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1089497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7D2654-B49D-4875-A03B-2B93728FB097}" type="slidenum">
              <a:rPr lang="en-IE" smtClean="0"/>
              <a:t>3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4165041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7D2654-B49D-4875-A03B-2B93728FB097}" type="slidenum">
              <a:rPr lang="en-IE" smtClean="0"/>
              <a:t>4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6493083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7D2654-B49D-4875-A03B-2B93728FB097}" type="slidenum">
              <a:rPr lang="en-IE" smtClean="0"/>
              <a:t>5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8420784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7D2654-B49D-4875-A03B-2B93728FB097}" type="slidenum">
              <a:rPr lang="en-IE" smtClean="0"/>
              <a:t>6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5421086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7D2654-B49D-4875-A03B-2B93728FB097}" type="slidenum">
              <a:rPr lang="en-IE" smtClean="0"/>
              <a:t>7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7361985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7D2654-B49D-4875-A03B-2B93728FB097}" type="slidenum">
              <a:rPr lang="en-IE" smtClean="0"/>
              <a:t>8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5839339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7D2654-B49D-4875-A03B-2B93728FB097}" type="slidenum">
              <a:rPr lang="en-IE" smtClean="0"/>
              <a:t>9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1309314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7D2654-B49D-4875-A03B-2B93728FB097}" type="slidenum">
              <a:rPr lang="en-IE" smtClean="0"/>
              <a:t>10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2907957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703559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40637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35373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14376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12132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50471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31034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07736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tags r:id="rId1"/>
    </p:custDataLst>
    <p:extLst>
      <p:ext uri="{BB962C8B-B14F-4D97-AF65-F5344CB8AC3E}">
        <p14:creationId xmlns:p14="http://schemas.microsoft.com/office/powerpoint/2010/main" val="3731928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>
            <a:no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352502"/>
            <a:ext cx="3932237" cy="3516486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085688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04797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E" dirty="0"/>
          </a:p>
        </p:txBody>
      </p:sp>
      <p:sp>
        <p:nvSpPr>
          <p:cNvPr id="5" name="Google Shape;8;p1">
            <a:extLst>
              <a:ext uri="{FF2B5EF4-FFF2-40B4-BE49-F238E27FC236}">
                <a16:creationId xmlns:a16="http://schemas.microsoft.com/office/drawing/2014/main" id="{FA1B5EA7-73F0-4DFD-A1FB-E39447DAEF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875283"/>
            <a:ext cx="12192000" cy="984353"/>
          </a:xfrm>
          <a:prstGeom prst="rect">
            <a:avLst/>
          </a:prstGeom>
          <a:solidFill>
            <a:srgbClr val="2C595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" name="Google Shape;12;p1">
            <a:extLst>
              <a:ext uri="{FF2B5EF4-FFF2-40B4-BE49-F238E27FC236}">
                <a16:creationId xmlns:a16="http://schemas.microsoft.com/office/drawing/2014/main" id="{893615C0-78BB-4DD2-B773-9387F5E7E28C}"/>
              </a:ext>
            </a:extLst>
          </p:cNvPr>
          <p:cNvSpPr txBox="1"/>
          <p:nvPr userDrawn="1"/>
        </p:nvSpPr>
        <p:spPr>
          <a:xfrm>
            <a:off x="7376411" y="6174341"/>
            <a:ext cx="2049010" cy="547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+mj-lt"/>
                <a:ea typeface="Twentieth Century"/>
                <a:cs typeface="Twentieth Century"/>
                <a:sym typeface="Twentieth Century"/>
              </a:rPr>
              <a:t>@aheadireland	</a:t>
            </a:r>
            <a:endParaRPr dirty="0">
              <a:solidFill>
                <a:srgbClr val="FFFFFF"/>
              </a:solidFill>
              <a:latin typeface="+mj-lt"/>
              <a:ea typeface="Twentieth Century"/>
              <a:cs typeface="Twentieth Century"/>
              <a:sym typeface="Twentieth Century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5604E9DE-8FB4-4716-B657-06842ADD8753}"/>
              </a:ext>
            </a:extLst>
          </p:cNvPr>
          <p:cNvGrpSpPr/>
          <p:nvPr userDrawn="1"/>
        </p:nvGrpSpPr>
        <p:grpSpPr>
          <a:xfrm>
            <a:off x="4024817" y="5877959"/>
            <a:ext cx="984353" cy="984353"/>
            <a:chOff x="4100431" y="5877959"/>
            <a:chExt cx="984353" cy="984353"/>
          </a:xfrm>
        </p:grpSpPr>
        <p:sp>
          <p:nvSpPr>
            <p:cNvPr id="6" name="Right Triangle 5">
              <a:extLst>
                <a:ext uri="{FF2B5EF4-FFF2-40B4-BE49-F238E27FC236}">
                  <a16:creationId xmlns:a16="http://schemas.microsoft.com/office/drawing/2014/main" id="{CC0561E3-5540-4E51-9BE6-DA83A1E621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4100431" y="5877959"/>
              <a:ext cx="984353" cy="984353"/>
            </a:xfrm>
            <a:prstGeom prst="rtTriangle">
              <a:avLst/>
            </a:prstGeom>
            <a:solidFill>
              <a:srgbClr val="6C979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pic>
          <p:nvPicPr>
            <p:cNvPr id="9" name="Google Shape;15;p1" descr="Facebook Logo">
              <a:extLst>
                <a:ext uri="{FF2B5EF4-FFF2-40B4-BE49-F238E27FC236}">
                  <a16:creationId xmlns:a16="http://schemas.microsoft.com/office/drawing/2014/main" id="{FFE7E155-AA03-4A09-A709-B36E7B6DB1BF}"/>
                </a:ext>
              </a:extLst>
            </p:cNvPr>
            <p:cNvPicPr preferRelativeResize="0"/>
            <p:nvPr userDrawn="1"/>
          </p:nvPicPr>
          <p:blipFill>
            <a:blip r:embed="rId14">
              <a:alphaModFix/>
            </a:blip>
            <a:stretch>
              <a:fillRect/>
            </a:stretch>
          </p:blipFill>
          <p:spPr>
            <a:xfrm>
              <a:off x="4278514" y="6210633"/>
              <a:ext cx="273037" cy="52333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0" name="Google Shape;12;p1">
            <a:extLst>
              <a:ext uri="{FF2B5EF4-FFF2-40B4-BE49-F238E27FC236}">
                <a16:creationId xmlns:a16="http://schemas.microsoft.com/office/drawing/2014/main" id="{F152B2B3-B5FE-4955-9650-212D456EE203}"/>
              </a:ext>
            </a:extLst>
          </p:cNvPr>
          <p:cNvSpPr txBox="1"/>
          <p:nvPr userDrawn="1"/>
        </p:nvSpPr>
        <p:spPr>
          <a:xfrm>
            <a:off x="4712990" y="6174341"/>
            <a:ext cx="1562581" cy="471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+mj-lt"/>
                <a:ea typeface="Twentieth Century"/>
                <a:cs typeface="Twentieth Century"/>
                <a:sym typeface="Twentieth Century"/>
              </a:rPr>
              <a:t>/AHEADireland		</a:t>
            </a:r>
            <a:endParaRPr dirty="0">
              <a:solidFill>
                <a:srgbClr val="FFFFFF"/>
              </a:solidFill>
              <a:latin typeface="+mj-lt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1" name="Google Shape;12;p1">
            <a:extLst>
              <a:ext uri="{FF2B5EF4-FFF2-40B4-BE49-F238E27FC236}">
                <a16:creationId xmlns:a16="http://schemas.microsoft.com/office/drawing/2014/main" id="{856EEC15-EDE7-4DDA-A68F-A30C86314B40}"/>
              </a:ext>
            </a:extLst>
          </p:cNvPr>
          <p:cNvSpPr txBox="1"/>
          <p:nvPr userDrawn="1"/>
        </p:nvSpPr>
        <p:spPr>
          <a:xfrm>
            <a:off x="10035304" y="6174341"/>
            <a:ext cx="2343807" cy="6774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bg1"/>
                </a:solidFill>
                <a:latin typeface="+mj-lt"/>
                <a:ea typeface="Twentieth Century"/>
                <a:cs typeface="Twentieth Century"/>
                <a:sym typeface="Twentieth Century"/>
              </a:rPr>
              <a:t>www.ahead.ie</a:t>
            </a:r>
            <a:r>
              <a:rPr lang="en" dirty="0">
                <a:solidFill>
                  <a:srgbClr val="FFFFFF"/>
                </a:solidFill>
                <a:latin typeface="+mj-lt"/>
                <a:ea typeface="Twentieth Century"/>
                <a:cs typeface="Twentieth Century"/>
                <a:sym typeface="Twentieth Century"/>
              </a:rPr>
              <a:t>	</a:t>
            </a:r>
            <a:endParaRPr dirty="0">
              <a:solidFill>
                <a:srgbClr val="FFFFFF"/>
              </a:solidFill>
              <a:latin typeface="+mj-lt"/>
              <a:ea typeface="Twentieth Century"/>
              <a:cs typeface="Twentieth Century"/>
              <a:sym typeface="Twentieth Century"/>
            </a:endParaRPr>
          </a:p>
        </p:txBody>
      </p:sp>
      <p:pic>
        <p:nvPicPr>
          <p:cNvPr id="12" name="Picture 11" descr="AHEAD logo in white">
            <a:extLst>
              <a:ext uri="{FF2B5EF4-FFF2-40B4-BE49-F238E27FC236}">
                <a16:creationId xmlns:a16="http://schemas.microsoft.com/office/drawing/2014/main" id="{977DCE68-5165-438E-88D4-6CB50402F2B8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901" y="6167491"/>
            <a:ext cx="3243397" cy="399935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A6D84C67-A603-4BD8-85C0-18A7CFD60885}"/>
              </a:ext>
            </a:extLst>
          </p:cNvPr>
          <p:cNvGrpSpPr/>
          <p:nvPr userDrawn="1"/>
        </p:nvGrpSpPr>
        <p:grpSpPr>
          <a:xfrm>
            <a:off x="6593302" y="5882131"/>
            <a:ext cx="984353" cy="984353"/>
            <a:chOff x="6276684" y="5882131"/>
            <a:chExt cx="984353" cy="984353"/>
          </a:xfrm>
        </p:grpSpPr>
        <p:sp>
          <p:nvSpPr>
            <p:cNvPr id="13" name="Right Triangle 12">
              <a:extLst>
                <a:ext uri="{FF2B5EF4-FFF2-40B4-BE49-F238E27FC236}">
                  <a16:creationId xmlns:a16="http://schemas.microsoft.com/office/drawing/2014/main" id="{A8A71979-04A3-47C0-8DD5-ABB3AB487F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6276684" y="5882131"/>
              <a:ext cx="984353" cy="984353"/>
            </a:xfrm>
            <a:prstGeom prst="rtTriangle">
              <a:avLst/>
            </a:prstGeom>
            <a:solidFill>
              <a:srgbClr val="6C979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pic>
          <p:nvPicPr>
            <p:cNvPr id="14" name="Google Shape;14;p1" descr="Twitter Logo">
              <a:extLst>
                <a:ext uri="{FF2B5EF4-FFF2-40B4-BE49-F238E27FC236}">
                  <a16:creationId xmlns:a16="http://schemas.microsoft.com/office/drawing/2014/main" id="{EC201EB0-A09D-4432-9B2A-E41449CCF4AC}"/>
                </a:ext>
              </a:extLst>
            </p:cNvPr>
            <p:cNvPicPr preferRelativeResize="0"/>
            <p:nvPr userDrawn="1"/>
          </p:nvPicPr>
          <p:blipFill>
            <a:blip r:embed="rId16">
              <a:alphaModFix/>
            </a:blip>
            <a:stretch>
              <a:fillRect/>
            </a:stretch>
          </p:blipFill>
          <p:spPr>
            <a:xfrm>
              <a:off x="6463795" y="6248021"/>
              <a:ext cx="551457" cy="448555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AA77F8CA-10FF-4148-A711-87B12C77278E}"/>
              </a:ext>
            </a:extLst>
          </p:cNvPr>
          <p:cNvGrpSpPr/>
          <p:nvPr userDrawn="1"/>
        </p:nvGrpSpPr>
        <p:grpSpPr>
          <a:xfrm>
            <a:off x="9458125" y="5881212"/>
            <a:ext cx="984353" cy="984353"/>
            <a:chOff x="8966296" y="5881212"/>
            <a:chExt cx="984353" cy="984353"/>
          </a:xfrm>
        </p:grpSpPr>
        <p:sp>
          <p:nvSpPr>
            <p:cNvPr id="15" name="Right Triangle 14">
              <a:extLst>
                <a:ext uri="{FF2B5EF4-FFF2-40B4-BE49-F238E27FC236}">
                  <a16:creationId xmlns:a16="http://schemas.microsoft.com/office/drawing/2014/main" id="{335110E8-8E9B-4559-A061-13D62B1A47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8966296" y="5881212"/>
              <a:ext cx="984353" cy="984353"/>
            </a:xfrm>
            <a:prstGeom prst="rtTriangle">
              <a:avLst/>
            </a:prstGeom>
            <a:solidFill>
              <a:srgbClr val="6C979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pic>
          <p:nvPicPr>
            <p:cNvPr id="16" name="Google Shape;13;p1" descr="Website logo">
              <a:extLst>
                <a:ext uri="{FF2B5EF4-FFF2-40B4-BE49-F238E27FC236}">
                  <a16:creationId xmlns:a16="http://schemas.microsoft.com/office/drawing/2014/main" id="{758BB0C0-5177-44EB-B0CE-2212C01CEB08}"/>
                </a:ext>
              </a:extLst>
            </p:cNvPr>
            <p:cNvPicPr preferRelativeResize="0"/>
            <p:nvPr userDrawn="1"/>
          </p:nvPicPr>
          <p:blipFill>
            <a:blip r:embed="rId17">
              <a:alphaModFix/>
            </a:blip>
            <a:stretch>
              <a:fillRect/>
            </a:stretch>
          </p:blipFill>
          <p:spPr>
            <a:xfrm>
              <a:off x="9152681" y="6146034"/>
              <a:ext cx="415636" cy="482804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custDataLst>
      <p:tags r:id="rId13"/>
    </p:custDataLst>
    <p:extLst>
      <p:ext uri="{BB962C8B-B14F-4D97-AF65-F5344CB8AC3E}">
        <p14:creationId xmlns:p14="http://schemas.microsoft.com/office/powerpoint/2010/main" val="2271552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Tw Cen MT" panose="020B0602020104020603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w Cen MT" panose="020B0602020104020603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w Cen MT" panose="020B0602020104020603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w Cen MT" panose="020B0602020104020603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w Cen MT" panose="020B0602020104020603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w Cen MT" panose="020B0602020104020603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4.xml"/><Relationship Id="rId4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5.xml"/><Relationship Id="rId4" Type="http://schemas.openxmlformats.org/officeDocument/2006/relationships/image" Target="../media/image10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3188" y="834252"/>
            <a:ext cx="6708043" cy="1816584"/>
          </a:xfrm>
        </p:spPr>
        <p:txBody>
          <a:bodyPr anchor="t">
            <a:normAutofit/>
          </a:bodyPr>
          <a:lstStyle/>
          <a:p>
            <a:pPr algn="l"/>
            <a:r>
              <a:rPr lang="en-IE" dirty="0"/>
              <a:t>A-Z of Getting College Ready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3188" y="3659188"/>
            <a:ext cx="6528826" cy="1655762"/>
          </a:xfrm>
        </p:spPr>
        <p:txBody>
          <a:bodyPr/>
          <a:lstStyle/>
          <a:p>
            <a:pPr algn="l"/>
            <a:r>
              <a:rPr lang="en-IE" dirty="0"/>
              <a:t>Caoimhe Cronin</a:t>
            </a:r>
          </a:p>
          <a:p>
            <a:pPr algn="l"/>
            <a:r>
              <a:rPr lang="en-IE" dirty="0"/>
              <a:t>Student Engagement Officer</a:t>
            </a:r>
          </a:p>
        </p:txBody>
      </p:sp>
      <p:pic>
        <p:nvPicPr>
          <p:cNvPr id="5" name="Picture 4" descr="Diverse group of learners">
            <a:extLst>
              <a:ext uri="{FF2B5EF4-FFF2-40B4-BE49-F238E27FC236}">
                <a16:creationId xmlns:a16="http://schemas.microsoft.com/office/drawing/2014/main" id="{CE09BBF5-3636-4DDA-B390-9B7842EAC46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0611" y="937912"/>
            <a:ext cx="3493036" cy="2046965"/>
          </a:xfrm>
          <a:prstGeom prst="rect">
            <a:avLst/>
          </a:prstGeom>
        </p:spPr>
      </p:pic>
      <p:pic>
        <p:nvPicPr>
          <p:cNvPr id="6" name="Picture 5" descr="AHEAD Logo - creating inclusive environments in education and employment for people with disabilities">
            <a:extLst>
              <a:ext uri="{FF2B5EF4-FFF2-40B4-BE49-F238E27FC236}">
                <a16:creationId xmlns:a16="http://schemas.microsoft.com/office/drawing/2014/main" id="{9787BD56-CE76-4C3F-99BB-6453E0EBB84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0612" y="3749299"/>
            <a:ext cx="3564164" cy="966340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4239CC0-D4C8-4657-8E07-72612A1BA0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7391596" y="746502"/>
            <a:ext cx="0" cy="447675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4580791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FAAECD-4F6E-72CA-0B40-53E149F3A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Know Your Campus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709C1E-E97F-B547-DD6A-81BD2C28A0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42326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IE" dirty="0">
                <a:latin typeface="Tw Cen MT"/>
              </a:rPr>
              <a:t>During Orientation, the Institution will usually give a guided tour of the </a:t>
            </a:r>
            <a:r>
              <a:rPr lang="en-IE">
                <a:latin typeface="Tw Cen MT"/>
              </a:rPr>
              <a:t>Campus. </a:t>
            </a:r>
          </a:p>
          <a:p>
            <a:r>
              <a:rPr lang="en-IE" dirty="0">
                <a:latin typeface="Tw Cen MT"/>
              </a:rPr>
              <a:t>Make sure to take note of where student services, support offices, and the SU are located on campus, it will make things much easier when you need to access them. </a:t>
            </a:r>
          </a:p>
          <a:p>
            <a:r>
              <a:rPr lang="en-IE" dirty="0">
                <a:latin typeface="Tw Cen MT"/>
              </a:rPr>
              <a:t>Quiet rooms, accessible bathrooms, and student-centred spaces are important to note for yourself and others!</a:t>
            </a:r>
            <a:endParaRPr lang="en-IE" dirty="0"/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2830548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FAAECD-4F6E-72CA-0B40-53E149F3A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Library 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709C1E-E97F-B547-DD6A-81BD2C28A0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3116"/>
            <a:ext cx="10681854" cy="4102141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IE" sz="2000" dirty="0">
                <a:latin typeface="Tw Cen MT"/>
              </a:rPr>
              <a:t>Take the Library Tour!!</a:t>
            </a:r>
            <a:endParaRPr lang="en-US" sz="2000"/>
          </a:p>
          <a:p>
            <a:r>
              <a:rPr lang="en-IE" sz="2000" dirty="0">
                <a:latin typeface="Tw Cen MT"/>
              </a:rPr>
              <a:t>Explore the Academic Skills Support Programmes: programmes designed to help you make the most of your learning.</a:t>
            </a:r>
            <a:endParaRPr lang="en-IE" sz="2000"/>
          </a:p>
          <a:p>
            <a:r>
              <a:rPr lang="en-IE" sz="2000" dirty="0">
                <a:latin typeface="Tw Cen MT"/>
              </a:rPr>
              <a:t>Meet the team: the library staff can help you navigate the library and find the resources you need.</a:t>
            </a:r>
          </a:p>
          <a:p>
            <a:r>
              <a:rPr lang="en-IE" sz="2000" dirty="0">
                <a:latin typeface="Tw Cen MT"/>
              </a:rPr>
              <a:t>Borrow Books and Other Resources: Academic journals, DVDs, newspapers, magazines, and other archives can be great resources for papers and projects.</a:t>
            </a:r>
          </a:p>
          <a:p>
            <a:r>
              <a:rPr lang="en-IE" sz="2000" dirty="0">
                <a:latin typeface="Tw Cen MT"/>
              </a:rPr>
              <a:t>Plan in Advance: if you are using the university library for specific resources, check in advance that the resources you need are available (usually via the website).</a:t>
            </a:r>
          </a:p>
          <a:p>
            <a:r>
              <a:rPr lang="en-IE" sz="2000" dirty="0">
                <a:latin typeface="Tw Cen MT"/>
              </a:rPr>
              <a:t>Reserve a Table or Computer: check if you need to reserve a table or computer ahead of time.</a:t>
            </a:r>
          </a:p>
          <a:p>
            <a:r>
              <a:rPr lang="en-IE" sz="2000" dirty="0">
                <a:latin typeface="Tw Cen MT"/>
              </a:rPr>
              <a:t>Choose a Study Space: choose a study space that best suits your study needs.</a:t>
            </a:r>
          </a:p>
          <a:p>
            <a:r>
              <a:rPr lang="en-IE" sz="2000" dirty="0">
                <a:latin typeface="Tw Cen MT"/>
              </a:rPr>
              <a:t>Ask for Help</a:t>
            </a:r>
          </a:p>
        </p:txBody>
      </p:sp>
    </p:spTree>
    <p:extLst>
      <p:ext uri="{BB962C8B-B14F-4D97-AF65-F5344CB8AC3E}">
        <p14:creationId xmlns:p14="http://schemas.microsoft.com/office/powerpoint/2010/main" val="26527525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FAAECD-4F6E-72CA-0B40-53E149F3A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Needs Assessment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709C1E-E97F-B547-DD6A-81BD2C28A0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423269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r>
              <a:rPr lang="en-GB" dirty="0">
                <a:latin typeface="TW Cen MT"/>
                <a:ea typeface="Open Sans"/>
                <a:cs typeface="Open Sans"/>
              </a:rPr>
              <a:t>A Needs Assessment appointment is a meeting between a student and a member of the DSS. </a:t>
            </a:r>
            <a:endParaRPr lang="en-US" dirty="0">
              <a:ea typeface="Open Sans"/>
              <a:cs typeface="Open Sans"/>
            </a:endParaRPr>
          </a:p>
          <a:p>
            <a:r>
              <a:rPr lang="en-GB" dirty="0">
                <a:latin typeface="TW Cen MT"/>
                <a:ea typeface="Open Sans"/>
                <a:cs typeface="Open Sans"/>
              </a:rPr>
              <a:t>The assessment is not a test of your academic ability but an evaluation of the support you need to adapt to higher education and university life.</a:t>
            </a:r>
            <a:endParaRPr lang="en-US"/>
          </a:p>
          <a:p>
            <a:r>
              <a:rPr lang="en-GB" dirty="0">
                <a:latin typeface="TW Cen MT"/>
                <a:ea typeface="Open Sans"/>
                <a:cs typeface="Open Sans"/>
              </a:rPr>
              <a:t>A </a:t>
            </a:r>
            <a:r>
              <a:rPr lang="en-GB" dirty="0">
                <a:latin typeface="TW Cen MT"/>
              </a:rPr>
              <a:t>Reasonable Accommodation is any action that helps to lessen a disadvantage due to a disability or medical condition.</a:t>
            </a:r>
            <a:endParaRPr lang="en-GB"/>
          </a:p>
          <a:p>
            <a:r>
              <a:rPr lang="en-GB" dirty="0">
                <a:latin typeface="TW Cen MT"/>
              </a:rPr>
              <a:t>Make sure to meet with the DSS to ensure you have all the Reasonable Accommodations you need to get the most out of your studies!</a:t>
            </a:r>
          </a:p>
        </p:txBody>
      </p:sp>
    </p:spTree>
    <p:extLst>
      <p:ext uri="{BB962C8B-B14F-4D97-AF65-F5344CB8AC3E}">
        <p14:creationId xmlns:p14="http://schemas.microsoft.com/office/powerpoint/2010/main" val="6629611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FAAECD-4F6E-72CA-0B40-53E149F3A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Orientation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709C1E-E97F-B547-DD6A-81BD2C28A0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42326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IE" dirty="0">
                <a:latin typeface="Tw Cen MT"/>
              </a:rPr>
              <a:t>Often Institutions will have a specific Accessible Orientation.</a:t>
            </a:r>
          </a:p>
          <a:p>
            <a:r>
              <a:rPr lang="en-IE" dirty="0">
                <a:latin typeface="Tw Cen MT"/>
              </a:rPr>
              <a:t>Contact the Institution and organise one for yourself if there isn't one.</a:t>
            </a:r>
          </a:p>
          <a:p>
            <a:r>
              <a:rPr lang="en-IE" dirty="0">
                <a:latin typeface="Tw Cen MT"/>
              </a:rPr>
              <a:t>Great way to introduce yourself, and get to know staff.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5616270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FAAECD-4F6E-72CA-0B40-53E149F3A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Planning and Time Management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709C1E-E97F-B547-DD6A-81BD2C28A0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423269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>
              <a:lnSpc>
                <a:spcPct val="114999"/>
              </a:lnSpc>
              <a:buFont typeface="Wingdings" panose="020B0604020202020204" pitchFamily="34" charset="0"/>
              <a:buChar char="ü"/>
            </a:pPr>
            <a:r>
              <a:rPr lang="en-IE" sz="2600" dirty="0">
                <a:latin typeface="TW Cen MT"/>
              </a:rPr>
              <a:t>Consult your diary/calendar</a:t>
            </a:r>
            <a:endParaRPr lang="en-US" sz="2600" dirty="0">
              <a:latin typeface="TW Cen MT"/>
            </a:endParaRPr>
          </a:p>
          <a:p>
            <a:pPr>
              <a:lnSpc>
                <a:spcPct val="114999"/>
              </a:lnSpc>
              <a:buFont typeface="Wingdings" panose="020B0604020202020204" pitchFamily="34" charset="0"/>
              <a:buChar char="ü"/>
            </a:pPr>
            <a:r>
              <a:rPr lang="en-IE" sz="2600" dirty="0">
                <a:latin typeface="TW Cen MT"/>
              </a:rPr>
              <a:t>Keep a tidy study place</a:t>
            </a:r>
            <a:endParaRPr lang="en-US" sz="2600" dirty="0">
              <a:latin typeface="TW Cen MT"/>
            </a:endParaRPr>
          </a:p>
          <a:p>
            <a:pPr>
              <a:lnSpc>
                <a:spcPct val="114999"/>
              </a:lnSpc>
              <a:buFont typeface="Wingdings" panose="020B0604020202020204" pitchFamily="34" charset="0"/>
              <a:buChar char="ü"/>
            </a:pPr>
            <a:r>
              <a:rPr lang="en-IE" sz="2600" dirty="0">
                <a:latin typeface="TW Cen MT"/>
              </a:rPr>
              <a:t>Use to-do lists to break down tasks </a:t>
            </a:r>
            <a:endParaRPr lang="en-US" sz="2600" dirty="0">
              <a:latin typeface="TW Cen MT"/>
            </a:endParaRPr>
          </a:p>
          <a:p>
            <a:pPr>
              <a:lnSpc>
                <a:spcPct val="114999"/>
              </a:lnSpc>
              <a:buFont typeface="Wingdings" panose="020B0604020202020204" pitchFamily="34" charset="0"/>
              <a:buChar char="ü"/>
            </a:pPr>
            <a:r>
              <a:rPr lang="en-IE" sz="2600" dirty="0">
                <a:latin typeface="TW Cen MT"/>
              </a:rPr>
              <a:t>Make a study plan and keep it realistic </a:t>
            </a:r>
            <a:endParaRPr lang="en-US" sz="2600" dirty="0">
              <a:latin typeface="TW Cen MT"/>
            </a:endParaRPr>
          </a:p>
          <a:p>
            <a:pPr>
              <a:lnSpc>
                <a:spcPct val="114999"/>
              </a:lnSpc>
              <a:buFont typeface="Wingdings" panose="020B0604020202020204" pitchFamily="34" charset="0"/>
              <a:buChar char="ü"/>
            </a:pPr>
            <a:r>
              <a:rPr lang="en-IE" sz="2600" dirty="0">
                <a:latin typeface="TW Cen MT"/>
              </a:rPr>
              <a:t>Prioritise good note taking, and refer back </a:t>
            </a:r>
            <a:endParaRPr lang="en-US" sz="2600" dirty="0">
              <a:latin typeface="TW Cen MT"/>
            </a:endParaRPr>
          </a:p>
          <a:p>
            <a:pPr>
              <a:lnSpc>
                <a:spcPct val="114999"/>
              </a:lnSpc>
              <a:buFont typeface="Wingdings" panose="020B0604020202020204" pitchFamily="34" charset="0"/>
              <a:buChar char="ü"/>
            </a:pPr>
            <a:r>
              <a:rPr lang="en-IE" sz="2600" dirty="0">
                <a:latin typeface="TW Cen MT"/>
              </a:rPr>
              <a:t>Develop a system for organising class material and reading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42041464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FAAECD-4F6E-72CA-0B40-53E149F3A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Research Skills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709C1E-E97F-B547-DD6A-81BD2C28A0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423269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r>
              <a:rPr lang="en-IE" dirty="0">
                <a:latin typeface="Tw Cen MT"/>
              </a:rPr>
              <a:t>Research skills refer to the ability to search for, locate, extract, organise, evaluate and use or present information that is relevant to a particular topic. </a:t>
            </a:r>
            <a:endParaRPr lang="en-US"/>
          </a:p>
          <a:p>
            <a:r>
              <a:rPr lang="en-IE" dirty="0">
                <a:latin typeface="Tw Cen MT"/>
              </a:rPr>
              <a:t>Academic research is a specific type of research: a process of detailed and methodical investigation into some area of study. It involves intensive search, investigation, and critical analysis, usually in response to a specific research question or hypothesis. (It also usually involves a </a:t>
            </a:r>
            <a:r>
              <a:rPr lang="en-IE">
                <a:latin typeface="Tw Cen MT"/>
              </a:rPr>
              <a:t>lot of reading.)</a:t>
            </a:r>
            <a:endParaRPr lang="en-US"/>
          </a:p>
          <a:p>
            <a:r>
              <a:rPr lang="en-IE" dirty="0">
                <a:latin typeface="Tw Cen MT"/>
              </a:rPr>
              <a:t>Institutions often have "Study Skill's" workshops at the beginning of term.</a:t>
            </a:r>
            <a:endParaRPr lang="en-IE" dirty="0"/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1609008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FAAECD-4F6E-72CA-0B40-53E149F3A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Work- Life Balance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709C1E-E97F-B547-DD6A-81BD2C28A0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42326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IE" dirty="0">
                <a:latin typeface="Tw Cen MT"/>
              </a:rPr>
              <a:t>If you are working while studying, make sure to give yourself time to decompress. </a:t>
            </a:r>
          </a:p>
          <a:p>
            <a:r>
              <a:rPr lang="en-IE" dirty="0">
                <a:latin typeface="Tw Cen MT"/>
              </a:rPr>
              <a:t>Managing this can get overwhelming, don't over extend yourself. </a:t>
            </a:r>
          </a:p>
          <a:p>
            <a:r>
              <a:rPr lang="en-IE" dirty="0">
                <a:latin typeface="Tw Cen MT"/>
              </a:rPr>
              <a:t>If possible, book time off during busy periods (Exam season, Reading weeks)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6523053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FAAECD-4F6E-72CA-0B40-53E149F3AE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8143"/>
            <a:ext cx="10515600" cy="1325563"/>
          </a:xfrm>
        </p:spPr>
        <p:txBody>
          <a:bodyPr/>
          <a:lstStyle/>
          <a:p>
            <a:r>
              <a:rPr lang="en-IE" dirty="0">
                <a:latin typeface="Tw Cen MT"/>
              </a:rPr>
              <a:t>(e)Xtra Support </a:t>
            </a:r>
            <a:endParaRPr lang="en-I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709C1E-E97F-B547-DD6A-81BD2C28A0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2280"/>
            <a:ext cx="7744692" cy="4406940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n-IE" sz="2200" b="1" dirty="0">
                <a:latin typeface="Tw Cen MT"/>
              </a:rPr>
              <a:t>AHEAD/ USI Students with Disabilities Advisory Group: </a:t>
            </a:r>
            <a:endParaRPr lang="en-US" dirty="0"/>
          </a:p>
          <a:p>
            <a:pPr marL="0" indent="0">
              <a:lnSpc>
                <a:spcPct val="70000"/>
              </a:lnSpc>
              <a:buNone/>
            </a:pPr>
            <a:r>
              <a:rPr lang="en-IE" sz="2200" dirty="0">
                <a:latin typeface="Tw Cen MT"/>
              </a:rPr>
              <a:t>A diverse group of students working to promote accessible and inclusive learning environments. The group help to organise and develop the annual Power of Disability event in February.</a:t>
            </a:r>
            <a:endParaRPr lang="en-IE" sz="2200" dirty="0"/>
          </a:p>
          <a:p>
            <a:pPr marL="0" indent="0">
              <a:lnSpc>
                <a:spcPct val="70000"/>
              </a:lnSpc>
              <a:buNone/>
            </a:pPr>
            <a:endParaRPr lang="en-IE" sz="2200" dirty="0">
              <a:latin typeface="Tw Cen MT"/>
            </a:endParaRPr>
          </a:p>
          <a:p>
            <a:pPr marL="0" indent="0">
              <a:buNone/>
            </a:pPr>
            <a:r>
              <a:rPr lang="en-IE" sz="2200" b="1" dirty="0" err="1">
                <a:latin typeface="Tw Cen MT"/>
              </a:rPr>
              <a:t>GetAHEAD</a:t>
            </a:r>
            <a:r>
              <a:rPr lang="en-IE" sz="2200" b="1" dirty="0">
                <a:latin typeface="Tw Cen MT"/>
              </a:rPr>
              <a:t> Programme: </a:t>
            </a:r>
          </a:p>
          <a:p>
            <a:pPr marL="0" indent="0">
              <a:buNone/>
            </a:pPr>
            <a:r>
              <a:rPr lang="en-IE" sz="2200" dirty="0">
                <a:latin typeface="Tw Cen MT"/>
              </a:rPr>
              <a:t>Upskill through training events, information and resources including;</a:t>
            </a:r>
          </a:p>
          <a:p>
            <a:pPr marL="914400" lvl="1" indent="-457200">
              <a:lnSpc>
                <a:spcPct val="70000"/>
              </a:lnSpc>
              <a:buFont typeface="Courier New,monospace"/>
              <a:buChar char="o"/>
            </a:pPr>
            <a:r>
              <a:rPr lang="en-IE" sz="1800" dirty="0">
                <a:latin typeface="TW Cen MT"/>
              </a:rPr>
              <a:t>Work Placement</a:t>
            </a:r>
            <a:endParaRPr lang="en-US" sz="1800" dirty="0">
              <a:latin typeface="TW Cen MT"/>
            </a:endParaRPr>
          </a:p>
          <a:p>
            <a:pPr marL="914400" lvl="1" indent="-457200">
              <a:lnSpc>
                <a:spcPct val="70000"/>
              </a:lnSpc>
              <a:buFont typeface="Courier New,monospace"/>
              <a:buChar char="o"/>
            </a:pPr>
            <a:r>
              <a:rPr lang="en-IE" sz="1800" dirty="0">
                <a:latin typeface="TW Cen MT"/>
              </a:rPr>
              <a:t>Interview Preparation</a:t>
            </a:r>
            <a:endParaRPr lang="en-US" sz="1800" dirty="0">
              <a:latin typeface="TW Cen MT"/>
            </a:endParaRPr>
          </a:p>
          <a:p>
            <a:pPr marL="914400" lvl="1" indent="-457200">
              <a:lnSpc>
                <a:spcPct val="70000"/>
              </a:lnSpc>
              <a:buFont typeface="Courier New,monospace"/>
              <a:buChar char="o"/>
            </a:pPr>
            <a:r>
              <a:rPr lang="en-IE" sz="1800" dirty="0">
                <a:latin typeface="TW Cen MT"/>
              </a:rPr>
              <a:t>Writing Your CV</a:t>
            </a:r>
            <a:endParaRPr lang="en-US" sz="1800" dirty="0">
              <a:latin typeface="TW Cen MT"/>
            </a:endParaRPr>
          </a:p>
          <a:p>
            <a:pPr marL="914400" lvl="1" indent="-457200">
              <a:lnSpc>
                <a:spcPct val="70000"/>
              </a:lnSpc>
              <a:buFont typeface="Courier New,monospace"/>
              <a:buChar char="o"/>
            </a:pPr>
            <a:r>
              <a:rPr lang="en-IE" sz="1800" dirty="0">
                <a:latin typeface="TW Cen MT"/>
              </a:rPr>
              <a:t>Job Seeking</a:t>
            </a:r>
            <a:endParaRPr lang="en-US" sz="1800" dirty="0">
              <a:latin typeface="TW Cen MT"/>
            </a:endParaRPr>
          </a:p>
          <a:p>
            <a:pPr marL="914400" lvl="1" indent="-457200">
              <a:lnSpc>
                <a:spcPct val="70000"/>
              </a:lnSpc>
              <a:buFont typeface="Courier New,monospace"/>
              <a:buChar char="o"/>
            </a:pPr>
            <a:r>
              <a:rPr lang="en-IE" sz="1800" dirty="0">
                <a:latin typeface="TW Cen MT"/>
              </a:rPr>
              <a:t>Legal Entitlements</a:t>
            </a:r>
            <a:endParaRPr lang="en-US" sz="1800" dirty="0">
              <a:latin typeface="TW Cen MT"/>
            </a:endParaRPr>
          </a:p>
          <a:p>
            <a:pPr marL="914400" lvl="1" indent="-457200">
              <a:lnSpc>
                <a:spcPct val="70000"/>
              </a:lnSpc>
              <a:buFont typeface="Courier New,monospace"/>
              <a:buChar char="o"/>
            </a:pPr>
            <a:r>
              <a:rPr lang="en-IE" sz="1800" dirty="0">
                <a:latin typeface="TW Cen MT"/>
              </a:rPr>
              <a:t>Grants Available</a:t>
            </a:r>
            <a:endParaRPr lang="en-US" sz="1800" dirty="0">
              <a:latin typeface="TW Cen MT"/>
            </a:endParaRPr>
          </a:p>
          <a:p>
            <a:pPr marL="914400" lvl="1" indent="-457200">
              <a:buFont typeface="Courier New,monospace"/>
              <a:buChar char="o"/>
            </a:pPr>
            <a:r>
              <a:rPr lang="en-IE" sz="1800" dirty="0">
                <a:latin typeface="TW Cen MT"/>
              </a:rPr>
              <a:t>Disclosure</a:t>
            </a:r>
            <a:endParaRPr lang="en-IE" dirty="0"/>
          </a:p>
        </p:txBody>
      </p:sp>
      <p:pic>
        <p:nvPicPr>
          <p:cNvPr id="4" name="Picture 3" descr="A qr code for the AHEAD student page">
            <a:extLst>
              <a:ext uri="{FF2B5EF4-FFF2-40B4-BE49-F238E27FC236}">
                <a16:creationId xmlns:a16="http://schemas.microsoft.com/office/drawing/2014/main" id="{98DE0704-7505-C8A9-1A08-B4CC5A3E46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70880" y="1917548"/>
            <a:ext cx="3198495" cy="3325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74391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FAAECD-4F6E-72CA-0B40-53E149F3A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>
                <a:latin typeface="Tw Cen MT"/>
              </a:rPr>
              <a:t>Your Rights (Student Union)</a:t>
            </a:r>
            <a:endParaRPr lang="en-I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709C1E-E97F-B547-DD6A-81BD2C28A0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42326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IE" sz="2400" dirty="0">
                <a:latin typeface="TW Cen MT"/>
                <a:cs typeface="Poppins"/>
              </a:rPr>
              <a:t>A Student Union is an organisation dedicated to ensuring fairness, opportunities and a voice for the whole student community within the institution. </a:t>
            </a:r>
          </a:p>
          <a:p>
            <a:r>
              <a:rPr lang="en-IE" sz="2400" dirty="0">
                <a:latin typeface="TW Cen MT"/>
                <a:cs typeface="Poppins"/>
              </a:rPr>
              <a:t>Students become members once they register as a student.  </a:t>
            </a:r>
            <a:endParaRPr lang="en-IE" sz="2400">
              <a:latin typeface="TW Cen MT"/>
            </a:endParaRPr>
          </a:p>
          <a:p>
            <a:r>
              <a:rPr lang="en-IE" sz="2400" dirty="0">
                <a:latin typeface="TW Cen MT"/>
                <a:cs typeface="Poppins"/>
              </a:rPr>
              <a:t>Every year, students vote to elect a new team of Full Time and Part Time Officers.</a:t>
            </a:r>
          </a:p>
          <a:p>
            <a:r>
              <a:rPr lang="en-IE" sz="2400" dirty="0">
                <a:latin typeface="TW Cen MT"/>
                <a:cs typeface="Poppins"/>
              </a:rPr>
              <a:t>As a democratic, member-led organisation, students choose their class reps, who, as</a:t>
            </a:r>
            <a:endParaRPr lang="en-IE" dirty="0">
              <a:cs typeface="Poppins"/>
            </a:endParaRPr>
          </a:p>
          <a:p>
            <a:r>
              <a:rPr lang="en-IE" sz="2400" dirty="0">
                <a:latin typeface="TW Cen MT"/>
                <a:cs typeface="Poppins"/>
              </a:rPr>
              <a:t>well as dealing with issues at a local level as they arise, steer SU policy at Union</a:t>
            </a:r>
            <a:endParaRPr lang="en-IE" dirty="0">
              <a:cs typeface="Poppins"/>
            </a:endParaRPr>
          </a:p>
          <a:p>
            <a:r>
              <a:rPr lang="en-IE" sz="2400" dirty="0">
                <a:latin typeface="TW Cen MT"/>
                <a:cs typeface="Poppins"/>
              </a:rPr>
              <a:t>Council, which is the highest decision-making body within the SU.</a:t>
            </a:r>
            <a:endParaRPr lang="en-IE" dirty="0"/>
          </a:p>
          <a:p>
            <a:pPr marL="0" indent="0">
              <a:buNone/>
            </a:pPr>
            <a:endParaRPr lang="en-IE" sz="1400" b="1" dirty="0">
              <a:latin typeface="Poppins"/>
              <a:cs typeface="Poppins"/>
            </a:endParaRPr>
          </a:p>
        </p:txBody>
      </p:sp>
    </p:spTree>
    <p:extLst>
      <p:ext uri="{BB962C8B-B14F-4D97-AF65-F5344CB8AC3E}">
        <p14:creationId xmlns:p14="http://schemas.microsoft.com/office/powerpoint/2010/main" val="6469552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FAAECD-4F6E-72CA-0B40-53E149F3A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err="1"/>
              <a:t>Zzzzz</a:t>
            </a:r>
            <a:r>
              <a:rPr lang="en-IE"/>
              <a:t>- Sleep!</a:t>
            </a:r>
            <a:endParaRPr lang="en-I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709C1E-E97F-B547-DD6A-81BD2C28A0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42326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IE" dirty="0">
                <a:latin typeface="Tw Cen MT"/>
              </a:rPr>
              <a:t>Make sure you get enough sleep!! This is so important!</a:t>
            </a:r>
          </a:p>
          <a:p>
            <a:r>
              <a:rPr lang="en-IE" dirty="0">
                <a:latin typeface="Tw Cen MT"/>
              </a:rPr>
              <a:t>You cannot perform to the best of your ability without being well rested. </a:t>
            </a:r>
          </a:p>
          <a:p>
            <a:r>
              <a:rPr lang="en-IE" dirty="0">
                <a:latin typeface="Tw Cen MT"/>
              </a:rPr>
              <a:t>Avoid burnout- make sure you give yourself downtime to decompress and recuperate. 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5283952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FAAECD-4F6E-72CA-0B40-53E149F3A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>
                <a:latin typeface="Tw Cen MT"/>
              </a:rPr>
              <a:t>What we will cover:</a:t>
            </a:r>
            <a:endParaRPr lang="en-I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709C1E-E97F-B547-DD6A-81BD2C28A0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42326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IE" dirty="0">
                <a:latin typeface="Tw Cen MT"/>
              </a:rPr>
              <a:t>Assistive Technology</a:t>
            </a:r>
          </a:p>
          <a:p>
            <a:r>
              <a:rPr lang="en-IE" dirty="0">
                <a:latin typeface="Tw Cen MT"/>
              </a:rPr>
              <a:t>Services available in Institutions</a:t>
            </a:r>
          </a:p>
          <a:p>
            <a:r>
              <a:rPr lang="en-IE" dirty="0">
                <a:latin typeface="Tw Cen MT"/>
              </a:rPr>
              <a:t>Funding/ Financials</a:t>
            </a:r>
          </a:p>
          <a:p>
            <a:r>
              <a:rPr lang="en-IE" dirty="0">
                <a:latin typeface="Tw Cen MT"/>
              </a:rPr>
              <a:t>Goals, organisation, and balancing your time</a:t>
            </a:r>
          </a:p>
          <a:p>
            <a:r>
              <a:rPr lang="en-IE" dirty="0">
                <a:latin typeface="Tw Cen MT"/>
              </a:rPr>
              <a:t>Important things to consider when choosing where to study</a:t>
            </a:r>
          </a:p>
          <a:p>
            <a:endParaRPr lang="en-IE" dirty="0">
              <a:latin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521699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6D5DC7-DE07-47FB-80A8-D92C663CD6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89" y="1252901"/>
            <a:ext cx="5053914" cy="1536192"/>
          </a:xfrm>
        </p:spPr>
        <p:txBody>
          <a:bodyPr>
            <a:normAutofit fontScale="90000"/>
          </a:bodyPr>
          <a:lstStyle/>
          <a:p>
            <a:r>
              <a:rPr lang="en-GB" dirty="0">
                <a:latin typeface="Tw Cen MT"/>
              </a:rPr>
              <a:t>Thank you!</a:t>
            </a:r>
            <a:br>
              <a:rPr lang="en-GB" dirty="0">
                <a:latin typeface="Tw Cen MT"/>
              </a:rPr>
            </a:br>
            <a:r>
              <a:rPr lang="en-GB" dirty="0">
                <a:latin typeface="Tw Cen MT"/>
              </a:rPr>
              <a:t>Any Questions?</a:t>
            </a:r>
            <a:endParaRPr lang="en-I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8515DB-A7E6-4339-BF89-7AE56B4C46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6363" y="3051609"/>
            <a:ext cx="4164227" cy="1101218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IE" dirty="0">
                <a:solidFill>
                  <a:schemeClr val="tx1"/>
                </a:solidFill>
                <a:latin typeface="Tw Cen MT"/>
              </a:rPr>
              <a:t>You can email me: caoimhe.cronin@ahead.ie</a:t>
            </a:r>
          </a:p>
        </p:txBody>
      </p:sp>
      <p:pic>
        <p:nvPicPr>
          <p:cNvPr id="1026" name="Picture 2" descr="The power of the question mark - SWOOP Analytics® | Workforce Analytics |  Digital Workplace Solution">
            <a:extLst>
              <a:ext uri="{FF2B5EF4-FFF2-40B4-BE49-F238E27FC236}">
                <a16:creationId xmlns:a16="http://schemas.microsoft.com/office/drawing/2014/main" id="{469BE4D5-C4C1-3B84-795A-874536C623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248033"/>
            <a:ext cx="5689731" cy="36081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4763216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FAAECD-4F6E-72CA-0B40-53E149F3A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>
                <a:latin typeface="Tw Cen MT"/>
              </a:rPr>
              <a:t>Assistive Technology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17FFB16-22A2-7566-062F-27338D722C4D}"/>
              </a:ext>
            </a:extLst>
          </p:cNvPr>
          <p:cNvSpPr txBox="1"/>
          <p:nvPr/>
        </p:nvSpPr>
        <p:spPr>
          <a:xfrm>
            <a:off x="845128" y="1690255"/>
            <a:ext cx="10681853" cy="138499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 dirty="0">
                <a:latin typeface="Tw Cen MT"/>
              </a:rPr>
              <a:t>AT is equipment, devices and systems that people with disabilities can use to more equally access information and engage in activities, online and off.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E04F79E6-45B8-7765-ACBC-84B5BBD691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7531840"/>
              </p:ext>
            </p:extLst>
          </p:nvPr>
        </p:nvGraphicFramePr>
        <p:xfrm>
          <a:off x="847898" y="3216195"/>
          <a:ext cx="6812109" cy="225000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270703">
                  <a:extLst>
                    <a:ext uri="{9D8B030D-6E8A-4147-A177-3AD203B41FA5}">
                      <a16:colId xmlns:a16="http://schemas.microsoft.com/office/drawing/2014/main" val="3384795495"/>
                    </a:ext>
                  </a:extLst>
                </a:gridCol>
                <a:gridCol w="2270703">
                  <a:extLst>
                    <a:ext uri="{9D8B030D-6E8A-4147-A177-3AD203B41FA5}">
                      <a16:colId xmlns:a16="http://schemas.microsoft.com/office/drawing/2014/main" val="1896416428"/>
                    </a:ext>
                  </a:extLst>
                </a:gridCol>
                <a:gridCol w="2270703">
                  <a:extLst>
                    <a:ext uri="{9D8B030D-6E8A-4147-A177-3AD203B41FA5}">
                      <a16:colId xmlns:a16="http://schemas.microsoft.com/office/drawing/2014/main" val="1220345526"/>
                    </a:ext>
                  </a:extLst>
                </a:gridCol>
              </a:tblGrid>
              <a:tr h="527345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dirty="0">
                          <a:latin typeface="TW Cen MT"/>
                        </a:rPr>
                        <a:t>Low Tech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TW Cen MT"/>
                        </a:rPr>
                        <a:t>Mid Tech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TW Cen MT"/>
                        </a:rPr>
                        <a:t>High Tech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5247931"/>
                  </a:ext>
                </a:extLst>
              </a:tr>
              <a:tr h="1722660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buNone/>
                      </a:pPr>
                      <a:r>
                        <a:rPr lang="en-US" sz="1800" u="none" strike="noStrike" baseline="0" noProof="0" dirty="0">
                          <a:solidFill>
                            <a:srgbClr val="000000"/>
                          </a:solidFill>
                          <a:latin typeface="TW Cen MT"/>
                        </a:rPr>
                        <a:t>Pencil Grip</a:t>
                      </a:r>
                    </a:p>
                    <a:p>
                      <a:pPr marL="0" lvl="0" indent="0" algn="l">
                        <a:lnSpc>
                          <a:spcPct val="100000"/>
                        </a:lnSpc>
                        <a:buNone/>
                      </a:pPr>
                      <a:r>
                        <a:rPr lang="en-US" sz="1800" u="none" strike="noStrike" baseline="0" noProof="0" dirty="0">
                          <a:solidFill>
                            <a:srgbClr val="000000"/>
                          </a:solidFill>
                          <a:latin typeface="TW Cen MT"/>
                        </a:rPr>
                        <a:t>Eyeglasses</a:t>
                      </a:r>
                    </a:p>
                    <a:p>
                      <a:pPr lvl="0">
                        <a:buNone/>
                      </a:pPr>
                      <a:r>
                        <a:rPr lang="en-US" sz="1800" u="none" strike="noStrike" baseline="0" noProof="0" dirty="0">
                          <a:solidFill>
                            <a:srgbClr val="000000"/>
                          </a:solidFill>
                          <a:latin typeface="TW Cen MT"/>
                        </a:rPr>
                        <a:t>Walking Stick</a:t>
                      </a:r>
                      <a:endParaRPr lang="en-US">
                        <a:latin typeface="TW Cen M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buNone/>
                      </a:pPr>
                      <a:r>
                        <a:rPr lang="en-US" sz="1800" u="none" strike="noStrike" baseline="0" noProof="0" dirty="0">
                          <a:solidFill>
                            <a:srgbClr val="000000"/>
                          </a:solidFill>
                          <a:latin typeface="TW Cen MT"/>
                        </a:rPr>
                        <a:t>Spellcheck in Word </a:t>
                      </a:r>
                    </a:p>
                    <a:p>
                      <a:pPr marL="0" lvl="0" indent="0" algn="l">
                        <a:lnSpc>
                          <a:spcPct val="100000"/>
                        </a:lnSpc>
                        <a:buNone/>
                      </a:pPr>
                      <a:r>
                        <a:rPr lang="en-US" sz="1800" u="none" strike="noStrike" baseline="0" noProof="0" dirty="0">
                          <a:solidFill>
                            <a:srgbClr val="000000"/>
                          </a:solidFill>
                          <a:latin typeface="TW Cen MT"/>
                        </a:rPr>
                        <a:t>Mouse </a:t>
                      </a:r>
                    </a:p>
                    <a:p>
                      <a:pPr marL="0" lvl="0" indent="0" algn="l">
                        <a:lnSpc>
                          <a:spcPct val="100000"/>
                        </a:lnSpc>
                        <a:buNone/>
                      </a:pPr>
                      <a:r>
                        <a:rPr lang="en-US" sz="1800" u="none" strike="noStrike" baseline="0" noProof="0" dirty="0">
                          <a:solidFill>
                            <a:srgbClr val="000000"/>
                          </a:solidFill>
                          <a:latin typeface="TW Cen MT"/>
                        </a:rPr>
                        <a:t>Calculator </a:t>
                      </a:r>
                    </a:p>
                    <a:p>
                      <a:pPr lvl="0">
                        <a:buNone/>
                      </a:pPr>
                      <a:r>
                        <a:rPr lang="en-US" sz="1800" u="none" strike="noStrike" baseline="0" noProof="0" dirty="0">
                          <a:solidFill>
                            <a:srgbClr val="000000"/>
                          </a:solidFill>
                          <a:latin typeface="TW Cen MT"/>
                        </a:rPr>
                        <a:t>Remote Control </a:t>
                      </a:r>
                      <a:endParaRPr lang="en-US">
                        <a:latin typeface="TW Cen M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800" b="0" i="0" u="none" strike="noStrike" baseline="0" noProof="0" dirty="0">
                          <a:solidFill>
                            <a:srgbClr val="000000"/>
                          </a:solidFill>
                          <a:latin typeface="TW Cen MT"/>
                        </a:rPr>
                        <a:t>Screen readers</a:t>
                      </a:r>
                    </a:p>
                    <a:p>
                      <a:pPr lvl="0">
                        <a:buNone/>
                      </a:pPr>
                      <a:r>
                        <a:rPr lang="en-US" sz="1800" b="0" i="0" u="none" strike="noStrike" baseline="0" noProof="0" dirty="0">
                          <a:solidFill>
                            <a:srgbClr val="000000"/>
                          </a:solidFill>
                          <a:latin typeface="TW Cen MT"/>
                        </a:rPr>
                        <a:t>Voice recognition software</a:t>
                      </a:r>
                    </a:p>
                    <a:p>
                      <a:pPr lvl="0">
                        <a:buNone/>
                      </a:pPr>
                      <a:r>
                        <a:rPr lang="en-US" sz="1800" b="0" i="0" u="none" strike="noStrike" baseline="0" noProof="0" dirty="0">
                          <a:solidFill>
                            <a:srgbClr val="000000"/>
                          </a:solidFill>
                          <a:latin typeface="TW Cen MT"/>
                        </a:rPr>
                        <a:t>Website accessibility overlays or plugins</a:t>
                      </a:r>
                      <a:endParaRPr lang="en-US">
                        <a:latin typeface="TW Cen M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7287680"/>
                  </a:ext>
                </a:extLst>
              </a:tr>
            </a:tbl>
          </a:graphicData>
        </a:graphic>
      </p:graphicFrame>
      <p:pic>
        <p:nvPicPr>
          <p:cNvPr id="11" name="Picture 10" descr="Screenshot of AT Hive">
            <a:extLst>
              <a:ext uri="{FF2B5EF4-FFF2-40B4-BE49-F238E27FC236}">
                <a16:creationId xmlns:a16="http://schemas.microsoft.com/office/drawing/2014/main" id="{0AF69C09-125A-5BDC-E93E-A616C5240F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34693" y="2995556"/>
            <a:ext cx="3396488" cy="26679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15775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FAAECD-4F6E-72CA-0B40-53E149F3A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>
                <a:latin typeface="Tw Cen MT"/>
              </a:rPr>
              <a:t>Choosing where to study</a:t>
            </a:r>
            <a:endParaRPr lang="en-I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709C1E-E97F-B547-DD6A-81BD2C28A0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42326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IE" dirty="0"/>
              <a:t>Attend college open days/online events</a:t>
            </a:r>
          </a:p>
          <a:p>
            <a:r>
              <a:rPr lang="en-IE" dirty="0">
                <a:latin typeface="Tw Cen MT"/>
              </a:rPr>
              <a:t>Visit the campus to get a feel for what it is like</a:t>
            </a:r>
          </a:p>
          <a:p>
            <a:r>
              <a:rPr lang="en-IE" dirty="0">
                <a:latin typeface="Tw Cen MT"/>
              </a:rPr>
              <a:t>Getting to college – transport /accommodation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IE" err="1">
                <a:latin typeface="Tw Cen MT"/>
              </a:rPr>
              <a:t>Vantastic</a:t>
            </a:r>
            <a:endParaRPr lang="en-IE">
              <a:latin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28395821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FAAECD-4F6E-72CA-0B40-53E149F3A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Disability Support Services</a:t>
            </a:r>
          </a:p>
        </p:txBody>
      </p:sp>
      <p:pic>
        <p:nvPicPr>
          <p:cNvPr id="4" name="Content Placeholder 3" descr="Three white rectangles, with green arrows pointing to the right. &#10;Within each rectangle is some text. &#10;Box 1: Register with the Disability Office&#10;Box2: Meet Disability Officer for a Needs Assessment&#10;Box 3: Report that outlines accommodations">
            <a:extLst>
              <a:ext uri="{FF2B5EF4-FFF2-40B4-BE49-F238E27FC236}">
                <a16:creationId xmlns:a16="http://schemas.microsoft.com/office/drawing/2014/main" id="{8EC56ABC-E47C-79AD-BE4B-D2E587C3365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970221" y="1331690"/>
            <a:ext cx="10251558" cy="4194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64569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FAAECD-4F6E-72CA-0B40-53E149F3A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Extracurricular Activities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709C1E-E97F-B547-DD6A-81BD2C28A0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42326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0" indent="-457200"/>
            <a:r>
              <a:rPr lang="en-GB" dirty="0">
                <a:latin typeface="TW Cen MT"/>
              </a:rPr>
              <a:t>Getting involved in Clubs or Societies is a great way to make friends, learn new skills and find a new hobby.</a:t>
            </a:r>
          </a:p>
          <a:p>
            <a:pPr marL="457200" indent="-457200"/>
            <a:r>
              <a:rPr lang="en-GB" dirty="0">
                <a:latin typeface="TW Cen MT"/>
              </a:rPr>
              <a:t>Gain great experience! </a:t>
            </a:r>
          </a:p>
          <a:p>
            <a:pPr marL="457200" indent="-457200"/>
            <a:r>
              <a:rPr lang="en-IE" dirty="0">
                <a:latin typeface="Tw Cen MT"/>
              </a:rPr>
              <a:t>Create your own if you have an idea that isn't already available.</a:t>
            </a:r>
            <a:endParaRPr lang="en-IE" dirty="0"/>
          </a:p>
          <a:p>
            <a:pPr marL="0" indent="0">
              <a:buNone/>
            </a:pP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3430445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FAAECD-4F6E-72CA-0B40-53E149F3A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Financial Aid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709C1E-E97F-B547-DD6A-81BD2C28A0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4346" y="1465407"/>
            <a:ext cx="10543309" cy="3935887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en-IE">
                <a:latin typeface="Tw Cen MT"/>
              </a:rPr>
              <a:t>Fund for Students with Disabilities pays for disability related supports needed in college/online learning – administered through the disability support service</a:t>
            </a:r>
            <a:endParaRPr lang="en-IE" dirty="0">
              <a:latin typeface="Tw Cen MT"/>
            </a:endParaRPr>
          </a:p>
          <a:p>
            <a:r>
              <a:rPr lang="en-IE">
                <a:latin typeface="Tw Cen MT"/>
              </a:rPr>
              <a:t>Disability support funding is also available in further education colleges – contact disability support service</a:t>
            </a:r>
            <a:endParaRPr lang="en-IE" dirty="0">
              <a:latin typeface="Tw Cen MT"/>
            </a:endParaRPr>
          </a:p>
          <a:p>
            <a:r>
              <a:rPr lang="en-IE">
                <a:latin typeface="Tw Cen MT"/>
              </a:rPr>
              <a:t>College Scholarships (for SWD) for example 1916 Bursary </a:t>
            </a:r>
          </a:p>
          <a:p>
            <a:r>
              <a:rPr lang="en-IE">
                <a:latin typeface="Tw Cen MT"/>
              </a:rPr>
              <a:t>SUSI Student Grant (college fees/maintenance grant).</a:t>
            </a:r>
            <a:endParaRPr lang="en-IE" dirty="0">
              <a:latin typeface="Tw Cen MT"/>
            </a:endParaRPr>
          </a:p>
          <a:p>
            <a:r>
              <a:rPr lang="en-IE" dirty="0">
                <a:latin typeface="Tw Cen MT"/>
              </a:rPr>
              <a:t>Back to Education Allowance </a:t>
            </a:r>
          </a:p>
          <a:p>
            <a:r>
              <a:rPr lang="en-IE" dirty="0">
                <a:latin typeface="Tw Cen MT"/>
              </a:rPr>
              <a:t>Student Assistance Fund. </a:t>
            </a:r>
          </a:p>
          <a:p>
            <a:r>
              <a:rPr lang="en-IE" dirty="0">
                <a:latin typeface="Tw Cen MT"/>
              </a:rPr>
              <a:t>For more information about funding at third level check out the following website: www.studentfinance.ie </a:t>
            </a:r>
          </a:p>
        </p:txBody>
      </p:sp>
    </p:spTree>
    <p:extLst>
      <p:ext uri="{BB962C8B-B14F-4D97-AF65-F5344CB8AC3E}">
        <p14:creationId xmlns:p14="http://schemas.microsoft.com/office/powerpoint/2010/main" val="16863962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FAAECD-4F6E-72CA-0B40-53E149F3A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Goal Setting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709C1E-E97F-B547-DD6A-81BD2C28A0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42326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IE" dirty="0">
                <a:latin typeface="Tw Cen MT"/>
              </a:rPr>
              <a:t>Meet with the Institutions Guidance/ Career Officer to help you set </a:t>
            </a:r>
            <a:r>
              <a:rPr lang="en-IE">
                <a:latin typeface="Tw Cen MT"/>
              </a:rPr>
              <a:t>goals and</a:t>
            </a:r>
            <a:r>
              <a:rPr lang="en-IE" dirty="0">
                <a:latin typeface="Tw Cen MT"/>
              </a:rPr>
              <a:t> stay on track.</a:t>
            </a:r>
            <a:endParaRPr lang="en-IE" dirty="0"/>
          </a:p>
          <a:p>
            <a:r>
              <a:rPr lang="en-IE" dirty="0">
                <a:latin typeface="Tw Cen MT"/>
              </a:rPr>
              <a:t>Ensure your goals are reasonable, and not too far out of reach!</a:t>
            </a:r>
          </a:p>
          <a:p>
            <a:r>
              <a:rPr lang="en-IE" dirty="0">
                <a:latin typeface="Tw Cen MT"/>
              </a:rPr>
              <a:t>Stay motivated by setting smaller goals, building up towards your end goal. </a:t>
            </a:r>
            <a:endParaRPr lang="en-IE" dirty="0"/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667183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FAAECD-4F6E-72CA-0B40-53E149F3A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Health and Wellbeing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709C1E-E97F-B547-DD6A-81BD2C28A0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42326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IE" dirty="0">
                <a:latin typeface="Tw Cen MT"/>
              </a:rPr>
              <a:t>Usually, Institutions have a discounted rate to visit the Doctor. </a:t>
            </a:r>
            <a:endParaRPr lang="en-IE" dirty="0"/>
          </a:p>
          <a:p>
            <a:r>
              <a:rPr lang="en-IE" dirty="0">
                <a:latin typeface="Tw Cen MT"/>
              </a:rPr>
              <a:t>Often, free counselling services</a:t>
            </a:r>
            <a:r>
              <a:rPr lang="en-IE">
                <a:latin typeface="Tw Cen MT"/>
              </a:rPr>
              <a:t> are available on campus. </a:t>
            </a:r>
          </a:p>
          <a:p>
            <a:r>
              <a:rPr lang="en-IE" dirty="0">
                <a:latin typeface="Tw Cen MT"/>
              </a:rPr>
              <a:t>The Student Union are trained to support students with most issues they may face while </a:t>
            </a:r>
            <a:r>
              <a:rPr lang="en-IE">
                <a:latin typeface="Tw Cen MT"/>
              </a:rPr>
              <a:t>studying. </a:t>
            </a:r>
          </a:p>
          <a:p>
            <a:r>
              <a:rPr lang="en-IE" dirty="0">
                <a:latin typeface="Tw Cen MT"/>
              </a:rPr>
              <a:t>The Institutions website will always have a 'Student' webpage where you can access different types of support.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06628722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DESIGN_ID_OFFICE THEME" val="5mCxFb8A"/>
  <p:tag name="ARTICULATE_SLIDE_THUMBNAIL_REFRESH" val="1"/>
  <p:tag name="ARTICULATE_SLIDE_COUNT" val="3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f04adec5-321f-46c9-8d8f-d278d5019d73" xsi:nil="true"/>
    <lcf76f155ced4ddcb4097134ff3c332f xmlns="f04adec5-321f-46c9-8d8f-d278d5019d73">
      <Terms xmlns="http://schemas.microsoft.com/office/infopath/2007/PartnerControls"/>
    </lcf76f155ced4ddcb4097134ff3c332f>
    <TaxCatchAll xmlns="98a9eb8c-6a01-428e-9f5d-17b5596ff277" xsi:nil="true"/>
    <SharedWithUsers xmlns="98a9eb8c-6a01-428e-9f5d-17b5596ff277">
      <UserInfo>
        <DisplayName/>
        <AccountId xsi:nil="true"/>
        <AccountType/>
      </UserInfo>
    </SharedWithUser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946560433F2B4BAC6115A870028350" ma:contentTypeVersion="17" ma:contentTypeDescription="Create a new document." ma:contentTypeScope="" ma:versionID="504a4eee48183cc64ffa4f8ca4e8fda6">
  <xsd:schema xmlns:xsd="http://www.w3.org/2001/XMLSchema" xmlns:xs="http://www.w3.org/2001/XMLSchema" xmlns:p="http://schemas.microsoft.com/office/2006/metadata/properties" xmlns:ns2="f04adec5-321f-46c9-8d8f-d278d5019d73" xmlns:ns3="98a9eb8c-6a01-428e-9f5d-17b5596ff277" targetNamespace="http://schemas.microsoft.com/office/2006/metadata/properties" ma:root="true" ma:fieldsID="cf20f95ca4649c41c8b81b9c4d626c3f" ns2:_="" ns3:_="">
    <xsd:import namespace="f04adec5-321f-46c9-8d8f-d278d5019d73"/>
    <xsd:import namespace="98a9eb8c-6a01-428e-9f5d-17b5596ff2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4adec5-321f-46c9-8d8f-d278d5019d7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18109bd-626c-4cb5-b457-7c830300b9d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2" nillable="true" ma:displayName="MediaServiceDateTaken" ma:hidden="true" ma:internalName="MediaServiceDateTaken" ma:readOnly="true">
      <xsd:simpleType>
        <xsd:restriction base="dms:Text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a9eb8c-6a01-428e-9f5d-17b5596ff277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47ea14bd-29b4-46a6-9b71-aedf54cf4907}" ma:internalName="TaxCatchAll" ma:showField="CatchAllData" ma:web="98a9eb8c-6a01-428e-9f5d-17b5596ff27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6184775-3264-478A-959A-6E349DAA07F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2A88658-56AD-4EB8-888F-3DD5A54EBCC4}">
  <ds:schemaRefs>
    <ds:schemaRef ds:uri="http://purl.org/dc/terms/"/>
    <ds:schemaRef ds:uri="http://schemas.openxmlformats.org/package/2006/metadata/core-properties"/>
    <ds:schemaRef ds:uri="98a9eb8c-6a01-428e-9f5d-17b5596ff277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f04adec5-321f-46c9-8d8f-d278d5019d73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73338F6D-2C03-4478-9C65-0C197374323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04adec5-321f-46c9-8d8f-d278d5019d73"/>
    <ds:schemaRef ds:uri="98a9eb8c-6a01-428e-9f5d-17b5596ff2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4439</TotalTime>
  <Words>1261</Words>
  <Application>Microsoft Office PowerPoint</Application>
  <PresentationFormat>Widescreen</PresentationFormat>
  <Paragraphs>132</Paragraphs>
  <Slides>20</Slides>
  <Notes>19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A-Z of Getting College Ready </vt:lpstr>
      <vt:lpstr>What we will cover:</vt:lpstr>
      <vt:lpstr>Assistive Technology</vt:lpstr>
      <vt:lpstr>Choosing where to study</vt:lpstr>
      <vt:lpstr>Disability Support Services</vt:lpstr>
      <vt:lpstr>Extracurricular Activities</vt:lpstr>
      <vt:lpstr>Financial Aid</vt:lpstr>
      <vt:lpstr>Goal Setting</vt:lpstr>
      <vt:lpstr>Health and Wellbeing</vt:lpstr>
      <vt:lpstr>Know Your Campus</vt:lpstr>
      <vt:lpstr>Library Resources</vt:lpstr>
      <vt:lpstr>Needs Assessment</vt:lpstr>
      <vt:lpstr>Orientation</vt:lpstr>
      <vt:lpstr>Planning and Time Management</vt:lpstr>
      <vt:lpstr>Research Skills</vt:lpstr>
      <vt:lpstr>Work- Life Balance</vt:lpstr>
      <vt:lpstr>(e)Xtra Support </vt:lpstr>
      <vt:lpstr>Your Rights (Student Union)</vt:lpstr>
      <vt:lpstr>Zzzzz- Sleep!</vt:lpstr>
      <vt:lpstr>Thank you! Any Questions?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Dara Ryder</dc:creator>
  <cp:lastModifiedBy>Caoimhe Cronin</cp:lastModifiedBy>
  <cp:revision>379</cp:revision>
  <dcterms:created xsi:type="dcterms:W3CDTF">2018-04-13T09:57:38Z</dcterms:created>
  <dcterms:modified xsi:type="dcterms:W3CDTF">2024-11-15T10:46:21Z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95725FFA-EDBD-44D1-8FEE-7A272E4E4258</vt:lpwstr>
  </property>
  <property fmtid="{D5CDD505-2E9C-101B-9397-08002B2CF9AE}" pid="3" name="ArticulatePath">
    <vt:lpwstr>What is UDL</vt:lpwstr>
  </property>
  <property fmtid="{D5CDD505-2E9C-101B-9397-08002B2CF9AE}" pid="4" name="ContentTypeId">
    <vt:lpwstr>0x01010069946560433F2B4BAC6115A870028350</vt:lpwstr>
  </property>
  <property fmtid="{D5CDD505-2E9C-101B-9397-08002B2CF9AE}" pid="5" name="Order">
    <vt:r8>32600</vt:r8>
  </property>
  <property fmtid="{D5CDD505-2E9C-101B-9397-08002B2CF9AE}" pid="6" name="ComplianceAssetId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  <property fmtid="{D5CDD505-2E9C-101B-9397-08002B2CF9AE}" pid="9" name="MediaServiceImageTags">
    <vt:lpwstr/>
  </property>
  <property fmtid="{D5CDD505-2E9C-101B-9397-08002B2CF9AE}" pid="10" name="_SourceUrl">
    <vt:lpwstr/>
  </property>
  <property fmtid="{D5CDD505-2E9C-101B-9397-08002B2CF9AE}" pid="11" name="_SharedFileIndex">
    <vt:lpwstr/>
  </property>
</Properties>
</file>