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75" r:id="rId3"/>
    <p:sldId id="319" r:id="rId4"/>
    <p:sldId id="303" r:id="rId5"/>
    <p:sldId id="301" r:id="rId6"/>
    <p:sldId id="302" r:id="rId7"/>
    <p:sldId id="296" r:id="rId8"/>
    <p:sldId id="306" r:id="rId9"/>
    <p:sldId id="320" r:id="rId10"/>
    <p:sldId id="321" r:id="rId11"/>
    <p:sldId id="322" r:id="rId12"/>
    <p:sldId id="323" r:id="rId13"/>
    <p:sldId id="324" r:id="rId14"/>
    <p:sldId id="325" r:id="rId15"/>
    <p:sldId id="326" r:id="rId16"/>
    <p:sldId id="327" r:id="rId17"/>
    <p:sldId id="297" r:id="rId18"/>
    <p:sldId id="291" r:id="rId19"/>
    <p:sldId id="292" r:id="rId20"/>
    <p:sldId id="331" r:id="rId21"/>
    <p:sldId id="328" r:id="rId22"/>
    <p:sldId id="308" r:id="rId23"/>
    <p:sldId id="329" r:id="rId24"/>
    <p:sldId id="304" r:id="rId25"/>
    <p:sldId id="318" r:id="rId26"/>
  </p:sldIdLst>
  <p:sldSz cx="12192000" cy="6858000"/>
  <p:notesSz cx="6858000" cy="9144000"/>
  <p:custDataLst>
    <p:tags r:id="rId2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0CE"/>
    <a:srgbClr val="C7ECF5"/>
    <a:srgbClr val="DAFEC2"/>
    <a:srgbClr val="FEE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4431" autoAdjust="0"/>
  </p:normalViewPr>
  <p:slideViewPr>
    <p:cSldViewPr snapToGrid="0">
      <p:cViewPr varScale="1">
        <p:scale>
          <a:sx n="65" d="100"/>
          <a:sy n="65" d="100"/>
        </p:scale>
        <p:origin x="43" y="3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AA645-6F9D-48B1-96D7-808BC446BC76}" type="datetimeFigureOut">
              <a:rPr lang="fr-CA" smtClean="0"/>
              <a:t>2020-03-26</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5D366-8C8A-4C80-B9ED-F298FBF0DFBA}" type="slidenum">
              <a:rPr lang="fr-CA" smtClean="0"/>
              <a:t>‹#›</a:t>
            </a:fld>
            <a:endParaRPr lang="fr-CA"/>
          </a:p>
        </p:txBody>
      </p:sp>
    </p:spTree>
    <p:extLst>
      <p:ext uri="{BB962C8B-B14F-4D97-AF65-F5344CB8AC3E}">
        <p14:creationId xmlns:p14="http://schemas.microsoft.com/office/powerpoint/2010/main" val="254066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3/26/2020</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68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3/26/2020</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929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3/26/2020</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276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3/26/2020</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356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3/26/2020</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585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6ECFF"/>
                </a:solidFill>
              </a:rPr>
              <a:pPr/>
              <a:t>3/26/2020</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329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6ECFF"/>
                </a:solidFill>
              </a:rPr>
              <a:pPr/>
              <a:t>3/26/2020</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942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6ECFF"/>
                </a:solidFill>
              </a:rPr>
              <a:pPr/>
              <a:t>3/26/2020</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76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6ECFF"/>
                </a:solidFill>
              </a:rPr>
              <a:pPr/>
              <a:t>3/26/2020</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155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6ECFF"/>
                </a:solidFill>
              </a:rPr>
              <a:pPr/>
              <a:t>3/26/2020</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62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solidFill>
                  <a:srgbClr val="D6ECFF"/>
                </a:solidFill>
              </a:rPr>
              <a:pPr/>
              <a:t>3/26/2020</a:t>
            </a:fld>
            <a:endParaRPr lang="en-US">
              <a:solidFill>
                <a:srgbClr val="D6ECFF"/>
              </a:solidFill>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6ECFF"/>
              </a:solidFill>
            </a:endParaRPr>
          </a:p>
        </p:txBody>
      </p:sp>
    </p:spTree>
    <p:extLst>
      <p:ext uri="{BB962C8B-B14F-4D97-AF65-F5344CB8AC3E}">
        <p14:creationId xmlns:p14="http://schemas.microsoft.com/office/powerpoint/2010/main" val="274829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6ECFF"/>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solidFill>
                  <a:srgbClr val="D6ECFF"/>
                </a:solidFill>
              </a:rPr>
              <a:pPr/>
              <a:t>3/26/2020</a:t>
            </a:fld>
            <a:endParaRPr lang="en-US">
              <a:solidFill>
                <a:srgbClr val="D6ECFF"/>
              </a:solidFill>
            </a:endParaRPr>
          </a:p>
        </p:txBody>
      </p:sp>
    </p:spTree>
    <p:extLst>
      <p:ext uri="{BB962C8B-B14F-4D97-AF65-F5344CB8AC3E}">
        <p14:creationId xmlns:p14="http://schemas.microsoft.com/office/powerpoint/2010/main" val="286893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hyperlink" Target="mailto:frederic.fovet@royalroads.ca" TargetMode="Externa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hyperlink" Target="http://www.implementudl.com/"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hyperlink" Target="mailto:frederic.fovet@royalroads.ca" TargetMode="External"/><Relationship Id="rId2" Type="http://schemas.openxmlformats.org/officeDocument/2006/relationships/hyperlink" Target="http://www.keynoteahead2020.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2"/>
            <a:ext cx="10058400" cy="2177602"/>
          </a:xfrm>
        </p:spPr>
        <p:txBody>
          <a:bodyPr/>
          <a:lstStyle/>
          <a:p>
            <a:r>
              <a:rPr lang="en-CA" sz="3600" dirty="0">
                <a:solidFill>
                  <a:schemeClr val="accent4">
                    <a:lumMod val="75000"/>
                  </a:schemeClr>
                </a:solidFill>
              </a:rPr>
              <a:t>Keynote AHEAD 2020: A Utopian vision of what HE Disability service provision might look like in a genuinely inclusive future</a:t>
            </a:r>
            <a:endParaRPr lang="fr-CA" sz="3600" dirty="0">
              <a:solidFill>
                <a:schemeClr val="accent4">
                  <a:lumMod val="75000"/>
                </a:schemeClr>
              </a:solidFill>
            </a:endParaRPr>
          </a:p>
        </p:txBody>
      </p:sp>
      <p:sp>
        <p:nvSpPr>
          <p:cNvPr id="3" name="Subtitle 2"/>
          <p:cNvSpPr>
            <a:spLocks noGrp="1"/>
          </p:cNvSpPr>
          <p:nvPr>
            <p:ph type="subTitle" idx="1"/>
          </p:nvPr>
        </p:nvSpPr>
        <p:spPr>
          <a:xfrm>
            <a:off x="914400" y="4082604"/>
            <a:ext cx="8615680" cy="1017430"/>
          </a:xfrm>
        </p:spPr>
        <p:txBody>
          <a:bodyPr>
            <a:normAutofit/>
          </a:bodyPr>
          <a:lstStyle/>
          <a:p>
            <a:pPr lvl="0">
              <a:buClr>
                <a:srgbClr val="98C723"/>
              </a:buClr>
            </a:pPr>
            <a:r>
              <a:rPr lang="en-CA" sz="2400" b="1" kern="50" spc="10" dirty="0">
                <a:solidFill>
                  <a:schemeClr val="bg1">
                    <a:lumMod val="50000"/>
                  </a:schemeClr>
                </a:solidFill>
                <a:latin typeface="Arial Narrow"/>
                <a:ea typeface="Times New Roman"/>
                <a:cs typeface="Arial"/>
              </a:rPr>
              <a:t>AHEAD Conference 2020, Dublin</a:t>
            </a:r>
            <a:endParaRPr lang="fr-CA" sz="2400" b="1" kern="50" spc="10" dirty="0">
              <a:solidFill>
                <a:schemeClr val="bg1">
                  <a:lumMod val="50000"/>
                </a:schemeClr>
              </a:solidFill>
              <a:latin typeface="Arial Narrow"/>
              <a:ea typeface="Times New Roman"/>
              <a:cs typeface="Arial"/>
            </a:endParaRPr>
          </a:p>
          <a:p>
            <a:pPr lvl="0">
              <a:buClr>
                <a:srgbClr val="98C723"/>
              </a:buClr>
            </a:pPr>
            <a:r>
              <a:rPr lang="fr-CA" sz="2400" b="1" kern="50" spc="10" dirty="0" err="1">
                <a:solidFill>
                  <a:schemeClr val="bg1">
                    <a:lumMod val="50000"/>
                  </a:schemeClr>
                </a:solidFill>
                <a:latin typeface="Arial Narrow"/>
                <a:ea typeface="Times New Roman"/>
                <a:cs typeface="Arial"/>
              </a:rPr>
              <a:t>Frederic</a:t>
            </a:r>
            <a:r>
              <a:rPr lang="fr-CA" sz="2400" b="1" kern="50" spc="10" dirty="0">
                <a:solidFill>
                  <a:schemeClr val="bg1">
                    <a:lumMod val="50000"/>
                  </a:schemeClr>
                </a:solidFill>
                <a:latin typeface="Arial Narrow"/>
                <a:ea typeface="Times New Roman"/>
                <a:cs typeface="Arial"/>
              </a:rPr>
              <a:t> Fovet,  </a:t>
            </a:r>
            <a:r>
              <a:rPr lang="fr-CA" sz="2400" b="1" kern="50" spc="10" dirty="0" err="1">
                <a:solidFill>
                  <a:schemeClr val="bg1">
                    <a:lumMod val="50000"/>
                  </a:schemeClr>
                </a:solidFill>
                <a:latin typeface="Arial Narrow"/>
                <a:ea typeface="Times New Roman"/>
                <a:cs typeface="Arial"/>
              </a:rPr>
              <a:t>School</a:t>
            </a:r>
            <a:r>
              <a:rPr lang="fr-CA" sz="2400" b="1" kern="50" spc="10" dirty="0">
                <a:solidFill>
                  <a:schemeClr val="bg1">
                    <a:lumMod val="50000"/>
                  </a:schemeClr>
                </a:solidFill>
                <a:latin typeface="Arial Narrow"/>
                <a:ea typeface="Times New Roman"/>
                <a:cs typeface="Arial"/>
              </a:rPr>
              <a:t> of </a:t>
            </a:r>
            <a:r>
              <a:rPr lang="fr-CA" sz="2400" b="1" kern="50" spc="10" dirty="0" err="1">
                <a:solidFill>
                  <a:schemeClr val="bg1">
                    <a:lumMod val="50000"/>
                  </a:schemeClr>
                </a:solidFill>
                <a:latin typeface="Arial Narrow"/>
                <a:ea typeface="Times New Roman"/>
                <a:cs typeface="Arial"/>
              </a:rPr>
              <a:t>Education</a:t>
            </a:r>
            <a:r>
              <a:rPr lang="fr-CA" sz="2400" b="1" kern="50" spc="10" dirty="0">
                <a:solidFill>
                  <a:schemeClr val="bg1">
                    <a:lumMod val="50000"/>
                  </a:schemeClr>
                </a:solidFill>
                <a:latin typeface="Arial Narrow"/>
                <a:ea typeface="Times New Roman"/>
                <a:cs typeface="Arial"/>
              </a:rPr>
              <a:t> and </a:t>
            </a:r>
            <a:r>
              <a:rPr lang="fr-CA" sz="2400" b="1" kern="50" spc="10" dirty="0" err="1">
                <a:solidFill>
                  <a:schemeClr val="bg1">
                    <a:lumMod val="50000"/>
                  </a:schemeClr>
                </a:solidFill>
                <a:latin typeface="Arial Narrow"/>
                <a:ea typeface="Times New Roman"/>
                <a:cs typeface="Arial"/>
              </a:rPr>
              <a:t>Technology</a:t>
            </a:r>
            <a:r>
              <a:rPr lang="fr-CA" sz="2400" b="1" kern="50" spc="10" dirty="0">
                <a:solidFill>
                  <a:schemeClr val="bg1">
                    <a:lumMod val="50000"/>
                  </a:schemeClr>
                </a:solidFill>
                <a:latin typeface="Arial Narrow"/>
                <a:ea typeface="Times New Roman"/>
                <a:cs typeface="Arial"/>
              </a:rPr>
              <a:t>, RRU</a:t>
            </a:r>
          </a:p>
          <a:p>
            <a:pPr lvl="0">
              <a:buClr>
                <a:srgbClr val="98C723"/>
              </a:buClr>
            </a:pPr>
            <a:endParaRPr lang="fr-CA" sz="3200" kern="50" dirty="0">
              <a:solidFill>
                <a:schemeClr val="bg1">
                  <a:lumMod val="50000"/>
                </a:schemeClr>
              </a:solidFill>
              <a:latin typeface="Times New Roman"/>
              <a:ea typeface="Times New Roman"/>
            </a:endParaRPr>
          </a:p>
          <a:p>
            <a:endParaRPr lang="fr-CA" dirty="0"/>
          </a:p>
        </p:txBody>
      </p:sp>
      <p:pic>
        <p:nvPicPr>
          <p:cNvPr id="7" name="Picture 6" descr="Royal Roads University"/>
          <p:cNvPicPr>
            <a:picLocks noChangeAspect="1"/>
          </p:cNvPicPr>
          <p:nvPr/>
        </p:nvPicPr>
        <p:blipFill>
          <a:blip r:embed="rId3"/>
          <a:stretch>
            <a:fillRect/>
          </a:stretch>
        </p:blipFill>
        <p:spPr>
          <a:xfrm>
            <a:off x="7634840" y="381697"/>
            <a:ext cx="2944623" cy="1275924"/>
          </a:xfrm>
          <a:prstGeom prst="rect">
            <a:avLst/>
          </a:prstGeom>
        </p:spPr>
      </p:pic>
      <p:pic>
        <p:nvPicPr>
          <p:cNvPr id="4" name="Picture 3" descr="Implement UDL Logo"/>
          <p:cNvPicPr>
            <a:picLocks noChangeAspect="1"/>
          </p:cNvPicPr>
          <p:nvPr/>
        </p:nvPicPr>
        <p:blipFill>
          <a:blip r:embed="rId4"/>
          <a:stretch>
            <a:fillRect/>
          </a:stretch>
        </p:blipFill>
        <p:spPr>
          <a:xfrm>
            <a:off x="914400" y="439413"/>
            <a:ext cx="2981202" cy="1274174"/>
          </a:xfrm>
          <a:prstGeom prst="rect">
            <a:avLst/>
          </a:prstGeom>
        </p:spPr>
      </p:pic>
      <p:pic>
        <p:nvPicPr>
          <p:cNvPr id="6" name="Picture 5" descr="AHEAD Conference logo"/>
          <p:cNvPicPr>
            <a:picLocks noChangeAspect="1"/>
          </p:cNvPicPr>
          <p:nvPr/>
        </p:nvPicPr>
        <p:blipFill>
          <a:blip r:embed="rId5"/>
          <a:stretch>
            <a:fillRect/>
          </a:stretch>
        </p:blipFill>
        <p:spPr>
          <a:xfrm>
            <a:off x="660411" y="5229449"/>
            <a:ext cx="9919052" cy="1396105"/>
          </a:xfrm>
          <a:prstGeom prst="rect">
            <a:avLst/>
          </a:prstGeom>
        </p:spPr>
      </p:pic>
    </p:spTree>
    <p:custDataLst>
      <p:tags r:id="rId1"/>
    </p:custDataLst>
    <p:extLst>
      <p:ext uri="{BB962C8B-B14F-4D97-AF65-F5344CB8AC3E}">
        <p14:creationId xmlns:p14="http://schemas.microsoft.com/office/powerpoint/2010/main" val="45134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Explosion in demographics</a:t>
            </a:r>
            <a:endParaRPr lang="fr-CA" dirty="0">
              <a:solidFill>
                <a:schemeClr val="accent4">
                  <a:lumMod val="75000"/>
                </a:schemeClr>
              </a:solidFill>
            </a:endParaRPr>
          </a:p>
        </p:txBody>
      </p:sp>
      <p:sp>
        <p:nvSpPr>
          <p:cNvPr id="5" name="Text Placeholder 4"/>
          <p:cNvSpPr>
            <a:spLocks noGrp="1"/>
          </p:cNvSpPr>
          <p:nvPr>
            <p:ph type="body" idx="1"/>
          </p:nvPr>
        </p:nvSpPr>
        <p:spPr>
          <a:xfrm>
            <a:off x="609600" y="1287887"/>
            <a:ext cx="4876800" cy="643944"/>
          </a:xfrm>
        </p:spPr>
        <p:txBody>
          <a:bodyPr/>
          <a:lstStyle/>
          <a:p>
            <a:r>
              <a:rPr lang="en-CA" sz="2800" dirty="0">
                <a:solidFill>
                  <a:schemeClr val="accent4">
                    <a:lumMod val="75000"/>
                  </a:schemeClr>
                </a:solidFill>
              </a:rPr>
              <a:t>Emerging trends</a:t>
            </a:r>
            <a:endParaRPr lang="fr-CA" sz="2800" dirty="0">
              <a:solidFill>
                <a:schemeClr val="accent4">
                  <a:lumMod val="75000"/>
                </a:schemeClr>
              </a:solidFill>
            </a:endParaRPr>
          </a:p>
        </p:txBody>
      </p:sp>
      <p:sp>
        <p:nvSpPr>
          <p:cNvPr id="3" name="Content Placeholder 2"/>
          <p:cNvSpPr>
            <a:spLocks noGrp="1"/>
          </p:cNvSpPr>
          <p:nvPr>
            <p:ph sz="half" idx="2"/>
          </p:nvPr>
        </p:nvSpPr>
        <p:spPr/>
        <p:txBody>
          <a:bodyPr>
            <a:normAutofit lnSpcReduction="10000"/>
          </a:bodyPr>
          <a:lstStyle/>
          <a:p>
            <a:r>
              <a:rPr lang="en-CA" dirty="0">
                <a:solidFill>
                  <a:schemeClr val="tx1">
                    <a:lumMod val="50000"/>
                    <a:lumOff val="50000"/>
                  </a:schemeClr>
                </a:solidFill>
              </a:rPr>
              <a:t>Unprecedented explosion in service request (up to 150% in one year on certain North American campuses) </a:t>
            </a:r>
          </a:p>
          <a:p>
            <a:r>
              <a:rPr lang="en-CA" dirty="0">
                <a:solidFill>
                  <a:schemeClr val="tx1">
                    <a:lumMod val="50000"/>
                    <a:lumOff val="50000"/>
                  </a:schemeClr>
                </a:solidFill>
              </a:rPr>
              <a:t>Emergence of a significant body of ‘floaters’, students who require services but do not register</a:t>
            </a:r>
          </a:p>
          <a:p>
            <a:r>
              <a:rPr lang="en-CA" dirty="0">
                <a:solidFill>
                  <a:schemeClr val="tx1">
                    <a:lumMod val="50000"/>
                    <a:lumOff val="50000"/>
                  </a:schemeClr>
                </a:solidFill>
              </a:rPr>
              <a:t>Percentage of service users who do not identify as having a Disability and refuse to approach these services </a:t>
            </a:r>
            <a:endParaRPr lang="fr-CA" dirty="0">
              <a:solidFill>
                <a:schemeClr val="tx1">
                  <a:lumMod val="50000"/>
                  <a:lumOff val="50000"/>
                </a:schemeClr>
              </a:solidFill>
            </a:endParaRPr>
          </a:p>
        </p:txBody>
      </p:sp>
      <p:sp>
        <p:nvSpPr>
          <p:cNvPr id="6" name="Text Placeholder 5"/>
          <p:cNvSpPr>
            <a:spLocks noGrp="1"/>
          </p:cNvSpPr>
          <p:nvPr>
            <p:ph type="body" sz="quarter" idx="3"/>
          </p:nvPr>
        </p:nvSpPr>
        <p:spPr>
          <a:xfrm>
            <a:off x="5892800" y="1287887"/>
            <a:ext cx="4876800" cy="643944"/>
          </a:xfrm>
        </p:spPr>
        <p:txBody>
          <a:bodyPr/>
          <a:lstStyle/>
          <a:p>
            <a:r>
              <a:rPr lang="en-CA" sz="2800" dirty="0">
                <a:solidFill>
                  <a:schemeClr val="accent4">
                    <a:lumMod val="75000"/>
                  </a:schemeClr>
                </a:solidFill>
              </a:rPr>
              <a:t>Impact on Accessibility services</a:t>
            </a:r>
            <a:endParaRPr lang="fr-CA" sz="2800" dirty="0">
              <a:solidFill>
                <a:schemeClr val="accent4">
                  <a:lumMod val="75000"/>
                </a:schemeClr>
              </a:solidFill>
            </a:endParaRPr>
          </a:p>
        </p:txBody>
      </p:sp>
      <p:sp>
        <p:nvSpPr>
          <p:cNvPr id="7" name="Content Placeholder 6"/>
          <p:cNvSpPr>
            <a:spLocks noGrp="1"/>
          </p:cNvSpPr>
          <p:nvPr>
            <p:ph sz="quarter" idx="4"/>
          </p:nvPr>
        </p:nvSpPr>
        <p:spPr/>
        <p:txBody>
          <a:bodyPr>
            <a:normAutofit fontScale="92500" lnSpcReduction="20000"/>
          </a:bodyPr>
          <a:lstStyle/>
          <a:p>
            <a:r>
              <a:rPr lang="en-CA" dirty="0">
                <a:solidFill>
                  <a:schemeClr val="tx1">
                    <a:lumMod val="50000"/>
                    <a:lumOff val="50000"/>
                  </a:schemeClr>
                </a:solidFill>
              </a:rPr>
              <a:t>Intake appointments impossible to maintain in their current format</a:t>
            </a:r>
          </a:p>
          <a:p>
            <a:r>
              <a:rPr lang="en-CA" dirty="0">
                <a:solidFill>
                  <a:schemeClr val="tx1">
                    <a:lumMod val="50000"/>
                    <a:lumOff val="50000"/>
                  </a:schemeClr>
                </a:solidFill>
              </a:rPr>
              <a:t>Long bottleneck and waitlists</a:t>
            </a:r>
          </a:p>
          <a:p>
            <a:r>
              <a:rPr lang="en-CA" dirty="0">
                <a:solidFill>
                  <a:schemeClr val="tx1">
                    <a:lumMod val="50000"/>
                    <a:lumOff val="50000"/>
                  </a:schemeClr>
                </a:solidFill>
              </a:rPr>
              <a:t>High percentage of learners cannot access their services</a:t>
            </a:r>
          </a:p>
          <a:p>
            <a:r>
              <a:rPr lang="en-CA" dirty="0">
                <a:solidFill>
                  <a:schemeClr val="tx1">
                    <a:lumMod val="50000"/>
                    <a:lumOff val="50000"/>
                  </a:schemeClr>
                </a:solidFill>
              </a:rPr>
              <a:t>Increasing provision of template services that are not specifically aligned with learners’ needs.</a:t>
            </a:r>
          </a:p>
          <a:p>
            <a:r>
              <a:rPr lang="en-CA" dirty="0">
                <a:solidFill>
                  <a:schemeClr val="tx1">
                    <a:lumMod val="50000"/>
                    <a:lumOff val="50000"/>
                  </a:schemeClr>
                </a:solidFill>
              </a:rPr>
              <a:t>Increased number of complaints and appeals – including litigation and settlements </a:t>
            </a:r>
          </a:p>
          <a:p>
            <a:r>
              <a:rPr lang="en-CA" dirty="0">
                <a:solidFill>
                  <a:schemeClr val="tx1">
                    <a:lumMod val="50000"/>
                    <a:lumOff val="50000"/>
                  </a:schemeClr>
                </a:solidFill>
              </a:rPr>
              <a:t>Disconnect and frustration from faculty </a:t>
            </a:r>
            <a:endParaRPr lang="fr-CA" dirty="0">
              <a:solidFill>
                <a:schemeClr val="tx1">
                  <a:lumMod val="50000"/>
                  <a:lumOff val="50000"/>
                </a:schemeClr>
              </a:solidFill>
            </a:endParaRPr>
          </a:p>
        </p:txBody>
      </p:sp>
    </p:spTree>
    <p:extLst>
      <p:ext uri="{BB962C8B-B14F-4D97-AF65-F5344CB8AC3E}">
        <p14:creationId xmlns:p14="http://schemas.microsoft.com/office/powerpoint/2010/main" val="2653909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solidFill>
                  <a:schemeClr val="accent4">
                    <a:lumMod val="75000"/>
                  </a:schemeClr>
                </a:solidFill>
              </a:rPr>
              <a:t>Explosion of diagnostic labels</a:t>
            </a:r>
            <a:endParaRPr lang="fr-CA" dirty="0">
              <a:solidFill>
                <a:schemeClr val="accent4">
                  <a:lumMod val="75000"/>
                </a:schemeClr>
              </a:solidFill>
            </a:endParaRPr>
          </a:p>
        </p:txBody>
      </p:sp>
      <p:sp>
        <p:nvSpPr>
          <p:cNvPr id="6" name="Text Placeholder 5"/>
          <p:cNvSpPr>
            <a:spLocks noGrp="1"/>
          </p:cNvSpPr>
          <p:nvPr>
            <p:ph type="body" idx="1"/>
          </p:nvPr>
        </p:nvSpPr>
        <p:spPr>
          <a:xfrm>
            <a:off x="609600" y="1262130"/>
            <a:ext cx="4876800" cy="528033"/>
          </a:xfrm>
        </p:spPr>
        <p:txBody>
          <a:bodyPr/>
          <a:lstStyle/>
          <a:p>
            <a:r>
              <a:rPr lang="en-CA" sz="2800" dirty="0">
                <a:solidFill>
                  <a:schemeClr val="accent4">
                    <a:lumMod val="75000"/>
                  </a:schemeClr>
                </a:solidFill>
              </a:rPr>
              <a:t>Emerging trends</a:t>
            </a:r>
            <a:endParaRPr lang="fr-CA" sz="2800" dirty="0">
              <a:solidFill>
                <a:schemeClr val="accent4">
                  <a:lumMod val="75000"/>
                </a:schemeClr>
              </a:solidFill>
            </a:endParaRPr>
          </a:p>
        </p:txBody>
      </p:sp>
      <p:sp>
        <p:nvSpPr>
          <p:cNvPr id="7" name="Content Placeholder 6"/>
          <p:cNvSpPr>
            <a:spLocks noGrp="1"/>
          </p:cNvSpPr>
          <p:nvPr>
            <p:ph sz="half" idx="2"/>
          </p:nvPr>
        </p:nvSpPr>
        <p:spPr/>
        <p:txBody>
          <a:bodyPr>
            <a:normAutofit fontScale="92500" lnSpcReduction="20000"/>
          </a:bodyPr>
          <a:lstStyle/>
          <a:p>
            <a:r>
              <a:rPr lang="en-CA" dirty="0">
                <a:solidFill>
                  <a:schemeClr val="tx1">
                    <a:lumMod val="50000"/>
                    <a:lumOff val="50000"/>
                  </a:schemeClr>
                </a:solidFill>
              </a:rPr>
              <a:t>Services set up for ‘traditional’ disabilities (hearing, visual and mobility impairments) are forced well beyond their expertise and applying a targeted, remedial, diagnostic approach to diagnoses they have little understanding of. </a:t>
            </a:r>
          </a:p>
          <a:p>
            <a:r>
              <a:rPr lang="en-CA" dirty="0">
                <a:solidFill>
                  <a:schemeClr val="tx1">
                    <a:lumMod val="50000"/>
                    <a:lumOff val="50000"/>
                  </a:schemeClr>
                </a:solidFill>
              </a:rPr>
              <a:t>This leads to processes that are contradictory and purport to put a campus on notice of a diagnosis whilst not providing specialized expertise.  Letter of accommodations to instructors has become entirely meaningless.</a:t>
            </a:r>
            <a:endParaRPr lang="fr-CA" dirty="0">
              <a:solidFill>
                <a:schemeClr val="tx1">
                  <a:lumMod val="50000"/>
                  <a:lumOff val="50000"/>
                </a:schemeClr>
              </a:solidFill>
            </a:endParaRPr>
          </a:p>
        </p:txBody>
      </p:sp>
      <p:sp>
        <p:nvSpPr>
          <p:cNvPr id="8" name="Text Placeholder 7"/>
          <p:cNvSpPr>
            <a:spLocks noGrp="1"/>
          </p:cNvSpPr>
          <p:nvPr>
            <p:ph type="body" sz="quarter" idx="3"/>
          </p:nvPr>
        </p:nvSpPr>
        <p:spPr>
          <a:xfrm>
            <a:off x="5892800" y="1262130"/>
            <a:ext cx="4876800" cy="528033"/>
          </a:xfrm>
        </p:spPr>
        <p:txBody>
          <a:bodyPr/>
          <a:lstStyle/>
          <a:p>
            <a:r>
              <a:rPr lang="en-CA" sz="2800" dirty="0">
                <a:solidFill>
                  <a:schemeClr val="accent4">
                    <a:lumMod val="75000"/>
                  </a:schemeClr>
                </a:solidFill>
              </a:rPr>
              <a:t>Impact on Accessibility services</a:t>
            </a:r>
            <a:endParaRPr lang="fr-CA" sz="2800" dirty="0">
              <a:solidFill>
                <a:schemeClr val="accent4">
                  <a:lumMod val="75000"/>
                </a:schemeClr>
              </a:solidFill>
            </a:endParaRPr>
          </a:p>
        </p:txBody>
      </p:sp>
      <p:sp>
        <p:nvSpPr>
          <p:cNvPr id="9" name="Content Placeholder 8"/>
          <p:cNvSpPr>
            <a:spLocks noGrp="1"/>
          </p:cNvSpPr>
          <p:nvPr>
            <p:ph sz="quarter" idx="4"/>
          </p:nvPr>
        </p:nvSpPr>
        <p:spPr>
          <a:xfrm>
            <a:off x="5892800" y="2174874"/>
            <a:ext cx="4876800" cy="4380471"/>
          </a:xfrm>
        </p:spPr>
        <p:txBody>
          <a:bodyPr>
            <a:normAutofit fontScale="85000" lnSpcReduction="10000"/>
          </a:bodyPr>
          <a:lstStyle/>
          <a:p>
            <a:r>
              <a:rPr lang="en-CA" dirty="0">
                <a:solidFill>
                  <a:schemeClr val="tx1">
                    <a:lumMod val="50000"/>
                    <a:lumOff val="50000"/>
                  </a:schemeClr>
                </a:solidFill>
              </a:rPr>
              <a:t>Phenomenon of disempowerment and emergence of a ‘culture of referral’ on campuses that seem to purport that to be a specialist on access one needs to have diagnostic expertise.  </a:t>
            </a:r>
          </a:p>
          <a:p>
            <a:r>
              <a:rPr lang="en-CA" dirty="0">
                <a:solidFill>
                  <a:schemeClr val="tx1">
                    <a:lumMod val="50000"/>
                    <a:lumOff val="50000"/>
                  </a:schemeClr>
                </a:solidFill>
              </a:rPr>
              <a:t>The diagnostic document is no longer a tool it becomes a barrier between the service provider and the learner and often precludes genuine dialogue on barriers created by the learning environment.   </a:t>
            </a:r>
          </a:p>
          <a:p>
            <a:r>
              <a:rPr lang="en-CA" dirty="0">
                <a:solidFill>
                  <a:schemeClr val="tx1">
                    <a:lumMod val="50000"/>
                    <a:lumOff val="50000"/>
                  </a:schemeClr>
                </a:solidFill>
              </a:rPr>
              <a:t>Many learners in fact do not actually require traditional accommodations, but are still being forced to acquire diagnostic documentation.</a:t>
            </a:r>
            <a:endParaRPr lang="fr-CA" dirty="0">
              <a:solidFill>
                <a:schemeClr val="tx1">
                  <a:lumMod val="50000"/>
                  <a:lumOff val="50000"/>
                </a:schemeClr>
              </a:solidFill>
            </a:endParaRPr>
          </a:p>
        </p:txBody>
      </p:sp>
    </p:spTree>
    <p:extLst>
      <p:ext uri="{BB962C8B-B14F-4D97-AF65-F5344CB8AC3E}">
        <p14:creationId xmlns:p14="http://schemas.microsoft.com/office/powerpoint/2010/main" val="163594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Need for financially sustainable solutions</a:t>
            </a:r>
            <a:endParaRPr lang="fr-CA" dirty="0">
              <a:solidFill>
                <a:schemeClr val="accent4">
                  <a:lumMod val="75000"/>
                </a:schemeClr>
              </a:solidFill>
            </a:endParaRPr>
          </a:p>
        </p:txBody>
      </p:sp>
      <p:sp>
        <p:nvSpPr>
          <p:cNvPr id="5" name="Content Placeholder 4"/>
          <p:cNvSpPr>
            <a:spLocks noGrp="1"/>
          </p:cNvSpPr>
          <p:nvPr>
            <p:ph idx="1"/>
          </p:nvPr>
        </p:nvSpPr>
        <p:spPr/>
        <p:txBody>
          <a:bodyPr/>
          <a:lstStyle/>
          <a:p>
            <a:r>
              <a:rPr lang="en-CA" dirty="0">
                <a:solidFill>
                  <a:schemeClr val="tx1">
                    <a:lumMod val="50000"/>
                    <a:lumOff val="50000"/>
                  </a:schemeClr>
                </a:solidFill>
              </a:rPr>
              <a:t>Accommodations were designed and conceived at a time when students with Disabilities represented a very small percentage of the campus population.</a:t>
            </a:r>
          </a:p>
          <a:p>
            <a:r>
              <a:rPr lang="en-CA" dirty="0">
                <a:solidFill>
                  <a:schemeClr val="tx1">
                    <a:lumMod val="50000"/>
                    <a:lumOff val="50000"/>
                  </a:schemeClr>
                </a:solidFill>
              </a:rPr>
              <a:t>In those days it was possible to create inclusive provisions in this way; it remained uncomplicated, relatively cheap, manageable and relatively efficient.</a:t>
            </a:r>
          </a:p>
          <a:p>
            <a:r>
              <a:rPr lang="en-CA" dirty="0">
                <a:solidFill>
                  <a:schemeClr val="tx1">
                    <a:lumMod val="50000"/>
                    <a:lumOff val="50000"/>
                  </a:schemeClr>
                </a:solidFill>
              </a:rPr>
              <a:t>This is no longer the case: the existing format of services is extremely costly and has become unsustainable.</a:t>
            </a:r>
          </a:p>
          <a:p>
            <a:r>
              <a:rPr lang="en-CA" dirty="0">
                <a:solidFill>
                  <a:schemeClr val="tx1">
                    <a:lumMod val="50000"/>
                    <a:lumOff val="50000"/>
                  </a:schemeClr>
                </a:solidFill>
              </a:rPr>
              <a:t>The issue is not the cost itself, but rather the fact that these expenses keep increasing,  that they snowball and escalate out of control – without ever having any tangible structural impact on practices or pedagogy.</a:t>
            </a:r>
          </a:p>
          <a:p>
            <a:r>
              <a:rPr lang="en-CA" dirty="0">
                <a:solidFill>
                  <a:schemeClr val="tx1">
                    <a:lumMod val="50000"/>
                    <a:lumOff val="50000"/>
                  </a:schemeClr>
                </a:solidFill>
              </a:rPr>
              <a:t>A cost of this magnitude can only be justified if it succeeds in fundamentally altering structure and creates a more sustainable campus.</a:t>
            </a:r>
            <a:endParaRPr lang="fr-CA" dirty="0">
              <a:solidFill>
                <a:schemeClr val="tx1">
                  <a:lumMod val="50000"/>
                  <a:lumOff val="50000"/>
                </a:schemeClr>
              </a:solidFill>
            </a:endParaRPr>
          </a:p>
        </p:txBody>
      </p:sp>
    </p:spTree>
    <p:extLst>
      <p:ext uri="{BB962C8B-B14F-4D97-AF65-F5344CB8AC3E}">
        <p14:creationId xmlns:p14="http://schemas.microsoft.com/office/powerpoint/2010/main" val="172277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Inherent clash between current practices and social model goals</a:t>
            </a:r>
            <a:endParaRPr lang="fr-CA" dirty="0">
              <a:solidFill>
                <a:schemeClr val="accent4">
                  <a:lumMod val="75000"/>
                </a:schemeClr>
              </a:solidFill>
            </a:endParaRPr>
          </a:p>
        </p:txBody>
      </p:sp>
      <p:sp>
        <p:nvSpPr>
          <p:cNvPr id="5" name="Content Placeholder 4"/>
          <p:cNvSpPr>
            <a:spLocks noGrp="1"/>
          </p:cNvSpPr>
          <p:nvPr>
            <p:ph idx="1"/>
          </p:nvPr>
        </p:nvSpPr>
        <p:spPr/>
        <p:txBody>
          <a:bodyPr/>
          <a:lstStyle/>
          <a:p>
            <a:r>
              <a:rPr lang="en-CA" dirty="0">
                <a:solidFill>
                  <a:schemeClr val="tx1">
                    <a:lumMod val="50000"/>
                    <a:lumOff val="50000"/>
                  </a:schemeClr>
                </a:solidFill>
              </a:rPr>
              <a:t>Intake format</a:t>
            </a:r>
          </a:p>
          <a:p>
            <a:r>
              <a:rPr lang="en-CA" dirty="0">
                <a:solidFill>
                  <a:schemeClr val="tx1">
                    <a:lumMod val="50000"/>
                    <a:lumOff val="50000"/>
                  </a:schemeClr>
                </a:solidFill>
              </a:rPr>
              <a:t>Flavour of appointments and power dynamics</a:t>
            </a:r>
          </a:p>
          <a:p>
            <a:r>
              <a:rPr lang="en-CA" dirty="0">
                <a:solidFill>
                  <a:schemeClr val="tx1">
                    <a:lumMod val="50000"/>
                    <a:lumOff val="50000"/>
                  </a:schemeClr>
                </a:solidFill>
              </a:rPr>
              <a:t>Issues with the notion of ‘help’ – breeds co-dependency on services than actual autonomy</a:t>
            </a:r>
          </a:p>
          <a:p>
            <a:r>
              <a:rPr lang="en-CA" dirty="0">
                <a:solidFill>
                  <a:schemeClr val="tx1">
                    <a:lumMod val="50000"/>
                    <a:lumOff val="50000"/>
                  </a:schemeClr>
                </a:solidFill>
              </a:rPr>
              <a:t>Over-reliance on documentation</a:t>
            </a:r>
          </a:p>
          <a:p>
            <a:r>
              <a:rPr lang="en-CA" dirty="0">
                <a:solidFill>
                  <a:schemeClr val="tx1">
                    <a:lumMod val="50000"/>
                    <a:lumOff val="50000"/>
                  </a:schemeClr>
                </a:solidFill>
              </a:rPr>
              <a:t>Creation of additional barriers, not removal of challenges</a:t>
            </a:r>
          </a:p>
          <a:p>
            <a:r>
              <a:rPr lang="en-CA" dirty="0">
                <a:solidFill>
                  <a:schemeClr val="tx1">
                    <a:lumMod val="50000"/>
                    <a:lumOff val="50000"/>
                  </a:schemeClr>
                </a:solidFill>
              </a:rPr>
              <a:t>Particularly thorny issue of exam accommodation and onerous registration processes</a:t>
            </a:r>
          </a:p>
          <a:p>
            <a:r>
              <a:rPr lang="en-CA" dirty="0">
                <a:solidFill>
                  <a:schemeClr val="tx1">
                    <a:lumMod val="50000"/>
                    <a:lumOff val="50000"/>
                  </a:schemeClr>
                </a:solidFill>
              </a:rPr>
              <a:t>Issues with outreach with implies an inherent adhesion to medical model</a:t>
            </a:r>
          </a:p>
          <a:p>
            <a:r>
              <a:rPr lang="en-CA" dirty="0">
                <a:solidFill>
                  <a:schemeClr val="tx1">
                    <a:lumMod val="50000"/>
                    <a:lumOff val="50000"/>
                  </a:schemeClr>
                </a:solidFill>
              </a:rPr>
              <a:t>Funding model of accessibility services is ambivalent and prioritizes ‘bodies through the door’</a:t>
            </a:r>
          </a:p>
          <a:p>
            <a:r>
              <a:rPr lang="en-CA" dirty="0">
                <a:solidFill>
                  <a:schemeClr val="tx1">
                    <a:lumMod val="50000"/>
                    <a:lumOff val="50000"/>
                  </a:schemeClr>
                </a:solidFill>
              </a:rPr>
              <a:t>Breeds a ‘working myself out of a job’ ambivalence in relation to UDL</a:t>
            </a:r>
          </a:p>
          <a:p>
            <a:r>
              <a:rPr lang="en-CA" dirty="0">
                <a:solidFill>
                  <a:schemeClr val="tx1">
                    <a:lumMod val="50000"/>
                    <a:lumOff val="50000"/>
                  </a:schemeClr>
                </a:solidFill>
              </a:rPr>
              <a:t>Little time and resources dedicated to faculty support</a:t>
            </a:r>
            <a:endParaRPr lang="fr-CA" dirty="0">
              <a:solidFill>
                <a:schemeClr val="tx1">
                  <a:lumMod val="50000"/>
                  <a:lumOff val="50000"/>
                </a:schemeClr>
              </a:solidFill>
            </a:endParaRPr>
          </a:p>
        </p:txBody>
      </p:sp>
    </p:spTree>
    <p:extLst>
      <p:ext uri="{BB962C8B-B14F-4D97-AF65-F5344CB8AC3E}">
        <p14:creationId xmlns:p14="http://schemas.microsoft.com/office/powerpoint/2010/main" val="196242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Increasingly loud expectations of the student body</a:t>
            </a:r>
            <a:endParaRPr lang="fr-CA" dirty="0">
              <a:solidFill>
                <a:schemeClr val="accent4">
                  <a:lumMod val="75000"/>
                </a:schemeClr>
              </a:solidFill>
            </a:endParaRPr>
          </a:p>
        </p:txBody>
      </p:sp>
      <p:sp>
        <p:nvSpPr>
          <p:cNvPr id="5" name="Content Placeholder 4"/>
          <p:cNvSpPr>
            <a:spLocks noGrp="1"/>
          </p:cNvSpPr>
          <p:nvPr>
            <p:ph idx="1"/>
          </p:nvPr>
        </p:nvSpPr>
        <p:spPr/>
        <p:txBody>
          <a:bodyPr/>
          <a:lstStyle/>
          <a:p>
            <a:r>
              <a:rPr lang="fr-CA" dirty="0">
                <a:solidFill>
                  <a:schemeClr val="tx1">
                    <a:lumMod val="50000"/>
                    <a:lumOff val="50000"/>
                  </a:schemeClr>
                </a:solidFill>
              </a:rPr>
              <a:t>There </a:t>
            </a:r>
            <a:r>
              <a:rPr lang="fr-CA" dirty="0" err="1">
                <a:solidFill>
                  <a:schemeClr val="tx1">
                    <a:lumMod val="50000"/>
                    <a:lumOff val="50000"/>
                  </a:schemeClr>
                </a:solidFill>
              </a:rPr>
              <a:t>is</a:t>
            </a:r>
            <a:r>
              <a:rPr lang="fr-CA" dirty="0">
                <a:solidFill>
                  <a:schemeClr val="tx1">
                    <a:lumMod val="50000"/>
                    <a:lumOff val="50000"/>
                  </a:schemeClr>
                </a:solidFill>
              </a:rPr>
              <a:t> </a:t>
            </a:r>
            <a:r>
              <a:rPr lang="fr-CA" dirty="0" err="1">
                <a:solidFill>
                  <a:schemeClr val="tx1">
                    <a:lumMod val="50000"/>
                    <a:lumOff val="50000"/>
                  </a:schemeClr>
                </a:solidFill>
              </a:rPr>
              <a:t>starting</a:t>
            </a:r>
            <a:r>
              <a:rPr lang="fr-CA" dirty="0">
                <a:solidFill>
                  <a:schemeClr val="tx1">
                    <a:lumMod val="50000"/>
                    <a:lumOff val="50000"/>
                  </a:schemeClr>
                </a:solidFill>
              </a:rPr>
              <a:t> to </a:t>
            </a:r>
            <a:r>
              <a:rPr lang="fr-CA" dirty="0" err="1">
                <a:solidFill>
                  <a:schemeClr val="tx1">
                    <a:lumMod val="50000"/>
                    <a:lumOff val="50000"/>
                  </a:schemeClr>
                </a:solidFill>
              </a:rPr>
              <a:t>be</a:t>
            </a:r>
            <a:r>
              <a:rPr lang="fr-CA" dirty="0">
                <a:solidFill>
                  <a:schemeClr val="tx1">
                    <a:lumMod val="50000"/>
                    <a:lumOff val="50000"/>
                  </a:schemeClr>
                </a:solidFill>
              </a:rPr>
              <a:t> a clash of culture </a:t>
            </a:r>
            <a:r>
              <a:rPr lang="fr-CA" dirty="0" err="1">
                <a:solidFill>
                  <a:schemeClr val="tx1">
                    <a:lumMod val="50000"/>
                    <a:lumOff val="50000"/>
                  </a:schemeClr>
                </a:solidFill>
              </a:rPr>
              <a:t>between</a:t>
            </a:r>
            <a:r>
              <a:rPr lang="fr-CA" dirty="0">
                <a:solidFill>
                  <a:schemeClr val="tx1">
                    <a:lumMod val="50000"/>
                    <a:lumOff val="50000"/>
                  </a:schemeClr>
                </a:solidFill>
              </a:rPr>
              <a:t> a </a:t>
            </a:r>
            <a:r>
              <a:rPr lang="fr-CA" dirty="0" err="1">
                <a:solidFill>
                  <a:schemeClr val="tx1">
                    <a:lumMod val="50000"/>
                    <a:lumOff val="50000"/>
                  </a:schemeClr>
                </a:solidFill>
              </a:rPr>
              <a:t>generation</a:t>
            </a:r>
            <a:r>
              <a:rPr lang="fr-CA" dirty="0">
                <a:solidFill>
                  <a:schemeClr val="tx1">
                    <a:lumMod val="50000"/>
                    <a:lumOff val="50000"/>
                  </a:schemeClr>
                </a:solidFill>
              </a:rPr>
              <a:t> of </a:t>
            </a:r>
            <a:r>
              <a:rPr lang="fr-CA" dirty="0" err="1">
                <a:solidFill>
                  <a:schemeClr val="tx1">
                    <a:lumMod val="50000"/>
                    <a:lumOff val="50000"/>
                  </a:schemeClr>
                </a:solidFill>
              </a:rPr>
              <a:t>students</a:t>
            </a:r>
            <a:r>
              <a:rPr lang="fr-CA" dirty="0">
                <a:solidFill>
                  <a:schemeClr val="tx1">
                    <a:lumMod val="50000"/>
                    <a:lumOff val="50000"/>
                  </a:schemeClr>
                </a:solidFill>
              </a:rPr>
              <a:t> </a:t>
            </a:r>
            <a:r>
              <a:rPr lang="fr-CA" dirty="0" err="1">
                <a:solidFill>
                  <a:schemeClr val="tx1">
                    <a:lumMod val="50000"/>
                    <a:lumOff val="50000"/>
                  </a:schemeClr>
                </a:solidFill>
              </a:rPr>
              <a:t>who</a:t>
            </a:r>
            <a:r>
              <a:rPr lang="fr-CA" dirty="0">
                <a:solidFill>
                  <a:schemeClr val="tx1">
                    <a:lumMod val="50000"/>
                    <a:lumOff val="50000"/>
                  </a:schemeClr>
                </a:solidFill>
              </a:rPr>
              <a:t> </a:t>
            </a:r>
            <a:r>
              <a:rPr lang="fr-CA" dirty="0" err="1">
                <a:solidFill>
                  <a:schemeClr val="tx1">
                    <a:lumMod val="50000"/>
                    <a:lumOff val="50000"/>
                  </a:schemeClr>
                </a:solidFill>
              </a:rPr>
              <a:t>ahev</a:t>
            </a:r>
            <a:r>
              <a:rPr lang="fr-CA" dirty="0">
                <a:solidFill>
                  <a:schemeClr val="tx1">
                    <a:lumMod val="50000"/>
                    <a:lumOff val="50000"/>
                  </a:schemeClr>
                </a:solidFill>
              </a:rPr>
              <a:t> </a:t>
            </a:r>
            <a:r>
              <a:rPr lang="fr-CA" dirty="0" err="1">
                <a:solidFill>
                  <a:schemeClr val="tx1">
                    <a:lumMod val="50000"/>
                    <a:lumOff val="50000"/>
                  </a:schemeClr>
                </a:solidFill>
              </a:rPr>
              <a:t>very</a:t>
            </a:r>
            <a:r>
              <a:rPr lang="fr-CA" dirty="0">
                <a:solidFill>
                  <a:schemeClr val="tx1">
                    <a:lumMod val="50000"/>
                    <a:lumOff val="50000"/>
                  </a:schemeClr>
                </a:solidFill>
              </a:rPr>
              <a:t> </a:t>
            </a:r>
            <a:r>
              <a:rPr lang="fr-CA" dirty="0" err="1">
                <a:solidFill>
                  <a:schemeClr val="tx1">
                    <a:lumMod val="50000"/>
                    <a:lumOff val="50000"/>
                  </a:schemeClr>
                </a:solidFill>
              </a:rPr>
              <a:t>specific</a:t>
            </a:r>
            <a:r>
              <a:rPr lang="fr-CA" dirty="0">
                <a:solidFill>
                  <a:schemeClr val="tx1">
                    <a:lumMod val="50000"/>
                    <a:lumOff val="50000"/>
                  </a:schemeClr>
                </a:solidFill>
              </a:rPr>
              <a:t> expectations </a:t>
            </a:r>
            <a:r>
              <a:rPr lang="fr-CA" dirty="0" err="1">
                <a:solidFill>
                  <a:schemeClr val="tx1">
                    <a:lumMod val="50000"/>
                    <a:lumOff val="50000"/>
                  </a:schemeClr>
                </a:solidFill>
              </a:rPr>
              <a:t>with</a:t>
            </a:r>
            <a:r>
              <a:rPr lang="fr-CA" dirty="0">
                <a:solidFill>
                  <a:schemeClr val="tx1">
                    <a:lumMod val="50000"/>
                    <a:lumOff val="50000"/>
                  </a:schemeClr>
                </a:solidFill>
              </a:rPr>
              <a:t> regards to inclusion and a system </a:t>
            </a:r>
            <a:r>
              <a:rPr lang="fr-CA" dirty="0" err="1">
                <a:solidFill>
                  <a:schemeClr val="tx1">
                    <a:lumMod val="50000"/>
                    <a:lumOff val="50000"/>
                  </a:schemeClr>
                </a:solidFill>
              </a:rPr>
              <a:t>that</a:t>
            </a:r>
            <a:r>
              <a:rPr lang="fr-CA" dirty="0">
                <a:solidFill>
                  <a:schemeClr val="tx1">
                    <a:lumMod val="50000"/>
                    <a:lumOff val="50000"/>
                  </a:schemeClr>
                </a:solidFill>
              </a:rPr>
              <a:t> has </a:t>
            </a:r>
            <a:r>
              <a:rPr lang="fr-CA" dirty="0" err="1">
                <a:solidFill>
                  <a:schemeClr val="tx1">
                    <a:lumMod val="50000"/>
                    <a:lumOff val="50000"/>
                  </a:schemeClr>
                </a:solidFill>
              </a:rPr>
              <a:t>so</a:t>
            </a:r>
            <a:r>
              <a:rPr lang="fr-CA" dirty="0">
                <a:solidFill>
                  <a:schemeClr val="tx1">
                    <a:lumMod val="50000"/>
                    <a:lumOff val="50000"/>
                  </a:schemeClr>
                </a:solidFill>
              </a:rPr>
              <a:t> far not </a:t>
            </a:r>
            <a:r>
              <a:rPr lang="fr-CA" dirty="0" err="1">
                <a:solidFill>
                  <a:schemeClr val="tx1">
                    <a:lumMod val="50000"/>
                    <a:lumOff val="50000"/>
                  </a:schemeClr>
                </a:solidFill>
              </a:rPr>
              <a:t>shied</a:t>
            </a:r>
            <a:r>
              <a:rPr lang="fr-CA" dirty="0">
                <a:solidFill>
                  <a:schemeClr val="tx1">
                    <a:lumMod val="50000"/>
                    <a:lumOff val="50000"/>
                  </a:schemeClr>
                </a:solidFill>
              </a:rPr>
              <a:t> </a:t>
            </a:r>
            <a:r>
              <a:rPr lang="fr-CA" dirty="0" err="1">
                <a:solidFill>
                  <a:schemeClr val="tx1">
                    <a:lumMod val="50000"/>
                    <a:lumOff val="50000"/>
                  </a:schemeClr>
                </a:solidFill>
              </a:rPr>
              <a:t>away</a:t>
            </a:r>
            <a:r>
              <a:rPr lang="fr-CA" dirty="0">
                <a:solidFill>
                  <a:schemeClr val="tx1">
                    <a:lumMod val="50000"/>
                    <a:lumOff val="50000"/>
                  </a:schemeClr>
                </a:solidFill>
              </a:rPr>
              <a:t> </a:t>
            </a:r>
            <a:r>
              <a:rPr lang="fr-CA" dirty="0" err="1">
                <a:solidFill>
                  <a:schemeClr val="tx1">
                    <a:lumMod val="50000"/>
                    <a:lumOff val="50000"/>
                  </a:schemeClr>
                </a:solidFill>
              </a:rPr>
              <a:t>from</a:t>
            </a:r>
            <a:r>
              <a:rPr lang="fr-CA" dirty="0">
                <a:solidFill>
                  <a:schemeClr val="tx1">
                    <a:lumMod val="50000"/>
                    <a:lumOff val="50000"/>
                  </a:schemeClr>
                </a:solidFill>
              </a:rPr>
              <a:t> setting </a:t>
            </a:r>
            <a:r>
              <a:rPr lang="fr-CA" dirty="0" err="1">
                <a:solidFill>
                  <a:schemeClr val="tx1">
                    <a:lumMod val="50000"/>
                    <a:lumOff val="50000"/>
                  </a:schemeClr>
                </a:solidFill>
              </a:rPr>
              <a:t>them</a:t>
            </a:r>
            <a:r>
              <a:rPr lang="fr-CA" dirty="0">
                <a:solidFill>
                  <a:schemeClr val="tx1">
                    <a:lumMod val="50000"/>
                    <a:lumOff val="50000"/>
                  </a:schemeClr>
                </a:solidFill>
              </a:rPr>
              <a:t> </a:t>
            </a:r>
            <a:r>
              <a:rPr lang="fr-CA" dirty="0" err="1">
                <a:solidFill>
                  <a:schemeClr val="tx1">
                    <a:lumMod val="50000"/>
                    <a:lumOff val="50000"/>
                  </a:schemeClr>
                </a:solidFill>
              </a:rPr>
              <a:t>apart</a:t>
            </a:r>
            <a:r>
              <a:rPr lang="fr-CA" dirty="0">
                <a:solidFill>
                  <a:schemeClr val="tx1">
                    <a:lumMod val="50000"/>
                    <a:lumOff val="50000"/>
                  </a:schemeClr>
                </a:solidFill>
              </a:rPr>
              <a:t> and labelling </a:t>
            </a:r>
            <a:r>
              <a:rPr lang="fr-CA" dirty="0" err="1">
                <a:solidFill>
                  <a:schemeClr val="tx1">
                    <a:lumMod val="50000"/>
                    <a:lumOff val="50000"/>
                  </a:schemeClr>
                </a:solidFill>
              </a:rPr>
              <a:t>them</a:t>
            </a:r>
            <a:r>
              <a:rPr lang="fr-CA" dirty="0">
                <a:solidFill>
                  <a:schemeClr val="tx1">
                    <a:lumMod val="50000"/>
                    <a:lumOff val="50000"/>
                  </a:schemeClr>
                </a:solidFill>
              </a:rPr>
              <a:t>.</a:t>
            </a:r>
          </a:p>
          <a:p>
            <a:r>
              <a:rPr lang="fr-CA" dirty="0" err="1">
                <a:solidFill>
                  <a:schemeClr val="tx1">
                    <a:lumMod val="50000"/>
                    <a:lumOff val="50000"/>
                  </a:schemeClr>
                </a:solidFill>
              </a:rPr>
              <a:t>Where</a:t>
            </a:r>
            <a:r>
              <a:rPr lang="fr-CA" dirty="0">
                <a:solidFill>
                  <a:schemeClr val="tx1">
                    <a:lumMod val="50000"/>
                    <a:lumOff val="50000"/>
                  </a:schemeClr>
                </a:solidFill>
              </a:rPr>
              <a:t> </a:t>
            </a:r>
            <a:r>
              <a:rPr lang="fr-CA" dirty="0" err="1">
                <a:solidFill>
                  <a:schemeClr val="tx1">
                    <a:lumMod val="50000"/>
                    <a:lumOff val="50000"/>
                  </a:schemeClr>
                </a:solidFill>
              </a:rPr>
              <a:t>does</a:t>
            </a:r>
            <a:r>
              <a:rPr lang="fr-CA" dirty="0">
                <a:solidFill>
                  <a:schemeClr val="tx1">
                    <a:lumMod val="50000"/>
                    <a:lumOff val="50000"/>
                  </a:schemeClr>
                </a:solidFill>
              </a:rPr>
              <a:t> </a:t>
            </a:r>
            <a:r>
              <a:rPr lang="fr-CA" dirty="0" err="1">
                <a:solidFill>
                  <a:schemeClr val="tx1">
                    <a:lumMod val="50000"/>
                    <a:lumOff val="50000"/>
                  </a:schemeClr>
                </a:solidFill>
              </a:rPr>
              <a:t>that</a:t>
            </a:r>
            <a:r>
              <a:rPr lang="fr-CA" dirty="0">
                <a:solidFill>
                  <a:schemeClr val="tx1">
                    <a:lumMod val="50000"/>
                    <a:lumOff val="50000"/>
                  </a:schemeClr>
                </a:solidFill>
              </a:rPr>
              <a:t> </a:t>
            </a:r>
            <a:r>
              <a:rPr lang="fr-CA" dirty="0" err="1">
                <a:solidFill>
                  <a:schemeClr val="tx1">
                    <a:lumMod val="50000"/>
                    <a:lumOff val="50000"/>
                  </a:schemeClr>
                </a:solidFill>
              </a:rPr>
              <a:t>eloquent</a:t>
            </a:r>
            <a:r>
              <a:rPr lang="fr-CA" dirty="0">
                <a:solidFill>
                  <a:schemeClr val="tx1">
                    <a:lumMod val="50000"/>
                    <a:lumOff val="50000"/>
                  </a:schemeClr>
                </a:solidFill>
              </a:rPr>
              <a:t> </a:t>
            </a:r>
            <a:r>
              <a:rPr lang="fr-CA" dirty="0" err="1">
                <a:solidFill>
                  <a:schemeClr val="tx1">
                    <a:lumMod val="50000"/>
                    <a:lumOff val="50000"/>
                  </a:schemeClr>
                </a:solidFill>
              </a:rPr>
              <a:t>anger</a:t>
            </a:r>
            <a:r>
              <a:rPr lang="fr-CA" dirty="0">
                <a:solidFill>
                  <a:schemeClr val="tx1">
                    <a:lumMod val="50000"/>
                    <a:lumOff val="50000"/>
                  </a:schemeClr>
                </a:solidFill>
              </a:rPr>
              <a:t> come </a:t>
            </a:r>
            <a:r>
              <a:rPr lang="fr-CA" dirty="0" err="1">
                <a:solidFill>
                  <a:schemeClr val="tx1">
                    <a:lumMod val="50000"/>
                    <a:lumOff val="50000"/>
                  </a:schemeClr>
                </a:solidFill>
              </a:rPr>
              <a:t>from</a:t>
            </a:r>
            <a:r>
              <a:rPr lang="fr-CA" dirty="0">
                <a:solidFill>
                  <a:schemeClr val="tx1">
                    <a:lumMod val="50000"/>
                    <a:lumOff val="50000"/>
                  </a:schemeClr>
                </a:solidFill>
              </a:rPr>
              <a:t>?  </a:t>
            </a:r>
            <a:r>
              <a:rPr lang="fr-CA" dirty="0" err="1">
                <a:solidFill>
                  <a:schemeClr val="tx1">
                    <a:lumMod val="50000"/>
                    <a:lumOff val="50000"/>
                  </a:schemeClr>
                </a:solidFill>
              </a:rPr>
              <a:t>We</a:t>
            </a:r>
            <a:r>
              <a:rPr lang="fr-CA" dirty="0">
                <a:solidFill>
                  <a:schemeClr val="tx1">
                    <a:lumMod val="50000"/>
                    <a:lumOff val="50000"/>
                  </a:schemeClr>
                </a:solidFill>
              </a:rPr>
              <a:t> are </a:t>
            </a:r>
            <a:r>
              <a:rPr lang="fr-CA" dirty="0" err="1">
                <a:solidFill>
                  <a:schemeClr val="tx1">
                    <a:lumMod val="50000"/>
                    <a:lumOff val="50000"/>
                  </a:schemeClr>
                </a:solidFill>
              </a:rPr>
              <a:t>now</a:t>
            </a:r>
            <a:r>
              <a:rPr lang="fr-CA" dirty="0">
                <a:solidFill>
                  <a:schemeClr val="tx1">
                    <a:lumMod val="50000"/>
                    <a:lumOff val="50000"/>
                  </a:schemeClr>
                </a:solidFill>
              </a:rPr>
              <a:t> </a:t>
            </a:r>
            <a:r>
              <a:rPr lang="fr-CA" dirty="0" err="1">
                <a:solidFill>
                  <a:schemeClr val="tx1">
                    <a:lumMod val="50000"/>
                    <a:lumOff val="50000"/>
                  </a:schemeClr>
                </a:solidFill>
              </a:rPr>
              <a:t>supporting</a:t>
            </a:r>
            <a:r>
              <a:rPr lang="fr-CA" dirty="0">
                <a:solidFill>
                  <a:schemeClr val="tx1">
                    <a:lumMod val="50000"/>
                    <a:lumOff val="50000"/>
                  </a:schemeClr>
                </a:solidFill>
              </a:rPr>
              <a:t> a </a:t>
            </a:r>
            <a:r>
              <a:rPr lang="fr-CA" dirty="0" err="1">
                <a:solidFill>
                  <a:schemeClr val="tx1">
                    <a:lumMod val="50000"/>
                    <a:lumOff val="50000"/>
                  </a:schemeClr>
                </a:solidFill>
              </a:rPr>
              <a:t>generation</a:t>
            </a:r>
            <a:r>
              <a:rPr lang="fr-CA" dirty="0">
                <a:solidFill>
                  <a:schemeClr val="tx1">
                    <a:lumMod val="50000"/>
                    <a:lumOff val="50000"/>
                  </a:schemeClr>
                </a:solidFill>
              </a:rPr>
              <a:t> of </a:t>
            </a:r>
            <a:r>
              <a:rPr lang="fr-CA" dirty="0" err="1">
                <a:solidFill>
                  <a:schemeClr val="tx1">
                    <a:lumMod val="50000"/>
                    <a:lumOff val="50000"/>
                  </a:schemeClr>
                </a:solidFill>
              </a:rPr>
              <a:t>students</a:t>
            </a:r>
            <a:r>
              <a:rPr lang="fr-CA" dirty="0">
                <a:solidFill>
                  <a:schemeClr val="tx1">
                    <a:lumMod val="50000"/>
                    <a:lumOff val="50000"/>
                  </a:schemeClr>
                </a:solidFill>
              </a:rPr>
              <a:t> </a:t>
            </a:r>
            <a:r>
              <a:rPr lang="fr-CA" dirty="0" err="1">
                <a:solidFill>
                  <a:schemeClr val="tx1">
                    <a:lumMod val="50000"/>
                    <a:lumOff val="50000"/>
                  </a:schemeClr>
                </a:solidFill>
              </a:rPr>
              <a:t>that</a:t>
            </a:r>
            <a:r>
              <a:rPr lang="fr-CA" dirty="0">
                <a:solidFill>
                  <a:schemeClr val="tx1">
                    <a:lumMod val="50000"/>
                    <a:lumOff val="50000"/>
                  </a:schemeClr>
                </a:solidFill>
              </a:rPr>
              <a:t> has </a:t>
            </a:r>
            <a:r>
              <a:rPr lang="fr-CA" dirty="0" err="1">
                <a:solidFill>
                  <a:schemeClr val="tx1">
                    <a:lumMod val="50000"/>
                    <a:lumOff val="50000"/>
                  </a:schemeClr>
                </a:solidFill>
              </a:rPr>
              <a:t>benefitted</a:t>
            </a:r>
            <a:r>
              <a:rPr lang="fr-CA" dirty="0">
                <a:solidFill>
                  <a:schemeClr val="tx1">
                    <a:lumMod val="50000"/>
                    <a:lumOff val="50000"/>
                  </a:schemeClr>
                </a:solidFill>
              </a:rPr>
              <a:t> </a:t>
            </a:r>
            <a:r>
              <a:rPr lang="fr-CA" dirty="0" err="1">
                <a:solidFill>
                  <a:schemeClr val="tx1">
                    <a:lumMod val="50000"/>
                    <a:lumOff val="50000"/>
                  </a:schemeClr>
                </a:solidFill>
              </a:rPr>
              <a:t>from</a:t>
            </a:r>
            <a:r>
              <a:rPr lang="fr-CA" dirty="0">
                <a:solidFill>
                  <a:schemeClr val="tx1">
                    <a:lumMod val="50000"/>
                    <a:lumOff val="50000"/>
                  </a:schemeClr>
                </a:solidFill>
              </a:rPr>
              <a:t> inclusion in </a:t>
            </a:r>
            <a:r>
              <a:rPr lang="fr-CA" dirty="0" err="1">
                <a:solidFill>
                  <a:schemeClr val="tx1">
                    <a:lumMod val="50000"/>
                    <a:lumOff val="50000"/>
                  </a:schemeClr>
                </a:solidFill>
              </a:rPr>
              <a:t>schools</a:t>
            </a:r>
            <a:r>
              <a:rPr lang="fr-CA" dirty="0">
                <a:solidFill>
                  <a:schemeClr val="tx1">
                    <a:lumMod val="50000"/>
                    <a:lumOff val="50000"/>
                  </a:schemeClr>
                </a:solidFill>
              </a:rPr>
              <a:t>.  </a:t>
            </a:r>
            <a:r>
              <a:rPr lang="fr-CA" dirty="0" err="1">
                <a:solidFill>
                  <a:schemeClr val="tx1">
                    <a:lumMod val="50000"/>
                    <a:lumOff val="50000"/>
                  </a:schemeClr>
                </a:solidFill>
              </a:rPr>
              <a:t>They</a:t>
            </a:r>
            <a:r>
              <a:rPr lang="fr-CA" dirty="0">
                <a:solidFill>
                  <a:schemeClr val="tx1">
                    <a:lumMod val="50000"/>
                    <a:lumOff val="50000"/>
                  </a:schemeClr>
                </a:solidFill>
              </a:rPr>
              <a:t> have a </a:t>
            </a:r>
            <a:r>
              <a:rPr lang="fr-CA" dirty="0" err="1">
                <a:solidFill>
                  <a:schemeClr val="tx1">
                    <a:lumMod val="50000"/>
                    <a:lumOff val="50000"/>
                  </a:schemeClr>
                </a:solidFill>
              </a:rPr>
              <a:t>very</a:t>
            </a:r>
            <a:r>
              <a:rPr lang="fr-CA" dirty="0">
                <a:solidFill>
                  <a:schemeClr val="tx1">
                    <a:lumMod val="50000"/>
                    <a:lumOff val="50000"/>
                  </a:schemeClr>
                </a:solidFill>
              </a:rPr>
              <a:t> </a:t>
            </a:r>
            <a:r>
              <a:rPr lang="fr-CA" dirty="0" err="1">
                <a:solidFill>
                  <a:schemeClr val="tx1">
                    <a:lumMod val="50000"/>
                    <a:lumOff val="50000"/>
                  </a:schemeClr>
                </a:solidFill>
              </a:rPr>
              <a:t>clear</a:t>
            </a:r>
            <a:r>
              <a:rPr lang="fr-CA" dirty="0">
                <a:solidFill>
                  <a:schemeClr val="tx1">
                    <a:lumMod val="50000"/>
                    <a:lumOff val="50000"/>
                  </a:schemeClr>
                </a:solidFill>
              </a:rPr>
              <a:t> </a:t>
            </a:r>
            <a:r>
              <a:rPr lang="fr-CA" dirty="0" err="1">
                <a:solidFill>
                  <a:schemeClr val="tx1">
                    <a:lumMod val="50000"/>
                    <a:lumOff val="50000"/>
                  </a:schemeClr>
                </a:solidFill>
              </a:rPr>
              <a:t>understanding</a:t>
            </a:r>
            <a:r>
              <a:rPr lang="fr-CA" dirty="0">
                <a:solidFill>
                  <a:schemeClr val="tx1">
                    <a:lumMod val="50000"/>
                    <a:lumOff val="50000"/>
                  </a:schemeClr>
                </a:solidFill>
              </a:rPr>
              <a:t> of social capital and </a:t>
            </a:r>
            <a:r>
              <a:rPr lang="fr-CA" dirty="0" err="1">
                <a:solidFill>
                  <a:schemeClr val="tx1">
                    <a:lumMod val="50000"/>
                    <a:lumOff val="50000"/>
                  </a:schemeClr>
                </a:solidFill>
              </a:rPr>
              <a:t>why</a:t>
            </a:r>
            <a:r>
              <a:rPr lang="fr-CA" dirty="0">
                <a:solidFill>
                  <a:schemeClr val="tx1">
                    <a:lumMod val="50000"/>
                    <a:lumOff val="50000"/>
                  </a:schemeClr>
                </a:solidFill>
              </a:rPr>
              <a:t> </a:t>
            </a:r>
            <a:r>
              <a:rPr lang="fr-CA" dirty="0" err="1">
                <a:solidFill>
                  <a:schemeClr val="tx1">
                    <a:lumMod val="50000"/>
                    <a:lumOff val="50000"/>
                  </a:schemeClr>
                </a:solidFill>
              </a:rPr>
              <a:t>it</a:t>
            </a:r>
            <a:r>
              <a:rPr lang="fr-CA" dirty="0">
                <a:solidFill>
                  <a:schemeClr val="tx1">
                    <a:lumMod val="50000"/>
                    <a:lumOff val="50000"/>
                  </a:schemeClr>
                </a:solidFill>
              </a:rPr>
              <a:t> </a:t>
            </a:r>
            <a:r>
              <a:rPr lang="fr-CA" dirty="0" err="1">
                <a:solidFill>
                  <a:schemeClr val="tx1">
                    <a:lumMod val="50000"/>
                    <a:lumOff val="50000"/>
                  </a:schemeClr>
                </a:solidFill>
              </a:rPr>
              <a:t>is</a:t>
            </a:r>
            <a:r>
              <a:rPr lang="fr-CA" dirty="0">
                <a:solidFill>
                  <a:schemeClr val="tx1">
                    <a:lumMod val="50000"/>
                    <a:lumOff val="50000"/>
                  </a:schemeClr>
                </a:solidFill>
              </a:rPr>
              <a:t> </a:t>
            </a:r>
            <a:r>
              <a:rPr lang="fr-CA" dirty="0" err="1">
                <a:solidFill>
                  <a:schemeClr val="tx1">
                    <a:lumMod val="50000"/>
                    <a:lumOff val="50000"/>
                  </a:schemeClr>
                </a:solidFill>
              </a:rPr>
              <a:t>so</a:t>
            </a:r>
            <a:r>
              <a:rPr lang="fr-CA" dirty="0">
                <a:solidFill>
                  <a:schemeClr val="tx1">
                    <a:lumMod val="50000"/>
                    <a:lumOff val="50000"/>
                  </a:schemeClr>
                </a:solidFill>
              </a:rPr>
              <a:t> important </a:t>
            </a:r>
            <a:r>
              <a:rPr lang="fr-CA" dirty="0" err="1">
                <a:solidFill>
                  <a:schemeClr val="tx1">
                    <a:lumMod val="50000"/>
                    <a:lumOff val="50000"/>
                  </a:schemeClr>
                </a:solidFill>
              </a:rPr>
              <a:t>within</a:t>
            </a:r>
            <a:r>
              <a:rPr lang="fr-CA" dirty="0">
                <a:solidFill>
                  <a:schemeClr val="tx1">
                    <a:lumMod val="50000"/>
                    <a:lumOff val="50000"/>
                  </a:schemeClr>
                </a:solidFill>
              </a:rPr>
              <a:t> </a:t>
            </a:r>
            <a:r>
              <a:rPr lang="fr-CA" dirty="0" err="1">
                <a:solidFill>
                  <a:schemeClr val="tx1">
                    <a:lumMod val="50000"/>
                    <a:lumOff val="50000"/>
                  </a:schemeClr>
                </a:solidFill>
              </a:rPr>
              <a:t>education</a:t>
            </a:r>
            <a:r>
              <a:rPr lang="fr-CA" dirty="0">
                <a:solidFill>
                  <a:schemeClr val="tx1">
                    <a:lumMod val="50000"/>
                    <a:lumOff val="50000"/>
                  </a:schemeClr>
                </a:solidFill>
              </a:rPr>
              <a:t>.</a:t>
            </a:r>
          </a:p>
          <a:p>
            <a:r>
              <a:rPr lang="fr-CA" dirty="0" err="1">
                <a:solidFill>
                  <a:schemeClr val="tx1">
                    <a:lumMod val="50000"/>
                    <a:lumOff val="50000"/>
                  </a:schemeClr>
                </a:solidFill>
              </a:rPr>
              <a:t>They</a:t>
            </a:r>
            <a:r>
              <a:rPr lang="fr-CA" dirty="0">
                <a:solidFill>
                  <a:schemeClr val="tx1">
                    <a:lumMod val="50000"/>
                    <a:lumOff val="50000"/>
                  </a:schemeClr>
                </a:solidFill>
              </a:rPr>
              <a:t> </a:t>
            </a:r>
            <a:r>
              <a:rPr lang="fr-CA" dirty="0" err="1">
                <a:solidFill>
                  <a:schemeClr val="tx1">
                    <a:lumMod val="50000"/>
                    <a:lumOff val="50000"/>
                  </a:schemeClr>
                </a:solidFill>
              </a:rPr>
              <a:t>wish</a:t>
            </a:r>
            <a:r>
              <a:rPr lang="fr-CA" dirty="0">
                <a:solidFill>
                  <a:schemeClr val="tx1">
                    <a:lumMod val="50000"/>
                    <a:lumOff val="50000"/>
                  </a:schemeClr>
                </a:solidFill>
              </a:rPr>
              <a:t> to </a:t>
            </a:r>
            <a:r>
              <a:rPr lang="fr-CA" dirty="0" err="1">
                <a:solidFill>
                  <a:schemeClr val="tx1">
                    <a:lumMod val="50000"/>
                    <a:lumOff val="50000"/>
                  </a:schemeClr>
                </a:solidFill>
              </a:rPr>
              <a:t>be</a:t>
            </a:r>
            <a:r>
              <a:rPr lang="fr-CA" dirty="0">
                <a:solidFill>
                  <a:schemeClr val="tx1">
                    <a:lumMod val="50000"/>
                    <a:lumOff val="50000"/>
                  </a:schemeClr>
                </a:solidFill>
              </a:rPr>
              <a:t> </a:t>
            </a:r>
            <a:r>
              <a:rPr lang="fr-CA" dirty="0" err="1">
                <a:solidFill>
                  <a:schemeClr val="tx1">
                    <a:lumMod val="50000"/>
                    <a:lumOff val="50000"/>
                  </a:schemeClr>
                </a:solidFill>
              </a:rPr>
              <a:t>treated</a:t>
            </a:r>
            <a:r>
              <a:rPr lang="fr-CA" dirty="0">
                <a:solidFill>
                  <a:schemeClr val="tx1">
                    <a:lumMod val="50000"/>
                    <a:lumOff val="50000"/>
                  </a:schemeClr>
                </a:solidFill>
              </a:rPr>
              <a:t> as all </a:t>
            </a:r>
            <a:r>
              <a:rPr lang="fr-CA" dirty="0" err="1">
                <a:solidFill>
                  <a:schemeClr val="tx1">
                    <a:lumMod val="50000"/>
                    <a:lumOff val="50000"/>
                  </a:schemeClr>
                </a:solidFill>
              </a:rPr>
              <a:t>other</a:t>
            </a:r>
            <a:r>
              <a:rPr lang="fr-CA" dirty="0">
                <a:solidFill>
                  <a:schemeClr val="tx1">
                    <a:lumMod val="50000"/>
                    <a:lumOff val="50000"/>
                  </a:schemeClr>
                </a:solidFill>
              </a:rPr>
              <a:t> </a:t>
            </a:r>
            <a:r>
              <a:rPr lang="fr-CA" dirty="0" err="1">
                <a:solidFill>
                  <a:schemeClr val="tx1">
                    <a:lumMod val="50000"/>
                    <a:lumOff val="50000"/>
                  </a:schemeClr>
                </a:solidFill>
              </a:rPr>
              <a:t>students</a:t>
            </a:r>
            <a:r>
              <a:rPr lang="fr-CA" dirty="0">
                <a:solidFill>
                  <a:schemeClr val="tx1">
                    <a:lumMod val="50000"/>
                    <a:lumOff val="50000"/>
                  </a:schemeClr>
                </a:solidFill>
              </a:rPr>
              <a:t> and </a:t>
            </a:r>
            <a:r>
              <a:rPr lang="fr-CA" dirty="0" err="1">
                <a:solidFill>
                  <a:schemeClr val="tx1">
                    <a:lumMod val="50000"/>
                    <a:lumOff val="50000"/>
                  </a:schemeClr>
                </a:solidFill>
              </a:rPr>
              <a:t>often</a:t>
            </a:r>
            <a:r>
              <a:rPr lang="fr-CA" dirty="0">
                <a:solidFill>
                  <a:schemeClr val="tx1">
                    <a:lumMod val="50000"/>
                    <a:lumOff val="50000"/>
                  </a:schemeClr>
                </a:solidFill>
              </a:rPr>
              <a:t> </a:t>
            </a:r>
            <a:r>
              <a:rPr lang="fr-CA" dirty="0" err="1">
                <a:solidFill>
                  <a:schemeClr val="tx1">
                    <a:lumMod val="50000"/>
                    <a:lumOff val="50000"/>
                  </a:schemeClr>
                </a:solidFill>
              </a:rPr>
              <a:t>reject</a:t>
            </a:r>
            <a:r>
              <a:rPr lang="fr-CA" dirty="0">
                <a:solidFill>
                  <a:schemeClr val="tx1">
                    <a:lumMod val="50000"/>
                    <a:lumOff val="50000"/>
                  </a:schemeClr>
                </a:solidFill>
              </a:rPr>
              <a:t> </a:t>
            </a:r>
            <a:r>
              <a:rPr lang="fr-CA" dirty="0" err="1">
                <a:solidFill>
                  <a:schemeClr val="tx1">
                    <a:lumMod val="50000"/>
                    <a:lumOff val="50000"/>
                  </a:schemeClr>
                </a:solidFill>
              </a:rPr>
              <a:t>being</a:t>
            </a:r>
            <a:r>
              <a:rPr lang="fr-CA" dirty="0">
                <a:solidFill>
                  <a:schemeClr val="tx1">
                    <a:lumMod val="50000"/>
                    <a:lumOff val="50000"/>
                  </a:schemeClr>
                </a:solidFill>
              </a:rPr>
              <a:t> </a:t>
            </a:r>
            <a:r>
              <a:rPr lang="fr-CA" dirty="0" err="1">
                <a:solidFill>
                  <a:schemeClr val="tx1">
                    <a:lumMod val="50000"/>
                    <a:lumOff val="50000"/>
                  </a:schemeClr>
                </a:solidFill>
              </a:rPr>
              <a:t>channelled</a:t>
            </a:r>
            <a:r>
              <a:rPr lang="fr-CA" dirty="0">
                <a:solidFill>
                  <a:schemeClr val="tx1">
                    <a:lumMod val="50000"/>
                    <a:lumOff val="50000"/>
                  </a:schemeClr>
                </a:solidFill>
              </a:rPr>
              <a:t> </a:t>
            </a:r>
            <a:r>
              <a:rPr lang="fr-CA" dirty="0" err="1">
                <a:solidFill>
                  <a:schemeClr val="tx1">
                    <a:lumMod val="50000"/>
                    <a:lumOff val="50000"/>
                  </a:schemeClr>
                </a:solidFill>
              </a:rPr>
              <a:t>towards</a:t>
            </a:r>
            <a:r>
              <a:rPr lang="fr-CA" dirty="0">
                <a:solidFill>
                  <a:schemeClr val="tx1">
                    <a:lumMod val="50000"/>
                    <a:lumOff val="50000"/>
                  </a:schemeClr>
                </a:solidFill>
              </a:rPr>
              <a:t> a </a:t>
            </a:r>
            <a:r>
              <a:rPr lang="fr-CA" dirty="0" err="1">
                <a:solidFill>
                  <a:schemeClr val="tx1">
                    <a:lumMod val="50000"/>
                    <a:lumOff val="50000"/>
                  </a:schemeClr>
                </a:solidFill>
              </a:rPr>
              <a:t>parallel</a:t>
            </a:r>
            <a:r>
              <a:rPr lang="fr-CA" dirty="0">
                <a:solidFill>
                  <a:schemeClr val="tx1">
                    <a:lumMod val="50000"/>
                    <a:lumOff val="50000"/>
                  </a:schemeClr>
                </a:solidFill>
              </a:rPr>
              <a:t> system </a:t>
            </a:r>
            <a:r>
              <a:rPr lang="fr-CA" dirty="0" err="1">
                <a:solidFill>
                  <a:schemeClr val="tx1">
                    <a:lumMod val="50000"/>
                    <a:lumOff val="50000"/>
                  </a:schemeClr>
                </a:solidFill>
              </a:rPr>
              <a:t>that</a:t>
            </a:r>
            <a:r>
              <a:rPr lang="fr-CA" dirty="0">
                <a:solidFill>
                  <a:schemeClr val="tx1">
                    <a:lumMod val="50000"/>
                    <a:lumOff val="50000"/>
                  </a:schemeClr>
                </a:solidFill>
              </a:rPr>
              <a:t> </a:t>
            </a:r>
            <a:r>
              <a:rPr lang="fr-CA" dirty="0" err="1">
                <a:solidFill>
                  <a:schemeClr val="tx1">
                    <a:lumMod val="50000"/>
                    <a:lumOff val="50000"/>
                  </a:schemeClr>
                </a:solidFill>
              </a:rPr>
              <a:t>purports</a:t>
            </a:r>
            <a:r>
              <a:rPr lang="fr-CA" dirty="0">
                <a:solidFill>
                  <a:schemeClr val="tx1">
                    <a:lumMod val="50000"/>
                    <a:lumOff val="50000"/>
                  </a:schemeClr>
                </a:solidFill>
              </a:rPr>
              <a:t> to </a:t>
            </a:r>
            <a:r>
              <a:rPr lang="fr-CA" dirty="0" err="1">
                <a:solidFill>
                  <a:schemeClr val="tx1">
                    <a:lumMod val="50000"/>
                    <a:lumOff val="50000"/>
                  </a:schemeClr>
                </a:solidFill>
              </a:rPr>
              <a:t>treat</a:t>
            </a:r>
            <a:r>
              <a:rPr lang="fr-CA" dirty="0">
                <a:solidFill>
                  <a:schemeClr val="tx1">
                    <a:lumMod val="50000"/>
                    <a:lumOff val="50000"/>
                  </a:schemeClr>
                </a:solidFill>
              </a:rPr>
              <a:t> </a:t>
            </a:r>
            <a:r>
              <a:rPr lang="fr-CA" dirty="0" err="1">
                <a:solidFill>
                  <a:schemeClr val="tx1">
                    <a:lumMod val="50000"/>
                    <a:lumOff val="50000"/>
                  </a:schemeClr>
                </a:solidFill>
              </a:rPr>
              <a:t>them</a:t>
            </a:r>
            <a:r>
              <a:rPr lang="fr-CA" dirty="0">
                <a:solidFill>
                  <a:schemeClr val="tx1">
                    <a:lumMod val="50000"/>
                    <a:lumOff val="50000"/>
                  </a:schemeClr>
                </a:solidFill>
              </a:rPr>
              <a:t> </a:t>
            </a:r>
            <a:r>
              <a:rPr lang="fr-CA" dirty="0" err="1">
                <a:solidFill>
                  <a:schemeClr val="tx1">
                    <a:lumMod val="50000"/>
                    <a:lumOff val="50000"/>
                  </a:schemeClr>
                </a:solidFill>
              </a:rPr>
              <a:t>differently</a:t>
            </a:r>
            <a:r>
              <a:rPr lang="fr-CA" dirty="0">
                <a:solidFill>
                  <a:schemeClr val="tx1">
                    <a:lumMod val="50000"/>
                    <a:lumOff val="50000"/>
                  </a:schemeClr>
                </a:solidFill>
              </a:rPr>
              <a:t>.</a:t>
            </a:r>
          </a:p>
          <a:p>
            <a:r>
              <a:rPr lang="fr-CA" dirty="0">
                <a:solidFill>
                  <a:schemeClr val="tx1">
                    <a:lumMod val="50000"/>
                    <a:lumOff val="50000"/>
                  </a:schemeClr>
                </a:solidFill>
              </a:rPr>
              <a:t>Anecdote </a:t>
            </a:r>
            <a:r>
              <a:rPr lang="fr-CA" dirty="0" err="1">
                <a:solidFill>
                  <a:schemeClr val="tx1">
                    <a:lumMod val="50000"/>
                    <a:lumOff val="50000"/>
                  </a:schemeClr>
                </a:solidFill>
              </a:rPr>
              <a:t>from</a:t>
            </a:r>
            <a:r>
              <a:rPr lang="fr-CA" dirty="0">
                <a:solidFill>
                  <a:schemeClr val="tx1">
                    <a:lumMod val="50000"/>
                    <a:lumOff val="50000"/>
                  </a:schemeClr>
                </a:solidFill>
              </a:rPr>
              <a:t> </a:t>
            </a:r>
            <a:r>
              <a:rPr lang="fr-CA" dirty="0" err="1">
                <a:solidFill>
                  <a:schemeClr val="tx1">
                    <a:lumMod val="50000"/>
                    <a:lumOff val="50000"/>
                  </a:schemeClr>
                </a:solidFill>
              </a:rPr>
              <a:t>my</a:t>
            </a:r>
            <a:r>
              <a:rPr lang="fr-CA" dirty="0">
                <a:solidFill>
                  <a:schemeClr val="tx1">
                    <a:lumMod val="50000"/>
                    <a:lumOff val="50000"/>
                  </a:schemeClr>
                </a:solidFill>
              </a:rPr>
              <a:t> </a:t>
            </a:r>
            <a:r>
              <a:rPr lang="fr-CA" dirty="0" err="1">
                <a:solidFill>
                  <a:schemeClr val="tx1">
                    <a:lumMod val="50000"/>
                    <a:lumOff val="50000"/>
                  </a:schemeClr>
                </a:solidFill>
              </a:rPr>
              <a:t>own</a:t>
            </a:r>
            <a:r>
              <a:rPr lang="fr-CA" dirty="0">
                <a:solidFill>
                  <a:schemeClr val="tx1">
                    <a:lumMod val="50000"/>
                    <a:lumOff val="50000"/>
                  </a:schemeClr>
                </a:solidFill>
              </a:rPr>
              <a:t> practice in relation to final exams in </a:t>
            </a:r>
            <a:r>
              <a:rPr lang="fr-CA" dirty="0" err="1">
                <a:solidFill>
                  <a:schemeClr val="tx1">
                    <a:lumMod val="50000"/>
                    <a:lumOff val="50000"/>
                  </a:schemeClr>
                </a:solidFill>
              </a:rPr>
              <a:t>Undrgraduate</a:t>
            </a:r>
            <a:r>
              <a:rPr lang="fr-CA" dirty="0">
                <a:solidFill>
                  <a:schemeClr val="tx1">
                    <a:lumMod val="50000"/>
                    <a:lumOff val="50000"/>
                  </a:schemeClr>
                </a:solidFill>
              </a:rPr>
              <a:t> courses.</a:t>
            </a:r>
          </a:p>
          <a:p>
            <a:r>
              <a:rPr lang="fr-CA" dirty="0" err="1">
                <a:solidFill>
                  <a:schemeClr val="tx1">
                    <a:lumMod val="50000"/>
                    <a:lumOff val="50000"/>
                  </a:schemeClr>
                </a:solidFill>
              </a:rPr>
              <a:t>Mediatized</a:t>
            </a:r>
            <a:r>
              <a:rPr lang="fr-CA" dirty="0">
                <a:solidFill>
                  <a:schemeClr val="tx1">
                    <a:lumMod val="50000"/>
                    <a:lumOff val="50000"/>
                  </a:schemeClr>
                </a:solidFill>
              </a:rPr>
              <a:t> case in Ontario </a:t>
            </a:r>
            <a:r>
              <a:rPr lang="fr-CA" dirty="0" err="1">
                <a:solidFill>
                  <a:schemeClr val="tx1">
                    <a:lumMod val="50000"/>
                    <a:lumOff val="50000"/>
                  </a:schemeClr>
                </a:solidFill>
              </a:rPr>
              <a:t>that</a:t>
            </a:r>
            <a:r>
              <a:rPr lang="fr-CA" dirty="0">
                <a:solidFill>
                  <a:schemeClr val="tx1">
                    <a:lumMod val="50000"/>
                    <a:lumOff val="50000"/>
                  </a:schemeClr>
                </a:solidFill>
              </a:rPr>
              <a:t> has set a </a:t>
            </a:r>
            <a:r>
              <a:rPr lang="fr-CA" dirty="0" err="1">
                <a:solidFill>
                  <a:schemeClr val="tx1">
                    <a:lumMod val="50000"/>
                    <a:lumOff val="50000"/>
                  </a:schemeClr>
                </a:solidFill>
              </a:rPr>
              <a:t>precedent</a:t>
            </a:r>
            <a:r>
              <a:rPr lang="fr-CA" dirty="0">
                <a:solidFill>
                  <a:schemeClr val="tx1">
                    <a:lumMod val="50000"/>
                    <a:lumOff val="50000"/>
                  </a:schemeClr>
                </a:solidFill>
              </a:rPr>
              <a:t> for Ontario </a:t>
            </a:r>
            <a:r>
              <a:rPr lang="fr-CA" dirty="0" err="1">
                <a:solidFill>
                  <a:schemeClr val="tx1">
                    <a:lumMod val="50000"/>
                    <a:lumOff val="50000"/>
                  </a:schemeClr>
                </a:solidFill>
              </a:rPr>
              <a:t>universities</a:t>
            </a:r>
            <a:r>
              <a:rPr lang="fr-CA" dirty="0">
                <a:solidFill>
                  <a:schemeClr val="tx1">
                    <a:lumMod val="50000"/>
                    <a:lumOff val="50000"/>
                  </a:schemeClr>
                </a:solidFill>
              </a:rPr>
              <a:t>:  </a:t>
            </a:r>
          </a:p>
          <a:p>
            <a:r>
              <a:rPr lang="fr-CA" dirty="0">
                <a:solidFill>
                  <a:schemeClr val="tx1">
                    <a:lumMod val="50000"/>
                    <a:lumOff val="50000"/>
                  </a:schemeClr>
                </a:solidFill>
              </a:rPr>
              <a:t>This </a:t>
            </a:r>
            <a:r>
              <a:rPr lang="fr-CA" dirty="0" err="1">
                <a:solidFill>
                  <a:schemeClr val="tx1">
                    <a:lumMod val="50000"/>
                    <a:lumOff val="50000"/>
                  </a:schemeClr>
                </a:solidFill>
              </a:rPr>
              <a:t>student</a:t>
            </a:r>
            <a:r>
              <a:rPr lang="fr-CA" dirty="0">
                <a:solidFill>
                  <a:schemeClr val="tx1">
                    <a:lumMod val="50000"/>
                    <a:lumOff val="50000"/>
                  </a:schemeClr>
                </a:solidFill>
              </a:rPr>
              <a:t> </a:t>
            </a:r>
            <a:r>
              <a:rPr lang="fr-CA" dirty="0" err="1">
                <a:solidFill>
                  <a:schemeClr val="tx1">
                    <a:lumMod val="50000"/>
                    <a:lumOff val="50000"/>
                  </a:schemeClr>
                </a:solidFill>
              </a:rPr>
              <a:t>voice</a:t>
            </a:r>
            <a:r>
              <a:rPr lang="fr-CA" dirty="0">
                <a:solidFill>
                  <a:schemeClr val="tx1">
                    <a:lumMod val="50000"/>
                    <a:lumOff val="50000"/>
                  </a:schemeClr>
                </a:solidFill>
              </a:rPr>
              <a:t> </a:t>
            </a:r>
            <a:r>
              <a:rPr lang="fr-CA" dirty="0" err="1">
                <a:solidFill>
                  <a:schemeClr val="tx1">
                    <a:lumMod val="50000"/>
                    <a:lumOff val="50000"/>
                  </a:schemeClr>
                </a:solidFill>
              </a:rPr>
              <a:t>highlights</a:t>
            </a:r>
            <a:r>
              <a:rPr lang="fr-CA" dirty="0">
                <a:solidFill>
                  <a:schemeClr val="tx1">
                    <a:lumMod val="50000"/>
                    <a:lumOff val="50000"/>
                  </a:schemeClr>
                </a:solidFill>
              </a:rPr>
              <a:t> </a:t>
            </a:r>
            <a:r>
              <a:rPr lang="fr-CA" dirty="0" err="1">
                <a:solidFill>
                  <a:schemeClr val="tx1">
                    <a:lumMod val="50000"/>
                    <a:lumOff val="50000"/>
                  </a:schemeClr>
                </a:solidFill>
              </a:rPr>
              <a:t>daily</a:t>
            </a:r>
            <a:r>
              <a:rPr lang="fr-CA" dirty="0">
                <a:solidFill>
                  <a:schemeClr val="tx1">
                    <a:lumMod val="50000"/>
                    <a:lumOff val="50000"/>
                  </a:schemeClr>
                </a:solidFill>
              </a:rPr>
              <a:t> the </a:t>
            </a:r>
            <a:r>
              <a:rPr lang="fr-CA" dirty="0" err="1">
                <a:solidFill>
                  <a:schemeClr val="tx1">
                    <a:lumMod val="50000"/>
                    <a:lumOff val="50000"/>
                  </a:schemeClr>
                </a:solidFill>
              </a:rPr>
              <a:t>fundamental</a:t>
            </a:r>
            <a:r>
              <a:rPr lang="fr-CA" dirty="0">
                <a:solidFill>
                  <a:schemeClr val="tx1">
                    <a:lumMod val="50000"/>
                    <a:lumOff val="50000"/>
                  </a:schemeClr>
                </a:solidFill>
              </a:rPr>
              <a:t> clash </a:t>
            </a:r>
            <a:r>
              <a:rPr lang="fr-CA" dirty="0" err="1">
                <a:solidFill>
                  <a:schemeClr val="tx1">
                    <a:lumMod val="50000"/>
                    <a:lumOff val="50000"/>
                  </a:schemeClr>
                </a:solidFill>
              </a:rPr>
              <a:t>that</a:t>
            </a:r>
            <a:r>
              <a:rPr lang="fr-CA" dirty="0">
                <a:solidFill>
                  <a:schemeClr val="tx1">
                    <a:lumMod val="50000"/>
                    <a:lumOff val="50000"/>
                  </a:schemeClr>
                </a:solidFill>
              </a:rPr>
              <a:t> </a:t>
            </a:r>
            <a:r>
              <a:rPr lang="fr-CA" dirty="0" err="1">
                <a:solidFill>
                  <a:schemeClr val="tx1">
                    <a:lumMod val="50000"/>
                    <a:lumOff val="50000"/>
                  </a:schemeClr>
                </a:solidFill>
              </a:rPr>
              <a:t>exist</a:t>
            </a:r>
            <a:r>
              <a:rPr lang="fr-CA" dirty="0">
                <a:solidFill>
                  <a:schemeClr val="tx1">
                    <a:lumMod val="50000"/>
                    <a:lumOff val="50000"/>
                  </a:schemeClr>
                </a:solidFill>
              </a:rPr>
              <a:t> </a:t>
            </a:r>
            <a:r>
              <a:rPr lang="fr-CA" dirty="0" err="1">
                <a:solidFill>
                  <a:schemeClr val="tx1">
                    <a:lumMod val="50000"/>
                    <a:lumOff val="50000"/>
                  </a:schemeClr>
                </a:solidFill>
              </a:rPr>
              <a:t>between</a:t>
            </a:r>
            <a:r>
              <a:rPr lang="fr-CA" dirty="0">
                <a:solidFill>
                  <a:schemeClr val="tx1">
                    <a:lumMod val="50000"/>
                    <a:lumOff val="50000"/>
                  </a:schemeClr>
                </a:solidFill>
              </a:rPr>
              <a:t> </a:t>
            </a:r>
            <a:r>
              <a:rPr lang="fr-CA" dirty="0" err="1">
                <a:solidFill>
                  <a:schemeClr val="tx1">
                    <a:lumMod val="50000"/>
                    <a:lumOff val="50000"/>
                  </a:schemeClr>
                </a:solidFill>
              </a:rPr>
              <a:t>some</a:t>
            </a:r>
            <a:r>
              <a:rPr lang="fr-CA" dirty="0">
                <a:solidFill>
                  <a:schemeClr val="tx1">
                    <a:lumMod val="50000"/>
                    <a:lumOff val="50000"/>
                  </a:schemeClr>
                </a:solidFill>
              </a:rPr>
              <a:t> of </a:t>
            </a:r>
            <a:r>
              <a:rPr lang="fr-CA" dirty="0" err="1">
                <a:solidFill>
                  <a:schemeClr val="tx1">
                    <a:lumMod val="50000"/>
                    <a:lumOff val="50000"/>
                  </a:schemeClr>
                </a:solidFill>
              </a:rPr>
              <a:t>our</a:t>
            </a:r>
            <a:r>
              <a:rPr lang="fr-CA" dirty="0">
                <a:solidFill>
                  <a:schemeClr val="tx1">
                    <a:lumMod val="50000"/>
                    <a:lumOff val="50000"/>
                  </a:schemeClr>
                </a:solidFill>
              </a:rPr>
              <a:t> </a:t>
            </a:r>
            <a:r>
              <a:rPr lang="fr-CA" dirty="0" err="1">
                <a:solidFill>
                  <a:schemeClr val="tx1">
                    <a:lumMod val="50000"/>
                    <a:lumOff val="50000"/>
                  </a:schemeClr>
                </a:solidFill>
              </a:rPr>
              <a:t>Disability</a:t>
            </a:r>
            <a:r>
              <a:rPr lang="fr-CA" dirty="0">
                <a:solidFill>
                  <a:schemeClr val="tx1">
                    <a:lumMod val="50000"/>
                    <a:lumOff val="50000"/>
                  </a:schemeClr>
                </a:solidFill>
              </a:rPr>
              <a:t> services practices and the social model of </a:t>
            </a:r>
            <a:r>
              <a:rPr lang="fr-CA" dirty="0" err="1">
                <a:solidFill>
                  <a:schemeClr val="tx1">
                    <a:lumMod val="50000"/>
                    <a:lumOff val="50000"/>
                  </a:schemeClr>
                </a:solidFill>
              </a:rPr>
              <a:t>disability</a:t>
            </a:r>
            <a:r>
              <a:rPr lang="fr-CA" dirty="0">
                <a:solidFill>
                  <a:schemeClr val="tx1">
                    <a:lumMod val="50000"/>
                    <a:lumOff val="50000"/>
                  </a:schemeClr>
                </a:solidFill>
              </a:rPr>
              <a:t>/ </a:t>
            </a:r>
            <a:r>
              <a:rPr lang="fr-CA" dirty="0" err="1">
                <a:solidFill>
                  <a:schemeClr val="tx1">
                    <a:lumMod val="50000"/>
                    <a:lumOff val="50000"/>
                  </a:schemeClr>
                </a:solidFill>
              </a:rPr>
              <a:t>genuine</a:t>
            </a:r>
            <a:r>
              <a:rPr lang="fr-CA">
                <a:solidFill>
                  <a:schemeClr val="tx1">
                    <a:lumMod val="50000"/>
                    <a:lumOff val="50000"/>
                  </a:schemeClr>
                </a:solidFill>
              </a:rPr>
              <a:t> inclusion       </a:t>
            </a:r>
            <a:endParaRPr lang="fr-CA" dirty="0">
              <a:solidFill>
                <a:schemeClr val="tx1">
                  <a:lumMod val="50000"/>
                  <a:lumOff val="50000"/>
                </a:schemeClr>
              </a:solidFill>
            </a:endParaRPr>
          </a:p>
        </p:txBody>
      </p:sp>
    </p:spTree>
    <p:extLst>
      <p:ext uri="{BB962C8B-B14F-4D97-AF65-F5344CB8AC3E}">
        <p14:creationId xmlns:p14="http://schemas.microsoft.com/office/powerpoint/2010/main" val="1382716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2462" y="210244"/>
            <a:ext cx="4873938" cy="1143000"/>
          </a:xfrm>
        </p:spPr>
        <p:txBody>
          <a:bodyPr/>
          <a:lstStyle/>
          <a:p>
            <a:r>
              <a:rPr lang="en-CA" dirty="0">
                <a:solidFill>
                  <a:schemeClr val="accent4">
                    <a:lumMod val="75000"/>
                  </a:schemeClr>
                </a:solidFill>
              </a:rPr>
              <a:t>Our journey down the rabbit hole…</a:t>
            </a:r>
            <a:endParaRPr lang="fr-CA" dirty="0">
              <a:solidFill>
                <a:schemeClr val="accent4">
                  <a:lumMod val="75000"/>
                </a:schemeClr>
              </a:solidFill>
            </a:endParaRPr>
          </a:p>
        </p:txBody>
      </p:sp>
      <p:sp>
        <p:nvSpPr>
          <p:cNvPr id="8" name="Content Placeholder 7"/>
          <p:cNvSpPr>
            <a:spLocks noGrp="1"/>
          </p:cNvSpPr>
          <p:nvPr>
            <p:ph sz="half" idx="1"/>
          </p:nvPr>
        </p:nvSpPr>
        <p:spPr/>
        <p:txBody>
          <a:bodyPr>
            <a:normAutofit lnSpcReduction="10000"/>
          </a:bodyPr>
          <a:lstStyle/>
          <a:p>
            <a:r>
              <a:rPr lang="en-CA" dirty="0">
                <a:solidFill>
                  <a:schemeClr val="tx1">
                    <a:lumMod val="50000"/>
                    <a:lumOff val="50000"/>
                  </a:schemeClr>
                </a:solidFill>
              </a:rPr>
              <a:t>Unsustainable practices</a:t>
            </a:r>
          </a:p>
          <a:p>
            <a:r>
              <a:rPr lang="en-CA" dirty="0">
                <a:solidFill>
                  <a:schemeClr val="tx1">
                    <a:lumMod val="50000"/>
                    <a:lumOff val="50000"/>
                  </a:schemeClr>
                </a:solidFill>
              </a:rPr>
              <a:t>Routines at odds with the very spirit of Inclusion</a:t>
            </a:r>
          </a:p>
          <a:p>
            <a:r>
              <a:rPr lang="en-CA" dirty="0">
                <a:solidFill>
                  <a:schemeClr val="tx1">
                    <a:lumMod val="50000"/>
                    <a:lumOff val="50000"/>
                  </a:schemeClr>
                </a:solidFill>
              </a:rPr>
              <a:t>Exhaustion of staff dealing with an unsustainable future</a:t>
            </a:r>
          </a:p>
          <a:p>
            <a:r>
              <a:rPr lang="en-CA" dirty="0">
                <a:solidFill>
                  <a:schemeClr val="tx1">
                    <a:lumMod val="50000"/>
                    <a:lumOff val="50000"/>
                  </a:schemeClr>
                </a:solidFill>
              </a:rPr>
              <a:t>Lack of support from faculty and other units who are aware of these contradictions and deterred from actively collaborating</a:t>
            </a:r>
            <a:endParaRPr lang="fr-CA" dirty="0">
              <a:solidFill>
                <a:schemeClr val="tx1">
                  <a:lumMod val="50000"/>
                  <a:lumOff val="50000"/>
                </a:schemeClr>
              </a:solidFill>
            </a:endParaRPr>
          </a:p>
        </p:txBody>
      </p:sp>
      <p:pic>
        <p:nvPicPr>
          <p:cNvPr id="10" name="Picture 9" descr="Over sized alice in room that is too small for her"/>
          <p:cNvPicPr>
            <a:picLocks noChangeAspect="1"/>
          </p:cNvPicPr>
          <p:nvPr/>
        </p:nvPicPr>
        <p:blipFill>
          <a:blip r:embed="rId3"/>
          <a:stretch>
            <a:fillRect/>
          </a:stretch>
        </p:blipFill>
        <p:spPr>
          <a:xfrm>
            <a:off x="5486400" y="382905"/>
            <a:ext cx="5507731" cy="5743575"/>
          </a:xfrm>
          <a:prstGeom prst="rect">
            <a:avLst/>
          </a:prstGeom>
        </p:spPr>
      </p:pic>
    </p:spTree>
    <p:custDataLst>
      <p:tags r:id="rId1"/>
    </p:custDataLst>
    <p:extLst>
      <p:ext uri="{BB962C8B-B14F-4D97-AF65-F5344CB8AC3E}">
        <p14:creationId xmlns:p14="http://schemas.microsoft.com/office/powerpoint/2010/main" val="2091480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ADDC">
                    <a:lumMod val="75000"/>
                  </a:srgbClr>
                </a:solidFill>
              </a:rPr>
              <a:t>Part two of the journey: Through the looking glass</a:t>
            </a:r>
            <a:endParaRPr lang="fr-CA" dirty="0"/>
          </a:p>
        </p:txBody>
      </p:sp>
      <p:sp>
        <p:nvSpPr>
          <p:cNvPr id="4" name="Content Placeholder 3"/>
          <p:cNvSpPr>
            <a:spLocks noGrp="1"/>
          </p:cNvSpPr>
          <p:nvPr>
            <p:ph sz="half" idx="1"/>
          </p:nvPr>
        </p:nvSpPr>
        <p:spPr>
          <a:xfrm>
            <a:off x="609600" y="1828800"/>
            <a:ext cx="4876800" cy="4297680"/>
          </a:xfrm>
        </p:spPr>
        <p:txBody>
          <a:bodyPr/>
          <a:lstStyle/>
          <a:p>
            <a:r>
              <a:rPr lang="en-CA" dirty="0">
                <a:solidFill>
                  <a:schemeClr val="tx1">
                    <a:lumMod val="50000"/>
                    <a:lumOff val="50000"/>
                  </a:schemeClr>
                </a:solidFill>
              </a:rPr>
              <a:t>I now invite you on a very different journey, a journey to a world that could be, a future that is sustainable and addresses our concern – through the looking glass…</a:t>
            </a:r>
            <a:endParaRPr lang="fr-CA" dirty="0">
              <a:solidFill>
                <a:schemeClr val="tx1">
                  <a:lumMod val="50000"/>
                  <a:lumOff val="50000"/>
                </a:schemeClr>
              </a:solidFill>
            </a:endParaRPr>
          </a:p>
        </p:txBody>
      </p:sp>
      <p:pic>
        <p:nvPicPr>
          <p:cNvPr id="6" name="Picture 5" descr="A group of various birds and a mouse with a tiny alice"/>
          <p:cNvPicPr>
            <a:picLocks noChangeAspect="1"/>
          </p:cNvPicPr>
          <p:nvPr/>
        </p:nvPicPr>
        <p:blipFill>
          <a:blip r:embed="rId3"/>
          <a:stretch>
            <a:fillRect/>
          </a:stretch>
        </p:blipFill>
        <p:spPr>
          <a:xfrm>
            <a:off x="6027313" y="1417638"/>
            <a:ext cx="4919729" cy="5140324"/>
          </a:xfrm>
          <a:prstGeom prst="rect">
            <a:avLst/>
          </a:prstGeom>
        </p:spPr>
      </p:pic>
    </p:spTree>
    <p:custDataLst>
      <p:tags r:id="rId1"/>
    </p:custDataLst>
    <p:extLst>
      <p:ext uri="{BB962C8B-B14F-4D97-AF65-F5344CB8AC3E}">
        <p14:creationId xmlns:p14="http://schemas.microsoft.com/office/powerpoint/2010/main" val="2912713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Interactive interlude 2</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CA" sz="2800" b="1" dirty="0">
                <a:solidFill>
                  <a:schemeClr val="tx1">
                    <a:lumMod val="50000"/>
                    <a:lumOff val="50000"/>
                  </a:schemeClr>
                </a:solidFill>
              </a:rPr>
              <a:t>Interactive activity </a:t>
            </a:r>
            <a:r>
              <a:rPr lang="en-CA" sz="2800" dirty="0">
                <a:solidFill>
                  <a:schemeClr val="tx1">
                    <a:lumMod val="50000"/>
                    <a:lumOff val="50000"/>
                  </a:schemeClr>
                </a:solidFill>
              </a:rPr>
              <a:t>– Using </a:t>
            </a:r>
            <a:r>
              <a:rPr lang="en-CA" sz="2800" dirty="0" err="1">
                <a:solidFill>
                  <a:schemeClr val="tx1">
                    <a:lumMod val="50000"/>
                    <a:lumOff val="50000"/>
                  </a:schemeClr>
                </a:solidFill>
              </a:rPr>
              <a:t>Menti</a:t>
            </a:r>
            <a:r>
              <a:rPr lang="en-CA" sz="2800" dirty="0">
                <a:solidFill>
                  <a:schemeClr val="tx1">
                    <a:lumMod val="50000"/>
                    <a:lumOff val="50000"/>
                  </a:schemeClr>
                </a:solidFill>
              </a:rPr>
              <a:t>, Dara and I are going to ask you to create a word puzzle by posting words you feel have strong suggestive connotations in relation to the changes you feel are needed urgently in order to avoid the ‘madness’ we have just journeyed through…  What would be your ‘one word’ recommendations to the sector for immediate change in the way we see and construct the Inclusion of diverse learners.</a:t>
            </a:r>
            <a:endParaRPr lang="fr-CA" sz="2800" dirty="0">
              <a:solidFill>
                <a:schemeClr val="tx1">
                  <a:lumMod val="50000"/>
                  <a:lumOff val="50000"/>
                </a:schemeClr>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97087" y="4748169"/>
            <a:ext cx="2961314" cy="1835193"/>
          </a:xfrm>
          <a:prstGeom prst="rect">
            <a:avLst/>
          </a:prstGeom>
        </p:spPr>
      </p:pic>
    </p:spTree>
    <p:custDataLst>
      <p:tags r:id="rId1"/>
    </p:custDataLst>
    <p:extLst>
      <p:ext uri="{BB962C8B-B14F-4D97-AF65-F5344CB8AC3E}">
        <p14:creationId xmlns:p14="http://schemas.microsoft.com/office/powerpoint/2010/main" val="312619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Part two of the journey: Through the looking glass.</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a:bodyPr>
          <a:lstStyle/>
          <a:p>
            <a:pPr marL="114300" indent="0">
              <a:buNone/>
            </a:pPr>
            <a:r>
              <a:rPr lang="en-CA" sz="3200" dirty="0">
                <a:solidFill>
                  <a:schemeClr val="tx1">
                    <a:lumMod val="50000"/>
                    <a:lumOff val="50000"/>
                  </a:schemeClr>
                </a:solidFill>
              </a:rPr>
              <a:t>Suggestions for a sustainable future:</a:t>
            </a:r>
          </a:p>
          <a:p>
            <a:pPr marL="628650" indent="-514350">
              <a:buAutoNum type="romanLcParenBoth"/>
            </a:pPr>
            <a:r>
              <a:rPr lang="en-CA" sz="3200" dirty="0">
                <a:solidFill>
                  <a:schemeClr val="tx1">
                    <a:lumMod val="50000"/>
                    <a:lumOff val="50000"/>
                  </a:schemeClr>
                </a:solidFill>
              </a:rPr>
              <a:t>shifting services towards faculty support</a:t>
            </a:r>
          </a:p>
          <a:p>
            <a:pPr marL="628650" indent="-514350">
              <a:buAutoNum type="romanLcParenBoth"/>
            </a:pPr>
            <a:r>
              <a:rPr lang="en-CA" sz="3200" dirty="0">
                <a:solidFill>
                  <a:schemeClr val="tx1">
                    <a:lumMod val="50000"/>
                    <a:lumOff val="50000"/>
                  </a:schemeClr>
                </a:solidFill>
              </a:rPr>
              <a:t>reframing the image of Accessibility services </a:t>
            </a:r>
          </a:p>
          <a:p>
            <a:pPr marL="628650" indent="-514350">
              <a:buAutoNum type="romanLcParenBoth"/>
            </a:pPr>
            <a:r>
              <a:rPr lang="en-CA" sz="3200" dirty="0">
                <a:solidFill>
                  <a:schemeClr val="tx1">
                    <a:lumMod val="50000"/>
                    <a:lumOff val="50000"/>
                  </a:schemeClr>
                </a:solidFill>
              </a:rPr>
              <a:t> rationalizing exam services</a:t>
            </a:r>
          </a:p>
          <a:p>
            <a:pPr marL="628650" indent="-514350">
              <a:buAutoNum type="romanLcParenBoth"/>
            </a:pPr>
            <a:r>
              <a:rPr lang="en-CA" sz="3200" dirty="0">
                <a:solidFill>
                  <a:schemeClr val="tx1">
                    <a:lumMod val="50000"/>
                    <a:lumOff val="50000"/>
                  </a:schemeClr>
                </a:solidFill>
              </a:rPr>
              <a:t> removing barriers from student interface </a:t>
            </a:r>
          </a:p>
          <a:p>
            <a:pPr marL="628650" indent="-514350">
              <a:buAutoNum type="romanLcParenBoth"/>
            </a:pPr>
            <a:r>
              <a:rPr lang="en-CA" sz="3200" dirty="0">
                <a:solidFill>
                  <a:schemeClr val="tx1">
                    <a:lumMod val="50000"/>
                    <a:lumOff val="50000"/>
                  </a:schemeClr>
                </a:solidFill>
              </a:rPr>
              <a:t>redefining sustainable development of Accessibility service</a:t>
            </a:r>
          </a:p>
        </p:txBody>
      </p:sp>
    </p:spTree>
    <p:custDataLst>
      <p:tags r:id="rId1"/>
    </p:custDataLst>
    <p:extLst>
      <p:ext uri="{BB962C8B-B14F-4D97-AF65-F5344CB8AC3E}">
        <p14:creationId xmlns:p14="http://schemas.microsoft.com/office/powerpoint/2010/main" val="217266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solidFill>
                  <a:schemeClr val="accent4">
                    <a:lumMod val="75000"/>
                  </a:schemeClr>
                </a:solidFill>
              </a:rPr>
              <a:t>Part three of the journey: Sustainable leadership and management of change</a:t>
            </a:r>
            <a:endParaRPr lang="fr-CA" sz="3600" dirty="0">
              <a:solidFill>
                <a:schemeClr val="accent4">
                  <a:lumMod val="75000"/>
                </a:schemeClr>
              </a:solidFill>
            </a:endParaRPr>
          </a:p>
        </p:txBody>
      </p:sp>
      <p:sp>
        <p:nvSpPr>
          <p:cNvPr id="3" name="Content Placeholder 2" descr="As our journey through the looking glass comes to a close, I invite you to reflect on the leadership and management repercussion of this reflection.&#10;"/>
          <p:cNvSpPr>
            <a:spLocks noGrp="1"/>
          </p:cNvSpPr>
          <p:nvPr>
            <p:ph sz="half" idx="1"/>
          </p:nvPr>
        </p:nvSpPr>
        <p:spPr/>
        <p:txBody>
          <a:bodyPr>
            <a:normAutofit fontScale="85000" lnSpcReduction="10000"/>
          </a:bodyPr>
          <a:lstStyle/>
          <a:p>
            <a:endParaRPr lang="en-CA" dirty="0"/>
          </a:p>
          <a:p>
            <a:endParaRPr lang="en-CA" dirty="0"/>
          </a:p>
          <a:p>
            <a:endParaRPr lang="en-CA" dirty="0"/>
          </a:p>
          <a:p>
            <a:endParaRPr lang="en-CA" dirty="0"/>
          </a:p>
          <a:p>
            <a:endParaRPr lang="en-CA" dirty="0"/>
          </a:p>
          <a:p>
            <a:endParaRPr lang="fr-CA" dirty="0"/>
          </a:p>
        </p:txBody>
      </p:sp>
      <p:sp>
        <p:nvSpPr>
          <p:cNvPr id="5" name="Content Placeholder 4" descr="As our journey through the looking glass comes to a close, I invite you to reflect on the leadership and management repercussion of this reflection.&#10;What is required, on the part of unit leaders and senior management, to guide Accessibility services staff ‘through the looking glass’? &#10;What are the pragmatic steps that must be taken, in terms of management of change, to reach these sustainable goals? "/>
          <p:cNvSpPr>
            <a:spLocks noGrp="1"/>
          </p:cNvSpPr>
          <p:nvPr>
            <p:ph sz="half" idx="2"/>
          </p:nvPr>
        </p:nvSpPr>
        <p:spPr>
          <a:xfrm>
            <a:off x="609600" y="1536192"/>
            <a:ext cx="5044225" cy="4590288"/>
          </a:xfrm>
        </p:spPr>
        <p:txBody>
          <a:bodyPr>
            <a:normAutofit fontScale="85000" lnSpcReduction="10000"/>
          </a:bodyPr>
          <a:lstStyle/>
          <a:p>
            <a:r>
              <a:rPr lang="en-CA" dirty="0">
                <a:solidFill>
                  <a:schemeClr val="tx1">
                    <a:lumMod val="50000"/>
                    <a:lumOff val="50000"/>
                  </a:schemeClr>
                </a:solidFill>
              </a:rPr>
              <a:t>As our journey through the looking glass comes to a close, I invite you to reflect on the leadership and management repercussion of this reflection.</a:t>
            </a:r>
          </a:p>
          <a:p>
            <a:r>
              <a:rPr lang="en-CA" dirty="0">
                <a:solidFill>
                  <a:schemeClr val="tx1">
                    <a:lumMod val="50000"/>
                    <a:lumOff val="50000"/>
                  </a:schemeClr>
                </a:solidFill>
              </a:rPr>
              <a:t>What is required, on the part of unit leaders and senior management, to guide Accessibility services staff ‘through the looking glass’? </a:t>
            </a:r>
          </a:p>
          <a:p>
            <a:r>
              <a:rPr lang="en-CA" dirty="0">
                <a:solidFill>
                  <a:schemeClr val="tx1">
                    <a:lumMod val="50000"/>
                    <a:lumOff val="50000"/>
                  </a:schemeClr>
                </a:solidFill>
              </a:rPr>
              <a:t>What are the pragmatic steps that must be taken, in terms of management of change, to reach these sustainable goals? </a:t>
            </a:r>
            <a:endParaRPr lang="fr-CA" dirty="0">
              <a:solidFill>
                <a:schemeClr val="tx1">
                  <a:lumMod val="50000"/>
                  <a:lumOff val="50000"/>
                </a:schemeClr>
              </a:solidFill>
            </a:endParaRPr>
          </a:p>
        </p:txBody>
      </p:sp>
      <p:pic>
        <p:nvPicPr>
          <p:cNvPr id="6" name="Picture 5" descr="Alice in the queen garden with the walking playing cards"/>
          <p:cNvPicPr>
            <a:picLocks noChangeAspect="1"/>
          </p:cNvPicPr>
          <p:nvPr/>
        </p:nvPicPr>
        <p:blipFill>
          <a:blip r:embed="rId3"/>
          <a:stretch>
            <a:fillRect/>
          </a:stretch>
        </p:blipFill>
        <p:spPr>
          <a:xfrm>
            <a:off x="5956588" y="1030310"/>
            <a:ext cx="4700890" cy="5582992"/>
          </a:xfrm>
          <a:prstGeom prst="rect">
            <a:avLst/>
          </a:prstGeom>
        </p:spPr>
      </p:pic>
    </p:spTree>
    <p:custDataLst>
      <p:tags r:id="rId1"/>
    </p:custDataLst>
    <p:extLst>
      <p:ext uri="{BB962C8B-B14F-4D97-AF65-F5344CB8AC3E}">
        <p14:creationId xmlns:p14="http://schemas.microsoft.com/office/powerpoint/2010/main" val="215484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Interactive interlude</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CA" sz="2400" dirty="0">
                <a:solidFill>
                  <a:schemeClr val="tx1">
                    <a:lumMod val="50000"/>
                    <a:lumOff val="50000"/>
                  </a:schemeClr>
                </a:solidFill>
              </a:rPr>
              <a:t>We will use a quick Zoom poll in order to get you individually engaging in the overarching theme.</a:t>
            </a:r>
          </a:p>
          <a:p>
            <a:r>
              <a:rPr lang="en-CA" sz="2400" dirty="0">
                <a:solidFill>
                  <a:schemeClr val="tx1">
                    <a:lumMod val="50000"/>
                    <a:lumOff val="50000"/>
                  </a:schemeClr>
                </a:solidFill>
              </a:rPr>
              <a:t>Poll: </a:t>
            </a:r>
          </a:p>
          <a:p>
            <a:r>
              <a:rPr lang="en-US" sz="2400" dirty="0">
                <a:solidFill>
                  <a:schemeClr val="tx1">
                    <a:lumMod val="50000"/>
                    <a:lumOff val="50000"/>
                  </a:schemeClr>
                </a:solidFill>
              </a:rPr>
              <a:t>Do you feel, looking ahead to perhaps just two years ahead down the line, the format of accessibility services delivery will be able to withstand current challenges?  Will we make it through to 2022 without a massive rethink?</a:t>
            </a:r>
            <a:endParaRPr lang="en-CA" sz="2400" dirty="0">
              <a:solidFill>
                <a:schemeClr val="tx1">
                  <a:lumMod val="50000"/>
                  <a:lumOff val="50000"/>
                </a:schemeClr>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95659" y="41331"/>
            <a:ext cx="3617287" cy="1467588"/>
          </a:xfrm>
          <a:prstGeom prst="rect">
            <a:avLst/>
          </a:prstGeom>
        </p:spPr>
      </p:pic>
    </p:spTree>
    <p:custDataLst>
      <p:tags r:id="rId1"/>
    </p:custDataLst>
    <p:extLst>
      <p:ext uri="{BB962C8B-B14F-4D97-AF65-F5344CB8AC3E}">
        <p14:creationId xmlns:p14="http://schemas.microsoft.com/office/powerpoint/2010/main" val="2128644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Interactive Interlude.</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CA" sz="2800" b="1" dirty="0">
                <a:solidFill>
                  <a:schemeClr val="tx1">
                    <a:lumMod val="50000"/>
                    <a:lumOff val="50000"/>
                  </a:schemeClr>
                </a:solidFill>
              </a:rPr>
              <a:t>Interactive activity </a:t>
            </a:r>
            <a:r>
              <a:rPr lang="en-CA" sz="2800" dirty="0">
                <a:solidFill>
                  <a:schemeClr val="tx1">
                    <a:lumMod val="50000"/>
                    <a:lumOff val="50000"/>
                  </a:schemeClr>
                </a:solidFill>
              </a:rPr>
              <a:t>– During this section we will ask you to write down questions and use the Zoom Meeting </a:t>
            </a:r>
            <a:r>
              <a:rPr lang="en-CA" sz="2800" dirty="0" err="1">
                <a:solidFill>
                  <a:schemeClr val="tx1">
                    <a:lumMod val="50000"/>
                    <a:lumOff val="50000"/>
                  </a:schemeClr>
                </a:solidFill>
              </a:rPr>
              <a:t>chatbox</a:t>
            </a:r>
            <a:r>
              <a:rPr lang="en-CA" sz="2800" dirty="0">
                <a:solidFill>
                  <a:schemeClr val="tx1">
                    <a:lumMod val="50000"/>
                    <a:lumOff val="50000"/>
                  </a:schemeClr>
                </a:solidFill>
              </a:rPr>
              <a:t> to post them. Frederic and Dara will tackle as many of these as possible as the section comes to a close.</a:t>
            </a:r>
            <a:endParaRPr lang="fr-CA" sz="2800" dirty="0">
              <a:solidFill>
                <a:schemeClr val="tx1">
                  <a:lumMod val="50000"/>
                  <a:lumOff val="50000"/>
                </a:schemeClr>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39448" y="4133796"/>
            <a:ext cx="2272122" cy="2267004"/>
          </a:xfrm>
          <a:prstGeom prst="rect">
            <a:avLst/>
          </a:prstGeom>
        </p:spPr>
      </p:pic>
    </p:spTree>
    <p:custDataLst>
      <p:tags r:id="rId1"/>
    </p:custDataLst>
    <p:extLst>
      <p:ext uri="{BB962C8B-B14F-4D97-AF65-F5344CB8AC3E}">
        <p14:creationId xmlns:p14="http://schemas.microsoft.com/office/powerpoint/2010/main" val="2401011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Part three of the journey: Sustainable leadership and management of change.</a:t>
            </a:r>
            <a:endParaRPr lang="fr-CA" dirty="0">
              <a:solidFill>
                <a:schemeClr val="accent4">
                  <a:lumMod val="75000"/>
                </a:schemeClr>
              </a:solidFill>
            </a:endParaRPr>
          </a:p>
        </p:txBody>
      </p:sp>
      <p:sp>
        <p:nvSpPr>
          <p:cNvPr id="3" name="Content Placeholder 2"/>
          <p:cNvSpPr>
            <a:spLocks noGrp="1"/>
          </p:cNvSpPr>
          <p:nvPr>
            <p:ph idx="1"/>
          </p:nvPr>
        </p:nvSpPr>
        <p:spPr/>
        <p:txBody>
          <a:bodyPr/>
          <a:lstStyle/>
          <a:p>
            <a:r>
              <a:rPr lang="en-CA" sz="2400" dirty="0">
                <a:solidFill>
                  <a:schemeClr val="tx1">
                    <a:lumMod val="50000"/>
                    <a:lumOff val="50000"/>
                  </a:schemeClr>
                </a:solidFill>
              </a:rPr>
              <a:t>Acknowledge and challenge our ambivalence with regards to UDL</a:t>
            </a:r>
          </a:p>
          <a:p>
            <a:r>
              <a:rPr lang="en-CA" sz="2400" dirty="0">
                <a:solidFill>
                  <a:schemeClr val="tx1">
                    <a:lumMod val="50000"/>
                    <a:lumOff val="50000"/>
                  </a:schemeClr>
                </a:solidFill>
              </a:rPr>
              <a:t>Engage in meaningful cross-campus alliances for the development and implementation of UDL </a:t>
            </a:r>
          </a:p>
          <a:p>
            <a:r>
              <a:rPr lang="en-CA" sz="2400" dirty="0">
                <a:solidFill>
                  <a:schemeClr val="tx1">
                    <a:lumMod val="50000"/>
                    <a:lumOff val="50000"/>
                  </a:schemeClr>
                </a:solidFill>
              </a:rPr>
              <a:t>Avoid using obsolete funding model as an excuse for stagnation</a:t>
            </a:r>
          </a:p>
          <a:p>
            <a:r>
              <a:rPr lang="en-CA" sz="2400" dirty="0">
                <a:solidFill>
                  <a:schemeClr val="tx1">
                    <a:lumMod val="50000"/>
                    <a:lumOff val="50000"/>
                  </a:schemeClr>
                </a:solidFill>
              </a:rPr>
              <a:t>Engage in an authentic reflection on hiring practices</a:t>
            </a:r>
          </a:p>
          <a:p>
            <a:r>
              <a:rPr lang="en-CA" sz="2400" dirty="0">
                <a:solidFill>
                  <a:schemeClr val="tx1">
                    <a:lumMod val="50000"/>
                    <a:lumOff val="50000"/>
                  </a:schemeClr>
                </a:solidFill>
              </a:rPr>
              <a:t>Support staff as they begin using UDL as a lens on their practice</a:t>
            </a:r>
          </a:p>
          <a:p>
            <a:r>
              <a:rPr lang="en-CA" sz="2400" dirty="0">
                <a:solidFill>
                  <a:schemeClr val="tx1">
                    <a:lumMod val="50000"/>
                    <a:lumOff val="50000"/>
                  </a:schemeClr>
                </a:solidFill>
              </a:rPr>
              <a:t>Collaborate with other student services and embracing Intersectionality</a:t>
            </a:r>
          </a:p>
          <a:p>
            <a:r>
              <a:rPr lang="en-CA" sz="2400" dirty="0">
                <a:solidFill>
                  <a:schemeClr val="tx1">
                    <a:lumMod val="50000"/>
                    <a:lumOff val="50000"/>
                  </a:schemeClr>
                </a:solidFill>
              </a:rPr>
              <a:t>Boldly embrace a new wider role for Accessibility services on campus</a:t>
            </a:r>
          </a:p>
          <a:p>
            <a:endParaRPr lang="en-CA" dirty="0">
              <a:solidFill>
                <a:schemeClr val="tx1">
                  <a:lumMod val="50000"/>
                  <a:lumOff val="50000"/>
                </a:schemeClr>
              </a:solidFill>
            </a:endParaRPr>
          </a:p>
          <a:p>
            <a:endParaRPr lang="en-CA" dirty="0">
              <a:solidFill>
                <a:schemeClr val="tx1">
                  <a:lumMod val="50000"/>
                  <a:lumOff val="50000"/>
                </a:schemeClr>
              </a:solidFill>
            </a:endParaRPr>
          </a:p>
          <a:p>
            <a:endParaRPr lang="fr-CA" dirty="0"/>
          </a:p>
        </p:txBody>
      </p:sp>
    </p:spTree>
    <p:custDataLst>
      <p:tags r:id="rId1"/>
    </p:custDataLst>
    <p:extLst>
      <p:ext uri="{BB962C8B-B14F-4D97-AF65-F5344CB8AC3E}">
        <p14:creationId xmlns:p14="http://schemas.microsoft.com/office/powerpoint/2010/main" val="3929890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Interactive Interlude...</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CA" sz="3200" b="1" dirty="0">
                <a:solidFill>
                  <a:schemeClr val="tx1">
                    <a:lumMod val="50000"/>
                    <a:lumOff val="50000"/>
                  </a:schemeClr>
                </a:solidFill>
              </a:rPr>
              <a:t>Interactive activity </a:t>
            </a:r>
            <a:r>
              <a:rPr lang="en-CA" sz="3200" dirty="0">
                <a:solidFill>
                  <a:schemeClr val="tx1">
                    <a:lumMod val="50000"/>
                    <a:lumOff val="50000"/>
                  </a:schemeClr>
                </a:solidFill>
              </a:rPr>
              <a:t>– Recap on questions posted in the Zoom Meeting Q&amp;A </a:t>
            </a:r>
            <a:r>
              <a:rPr lang="en-CA" sz="3200" dirty="0" err="1">
                <a:solidFill>
                  <a:schemeClr val="tx1">
                    <a:lumMod val="50000"/>
                    <a:lumOff val="50000"/>
                  </a:schemeClr>
                </a:solidFill>
              </a:rPr>
              <a:t>chatbox</a:t>
            </a:r>
            <a:r>
              <a:rPr lang="en-CA" sz="3200" dirty="0">
                <a:solidFill>
                  <a:schemeClr val="tx1">
                    <a:lumMod val="50000"/>
                    <a:lumOff val="50000"/>
                  </a:schemeClr>
                </a:solidFill>
              </a:rPr>
              <a:t>.</a:t>
            </a:r>
            <a:endParaRPr lang="fr-CA" sz="3200" dirty="0">
              <a:solidFill>
                <a:schemeClr val="tx1">
                  <a:lumMod val="50000"/>
                  <a:lumOff val="50000"/>
                </a:schemeClr>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39448" y="4133796"/>
            <a:ext cx="2272122" cy="2267004"/>
          </a:xfrm>
          <a:prstGeom prst="rect">
            <a:avLst/>
          </a:prstGeom>
        </p:spPr>
      </p:pic>
    </p:spTree>
    <p:custDataLst>
      <p:tags r:id="rId1"/>
    </p:custDataLst>
    <p:extLst>
      <p:ext uri="{BB962C8B-B14F-4D97-AF65-F5344CB8AC3E}">
        <p14:creationId xmlns:p14="http://schemas.microsoft.com/office/powerpoint/2010/main" val="3572509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solidFill>
                  <a:schemeClr val="accent4">
                    <a:lumMod val="75000"/>
                  </a:schemeClr>
                </a:solidFill>
              </a:rPr>
              <a:t>Let’s continue this journey together – Extend the conversation!</a:t>
            </a:r>
            <a:endParaRPr lang="fr-CA" dirty="0">
              <a:solidFill>
                <a:schemeClr val="accent4">
                  <a:lumMod val="75000"/>
                </a:schemeClr>
              </a:solidFill>
            </a:endParaRPr>
          </a:p>
        </p:txBody>
      </p:sp>
      <p:sp>
        <p:nvSpPr>
          <p:cNvPr id="5" name="Content Placeholder 4"/>
          <p:cNvSpPr>
            <a:spLocks noGrp="1"/>
          </p:cNvSpPr>
          <p:nvPr>
            <p:ph sz="half" idx="1"/>
          </p:nvPr>
        </p:nvSpPr>
        <p:spPr>
          <a:xfrm>
            <a:off x="609600" y="1764405"/>
            <a:ext cx="4876800" cy="4945487"/>
          </a:xfrm>
        </p:spPr>
        <p:txBody>
          <a:bodyPr>
            <a:normAutofit fontScale="85000" lnSpcReduction="10000"/>
          </a:bodyPr>
          <a:lstStyle/>
          <a:p>
            <a:r>
              <a:rPr lang="en-CA" dirty="0">
                <a:solidFill>
                  <a:schemeClr val="tx1">
                    <a:lumMod val="50000"/>
                    <a:lumOff val="50000"/>
                  </a:schemeClr>
                </a:solidFill>
              </a:rPr>
              <a:t>Let’s break this Keynote out of the traditional constraints of conference delivery.</a:t>
            </a:r>
          </a:p>
          <a:p>
            <a:r>
              <a:rPr lang="en-CA" dirty="0">
                <a:solidFill>
                  <a:schemeClr val="tx1">
                    <a:lumMod val="50000"/>
                    <a:lumOff val="50000"/>
                  </a:schemeClr>
                </a:solidFill>
              </a:rPr>
              <a:t>AHEAD and Dara have helped us do this in part already by allowing it to take shape online.</a:t>
            </a:r>
          </a:p>
          <a:p>
            <a:r>
              <a:rPr lang="en-CA" dirty="0">
                <a:solidFill>
                  <a:schemeClr val="tx1">
                    <a:lumMod val="50000"/>
                    <a:lumOff val="50000"/>
                  </a:schemeClr>
                </a:solidFill>
              </a:rPr>
              <a:t>Let’s apply UDL fully to it and turn it into an ongoing conversation!</a:t>
            </a:r>
          </a:p>
          <a:p>
            <a:r>
              <a:rPr lang="en-CA" dirty="0">
                <a:solidFill>
                  <a:schemeClr val="tx1">
                    <a:lumMod val="50000"/>
                    <a:lumOff val="50000"/>
                  </a:schemeClr>
                </a:solidFill>
              </a:rPr>
              <a:t>I’ll be online for the evening (my afternoon) and we can chat using email (</a:t>
            </a:r>
            <a:r>
              <a:rPr lang="en-CA" dirty="0">
                <a:solidFill>
                  <a:schemeClr val="tx1">
                    <a:lumMod val="50000"/>
                    <a:lumOff val="50000"/>
                  </a:schemeClr>
                </a:solidFill>
                <a:hlinkClick r:id="rId3"/>
              </a:rPr>
              <a:t>frederic.fovet@royalroads.ca</a:t>
            </a:r>
            <a:r>
              <a:rPr lang="en-CA" dirty="0">
                <a:solidFill>
                  <a:schemeClr val="tx1">
                    <a:lumMod val="50000"/>
                    <a:lumOff val="50000"/>
                  </a:schemeClr>
                </a:solidFill>
              </a:rPr>
              <a:t>) or Twitter (@</a:t>
            </a:r>
            <a:r>
              <a:rPr lang="en-CA" dirty="0" err="1">
                <a:solidFill>
                  <a:schemeClr val="tx1">
                    <a:lumMod val="50000"/>
                    <a:lumOff val="50000"/>
                  </a:schemeClr>
                </a:solidFill>
              </a:rPr>
              <a:t>Ffovet</a:t>
            </a:r>
            <a:r>
              <a:rPr lang="en-CA" dirty="0">
                <a:solidFill>
                  <a:schemeClr val="tx1">
                    <a:lumMod val="50000"/>
                    <a:lumOff val="50000"/>
                  </a:schemeClr>
                </a:solidFill>
              </a:rPr>
              <a:t> or #AHEAD2020)</a:t>
            </a:r>
            <a:endParaRPr lang="fr-CA" dirty="0">
              <a:solidFill>
                <a:schemeClr val="tx1">
                  <a:lumMod val="50000"/>
                  <a:lumOff val="50000"/>
                </a:schemeClr>
              </a:solidFill>
            </a:endParaRPr>
          </a:p>
        </p:txBody>
      </p:sp>
      <p:pic>
        <p:nvPicPr>
          <p:cNvPr id="7" name="Picture 6" descr="Alice with the smoking catepillar"/>
          <p:cNvPicPr>
            <a:picLocks noChangeAspect="1"/>
          </p:cNvPicPr>
          <p:nvPr/>
        </p:nvPicPr>
        <p:blipFill>
          <a:blip r:embed="rId4"/>
          <a:stretch>
            <a:fillRect/>
          </a:stretch>
        </p:blipFill>
        <p:spPr>
          <a:xfrm>
            <a:off x="5988676" y="1635617"/>
            <a:ext cx="4628042" cy="4913290"/>
          </a:xfrm>
          <a:prstGeom prst="rect">
            <a:avLst/>
          </a:prstGeom>
        </p:spPr>
      </p:pic>
    </p:spTree>
    <p:custDataLst>
      <p:tags r:id="rId1"/>
    </p:custDataLst>
    <p:extLst>
      <p:ext uri="{BB962C8B-B14F-4D97-AF65-F5344CB8AC3E}">
        <p14:creationId xmlns:p14="http://schemas.microsoft.com/office/powerpoint/2010/main" val="1221421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994" y="274638"/>
            <a:ext cx="7047606" cy="1143000"/>
          </a:xfrm>
        </p:spPr>
        <p:txBody>
          <a:bodyPr/>
          <a:lstStyle/>
          <a:p>
            <a:r>
              <a:rPr lang="en-CA" dirty="0">
                <a:solidFill>
                  <a:schemeClr val="accent4">
                    <a:lumMod val="75000"/>
                  </a:schemeClr>
                </a:solidFill>
              </a:rPr>
              <a:t>References</a:t>
            </a:r>
            <a:endParaRPr lang="fr-CA" dirty="0">
              <a:solidFill>
                <a:schemeClr val="accent4">
                  <a:lumMod val="75000"/>
                </a:schemeClr>
              </a:solidFill>
            </a:endParaRPr>
          </a:p>
        </p:txBody>
      </p:sp>
      <p:sp>
        <p:nvSpPr>
          <p:cNvPr id="3" name="Content Placeholder 2"/>
          <p:cNvSpPr>
            <a:spLocks noGrp="1"/>
          </p:cNvSpPr>
          <p:nvPr>
            <p:ph idx="1"/>
          </p:nvPr>
        </p:nvSpPr>
        <p:spPr>
          <a:xfrm>
            <a:off x="3721994" y="1600200"/>
            <a:ext cx="7047605" cy="4800600"/>
          </a:xfrm>
        </p:spPr>
        <p:txBody>
          <a:bodyPr>
            <a:normAutofit fontScale="70000" lnSpcReduction="20000"/>
          </a:bodyPr>
          <a:lstStyle/>
          <a:p>
            <a:pPr marL="114300" indent="0">
              <a:buNone/>
            </a:pPr>
            <a:r>
              <a:rPr lang="en-CA" dirty="0">
                <a:solidFill>
                  <a:schemeClr val="tx1">
                    <a:lumMod val="50000"/>
                    <a:lumOff val="50000"/>
                  </a:schemeClr>
                </a:solidFill>
              </a:rPr>
              <a:t>Bailey, M. (2017) Race and Disability in the Academy</a:t>
            </a:r>
            <a:r>
              <a:rPr lang="en-CA" i="1" dirty="0">
                <a:solidFill>
                  <a:schemeClr val="tx1">
                    <a:lumMod val="50000"/>
                    <a:lumOff val="50000"/>
                  </a:schemeClr>
                </a:solidFill>
              </a:rPr>
              <a:t>.  The Sociological Review.</a:t>
            </a:r>
          </a:p>
          <a:p>
            <a:pPr marL="114300" indent="0">
              <a:buNone/>
            </a:pPr>
            <a:r>
              <a:rPr lang="en-CA" dirty="0">
                <a:solidFill>
                  <a:schemeClr val="tx1">
                    <a:lumMod val="50000"/>
                    <a:lumOff val="50000"/>
                  </a:schemeClr>
                </a:solidFill>
              </a:rPr>
              <a:t>Beck, T., Diaz del Castillo, P., </a:t>
            </a:r>
            <a:r>
              <a:rPr lang="en-CA" dirty="0" err="1">
                <a:solidFill>
                  <a:schemeClr val="tx1">
                    <a:lumMod val="50000"/>
                    <a:lumOff val="50000"/>
                  </a:schemeClr>
                </a:solidFill>
              </a:rPr>
              <a:t>Fovet</a:t>
            </a:r>
            <a:r>
              <a:rPr lang="en-CA" dirty="0">
                <a:solidFill>
                  <a:schemeClr val="tx1">
                    <a:lumMod val="50000"/>
                    <a:lumOff val="50000"/>
                  </a:schemeClr>
                </a:solidFill>
              </a:rPr>
              <a:t>, F., Mole, H., &amp; </a:t>
            </a:r>
            <a:r>
              <a:rPr lang="en-CA" dirty="0" err="1">
                <a:solidFill>
                  <a:schemeClr val="tx1">
                    <a:lumMod val="50000"/>
                    <a:lumOff val="50000"/>
                  </a:schemeClr>
                </a:solidFill>
              </a:rPr>
              <a:t>Noga</a:t>
            </a:r>
            <a:r>
              <a:rPr lang="en-CA" dirty="0">
                <a:solidFill>
                  <a:schemeClr val="tx1">
                    <a:lumMod val="50000"/>
                    <a:lumOff val="50000"/>
                  </a:schemeClr>
                </a:solidFill>
              </a:rPr>
              <a:t>, B. (2014) Applying Universal Design to disability service provision: outcome analysis of a UD audit.  </a:t>
            </a:r>
            <a:r>
              <a:rPr lang="en-CA" i="1" dirty="0">
                <a:solidFill>
                  <a:schemeClr val="tx1">
                    <a:lumMod val="50000"/>
                    <a:lumOff val="50000"/>
                  </a:schemeClr>
                </a:solidFill>
              </a:rPr>
              <a:t>Journal of Post-secondary Education and Disability, 27</a:t>
            </a:r>
            <a:r>
              <a:rPr lang="en-CA" dirty="0">
                <a:solidFill>
                  <a:schemeClr val="tx1">
                    <a:lumMod val="50000"/>
                    <a:lumOff val="50000"/>
                  </a:schemeClr>
                </a:solidFill>
              </a:rPr>
              <a:t>(2), 209-222 </a:t>
            </a:r>
          </a:p>
          <a:p>
            <a:pPr marL="114300" indent="0">
              <a:buNone/>
            </a:pPr>
            <a:r>
              <a:rPr lang="en-CA" dirty="0" err="1">
                <a:solidFill>
                  <a:schemeClr val="tx1">
                    <a:lumMod val="50000"/>
                    <a:lumOff val="50000"/>
                  </a:schemeClr>
                </a:solidFill>
              </a:rPr>
              <a:t>Fichten</a:t>
            </a:r>
            <a:r>
              <a:rPr lang="en-CA" dirty="0">
                <a:solidFill>
                  <a:schemeClr val="tx1">
                    <a:lumMod val="50000"/>
                    <a:lumOff val="50000"/>
                  </a:schemeClr>
                </a:solidFill>
              </a:rPr>
              <a:t>, C., Heiman, T., Havel, A., Jorgensen, M., &amp; Budd, J. (2016) Sustainability of Disability-Related Services in Canada and Israel: Will the Real Universal Design Please Stand Up? </a:t>
            </a:r>
            <a:r>
              <a:rPr lang="en-CA" i="1" dirty="0">
                <a:solidFill>
                  <a:schemeClr val="tx1">
                    <a:lumMod val="50000"/>
                    <a:lumOff val="50000"/>
                  </a:schemeClr>
                </a:solidFill>
              </a:rPr>
              <a:t>Exceptionality Education International, 26</a:t>
            </a:r>
            <a:r>
              <a:rPr lang="en-CA" dirty="0">
                <a:solidFill>
                  <a:schemeClr val="tx1">
                    <a:lumMod val="50000"/>
                    <a:lumOff val="50000"/>
                  </a:schemeClr>
                </a:solidFill>
              </a:rPr>
              <a:t>(1), 19–35</a:t>
            </a:r>
          </a:p>
          <a:p>
            <a:pPr marL="114300" indent="0">
              <a:buNone/>
            </a:pPr>
            <a:r>
              <a:rPr lang="en-CA" dirty="0">
                <a:solidFill>
                  <a:schemeClr val="tx1">
                    <a:lumMod val="50000"/>
                    <a:lumOff val="50000"/>
                  </a:schemeClr>
                </a:solidFill>
              </a:rPr>
              <a:t>Fovet, F., &amp; Giles, J. (2015) ‘What`s in a name?’ Assessing dynamic tension between Critical  Theory ambitions and Neoliberal pragmatism in Higher Education Disability service  provision</a:t>
            </a:r>
            <a:r>
              <a:rPr lang="en-CA" i="1" dirty="0">
                <a:solidFill>
                  <a:schemeClr val="tx1">
                    <a:lumMod val="50000"/>
                    <a:lumOff val="50000"/>
                  </a:schemeClr>
                </a:solidFill>
              </a:rPr>
              <a:t>.  International Studies in Widening Participation, 2 </a:t>
            </a:r>
            <a:r>
              <a:rPr lang="en-CA" dirty="0">
                <a:solidFill>
                  <a:schemeClr val="tx1">
                    <a:lumMod val="50000"/>
                    <a:lumOff val="50000"/>
                  </a:schemeClr>
                </a:solidFill>
              </a:rPr>
              <a:t>(2), 4-11 </a:t>
            </a:r>
          </a:p>
          <a:p>
            <a:pPr marL="114300" indent="0">
              <a:buNone/>
            </a:pPr>
            <a:r>
              <a:rPr lang="en-CA" dirty="0" err="1">
                <a:solidFill>
                  <a:schemeClr val="tx1">
                    <a:lumMod val="50000"/>
                    <a:lumOff val="50000"/>
                  </a:schemeClr>
                </a:solidFill>
              </a:rPr>
              <a:t>Fovet</a:t>
            </a:r>
            <a:r>
              <a:rPr lang="en-CA" dirty="0">
                <a:solidFill>
                  <a:schemeClr val="tx1">
                    <a:lumMod val="50000"/>
                    <a:lumOff val="50000"/>
                  </a:schemeClr>
                </a:solidFill>
              </a:rPr>
              <a:t>, F. (2017) Access, Universal Design and Sustainability of Teaching Practices: a Powerful Synchronicity of Concepts at a Crucial Conjuncture for Higher Education. </a:t>
            </a:r>
            <a:r>
              <a:rPr lang="en-CA" i="1" dirty="0">
                <a:solidFill>
                  <a:schemeClr val="tx1">
                    <a:lumMod val="50000"/>
                    <a:lumOff val="50000"/>
                  </a:schemeClr>
                </a:solidFill>
              </a:rPr>
              <a:t>Indonesian Journal of Disability Studies (IJDS), 4</a:t>
            </a:r>
            <a:r>
              <a:rPr lang="en-CA" dirty="0">
                <a:solidFill>
                  <a:schemeClr val="tx1">
                    <a:lumMod val="50000"/>
                    <a:lumOff val="50000"/>
                  </a:schemeClr>
                </a:solidFill>
              </a:rPr>
              <a:t>(2), 118-129</a:t>
            </a:r>
          </a:p>
          <a:p>
            <a:pPr marL="114300" indent="0">
              <a:buNone/>
            </a:pPr>
            <a:r>
              <a:rPr lang="en-CA" dirty="0" err="1">
                <a:solidFill>
                  <a:schemeClr val="tx1">
                    <a:lumMod val="50000"/>
                    <a:lumOff val="50000"/>
                  </a:schemeClr>
                </a:solidFill>
              </a:rPr>
              <a:t>Fovet</a:t>
            </a:r>
            <a:r>
              <a:rPr lang="en-CA" dirty="0">
                <a:solidFill>
                  <a:schemeClr val="tx1">
                    <a:lumMod val="50000"/>
                    <a:lumOff val="50000"/>
                  </a:schemeClr>
                </a:solidFill>
              </a:rPr>
              <a:t>, F. (2020) </a:t>
            </a:r>
            <a:r>
              <a:rPr lang="en-CA" i="1" dirty="0">
                <a:solidFill>
                  <a:schemeClr val="tx1">
                    <a:lumMod val="50000"/>
                    <a:lumOff val="50000"/>
                  </a:schemeClr>
                </a:solidFill>
              </a:rPr>
              <a:t>Examining the (lack of) impact the #</a:t>
            </a:r>
            <a:r>
              <a:rPr lang="en-CA" i="1" dirty="0" err="1">
                <a:solidFill>
                  <a:schemeClr val="tx1">
                    <a:lumMod val="50000"/>
                    <a:lumOff val="50000"/>
                  </a:schemeClr>
                </a:solidFill>
              </a:rPr>
              <a:t>disabilitytoowhite</a:t>
            </a:r>
            <a:r>
              <a:rPr lang="en-CA" i="1" dirty="0">
                <a:solidFill>
                  <a:schemeClr val="tx1">
                    <a:lumMod val="50000"/>
                    <a:lumOff val="50000"/>
                  </a:schemeClr>
                </a:solidFill>
              </a:rPr>
              <a:t> movement has had on Higher Ed Disability Service Provision</a:t>
            </a:r>
            <a:r>
              <a:rPr lang="en-CA" dirty="0">
                <a:solidFill>
                  <a:schemeClr val="tx1">
                    <a:lumMod val="50000"/>
                    <a:lumOff val="50000"/>
                  </a:schemeClr>
                </a:solidFill>
              </a:rPr>
              <a:t>.  Paper presented at the Hawaii International Conference on Education, Honolulu, January</a:t>
            </a:r>
          </a:p>
          <a:p>
            <a:pPr marL="114300" indent="0">
              <a:buNone/>
            </a:pPr>
            <a:r>
              <a:rPr lang="en-CA" dirty="0" err="1">
                <a:solidFill>
                  <a:schemeClr val="tx1">
                    <a:lumMod val="50000"/>
                    <a:lumOff val="50000"/>
                  </a:schemeClr>
                </a:solidFill>
              </a:rPr>
              <a:t>Fovet</a:t>
            </a:r>
            <a:r>
              <a:rPr lang="en-CA" dirty="0">
                <a:solidFill>
                  <a:schemeClr val="tx1">
                    <a:lumMod val="50000"/>
                    <a:lumOff val="50000"/>
                  </a:schemeClr>
                </a:solidFill>
              </a:rPr>
              <a:t>, F. (in print) Developing an Ecological Approach to Strategic UDL Implementation in Higher Education</a:t>
            </a:r>
            <a:r>
              <a:rPr lang="en-CA" i="1" dirty="0">
                <a:solidFill>
                  <a:schemeClr val="tx1">
                    <a:lumMod val="50000"/>
                    <a:lumOff val="50000"/>
                  </a:schemeClr>
                </a:solidFill>
              </a:rPr>
              <a:t>.  Journal of Education and Teaching </a:t>
            </a:r>
          </a:p>
          <a:p>
            <a:pPr marL="114300" indent="0">
              <a:buNone/>
            </a:pPr>
            <a:r>
              <a:rPr lang="en-CA" dirty="0">
                <a:solidFill>
                  <a:schemeClr val="tx1">
                    <a:lumMod val="50000"/>
                    <a:lumOff val="50000"/>
                  </a:schemeClr>
                </a:solidFill>
              </a:rPr>
              <a:t>Houghton, M. &amp; </a:t>
            </a:r>
            <a:r>
              <a:rPr lang="en-CA" dirty="0" err="1">
                <a:solidFill>
                  <a:schemeClr val="tx1">
                    <a:lumMod val="50000"/>
                    <a:lumOff val="50000"/>
                  </a:schemeClr>
                </a:solidFill>
              </a:rPr>
              <a:t>Fovet</a:t>
            </a:r>
            <a:r>
              <a:rPr lang="en-CA" dirty="0">
                <a:solidFill>
                  <a:schemeClr val="tx1">
                    <a:lumMod val="50000"/>
                    <a:lumOff val="50000"/>
                  </a:schemeClr>
                </a:solidFill>
              </a:rPr>
              <a:t>, F. (2012) Reframing Disability, reshaping the provision of services.  </a:t>
            </a:r>
            <a:r>
              <a:rPr lang="en-CA" i="1" dirty="0">
                <a:solidFill>
                  <a:schemeClr val="tx1">
                    <a:lumMod val="50000"/>
                    <a:lumOff val="50000"/>
                  </a:schemeClr>
                </a:solidFill>
              </a:rPr>
              <a:t>Communiqué, 13 </a:t>
            </a:r>
            <a:r>
              <a:rPr lang="en-CA" dirty="0">
                <a:solidFill>
                  <a:schemeClr val="tx1">
                    <a:lumMod val="50000"/>
                    <a:lumOff val="50000"/>
                  </a:schemeClr>
                </a:solidFill>
              </a:rPr>
              <a:t>(1), 16-19 </a:t>
            </a:r>
          </a:p>
          <a:p>
            <a:pPr marL="114300" indent="0">
              <a:buNone/>
            </a:pPr>
            <a:r>
              <a:rPr lang="en-CA" dirty="0" err="1">
                <a:solidFill>
                  <a:schemeClr val="tx1">
                    <a:lumMod val="50000"/>
                    <a:lumOff val="50000"/>
                  </a:schemeClr>
                </a:solidFill>
              </a:rPr>
              <a:t>Stienstra</a:t>
            </a:r>
            <a:r>
              <a:rPr lang="en-CA" dirty="0">
                <a:solidFill>
                  <a:schemeClr val="tx1">
                    <a:lumMod val="50000"/>
                    <a:lumOff val="50000"/>
                  </a:schemeClr>
                </a:solidFill>
              </a:rPr>
              <a:t>, D., </a:t>
            </a:r>
            <a:r>
              <a:rPr lang="en-CA" dirty="0" err="1">
                <a:solidFill>
                  <a:schemeClr val="tx1">
                    <a:lumMod val="50000"/>
                    <a:lumOff val="50000"/>
                  </a:schemeClr>
                </a:solidFill>
              </a:rPr>
              <a:t>Nyerere</a:t>
            </a:r>
            <a:r>
              <a:rPr lang="en-CA" dirty="0">
                <a:solidFill>
                  <a:schemeClr val="tx1">
                    <a:lumMod val="50000"/>
                    <a:lumOff val="50000"/>
                  </a:schemeClr>
                </a:solidFill>
              </a:rPr>
              <a:t>, L. (2016). Race, ethnicity and disability: Charting complex and intersectional terrains. In </a:t>
            </a:r>
            <a:r>
              <a:rPr lang="en-CA" dirty="0" err="1">
                <a:solidFill>
                  <a:schemeClr val="tx1">
                    <a:lumMod val="50000"/>
                    <a:lumOff val="50000"/>
                  </a:schemeClr>
                </a:solidFill>
              </a:rPr>
              <a:t>Grech</a:t>
            </a:r>
            <a:r>
              <a:rPr lang="en-CA" dirty="0">
                <a:solidFill>
                  <a:schemeClr val="tx1">
                    <a:lumMod val="50000"/>
                    <a:lumOff val="50000"/>
                  </a:schemeClr>
                </a:solidFill>
              </a:rPr>
              <a:t>, S., </a:t>
            </a:r>
            <a:r>
              <a:rPr lang="en-CA" dirty="0" err="1">
                <a:solidFill>
                  <a:schemeClr val="tx1">
                    <a:lumMod val="50000"/>
                    <a:lumOff val="50000"/>
                  </a:schemeClr>
                </a:solidFill>
              </a:rPr>
              <a:t>Soldatic</a:t>
            </a:r>
            <a:r>
              <a:rPr lang="en-CA" dirty="0">
                <a:solidFill>
                  <a:schemeClr val="tx1">
                    <a:lumMod val="50000"/>
                    <a:lumOff val="50000"/>
                  </a:schemeClr>
                </a:solidFill>
              </a:rPr>
              <a:t>, K. (Eds.), </a:t>
            </a:r>
            <a:r>
              <a:rPr lang="en-CA" i="1" dirty="0">
                <a:solidFill>
                  <a:schemeClr val="tx1">
                    <a:lumMod val="50000"/>
                    <a:lumOff val="50000"/>
                  </a:schemeClr>
                </a:solidFill>
              </a:rPr>
              <a:t>Disability in the global South </a:t>
            </a:r>
            <a:r>
              <a:rPr lang="en-CA" dirty="0">
                <a:solidFill>
                  <a:schemeClr val="tx1">
                    <a:lumMod val="50000"/>
                    <a:lumOff val="50000"/>
                  </a:schemeClr>
                </a:solidFill>
              </a:rPr>
              <a:t>(pp. 255–268). Cham, Switzerland: Springer.</a:t>
            </a:r>
          </a:p>
          <a:p>
            <a:pPr marL="114300" indent="0">
              <a:buNone/>
            </a:pPr>
            <a:endParaRPr lang="fr-CA" dirty="0">
              <a:solidFill>
                <a:schemeClr val="tx1">
                  <a:lumMod val="50000"/>
                  <a:lumOff val="50000"/>
                </a:schemeClr>
              </a:solidFill>
            </a:endParaRPr>
          </a:p>
        </p:txBody>
      </p:sp>
      <p:pic>
        <p:nvPicPr>
          <p:cNvPr id="4" name="Picture 3" descr="Alice talking to the cat in the tree"/>
          <p:cNvPicPr>
            <a:picLocks noChangeAspect="1"/>
          </p:cNvPicPr>
          <p:nvPr/>
        </p:nvPicPr>
        <p:blipFill>
          <a:blip r:embed="rId3"/>
          <a:stretch>
            <a:fillRect/>
          </a:stretch>
        </p:blipFill>
        <p:spPr>
          <a:xfrm>
            <a:off x="-403607" y="0"/>
            <a:ext cx="4125601" cy="6858000"/>
          </a:xfrm>
          <a:prstGeom prst="rect">
            <a:avLst/>
          </a:prstGeom>
        </p:spPr>
      </p:pic>
    </p:spTree>
    <p:custDataLst>
      <p:tags r:id="rId1"/>
    </p:custDataLst>
    <p:extLst>
      <p:ext uri="{BB962C8B-B14F-4D97-AF65-F5344CB8AC3E}">
        <p14:creationId xmlns:p14="http://schemas.microsoft.com/office/powerpoint/2010/main" val="240501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accent4">
                    <a:lumMod val="75000"/>
                  </a:schemeClr>
                </a:solidFill>
              </a:rPr>
              <a:t>Contact </a:t>
            </a:r>
            <a:r>
              <a:rPr lang="fr-CA" dirty="0" err="1">
                <a:solidFill>
                  <a:schemeClr val="accent4">
                    <a:lumMod val="75000"/>
                  </a:schemeClr>
                </a:solidFill>
              </a:rPr>
              <a:t>details</a:t>
            </a:r>
            <a:endParaRPr lang="fr-CA" dirty="0">
              <a:solidFill>
                <a:schemeClr val="accent4">
                  <a:lumMod val="75000"/>
                </a:schemeClr>
              </a:solidFill>
            </a:endParaRPr>
          </a:p>
        </p:txBody>
      </p:sp>
      <p:sp>
        <p:nvSpPr>
          <p:cNvPr id="3" name="Content Placeholder 2"/>
          <p:cNvSpPr>
            <a:spLocks noGrp="1"/>
          </p:cNvSpPr>
          <p:nvPr>
            <p:ph idx="1"/>
          </p:nvPr>
        </p:nvSpPr>
        <p:spPr/>
        <p:txBody>
          <a:bodyPr/>
          <a:lstStyle/>
          <a:p>
            <a:pPr lvl="0">
              <a:buClr>
                <a:srgbClr val="7FD13B"/>
              </a:buClr>
            </a:pPr>
            <a:r>
              <a:rPr lang="fr-CA" sz="2400" dirty="0" err="1">
                <a:solidFill>
                  <a:prstClr val="black">
                    <a:lumMod val="50000"/>
                    <a:lumOff val="50000"/>
                  </a:prstClr>
                </a:solidFill>
              </a:rPr>
              <a:t>Frederic</a:t>
            </a:r>
            <a:r>
              <a:rPr lang="fr-CA" sz="2400" dirty="0">
                <a:solidFill>
                  <a:prstClr val="black">
                    <a:lumMod val="50000"/>
                    <a:lumOff val="50000"/>
                  </a:prstClr>
                </a:solidFill>
              </a:rPr>
              <a:t> </a:t>
            </a:r>
            <a:r>
              <a:rPr lang="fr-CA" sz="2400" dirty="0" err="1">
                <a:solidFill>
                  <a:prstClr val="black">
                    <a:lumMod val="50000"/>
                    <a:lumOff val="50000"/>
                  </a:prstClr>
                </a:solidFill>
              </a:rPr>
              <a:t>Fovet</a:t>
            </a:r>
            <a:r>
              <a:rPr lang="fr-CA" sz="2400" dirty="0">
                <a:solidFill>
                  <a:prstClr val="black">
                    <a:lumMod val="50000"/>
                    <a:lumOff val="50000"/>
                  </a:prstClr>
                </a:solidFill>
              </a:rPr>
              <a:t> (PhD.)</a:t>
            </a:r>
          </a:p>
          <a:p>
            <a:pPr lvl="0">
              <a:buClr>
                <a:srgbClr val="7FD13B"/>
              </a:buClr>
            </a:pPr>
            <a:r>
              <a:rPr lang="fr-CA" sz="2400" dirty="0" err="1">
                <a:solidFill>
                  <a:prstClr val="black">
                    <a:lumMod val="50000"/>
                    <a:lumOff val="50000"/>
                  </a:prstClr>
                </a:solidFill>
              </a:rPr>
              <a:t>Associate</a:t>
            </a:r>
            <a:r>
              <a:rPr lang="fr-CA" sz="2400" dirty="0">
                <a:solidFill>
                  <a:prstClr val="black">
                    <a:lumMod val="50000"/>
                    <a:lumOff val="50000"/>
                  </a:prstClr>
                </a:solidFill>
              </a:rPr>
              <a:t> Professor, </a:t>
            </a:r>
            <a:r>
              <a:rPr lang="fr-CA" sz="2400" dirty="0" err="1">
                <a:solidFill>
                  <a:prstClr val="black">
                    <a:lumMod val="50000"/>
                    <a:lumOff val="50000"/>
                  </a:prstClr>
                </a:solidFill>
              </a:rPr>
              <a:t>School</a:t>
            </a:r>
            <a:r>
              <a:rPr lang="fr-CA" sz="2400" dirty="0">
                <a:solidFill>
                  <a:prstClr val="black">
                    <a:lumMod val="50000"/>
                    <a:lumOff val="50000"/>
                  </a:prstClr>
                </a:solidFill>
              </a:rPr>
              <a:t> of </a:t>
            </a:r>
            <a:r>
              <a:rPr lang="fr-CA" sz="2400" dirty="0" err="1">
                <a:solidFill>
                  <a:prstClr val="black">
                    <a:lumMod val="50000"/>
                    <a:lumOff val="50000"/>
                  </a:prstClr>
                </a:solidFill>
              </a:rPr>
              <a:t>Education</a:t>
            </a:r>
            <a:r>
              <a:rPr lang="fr-CA" sz="2400" dirty="0">
                <a:solidFill>
                  <a:prstClr val="black">
                    <a:lumMod val="50000"/>
                    <a:lumOff val="50000"/>
                  </a:prstClr>
                </a:solidFill>
              </a:rPr>
              <a:t> and </a:t>
            </a:r>
            <a:r>
              <a:rPr lang="fr-CA" sz="2400" dirty="0" err="1">
                <a:solidFill>
                  <a:prstClr val="black">
                    <a:lumMod val="50000"/>
                    <a:lumOff val="50000"/>
                  </a:prstClr>
                </a:solidFill>
              </a:rPr>
              <a:t>Technology</a:t>
            </a:r>
            <a:r>
              <a:rPr lang="fr-CA" sz="2400" dirty="0">
                <a:solidFill>
                  <a:prstClr val="black">
                    <a:lumMod val="50000"/>
                    <a:lumOff val="50000"/>
                  </a:prstClr>
                </a:solidFill>
              </a:rPr>
              <a:t>, Royal </a:t>
            </a:r>
            <a:r>
              <a:rPr lang="fr-CA" sz="2400" dirty="0" err="1">
                <a:solidFill>
                  <a:prstClr val="black">
                    <a:lumMod val="50000"/>
                    <a:lumOff val="50000"/>
                  </a:prstClr>
                </a:solidFill>
              </a:rPr>
              <a:t>Roads</a:t>
            </a:r>
            <a:r>
              <a:rPr lang="fr-CA" sz="2400" dirty="0">
                <a:solidFill>
                  <a:prstClr val="black">
                    <a:lumMod val="50000"/>
                    <a:lumOff val="50000"/>
                  </a:prstClr>
                </a:solidFill>
              </a:rPr>
              <a:t> </a:t>
            </a:r>
            <a:r>
              <a:rPr lang="fr-CA" sz="2400" dirty="0" err="1">
                <a:solidFill>
                  <a:prstClr val="black">
                    <a:lumMod val="50000"/>
                    <a:lumOff val="50000"/>
                  </a:prstClr>
                </a:solidFill>
              </a:rPr>
              <a:t>University</a:t>
            </a:r>
            <a:endParaRPr lang="fr-CA" sz="2400" dirty="0">
              <a:solidFill>
                <a:prstClr val="black">
                  <a:lumMod val="50000"/>
                  <a:lumOff val="50000"/>
                </a:prstClr>
              </a:solidFill>
            </a:endParaRPr>
          </a:p>
          <a:p>
            <a:pPr lvl="0">
              <a:buClr>
                <a:srgbClr val="7FD13B"/>
              </a:buClr>
            </a:pPr>
            <a:r>
              <a:rPr lang="fr-CA" sz="2400" dirty="0">
                <a:solidFill>
                  <a:prstClr val="black">
                    <a:lumMod val="50000"/>
                    <a:lumOff val="50000"/>
                  </a:prstClr>
                </a:solidFill>
              </a:rPr>
              <a:t>Frederic.fovet@royalroads.ca</a:t>
            </a:r>
          </a:p>
          <a:p>
            <a:pPr lvl="0">
              <a:buClr>
                <a:srgbClr val="7FD13B"/>
              </a:buClr>
            </a:pPr>
            <a:r>
              <a:rPr lang="fr-CA" sz="2400" dirty="0">
                <a:solidFill>
                  <a:prstClr val="black">
                    <a:lumMod val="50000"/>
                    <a:lumOff val="50000"/>
                  </a:prstClr>
                </a:solidFill>
              </a:rPr>
              <a:t>@</a:t>
            </a:r>
            <a:r>
              <a:rPr lang="fr-CA" sz="2400" dirty="0" err="1">
                <a:solidFill>
                  <a:prstClr val="black">
                    <a:lumMod val="50000"/>
                    <a:lumOff val="50000"/>
                  </a:prstClr>
                </a:solidFill>
              </a:rPr>
              <a:t>Ffovet</a:t>
            </a:r>
            <a:endParaRPr lang="fr-CA" sz="2400" dirty="0">
              <a:solidFill>
                <a:prstClr val="black">
                  <a:lumMod val="50000"/>
                  <a:lumOff val="50000"/>
                </a:prstClr>
              </a:solidFill>
            </a:endParaRPr>
          </a:p>
          <a:p>
            <a:pPr lvl="0">
              <a:buClr>
                <a:srgbClr val="7FD13B"/>
              </a:buClr>
            </a:pPr>
            <a:r>
              <a:rPr lang="fr-CA" sz="2400" dirty="0">
                <a:solidFill>
                  <a:prstClr val="black">
                    <a:lumMod val="50000"/>
                    <a:lumOff val="50000"/>
                  </a:prstClr>
                </a:solidFill>
                <a:hlinkClick r:id="rId3"/>
              </a:rPr>
              <a:t>www.implementudl.com</a:t>
            </a:r>
            <a:r>
              <a:rPr lang="fr-CA" sz="2400" dirty="0">
                <a:solidFill>
                  <a:prstClr val="black">
                    <a:lumMod val="50000"/>
                    <a:lumOff val="50000"/>
                  </a:prstClr>
                </a:solidFill>
              </a:rPr>
              <a:t> </a:t>
            </a:r>
          </a:p>
          <a:p>
            <a:endParaRPr lang="fr-CA" dirty="0"/>
          </a:p>
        </p:txBody>
      </p:sp>
      <p:pic>
        <p:nvPicPr>
          <p:cNvPr id="5" name="Picture 4" descr="Royal roads university logo"/>
          <p:cNvPicPr>
            <a:picLocks noChangeAspect="1"/>
          </p:cNvPicPr>
          <p:nvPr/>
        </p:nvPicPr>
        <p:blipFill>
          <a:blip r:embed="rId4"/>
          <a:stretch>
            <a:fillRect/>
          </a:stretch>
        </p:blipFill>
        <p:spPr>
          <a:xfrm>
            <a:off x="7581709" y="3523274"/>
            <a:ext cx="2944623" cy="1481456"/>
          </a:xfrm>
          <a:prstGeom prst="rect">
            <a:avLst/>
          </a:prstGeom>
        </p:spPr>
      </p:pic>
      <p:pic>
        <p:nvPicPr>
          <p:cNvPr id="6" name="Picture 5" descr="implement udl logo"/>
          <p:cNvPicPr>
            <a:picLocks noChangeAspect="1"/>
          </p:cNvPicPr>
          <p:nvPr/>
        </p:nvPicPr>
        <p:blipFill>
          <a:blip r:embed="rId5"/>
          <a:stretch>
            <a:fillRect/>
          </a:stretch>
        </p:blipFill>
        <p:spPr>
          <a:xfrm>
            <a:off x="7451630" y="401878"/>
            <a:ext cx="2981202" cy="1274174"/>
          </a:xfrm>
          <a:prstGeom prst="rect">
            <a:avLst/>
          </a:prstGeom>
        </p:spPr>
      </p:pic>
      <p:pic>
        <p:nvPicPr>
          <p:cNvPr id="4" name="Picture 3" descr="AHEAD conference logo"/>
          <p:cNvPicPr>
            <a:picLocks noChangeAspect="1"/>
          </p:cNvPicPr>
          <p:nvPr/>
        </p:nvPicPr>
        <p:blipFill>
          <a:blip r:embed="rId6"/>
          <a:stretch>
            <a:fillRect/>
          </a:stretch>
        </p:blipFill>
        <p:spPr>
          <a:xfrm>
            <a:off x="609600" y="5455882"/>
            <a:ext cx="9916732" cy="1396070"/>
          </a:xfrm>
          <a:prstGeom prst="rect">
            <a:avLst/>
          </a:prstGeom>
        </p:spPr>
      </p:pic>
    </p:spTree>
    <p:custDataLst>
      <p:tags r:id="rId1"/>
    </p:custDataLst>
    <p:extLst>
      <p:ext uri="{BB962C8B-B14F-4D97-AF65-F5344CB8AC3E}">
        <p14:creationId xmlns:p14="http://schemas.microsoft.com/office/powerpoint/2010/main" val="45642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d hatters tea party"/>
          <p:cNvPicPr>
            <a:picLocks noChangeAspect="1"/>
          </p:cNvPicPr>
          <p:nvPr/>
        </p:nvPicPr>
        <p:blipFill>
          <a:blip r:embed="rId3"/>
          <a:stretch>
            <a:fillRect/>
          </a:stretch>
        </p:blipFill>
        <p:spPr>
          <a:xfrm>
            <a:off x="2678424" y="2907323"/>
            <a:ext cx="5564556" cy="3692762"/>
          </a:xfrm>
          <a:prstGeom prst="rect">
            <a:avLst/>
          </a:prstGeom>
        </p:spPr>
      </p:pic>
      <p:sp>
        <p:nvSpPr>
          <p:cNvPr id="3" name="Title 2">
            <a:extLst>
              <a:ext uri="{FF2B5EF4-FFF2-40B4-BE49-F238E27FC236}">
                <a16:creationId xmlns:a16="http://schemas.microsoft.com/office/drawing/2014/main" id="{D4A673A8-222F-4753-850F-C3C268F60FC1}"/>
              </a:ext>
            </a:extLst>
          </p:cNvPr>
          <p:cNvSpPr>
            <a:spLocks noGrp="1"/>
          </p:cNvSpPr>
          <p:nvPr>
            <p:ph type="ctrTitle"/>
          </p:nvPr>
        </p:nvSpPr>
        <p:spPr>
          <a:xfrm>
            <a:off x="193040" y="0"/>
            <a:ext cx="10627360" cy="2593975"/>
          </a:xfrm>
        </p:spPr>
        <p:txBody>
          <a:bodyPr/>
          <a:lstStyle/>
          <a:p>
            <a:pPr algn="ctr"/>
            <a:r>
              <a:rPr lang="en-GB" dirty="0"/>
              <a:t>I am inviting you on the strangest of journeys</a:t>
            </a:r>
          </a:p>
        </p:txBody>
      </p:sp>
    </p:spTree>
    <p:custDataLst>
      <p:tags r:id="rId1"/>
    </p:custDataLst>
    <p:extLst>
      <p:ext uri="{BB962C8B-B14F-4D97-AF65-F5344CB8AC3E}">
        <p14:creationId xmlns:p14="http://schemas.microsoft.com/office/powerpoint/2010/main" val="334143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080000" cy="1143000"/>
          </a:xfrm>
        </p:spPr>
        <p:txBody>
          <a:bodyPr/>
          <a:lstStyle/>
          <a:p>
            <a:r>
              <a:rPr lang="en-CA" dirty="0">
                <a:solidFill>
                  <a:schemeClr val="accent4">
                    <a:lumMod val="75000"/>
                  </a:schemeClr>
                </a:solidFill>
              </a:rPr>
              <a:t>Key issue discussed in this workshop</a:t>
            </a:r>
            <a:endParaRPr lang="fr-CA" dirty="0">
              <a:solidFill>
                <a:schemeClr val="accent4">
                  <a:lumMod val="75000"/>
                </a:schemeClr>
              </a:solidFill>
            </a:endParaRPr>
          </a:p>
        </p:txBody>
      </p:sp>
      <p:sp>
        <p:nvSpPr>
          <p:cNvPr id="3" name="Content Placeholder 2"/>
          <p:cNvSpPr>
            <a:spLocks noGrp="1"/>
          </p:cNvSpPr>
          <p:nvPr>
            <p:ph sz="half" idx="1"/>
          </p:nvPr>
        </p:nvSpPr>
        <p:spPr/>
        <p:txBody>
          <a:bodyPr>
            <a:normAutofit fontScale="92500"/>
          </a:bodyPr>
          <a:lstStyle/>
          <a:p>
            <a:r>
              <a:rPr lang="en-CA" sz="2400" dirty="0">
                <a:solidFill>
                  <a:schemeClr val="tx1">
                    <a:lumMod val="50000"/>
                    <a:lumOff val="50000"/>
                  </a:schemeClr>
                </a:solidFill>
              </a:rPr>
              <a:t>Higher Education is changing rapidly.  Our goals when it comes to Inclusion in post-secondary are evolving quickly too.  It is in this context that Universal Design for Learning (UDL) is becoming increasingly appealing.</a:t>
            </a:r>
          </a:p>
          <a:p>
            <a:r>
              <a:rPr lang="en-CA" sz="2400" dirty="0">
                <a:solidFill>
                  <a:schemeClr val="tx1">
                    <a:lumMod val="50000"/>
                    <a:lumOff val="50000"/>
                  </a:schemeClr>
                </a:solidFill>
              </a:rPr>
              <a:t>It will be difficult to move forward towards this new reality, however, without first fully acknowledging the complex tension which is appearing between the traditional format of accessibility services and the goals we are seeking to achieve. </a:t>
            </a:r>
          </a:p>
          <a:p>
            <a:endParaRPr lang="fr-CA" sz="2400" dirty="0">
              <a:solidFill>
                <a:schemeClr val="tx1">
                  <a:lumMod val="50000"/>
                  <a:lumOff val="50000"/>
                </a:schemeClr>
              </a:solidFill>
            </a:endParaRPr>
          </a:p>
        </p:txBody>
      </p:sp>
      <p:pic>
        <p:nvPicPr>
          <p:cNvPr id="5" name="Picture 4" descr="Alice in wonderland"/>
          <p:cNvPicPr>
            <a:picLocks noChangeAspect="1"/>
          </p:cNvPicPr>
          <p:nvPr/>
        </p:nvPicPr>
        <p:blipFill>
          <a:blip r:embed="rId3"/>
          <a:stretch>
            <a:fillRect/>
          </a:stretch>
        </p:blipFill>
        <p:spPr>
          <a:xfrm>
            <a:off x="6181859" y="367480"/>
            <a:ext cx="4298682" cy="5759000"/>
          </a:xfrm>
          <a:prstGeom prst="rect">
            <a:avLst/>
          </a:prstGeom>
        </p:spPr>
      </p:pic>
      <p:sp>
        <p:nvSpPr>
          <p:cNvPr id="6" name="TextBox 5"/>
          <p:cNvSpPr txBox="1"/>
          <p:nvPr/>
        </p:nvSpPr>
        <p:spPr>
          <a:xfrm>
            <a:off x="5924282" y="6400800"/>
            <a:ext cx="4340180" cy="369332"/>
          </a:xfrm>
          <a:prstGeom prst="rect">
            <a:avLst/>
          </a:prstGeom>
          <a:noFill/>
        </p:spPr>
        <p:txBody>
          <a:bodyPr wrap="square" rtlCol="0">
            <a:spAutoFit/>
          </a:bodyPr>
          <a:lstStyle/>
          <a:p>
            <a:r>
              <a:rPr lang="en-CA" i="1" dirty="0"/>
              <a:t>All illustrations by John Tenniel (1865)</a:t>
            </a:r>
            <a:endParaRPr lang="fr-CA" i="1" dirty="0"/>
          </a:p>
        </p:txBody>
      </p:sp>
    </p:spTree>
    <p:custDataLst>
      <p:tags r:id="rId1"/>
    </p:custDataLst>
    <p:extLst>
      <p:ext uri="{BB962C8B-B14F-4D97-AF65-F5344CB8AC3E}">
        <p14:creationId xmlns:p14="http://schemas.microsoft.com/office/powerpoint/2010/main" val="3688180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Your travel partner on this dystopian journey</a:t>
            </a:r>
            <a:endParaRPr lang="fr-CA" dirty="0">
              <a:solidFill>
                <a:schemeClr val="accent4">
                  <a:lumMod val="75000"/>
                </a:schemeClr>
              </a:solidFill>
            </a:endParaRPr>
          </a:p>
        </p:txBody>
      </p:sp>
      <p:sp>
        <p:nvSpPr>
          <p:cNvPr id="3" name="Content Placeholder 2"/>
          <p:cNvSpPr>
            <a:spLocks noGrp="1"/>
          </p:cNvSpPr>
          <p:nvPr>
            <p:ph sz="half" idx="1"/>
          </p:nvPr>
        </p:nvSpPr>
        <p:spPr>
          <a:xfrm>
            <a:off x="609600" y="1712890"/>
            <a:ext cx="6435144" cy="4803820"/>
          </a:xfrm>
        </p:spPr>
        <p:txBody>
          <a:bodyPr>
            <a:normAutofit fontScale="77500" lnSpcReduction="20000"/>
          </a:bodyPr>
          <a:lstStyle/>
          <a:p>
            <a:r>
              <a:rPr lang="en-CA" dirty="0">
                <a:solidFill>
                  <a:schemeClr val="tx1">
                    <a:lumMod val="50000"/>
                    <a:lumOff val="50000"/>
                  </a:schemeClr>
                </a:solidFill>
              </a:rPr>
              <a:t>Currently Associate Professor in Education at Royal Roads University in BC, Canada</a:t>
            </a:r>
          </a:p>
          <a:p>
            <a:r>
              <a:rPr lang="en-CA" dirty="0">
                <a:solidFill>
                  <a:schemeClr val="tx1">
                    <a:lumMod val="50000"/>
                    <a:lumOff val="50000"/>
                  </a:schemeClr>
                </a:solidFill>
              </a:rPr>
              <a:t>Previously Director of the Office for Students with Disabilities at McGill for 4 years</a:t>
            </a:r>
          </a:p>
          <a:p>
            <a:r>
              <a:rPr lang="en-CA" dirty="0">
                <a:solidFill>
                  <a:schemeClr val="tx1">
                    <a:lumMod val="50000"/>
                    <a:lumOff val="50000"/>
                  </a:schemeClr>
                </a:solidFill>
              </a:rPr>
              <a:t>Continue to act as consultant to colleges and universities on matters of accessibility and Universal Design for Learning </a:t>
            </a:r>
          </a:p>
          <a:p>
            <a:r>
              <a:rPr lang="en-CA" dirty="0">
                <a:solidFill>
                  <a:schemeClr val="tx1">
                    <a:lumMod val="50000"/>
                    <a:lumOff val="50000"/>
                  </a:schemeClr>
                </a:solidFill>
              </a:rPr>
              <a:t>Heavily involved in UDL promotion in HE in Canada</a:t>
            </a:r>
          </a:p>
          <a:p>
            <a:r>
              <a:rPr lang="en-CA" dirty="0">
                <a:solidFill>
                  <a:schemeClr val="tx1">
                    <a:lumMod val="50000"/>
                    <a:lumOff val="50000"/>
                  </a:schemeClr>
                </a:solidFill>
              </a:rPr>
              <a:t>Have been Academic Lead on an MEd for 3 years at UPEI and am now Program Head on an MA in Educational Leadership and Management.</a:t>
            </a:r>
          </a:p>
          <a:p>
            <a:r>
              <a:rPr lang="en-CA" dirty="0">
                <a:solidFill>
                  <a:schemeClr val="tx1">
                    <a:lumMod val="50000"/>
                    <a:lumOff val="50000"/>
                  </a:schemeClr>
                </a:solidFill>
              </a:rPr>
              <a:t>Identify seamlessly with the perspective of accessibility services, but also able to step back and take some distance to examine objectively how existing practices create uneasiness. </a:t>
            </a:r>
          </a:p>
          <a:p>
            <a:r>
              <a:rPr lang="en-CA" dirty="0">
                <a:solidFill>
                  <a:schemeClr val="tx1">
                    <a:lumMod val="50000"/>
                    <a:lumOff val="50000"/>
                  </a:schemeClr>
                </a:solidFill>
              </a:rPr>
              <a:t>You Mad Hatter on this journey!</a:t>
            </a:r>
          </a:p>
        </p:txBody>
      </p:sp>
      <p:pic>
        <p:nvPicPr>
          <p:cNvPr id="4" name="Picture 3" descr="The mad hatter"/>
          <p:cNvPicPr>
            <a:picLocks noChangeAspect="1"/>
          </p:cNvPicPr>
          <p:nvPr/>
        </p:nvPicPr>
        <p:blipFill>
          <a:blip r:embed="rId3"/>
          <a:stretch>
            <a:fillRect/>
          </a:stretch>
        </p:blipFill>
        <p:spPr>
          <a:xfrm>
            <a:off x="7160652" y="1210614"/>
            <a:ext cx="3078051" cy="3639438"/>
          </a:xfrm>
          <a:prstGeom prst="rect">
            <a:avLst/>
          </a:prstGeom>
        </p:spPr>
      </p:pic>
    </p:spTree>
    <p:custDataLst>
      <p:tags r:id="rId1"/>
    </p:custDataLst>
    <p:extLst>
      <p:ext uri="{BB962C8B-B14F-4D97-AF65-F5344CB8AC3E}">
        <p14:creationId xmlns:p14="http://schemas.microsoft.com/office/powerpoint/2010/main" val="39436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Format of Keynote</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fontScale="92500"/>
          </a:bodyPr>
          <a:lstStyle/>
          <a:p>
            <a:r>
              <a:rPr lang="en-CA" dirty="0">
                <a:solidFill>
                  <a:schemeClr val="tx1">
                    <a:lumMod val="50000"/>
                    <a:lumOff val="50000"/>
                  </a:schemeClr>
                </a:solidFill>
              </a:rPr>
              <a:t>When discussing the transfer of the Keynote to an online format, Dara and I thought the most engaging way to structure the talk would be a discussion format.  Dara has graciously accepted to be my partner in this dialogue.</a:t>
            </a:r>
          </a:p>
          <a:p>
            <a:r>
              <a:rPr lang="en-CA" dirty="0">
                <a:solidFill>
                  <a:schemeClr val="tx1">
                    <a:lumMod val="50000"/>
                    <a:lumOff val="50000"/>
                  </a:schemeClr>
                </a:solidFill>
              </a:rPr>
              <a:t>Will encourage Dara to stop me when participants have questions.  Please use the chat function in Zoom.</a:t>
            </a:r>
          </a:p>
          <a:p>
            <a:r>
              <a:rPr lang="en-CA" dirty="0">
                <a:solidFill>
                  <a:schemeClr val="tx1">
                    <a:lumMod val="50000"/>
                    <a:lumOff val="50000"/>
                  </a:schemeClr>
                </a:solidFill>
              </a:rPr>
              <a:t>We have inserted interactive activities to encourage participants to take on an active role in the discussion. </a:t>
            </a:r>
          </a:p>
          <a:p>
            <a:r>
              <a:rPr lang="en-CA" dirty="0">
                <a:solidFill>
                  <a:schemeClr val="tx1">
                    <a:lumMod val="50000"/>
                    <a:lumOff val="50000"/>
                  </a:schemeClr>
                </a:solidFill>
              </a:rPr>
              <a:t>A reflection on UDL within the conference delivery format has led me to create a website to support the talk, and offer participants multiple pathways to the content.  The site can be found at: </a:t>
            </a:r>
            <a:r>
              <a:rPr lang="en-CA" dirty="0">
                <a:solidFill>
                  <a:schemeClr val="tx1">
                    <a:lumMod val="50000"/>
                    <a:lumOff val="50000"/>
                  </a:schemeClr>
                </a:solidFill>
                <a:hlinkClick r:id="rId2"/>
              </a:rPr>
              <a:t>www.keynoteAHEAD2020.com</a:t>
            </a:r>
            <a:endParaRPr lang="en-CA" dirty="0">
              <a:solidFill>
                <a:schemeClr val="tx1">
                  <a:lumMod val="50000"/>
                  <a:lumOff val="50000"/>
                </a:schemeClr>
              </a:solidFill>
            </a:endParaRPr>
          </a:p>
          <a:p>
            <a:r>
              <a:rPr lang="en-CA" dirty="0">
                <a:solidFill>
                  <a:schemeClr val="tx1">
                    <a:lumMod val="50000"/>
                    <a:lumOff val="50000"/>
                  </a:schemeClr>
                </a:solidFill>
              </a:rPr>
              <a:t>I also wish to stretch the opportunity we have for dialogue well beyond the hour we are given here.  You can continue the discussion via email (</a:t>
            </a:r>
            <a:r>
              <a:rPr lang="en-CA" dirty="0">
                <a:solidFill>
                  <a:schemeClr val="tx1">
                    <a:lumMod val="50000"/>
                    <a:lumOff val="50000"/>
                  </a:schemeClr>
                </a:solidFill>
                <a:hlinkClick r:id="rId3"/>
              </a:rPr>
              <a:t>frederic.fovet@royalroads.ca</a:t>
            </a:r>
            <a:r>
              <a:rPr lang="en-CA" dirty="0">
                <a:solidFill>
                  <a:schemeClr val="tx1">
                    <a:lumMod val="50000"/>
                    <a:lumOff val="50000"/>
                  </a:schemeClr>
                </a:solidFill>
              </a:rPr>
              <a:t>) or through social media such as Twitter (@</a:t>
            </a:r>
            <a:r>
              <a:rPr lang="en-CA" dirty="0" err="1">
                <a:solidFill>
                  <a:schemeClr val="tx1">
                    <a:lumMod val="50000"/>
                    <a:lumOff val="50000"/>
                  </a:schemeClr>
                </a:solidFill>
              </a:rPr>
              <a:t>ffovet</a:t>
            </a:r>
            <a:r>
              <a:rPr lang="en-CA" dirty="0">
                <a:solidFill>
                  <a:schemeClr val="tx1">
                    <a:lumMod val="50000"/>
                    <a:lumOff val="50000"/>
                  </a:schemeClr>
                </a:solidFill>
              </a:rPr>
              <a:t> or #AHEAD2020).  Please join these discussions and build the momentum around these important themes.</a:t>
            </a:r>
            <a:endParaRPr lang="fr-CA" dirty="0">
              <a:solidFill>
                <a:schemeClr val="tx1">
                  <a:lumMod val="50000"/>
                  <a:lumOff val="50000"/>
                </a:schemeClr>
              </a:solidFill>
            </a:endParaRPr>
          </a:p>
        </p:txBody>
      </p:sp>
    </p:spTree>
    <p:extLst>
      <p:ext uri="{BB962C8B-B14F-4D97-AF65-F5344CB8AC3E}">
        <p14:creationId xmlns:p14="http://schemas.microsoft.com/office/powerpoint/2010/main" val="146792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First part of the journey: Down the rabbit hole</a:t>
            </a:r>
            <a:endParaRPr lang="fr-CA" dirty="0">
              <a:solidFill>
                <a:schemeClr val="accent4">
                  <a:lumMod val="75000"/>
                </a:schemeClr>
              </a:solidFill>
            </a:endParaRPr>
          </a:p>
        </p:txBody>
      </p:sp>
      <p:sp>
        <p:nvSpPr>
          <p:cNvPr id="3" name="Content Placeholder 2"/>
          <p:cNvSpPr>
            <a:spLocks noGrp="1"/>
          </p:cNvSpPr>
          <p:nvPr>
            <p:ph sz="half" idx="1"/>
          </p:nvPr>
        </p:nvSpPr>
        <p:spPr>
          <a:xfrm>
            <a:off x="609599" y="1674254"/>
            <a:ext cx="5572259" cy="4842456"/>
          </a:xfrm>
        </p:spPr>
        <p:txBody>
          <a:bodyPr>
            <a:normAutofit/>
          </a:bodyPr>
          <a:lstStyle/>
          <a:p>
            <a:r>
              <a:rPr lang="en-CA" dirty="0">
                <a:solidFill>
                  <a:schemeClr val="tx1">
                    <a:lumMod val="50000"/>
                    <a:lumOff val="50000"/>
                  </a:schemeClr>
                </a:solidFill>
              </a:rPr>
              <a:t>Let’s begin our journey down the rabbit hole.  Accompany me on an exploration of a dystopian future world where nothing has changed and trends have become accentuated…</a:t>
            </a:r>
          </a:p>
          <a:p>
            <a:endParaRPr lang="fr-CA" dirty="0">
              <a:solidFill>
                <a:schemeClr val="tx1">
                  <a:lumMod val="50000"/>
                  <a:lumOff val="50000"/>
                </a:schemeClr>
              </a:solidFill>
            </a:endParaRPr>
          </a:p>
        </p:txBody>
      </p:sp>
      <p:pic>
        <p:nvPicPr>
          <p:cNvPr id="5" name="Picture 4" descr="Alice in wonderland - with key to open door"/>
          <p:cNvPicPr>
            <a:picLocks noChangeAspect="1"/>
          </p:cNvPicPr>
          <p:nvPr/>
        </p:nvPicPr>
        <p:blipFill>
          <a:blip r:embed="rId3"/>
          <a:stretch>
            <a:fillRect/>
          </a:stretch>
        </p:blipFill>
        <p:spPr>
          <a:xfrm>
            <a:off x="6426558" y="1188479"/>
            <a:ext cx="4625617" cy="5514975"/>
          </a:xfrm>
          <a:prstGeom prst="rect">
            <a:avLst/>
          </a:prstGeom>
        </p:spPr>
      </p:pic>
    </p:spTree>
    <p:custDataLst>
      <p:tags r:id="rId1"/>
    </p:custDataLst>
    <p:extLst>
      <p:ext uri="{BB962C8B-B14F-4D97-AF65-F5344CB8AC3E}">
        <p14:creationId xmlns:p14="http://schemas.microsoft.com/office/powerpoint/2010/main" val="1465509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Interactive interlude 1</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CA" sz="2800" b="1" dirty="0">
                <a:solidFill>
                  <a:schemeClr val="tx1">
                    <a:lumMod val="50000"/>
                    <a:lumOff val="50000"/>
                  </a:schemeClr>
                </a:solidFill>
              </a:rPr>
              <a:t>Interactive activity </a:t>
            </a:r>
            <a:r>
              <a:rPr lang="en-CA" sz="2800" dirty="0">
                <a:solidFill>
                  <a:schemeClr val="tx1">
                    <a:lumMod val="50000"/>
                    <a:lumOff val="50000"/>
                  </a:schemeClr>
                </a:solidFill>
              </a:rPr>
              <a:t>– Using </a:t>
            </a:r>
            <a:r>
              <a:rPr lang="en-CA" sz="2800" dirty="0" err="1">
                <a:solidFill>
                  <a:schemeClr val="tx1">
                    <a:lumMod val="50000"/>
                    <a:lumOff val="50000"/>
                  </a:schemeClr>
                </a:solidFill>
              </a:rPr>
              <a:t>Menti</a:t>
            </a:r>
            <a:r>
              <a:rPr lang="en-CA" sz="2800" dirty="0">
                <a:solidFill>
                  <a:schemeClr val="tx1">
                    <a:lumMod val="50000"/>
                    <a:lumOff val="50000"/>
                  </a:schemeClr>
                </a:solidFill>
              </a:rPr>
              <a:t>, we are going to get you to explore and share some of the areas of tension you are currently experiencing within Disability support services.  Where are the seams cracking?  Please keep entering your thoughts in </a:t>
            </a:r>
            <a:r>
              <a:rPr lang="en-CA" sz="2800" dirty="0" err="1">
                <a:solidFill>
                  <a:schemeClr val="tx1">
                    <a:lumMod val="50000"/>
                    <a:lumOff val="50000"/>
                  </a:schemeClr>
                </a:solidFill>
              </a:rPr>
              <a:t>Menti</a:t>
            </a:r>
            <a:r>
              <a:rPr lang="en-CA" sz="2800" dirty="0">
                <a:solidFill>
                  <a:schemeClr val="tx1">
                    <a:lumMod val="50000"/>
                    <a:lumOff val="50000"/>
                  </a:schemeClr>
                </a:solidFill>
              </a:rPr>
              <a:t> through this section and we will go through some of the comments together at the end of the section.</a:t>
            </a:r>
            <a:endParaRPr lang="fr-CA" sz="2800" dirty="0">
              <a:solidFill>
                <a:schemeClr val="tx1">
                  <a:lumMod val="50000"/>
                  <a:lumOff val="50000"/>
                </a:schemeClr>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59299" y="4479720"/>
            <a:ext cx="2715766" cy="1816975"/>
          </a:xfrm>
          <a:prstGeom prst="rect">
            <a:avLst/>
          </a:prstGeom>
        </p:spPr>
      </p:pic>
    </p:spTree>
    <p:custDataLst>
      <p:tags r:id="rId1"/>
    </p:custDataLst>
    <p:extLst>
      <p:ext uri="{BB962C8B-B14F-4D97-AF65-F5344CB8AC3E}">
        <p14:creationId xmlns:p14="http://schemas.microsoft.com/office/powerpoint/2010/main" val="158883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Down the rabbit hole</a:t>
            </a:r>
            <a:endParaRPr lang="fr-CA" dirty="0">
              <a:solidFill>
                <a:schemeClr val="accent4">
                  <a:lumMod val="75000"/>
                </a:schemeClr>
              </a:solidFill>
            </a:endParaRPr>
          </a:p>
        </p:txBody>
      </p:sp>
      <p:sp>
        <p:nvSpPr>
          <p:cNvPr id="4" name="Content Placeholder 3"/>
          <p:cNvSpPr>
            <a:spLocks noGrp="1"/>
          </p:cNvSpPr>
          <p:nvPr>
            <p:ph sz="half" idx="1"/>
          </p:nvPr>
        </p:nvSpPr>
        <p:spPr/>
        <p:txBody>
          <a:bodyPr>
            <a:normAutofit fontScale="92500" lnSpcReduction="20000"/>
          </a:bodyPr>
          <a:lstStyle/>
          <a:p>
            <a:r>
              <a:rPr lang="en-CA" dirty="0">
                <a:solidFill>
                  <a:schemeClr val="tx1">
                    <a:lumMod val="50000"/>
                    <a:lumOff val="50000"/>
                  </a:schemeClr>
                </a:solidFill>
              </a:rPr>
              <a:t>As we descend down the rabbit hole, we are going to consider five points of tension:</a:t>
            </a:r>
          </a:p>
          <a:p>
            <a:endParaRPr lang="en-CA" dirty="0">
              <a:solidFill>
                <a:schemeClr val="tx1">
                  <a:lumMod val="50000"/>
                  <a:lumOff val="50000"/>
                </a:schemeClr>
              </a:solidFill>
            </a:endParaRPr>
          </a:p>
          <a:p>
            <a:pPr marL="114300" indent="0">
              <a:buNone/>
            </a:pPr>
            <a:r>
              <a:rPr lang="en-CA" dirty="0">
                <a:solidFill>
                  <a:schemeClr val="tx1">
                    <a:lumMod val="50000"/>
                    <a:lumOff val="50000"/>
                  </a:schemeClr>
                </a:solidFill>
              </a:rPr>
              <a:t>- Growing demographics</a:t>
            </a:r>
          </a:p>
          <a:p>
            <a:pPr marL="114300" indent="0">
              <a:buNone/>
            </a:pPr>
            <a:r>
              <a:rPr lang="en-CA" dirty="0">
                <a:solidFill>
                  <a:schemeClr val="tx1">
                    <a:lumMod val="50000"/>
                    <a:lumOff val="50000"/>
                  </a:schemeClr>
                </a:solidFill>
              </a:rPr>
              <a:t>- Explosion of diagnostic labels</a:t>
            </a:r>
          </a:p>
          <a:p>
            <a:pPr marL="114300" indent="0">
              <a:buNone/>
            </a:pPr>
            <a:r>
              <a:rPr lang="en-CA" dirty="0">
                <a:solidFill>
                  <a:schemeClr val="tx1">
                    <a:lumMod val="50000"/>
                    <a:lumOff val="50000"/>
                  </a:schemeClr>
                </a:solidFill>
              </a:rPr>
              <a:t>- Need for financially sustainable solutions</a:t>
            </a:r>
          </a:p>
          <a:p>
            <a:pPr marL="114300" indent="0">
              <a:buNone/>
            </a:pPr>
            <a:r>
              <a:rPr lang="en-CA" dirty="0">
                <a:solidFill>
                  <a:schemeClr val="tx1">
                    <a:lumMod val="50000"/>
                    <a:lumOff val="50000"/>
                  </a:schemeClr>
                </a:solidFill>
              </a:rPr>
              <a:t>- Inherent clash between current practices and social model goals</a:t>
            </a:r>
          </a:p>
          <a:p>
            <a:pPr marL="114300" indent="0">
              <a:buNone/>
            </a:pPr>
            <a:r>
              <a:rPr lang="en-CA" dirty="0">
                <a:solidFill>
                  <a:schemeClr val="tx1">
                    <a:lumMod val="50000"/>
                    <a:lumOff val="50000"/>
                  </a:schemeClr>
                </a:solidFill>
              </a:rPr>
              <a:t>- Increasingly loud expectations of the student body</a:t>
            </a:r>
          </a:p>
          <a:p>
            <a:endParaRPr lang="fr-CA" dirty="0"/>
          </a:p>
        </p:txBody>
      </p:sp>
      <p:pic>
        <p:nvPicPr>
          <p:cNvPr id="6" name="Picture 5" descr="Alice swimming"/>
          <p:cNvPicPr>
            <a:picLocks noChangeAspect="1"/>
          </p:cNvPicPr>
          <p:nvPr/>
        </p:nvPicPr>
        <p:blipFill>
          <a:blip r:embed="rId3"/>
          <a:stretch>
            <a:fillRect/>
          </a:stretch>
        </p:blipFill>
        <p:spPr>
          <a:xfrm>
            <a:off x="6040190" y="1417638"/>
            <a:ext cx="4326631" cy="4705350"/>
          </a:xfrm>
          <a:prstGeom prst="rect">
            <a:avLst/>
          </a:prstGeom>
        </p:spPr>
      </p:pic>
    </p:spTree>
    <p:custDataLst>
      <p:tags r:id="rId1"/>
    </p:custDataLst>
    <p:extLst>
      <p:ext uri="{BB962C8B-B14F-4D97-AF65-F5344CB8AC3E}">
        <p14:creationId xmlns:p14="http://schemas.microsoft.com/office/powerpoint/2010/main" val="2452985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 name="ARTICULATE_DESIGN_ID_ADJACENCY" val="zsVDx0H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3739</TotalTime>
  <Words>2286</Words>
  <Application>Microsoft Office PowerPoint</Application>
  <PresentationFormat>Widescreen</PresentationFormat>
  <Paragraphs>140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Narrow</vt:lpstr>
      <vt:lpstr>Calibri</vt:lpstr>
      <vt:lpstr>Cambria</vt:lpstr>
      <vt:lpstr>Times New Roman</vt:lpstr>
      <vt:lpstr>Adjacency</vt:lpstr>
      <vt:lpstr>Keynote AHEAD 2020: A Utopian vision of what HE Disability service provision might look like in a genuinely inclusive future</vt:lpstr>
      <vt:lpstr>Interactive interlude</vt:lpstr>
      <vt:lpstr>I am inviting you on the strangest of journeys</vt:lpstr>
      <vt:lpstr>Key issue discussed in this workshop</vt:lpstr>
      <vt:lpstr>Your travel partner on this dystopian journey</vt:lpstr>
      <vt:lpstr>Format of Keynote</vt:lpstr>
      <vt:lpstr>First part of the journey: Down the rabbit hole</vt:lpstr>
      <vt:lpstr>Interactive interlude 1</vt:lpstr>
      <vt:lpstr>Down the rabbit hole</vt:lpstr>
      <vt:lpstr>Explosion in demographics</vt:lpstr>
      <vt:lpstr>Explosion of diagnostic labels</vt:lpstr>
      <vt:lpstr>Need for financially sustainable solutions</vt:lpstr>
      <vt:lpstr>Inherent clash between current practices and social model goals</vt:lpstr>
      <vt:lpstr>Increasingly loud expectations of the student body</vt:lpstr>
      <vt:lpstr>Our journey down the rabbit hole…</vt:lpstr>
      <vt:lpstr>Part two of the journey: Through the looking glass</vt:lpstr>
      <vt:lpstr>Interactive interlude 2</vt:lpstr>
      <vt:lpstr>Part two of the journey: Through the looking glass.</vt:lpstr>
      <vt:lpstr>Part three of the journey: Sustainable leadership and management of change</vt:lpstr>
      <vt:lpstr>Interactive Interlude.</vt:lpstr>
      <vt:lpstr>Part three of the journey: Sustainable leadership and management of change.</vt:lpstr>
      <vt:lpstr>Interactive Interlude...</vt:lpstr>
      <vt:lpstr>Let’s continue this journey together – Extend the conversation!</vt:lpstr>
      <vt:lpstr>References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FOVET</dc:creator>
  <cp:lastModifiedBy>Trevor Boland</cp:lastModifiedBy>
  <cp:revision>193</cp:revision>
  <dcterms:created xsi:type="dcterms:W3CDTF">2016-01-05T17:31:38Z</dcterms:created>
  <dcterms:modified xsi:type="dcterms:W3CDTF">2020-03-26T11:27:10Z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0502B1EB-96B3-452C-ABB6-0C57CDED81A2</vt:lpwstr>
  </property>
  <property fmtid="{D5CDD505-2E9C-101B-9397-08002B2CF9AE}" pid="3" name="ArticulatePath">
    <vt:lpwstr>AHEAD Conference Webinar 2020 F_ Fovet 26 03 2020</vt:lpwstr>
  </property>
</Properties>
</file>