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6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56" r:id="rId5"/>
    <p:sldMasterId id="2147483806" r:id="rId6"/>
    <p:sldMasterId id="2147483814" r:id="rId7"/>
    <p:sldMasterId id="2147483818" r:id="rId8"/>
  </p:sldMasterIdLst>
  <p:notesMasterIdLst>
    <p:notesMasterId r:id="rId24"/>
  </p:notesMasterIdLst>
  <p:sldIdLst>
    <p:sldId id="270" r:id="rId9"/>
    <p:sldId id="267" r:id="rId10"/>
    <p:sldId id="268" r:id="rId11"/>
    <p:sldId id="269" r:id="rId12"/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x="12192000" cy="6858000"/>
  <p:notesSz cx="6858000" cy="9144000"/>
  <p:embeddedFontLs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Josefin Sans" pitchFamily="2" charset="0"/>
      <p:regular r:id="rId29"/>
      <p:bold r:id="rId30"/>
      <p:italic r:id="rId31"/>
      <p:boldItalic r:id="rId32"/>
    </p:embeddedFont>
    <p:embeddedFont>
      <p:font typeface="Poppins" panose="00000500000000000000" pitchFamily="2" charset="0"/>
      <p:regular r:id="rId33"/>
    </p:embeddedFont>
    <p:embeddedFont>
      <p:font typeface="Tw Cen MT" panose="020B0602020104020603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9" roundtripDataSignature="AMtx7mhfONopR4lsCYH0UI0ib+WQqAx+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E32D00-C5DD-4A38-AB5D-24470F35D271}" v="2" dt="2025-02-12T10:48:45.2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9061" autoAdjust="0"/>
  </p:normalViewPr>
  <p:slideViewPr>
    <p:cSldViewPr snapToGrid="0">
      <p:cViewPr varScale="1">
        <p:scale>
          <a:sx n="60" d="100"/>
          <a:sy n="60" d="100"/>
        </p:scale>
        <p:origin x="17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font" Target="fonts/font2.fntdata"/><Relationship Id="rId21" Type="http://schemas.openxmlformats.org/officeDocument/2006/relationships/slide" Target="slides/slide13.xml"/><Relationship Id="rId34" Type="http://schemas.openxmlformats.org/officeDocument/2006/relationships/font" Target="fonts/font10.fntdata"/><Relationship Id="rId84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5.fntdata"/><Relationship Id="rId83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79" Type="http://customschemas.google.com/relationships/presentationmetadata" Target="meta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82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7.fntdata"/><Relationship Id="rId8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8" Type="http://schemas.openxmlformats.org/officeDocument/2006/relationships/slideMaster" Target="slideMasters/slideMaster5.xml"/><Relationship Id="rId80" Type="http://schemas.openxmlformats.org/officeDocument/2006/relationships/presProps" Target="presProps.xml"/><Relationship Id="rId85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font" Target="fonts/font1.fntdata"/><Relationship Id="rId33" Type="http://schemas.openxmlformats.org/officeDocument/2006/relationships/font" Target="fonts/font9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imhe Cronin" userId="42d27a19-5207-410d-bf14-5fd40dbdf909" providerId="ADAL" clId="{E2E32D00-C5DD-4A38-AB5D-24470F35D271}"/>
    <pc:docChg chg="addSld modSld">
      <pc:chgData name="Caoimhe Cronin" userId="42d27a19-5207-410d-bf14-5fd40dbdf909" providerId="ADAL" clId="{E2E32D00-C5DD-4A38-AB5D-24470F35D271}" dt="2025-02-12T10:48:45.200" v="1"/>
      <pc:docMkLst>
        <pc:docMk/>
      </pc:docMkLst>
      <pc:sldChg chg="add">
        <pc:chgData name="Caoimhe Cronin" userId="42d27a19-5207-410d-bf14-5fd40dbdf909" providerId="ADAL" clId="{E2E32D00-C5DD-4A38-AB5D-24470F35D271}" dt="2025-02-12T10:48:25.680" v="0"/>
        <pc:sldMkLst>
          <pc:docMk/>
          <pc:sldMk cId="1565828517" sldId="267"/>
        </pc:sldMkLst>
      </pc:sldChg>
      <pc:sldChg chg="add">
        <pc:chgData name="Caoimhe Cronin" userId="42d27a19-5207-410d-bf14-5fd40dbdf909" providerId="ADAL" clId="{E2E32D00-C5DD-4A38-AB5D-24470F35D271}" dt="2025-02-12T10:48:25.680" v="0"/>
        <pc:sldMkLst>
          <pc:docMk/>
          <pc:sldMk cId="663591388" sldId="268"/>
        </pc:sldMkLst>
      </pc:sldChg>
      <pc:sldChg chg="add">
        <pc:chgData name="Caoimhe Cronin" userId="42d27a19-5207-410d-bf14-5fd40dbdf909" providerId="ADAL" clId="{E2E32D00-C5DD-4A38-AB5D-24470F35D271}" dt="2025-02-12T10:48:25.680" v="0"/>
        <pc:sldMkLst>
          <pc:docMk/>
          <pc:sldMk cId="1867386760" sldId="269"/>
        </pc:sldMkLst>
      </pc:sldChg>
      <pc:sldChg chg="add">
        <pc:chgData name="Caoimhe Cronin" userId="42d27a19-5207-410d-bf14-5fd40dbdf909" providerId="ADAL" clId="{E2E32D00-C5DD-4A38-AB5D-24470F35D271}" dt="2025-02-12T10:48:45.200" v="1"/>
        <pc:sldMkLst>
          <pc:docMk/>
          <pc:sldMk cId="3458079187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1E3D10-8660-734A-3625-37BFEC26D3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C795FC-0AF3-4018-A9EE-7F80B0AE71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750E51-4DF5-0949-838A-84DEBDA0D8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CB4BA-8C14-35F7-BB59-7C15705381C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AD72F8-6883-4721-A7FD-19AB9F793715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0712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32b0d849ce8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99" name="Google Shape;599;g32b0d849ce8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32cc7edb11d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6" name="Google Shape;606;g32cc7edb11d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g32cc7edb11d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8" name="Google Shape;618;g32cc7edb11d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0" name="Google Shape;5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2b0d849ce8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39" name="Google Shape;539;g32b0d849ce8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2cc7edb11d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7" name="Google Shape;547;g32cc7edb11d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32cc7edb11d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5" name="Google Shape;555;g32cc7edb11d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2cc7edb11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62" name="Google Shape;562;g32cc7edb1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32cc7edb11d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0" name="Google Shape;570;g32cc7edb11d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32b0d849ce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78" name="Google Shape;578;g32b0d849ce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2b0d849ce8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6" name="Google Shape;586;g32b0d849ce8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6"/>
          <p:cNvSpPr txBox="1">
            <a:spLocks noGrp="1"/>
          </p:cNvSpPr>
          <p:nvPr>
            <p:ph type="title"/>
          </p:nvPr>
        </p:nvSpPr>
        <p:spPr>
          <a:xfrm>
            <a:off x="368644" y="2441061"/>
            <a:ext cx="8355227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1"/>
          <p:cNvSpPr txBox="1">
            <a:spLocks noGrp="1"/>
          </p:cNvSpPr>
          <p:nvPr>
            <p:ph type="title"/>
          </p:nvPr>
        </p:nvSpPr>
        <p:spPr>
          <a:xfrm>
            <a:off x="400876" y="38950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4" name="Google Shape;484;p71"/>
          <p:cNvSpPr txBox="1">
            <a:spLocks noGrp="1"/>
          </p:cNvSpPr>
          <p:nvPr>
            <p:ph type="body" idx="1"/>
          </p:nvPr>
        </p:nvSpPr>
        <p:spPr>
          <a:xfrm>
            <a:off x="400876" y="2011222"/>
            <a:ext cx="5157787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5" name="Google Shape;485;p71"/>
          <p:cNvSpPr txBox="1">
            <a:spLocks noGrp="1"/>
          </p:cNvSpPr>
          <p:nvPr>
            <p:ph type="body" idx="2"/>
          </p:nvPr>
        </p:nvSpPr>
        <p:spPr>
          <a:xfrm>
            <a:off x="400876" y="2965165"/>
            <a:ext cx="5157787" cy="33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6" name="Google Shape;486;p71"/>
          <p:cNvSpPr txBox="1">
            <a:spLocks noGrp="1"/>
          </p:cNvSpPr>
          <p:nvPr>
            <p:ph type="body" idx="3"/>
          </p:nvPr>
        </p:nvSpPr>
        <p:spPr>
          <a:xfrm>
            <a:off x="5733288" y="2011222"/>
            <a:ext cx="5183188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7" name="Google Shape;487;p71"/>
          <p:cNvSpPr txBox="1">
            <a:spLocks noGrp="1"/>
          </p:cNvSpPr>
          <p:nvPr>
            <p:ph type="body" idx="4"/>
          </p:nvPr>
        </p:nvSpPr>
        <p:spPr>
          <a:xfrm>
            <a:off x="5733288" y="2965165"/>
            <a:ext cx="5183188" cy="3349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98"/>
          <p:cNvSpPr txBox="1">
            <a:spLocks noGrp="1"/>
          </p:cNvSpPr>
          <p:nvPr>
            <p:ph type="ctrTitle"/>
          </p:nvPr>
        </p:nvSpPr>
        <p:spPr>
          <a:xfrm>
            <a:off x="630689" y="1548671"/>
            <a:ext cx="10073887" cy="188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98"/>
          <p:cNvSpPr txBox="1">
            <a:spLocks noGrp="1"/>
          </p:cNvSpPr>
          <p:nvPr>
            <p:ph type="subTitle" idx="1"/>
          </p:nvPr>
        </p:nvSpPr>
        <p:spPr>
          <a:xfrm>
            <a:off x="630689" y="3655519"/>
            <a:ext cx="10073887" cy="12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9"/>
          <p:cNvSpPr txBox="1">
            <a:spLocks noGrp="1"/>
          </p:cNvSpPr>
          <p:nvPr>
            <p:ph type="title"/>
          </p:nvPr>
        </p:nvSpPr>
        <p:spPr>
          <a:xfrm>
            <a:off x="343930" y="1327306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99"/>
          <p:cNvSpPr txBox="1">
            <a:spLocks noGrp="1"/>
          </p:cNvSpPr>
          <p:nvPr>
            <p:ph type="body" idx="1"/>
          </p:nvPr>
        </p:nvSpPr>
        <p:spPr>
          <a:xfrm>
            <a:off x="343930" y="2581728"/>
            <a:ext cx="10311878" cy="3063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00"/>
          <p:cNvSpPr txBox="1">
            <a:spLocks noGrp="1"/>
          </p:cNvSpPr>
          <p:nvPr>
            <p:ph type="title"/>
          </p:nvPr>
        </p:nvSpPr>
        <p:spPr>
          <a:xfrm>
            <a:off x="473504" y="893033"/>
            <a:ext cx="9011872" cy="214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00"/>
          <p:cNvSpPr txBox="1">
            <a:spLocks noGrp="1"/>
          </p:cNvSpPr>
          <p:nvPr>
            <p:ph type="body" idx="1"/>
          </p:nvPr>
        </p:nvSpPr>
        <p:spPr>
          <a:xfrm>
            <a:off x="473504" y="3429000"/>
            <a:ext cx="9011872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01"/>
          <p:cNvSpPr txBox="1">
            <a:spLocks noGrp="1"/>
          </p:cNvSpPr>
          <p:nvPr>
            <p:ph type="title"/>
          </p:nvPr>
        </p:nvSpPr>
        <p:spPr>
          <a:xfrm>
            <a:off x="343930" y="534826"/>
            <a:ext cx="10692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201"/>
          <p:cNvSpPr txBox="1">
            <a:spLocks noGrp="1"/>
          </p:cNvSpPr>
          <p:nvPr>
            <p:ph type="body" idx="1"/>
          </p:nvPr>
        </p:nvSpPr>
        <p:spPr>
          <a:xfrm>
            <a:off x="343930" y="1768358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0" name="Google Shape;500;p201"/>
          <p:cNvSpPr txBox="1">
            <a:spLocks noGrp="1"/>
          </p:cNvSpPr>
          <p:nvPr>
            <p:ph type="body" idx="2"/>
          </p:nvPr>
        </p:nvSpPr>
        <p:spPr>
          <a:xfrm>
            <a:off x="5855208" y="1788361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▶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202"/>
          <p:cNvSpPr txBox="1">
            <a:spLocks noGrp="1"/>
          </p:cNvSpPr>
          <p:nvPr>
            <p:ph type="title"/>
          </p:nvPr>
        </p:nvSpPr>
        <p:spPr>
          <a:xfrm>
            <a:off x="490234" y="1241962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070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6"/>
          <p:cNvSpPr txBox="1">
            <a:spLocks noGrp="1"/>
          </p:cNvSpPr>
          <p:nvPr>
            <p:ph type="ctrTitle"/>
          </p:nvPr>
        </p:nvSpPr>
        <p:spPr>
          <a:xfrm>
            <a:off x="362465" y="1322152"/>
            <a:ext cx="7904205" cy="188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6"/>
          <p:cNvSpPr txBox="1">
            <a:spLocks noGrp="1"/>
          </p:cNvSpPr>
          <p:nvPr>
            <p:ph type="subTitle" idx="1"/>
          </p:nvPr>
        </p:nvSpPr>
        <p:spPr>
          <a:xfrm>
            <a:off x="362465" y="3429000"/>
            <a:ext cx="7904205" cy="12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467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7703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Josefin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09350"/>
          </a:xfrm>
        </p:spPr>
        <p:txBody>
          <a:bodyPr/>
          <a:lstStyle>
            <a:lvl1pPr>
              <a:defRPr>
                <a:latin typeface="Josefin Sans" pitchFamily="2" charset="0"/>
              </a:defRPr>
            </a:lvl1pPr>
            <a:lvl2pPr>
              <a:defRPr>
                <a:latin typeface="Josefin Sans" pitchFamily="2" charset="0"/>
              </a:defRPr>
            </a:lvl2pPr>
            <a:lvl3pPr>
              <a:defRPr>
                <a:latin typeface="Josefin Sans" pitchFamily="2" charset="0"/>
              </a:defRPr>
            </a:lvl3pPr>
            <a:lvl4pPr>
              <a:defRPr>
                <a:latin typeface="Josefin Sans" pitchFamily="2" charset="0"/>
              </a:defRPr>
            </a:lvl4pPr>
            <a:lvl5pPr>
              <a:defRPr>
                <a:latin typeface="Josefin Sans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9591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7"/>
          <p:cNvSpPr txBox="1"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7"/>
          <p:cNvSpPr txBox="1">
            <a:spLocks noGrp="1"/>
          </p:cNvSpPr>
          <p:nvPr>
            <p:ph type="body" idx="1"/>
          </p:nvPr>
        </p:nvSpPr>
        <p:spPr>
          <a:xfrm>
            <a:off x="343930" y="1545409"/>
            <a:ext cx="8483077" cy="2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9"/>
          <p:cNvSpPr txBox="1">
            <a:spLocks noGrp="1"/>
          </p:cNvSpPr>
          <p:nvPr>
            <p:ph type="title"/>
          </p:nvPr>
        </p:nvSpPr>
        <p:spPr>
          <a:xfrm>
            <a:off x="449644" y="355600"/>
            <a:ext cx="897477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9"/>
          <p:cNvSpPr txBox="1">
            <a:spLocks noGrp="1"/>
          </p:cNvSpPr>
          <p:nvPr>
            <p:ph type="body" idx="1"/>
          </p:nvPr>
        </p:nvSpPr>
        <p:spPr>
          <a:xfrm>
            <a:off x="449644" y="1993900"/>
            <a:ext cx="431604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5" name="Google Shape;25;p129"/>
          <p:cNvSpPr txBox="1">
            <a:spLocks noGrp="1"/>
          </p:cNvSpPr>
          <p:nvPr>
            <p:ph type="body" idx="2"/>
          </p:nvPr>
        </p:nvSpPr>
        <p:spPr>
          <a:xfrm>
            <a:off x="449644" y="2817812"/>
            <a:ext cx="431604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9"/>
          <p:cNvSpPr txBox="1">
            <a:spLocks noGrp="1"/>
          </p:cNvSpPr>
          <p:nvPr>
            <p:ph type="body" idx="3"/>
          </p:nvPr>
        </p:nvSpPr>
        <p:spPr>
          <a:xfrm>
            <a:off x="5087111" y="2033524"/>
            <a:ext cx="433730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7" name="Google Shape;27;p129"/>
          <p:cNvSpPr txBox="1">
            <a:spLocks noGrp="1"/>
          </p:cNvSpPr>
          <p:nvPr>
            <p:ph type="body" idx="4"/>
          </p:nvPr>
        </p:nvSpPr>
        <p:spPr>
          <a:xfrm>
            <a:off x="5087111" y="2857436"/>
            <a:ext cx="433730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30"/>
          <p:cNvSpPr txBox="1"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3"/>
          <p:cNvSpPr txBox="1"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3"/>
          <p:cNvSpPr txBox="1">
            <a:spLocks noGrp="1"/>
          </p:cNvSpPr>
          <p:nvPr>
            <p:ph type="body" idx="1"/>
          </p:nvPr>
        </p:nvSpPr>
        <p:spPr>
          <a:xfrm>
            <a:off x="343930" y="1545409"/>
            <a:ext cx="7737389" cy="2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2"/>
          <p:cNvSpPr txBox="1">
            <a:spLocks noGrp="1"/>
          </p:cNvSpPr>
          <p:nvPr>
            <p:ph type="ctrTitle"/>
          </p:nvPr>
        </p:nvSpPr>
        <p:spPr>
          <a:xfrm>
            <a:off x="362465" y="319174"/>
            <a:ext cx="7904205" cy="188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2"/>
          <p:cNvSpPr txBox="1">
            <a:spLocks noGrp="1"/>
          </p:cNvSpPr>
          <p:nvPr>
            <p:ph type="subTitle" idx="1"/>
          </p:nvPr>
        </p:nvSpPr>
        <p:spPr>
          <a:xfrm>
            <a:off x="362465" y="2426022"/>
            <a:ext cx="7904205" cy="129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4"/>
          <p:cNvSpPr txBox="1">
            <a:spLocks noGrp="1"/>
          </p:cNvSpPr>
          <p:nvPr>
            <p:ph type="title"/>
          </p:nvPr>
        </p:nvSpPr>
        <p:spPr>
          <a:xfrm>
            <a:off x="473504" y="338139"/>
            <a:ext cx="7657242" cy="214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4"/>
          <p:cNvSpPr txBox="1">
            <a:spLocks noGrp="1"/>
          </p:cNvSpPr>
          <p:nvPr>
            <p:ph type="body" idx="1"/>
          </p:nvPr>
        </p:nvSpPr>
        <p:spPr>
          <a:xfrm>
            <a:off x="473504" y="2874106"/>
            <a:ext cx="7657242" cy="10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5"/>
          <p:cNvSpPr txBox="1">
            <a:spLocks noGrp="1"/>
          </p:cNvSpPr>
          <p:nvPr>
            <p:ph type="title"/>
          </p:nvPr>
        </p:nvSpPr>
        <p:spPr>
          <a:xfrm>
            <a:off x="391624" y="340497"/>
            <a:ext cx="9002832" cy="104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5"/>
          <p:cNvSpPr txBox="1">
            <a:spLocks noGrp="1"/>
          </p:cNvSpPr>
          <p:nvPr>
            <p:ph type="body" idx="1"/>
          </p:nvPr>
        </p:nvSpPr>
        <p:spPr>
          <a:xfrm>
            <a:off x="391624" y="1681163"/>
            <a:ext cx="4384964" cy="75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05"/>
          <p:cNvSpPr txBox="1">
            <a:spLocks noGrp="1"/>
          </p:cNvSpPr>
          <p:nvPr>
            <p:ph type="body" idx="2"/>
          </p:nvPr>
        </p:nvSpPr>
        <p:spPr>
          <a:xfrm>
            <a:off x="362416" y="2733394"/>
            <a:ext cx="4384963" cy="276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05"/>
          <p:cNvSpPr txBox="1">
            <a:spLocks noGrp="1"/>
          </p:cNvSpPr>
          <p:nvPr>
            <p:ph type="body" idx="3"/>
          </p:nvPr>
        </p:nvSpPr>
        <p:spPr>
          <a:xfrm>
            <a:off x="5009493" y="1681163"/>
            <a:ext cx="4384963" cy="75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05"/>
          <p:cNvSpPr txBox="1">
            <a:spLocks noGrp="1"/>
          </p:cNvSpPr>
          <p:nvPr>
            <p:ph type="body" idx="4"/>
          </p:nvPr>
        </p:nvSpPr>
        <p:spPr>
          <a:xfrm>
            <a:off x="5009493" y="2733394"/>
            <a:ext cx="4384963" cy="2765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.png"/><Relationship Id="rId5" Type="http://schemas.openxmlformats.org/officeDocument/2006/relationships/tags" Target="../tags/tag1.xml"/><Relationship Id="rId4" Type="http://schemas.openxmlformats.org/officeDocument/2006/relationships/theme" Target="../theme/theme4.xml"/><Relationship Id="rId9" Type="http://schemas.openxmlformats.org/officeDocument/2006/relationships/image" Target="../media/image7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6"/>
          <p:cNvSpPr txBox="1">
            <a:spLocks noGrp="1"/>
          </p:cNvSpPr>
          <p:nvPr>
            <p:ph type="title"/>
          </p:nvPr>
        </p:nvSpPr>
        <p:spPr>
          <a:xfrm>
            <a:off x="343928" y="510442"/>
            <a:ext cx="8483079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6"/>
          <p:cNvSpPr txBox="1">
            <a:spLocks noGrp="1"/>
          </p:cNvSpPr>
          <p:nvPr>
            <p:ph type="body" idx="1"/>
          </p:nvPr>
        </p:nvSpPr>
        <p:spPr>
          <a:xfrm>
            <a:off x="343930" y="1706046"/>
            <a:ext cx="8483078" cy="2926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entury Gothic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Gothic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entury Gothic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8"/>
          <p:cNvSpPr txBox="1">
            <a:spLocks noGrp="1"/>
          </p:cNvSpPr>
          <p:nvPr>
            <p:ph type="title"/>
          </p:nvPr>
        </p:nvSpPr>
        <p:spPr>
          <a:xfrm>
            <a:off x="343930" y="290986"/>
            <a:ext cx="7737389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body" idx="1"/>
          </p:nvPr>
        </p:nvSpPr>
        <p:spPr>
          <a:xfrm>
            <a:off x="343930" y="1706047"/>
            <a:ext cx="7737389" cy="2103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0"/>
          <p:cNvSpPr txBox="1">
            <a:spLocks noGrp="1"/>
          </p:cNvSpPr>
          <p:nvPr>
            <p:ph type="title"/>
          </p:nvPr>
        </p:nvSpPr>
        <p:spPr>
          <a:xfrm>
            <a:off x="599962" y="498250"/>
            <a:ext cx="10311878" cy="932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1" name="Google Shape;481;p70"/>
          <p:cNvSpPr txBox="1">
            <a:spLocks noGrp="1"/>
          </p:cNvSpPr>
          <p:nvPr>
            <p:ph type="body" idx="1"/>
          </p:nvPr>
        </p:nvSpPr>
        <p:spPr>
          <a:xfrm>
            <a:off x="599962" y="1718239"/>
            <a:ext cx="10311900" cy="42924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▶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E" dirty="0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04E9DE-8FB4-4716-B657-06842ADD8753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C0561E3-5540-4E51-9BE6-DA83A1E62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oogle Shape;15;p1" descr="Facebook Logo">
              <a:extLst>
                <a:ext uri="{FF2B5EF4-FFF2-40B4-BE49-F238E27FC236}">
                  <a16:creationId xmlns:a16="http://schemas.microsoft.com/office/drawing/2014/main" id="{FFE7E155-AA03-4A09-A709-B36E7B6DB1BF}"/>
                </a:ext>
              </a:extLst>
            </p:cNvPr>
            <p:cNvPicPr preferRelativeResize="0"/>
            <p:nvPr userDrawn="1"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endParaRPr dirty="0"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84C67-A603-4BD8-85C0-18A7CFD6088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8A71979-04A3-47C0-8DD5-ABB3AB487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oogle Shape;14;p1" descr="Twitter Logo">
              <a:extLst>
                <a:ext uri="{FF2B5EF4-FFF2-40B4-BE49-F238E27FC236}">
                  <a16:creationId xmlns:a16="http://schemas.microsoft.com/office/drawing/2014/main" id="{EC201EB0-A09D-4432-9B2A-E41449CCF4AC}"/>
                </a:ext>
              </a:extLst>
            </p:cNvPr>
            <p:cNvPicPr preferRelativeResize="0"/>
            <p:nvPr userDrawn="1"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7F8CA-10FF-4148-A711-87B12C77278E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35110E8-8E9B-4559-A061-13D62B1A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oogle Shape;13;p1" descr="Website logo">
              <a:extLst>
                <a:ext uri="{FF2B5EF4-FFF2-40B4-BE49-F238E27FC236}">
                  <a16:creationId xmlns:a16="http://schemas.microsoft.com/office/drawing/2014/main" id="{758BB0C0-5177-44EB-B0CE-2212C01CEB08}"/>
                </a:ext>
              </a:extLst>
            </p:cNvPr>
            <p:cNvPicPr preferRelativeResize="0"/>
            <p:nvPr userDrawn="1"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5"/>
    </p:custDataLst>
    <p:extLst>
      <p:ext uri="{BB962C8B-B14F-4D97-AF65-F5344CB8AC3E}">
        <p14:creationId xmlns:p14="http://schemas.microsoft.com/office/powerpoint/2010/main" val="4289134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45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Google Shape;8;p1">
            <a:extLst>
              <a:ext uri="{FF2B5EF4-FFF2-40B4-BE49-F238E27FC236}">
                <a16:creationId xmlns:a16="http://schemas.microsoft.com/office/drawing/2014/main" id="{FA1B5EA7-73F0-4DFD-A1FB-E39447DAEF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875283"/>
            <a:ext cx="12192000" cy="984353"/>
          </a:xfrm>
          <a:prstGeom prst="rect">
            <a:avLst/>
          </a:prstGeom>
          <a:solidFill>
            <a:srgbClr val="2C59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1">
            <a:extLst>
              <a:ext uri="{FF2B5EF4-FFF2-40B4-BE49-F238E27FC236}">
                <a16:creationId xmlns:a16="http://schemas.microsoft.com/office/drawing/2014/main" id="{893615C0-78BB-4DD2-B773-9387F5E7E28C}"/>
              </a:ext>
            </a:extLst>
          </p:cNvPr>
          <p:cNvSpPr txBox="1"/>
          <p:nvPr userDrawn="1"/>
        </p:nvSpPr>
        <p:spPr>
          <a:xfrm>
            <a:off x="7376411" y="6174341"/>
            <a:ext cx="2049010" cy="54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@aheadireland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604E9DE-8FB4-4716-B657-06842ADD8753}"/>
              </a:ext>
            </a:extLst>
          </p:cNvPr>
          <p:cNvGrpSpPr/>
          <p:nvPr userDrawn="1"/>
        </p:nvGrpSpPr>
        <p:grpSpPr>
          <a:xfrm>
            <a:off x="4024817" y="5877959"/>
            <a:ext cx="984353" cy="984353"/>
            <a:chOff x="4100431" y="5877959"/>
            <a:chExt cx="984353" cy="984353"/>
          </a:xfrm>
        </p:grpSpPr>
        <p:sp>
          <p:nvSpPr>
            <p:cNvPr id="6" name="Right Triangle 5">
              <a:extLst>
                <a:ext uri="{FF2B5EF4-FFF2-40B4-BE49-F238E27FC236}">
                  <a16:creationId xmlns:a16="http://schemas.microsoft.com/office/drawing/2014/main" id="{CC0561E3-5540-4E51-9BE6-DA83A1E62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4100431" y="5877959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Google Shape;15;p1" descr="Facebook Logo">
              <a:extLst>
                <a:ext uri="{FF2B5EF4-FFF2-40B4-BE49-F238E27FC236}">
                  <a16:creationId xmlns:a16="http://schemas.microsoft.com/office/drawing/2014/main" id="{FFE7E155-AA03-4A09-A709-B36E7B6DB1BF}"/>
                </a:ext>
              </a:extLst>
            </p:cNvPr>
            <p:cNvPicPr preferRelativeResize="0"/>
            <p:nvPr userDrawn="1"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278514" y="6210633"/>
              <a:ext cx="273037" cy="52333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Google Shape;12;p1">
            <a:extLst>
              <a:ext uri="{FF2B5EF4-FFF2-40B4-BE49-F238E27FC236}">
                <a16:creationId xmlns:a16="http://schemas.microsoft.com/office/drawing/2014/main" id="{F152B2B3-B5FE-4955-9650-212D456EE203}"/>
              </a:ext>
            </a:extLst>
          </p:cNvPr>
          <p:cNvSpPr txBox="1"/>
          <p:nvPr userDrawn="1"/>
        </p:nvSpPr>
        <p:spPr>
          <a:xfrm>
            <a:off x="4712990" y="6174341"/>
            <a:ext cx="1562581" cy="47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/AHEADireland		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" name="Google Shape;12;p1">
            <a:extLst>
              <a:ext uri="{FF2B5EF4-FFF2-40B4-BE49-F238E27FC236}">
                <a16:creationId xmlns:a16="http://schemas.microsoft.com/office/drawing/2014/main" id="{856EEC15-EDE7-4DDA-A68F-A30C86314B40}"/>
              </a:ext>
            </a:extLst>
          </p:cNvPr>
          <p:cNvSpPr txBox="1"/>
          <p:nvPr userDrawn="1"/>
        </p:nvSpPr>
        <p:spPr>
          <a:xfrm>
            <a:off x="10035304" y="6174341"/>
            <a:ext cx="2343807" cy="677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  <a:latin typeface="+mj-lt"/>
                <a:ea typeface="Twentieth Century"/>
                <a:cs typeface="Twentieth Century"/>
                <a:sym typeface="Twentieth Century"/>
              </a:rPr>
              <a:t>www.ahead.ie</a:t>
            </a:r>
            <a:endParaRPr>
              <a:solidFill>
                <a:srgbClr val="FFFFFF"/>
              </a:solidFill>
              <a:latin typeface="+mj-lt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12" name="Picture 11" descr="AHEAD logo in white">
            <a:extLst>
              <a:ext uri="{FF2B5EF4-FFF2-40B4-BE49-F238E27FC236}">
                <a16:creationId xmlns:a16="http://schemas.microsoft.com/office/drawing/2014/main" id="{977DCE68-5165-438E-88D4-6CB50402F2B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01" y="6167491"/>
            <a:ext cx="3243397" cy="3999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D84C67-A603-4BD8-85C0-18A7CFD60885}"/>
              </a:ext>
            </a:extLst>
          </p:cNvPr>
          <p:cNvGrpSpPr/>
          <p:nvPr userDrawn="1"/>
        </p:nvGrpSpPr>
        <p:grpSpPr>
          <a:xfrm>
            <a:off x="6593302" y="5882131"/>
            <a:ext cx="984353" cy="984353"/>
            <a:chOff x="6276684" y="5882131"/>
            <a:chExt cx="984353" cy="984353"/>
          </a:xfrm>
        </p:grpSpPr>
        <p:sp>
          <p:nvSpPr>
            <p:cNvPr id="13" name="Right Triangle 12">
              <a:extLst>
                <a:ext uri="{FF2B5EF4-FFF2-40B4-BE49-F238E27FC236}">
                  <a16:creationId xmlns:a16="http://schemas.microsoft.com/office/drawing/2014/main" id="{A8A71979-04A3-47C0-8DD5-ABB3AB487F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276684" y="5882131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Google Shape;14;p1" descr="Twitter Logo">
              <a:extLst>
                <a:ext uri="{FF2B5EF4-FFF2-40B4-BE49-F238E27FC236}">
                  <a16:creationId xmlns:a16="http://schemas.microsoft.com/office/drawing/2014/main" id="{EC201EB0-A09D-4432-9B2A-E41449CCF4AC}"/>
                </a:ext>
              </a:extLst>
            </p:cNvPr>
            <p:cNvPicPr preferRelativeResize="0"/>
            <p:nvPr userDrawn="1"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463795" y="6248021"/>
              <a:ext cx="551457" cy="44855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77F8CA-10FF-4148-A711-87B12C77278E}"/>
              </a:ext>
            </a:extLst>
          </p:cNvPr>
          <p:cNvGrpSpPr/>
          <p:nvPr userDrawn="1"/>
        </p:nvGrpSpPr>
        <p:grpSpPr>
          <a:xfrm>
            <a:off x="9458125" y="5881212"/>
            <a:ext cx="984353" cy="984353"/>
            <a:chOff x="8966296" y="5881212"/>
            <a:chExt cx="984353" cy="984353"/>
          </a:xfrm>
        </p:grpSpPr>
        <p:sp>
          <p:nvSpPr>
            <p:cNvPr id="15" name="Right Triangle 14">
              <a:extLst>
                <a:ext uri="{FF2B5EF4-FFF2-40B4-BE49-F238E27FC236}">
                  <a16:creationId xmlns:a16="http://schemas.microsoft.com/office/drawing/2014/main" id="{335110E8-8E9B-4559-A061-13D62B1A47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8966296" y="5881212"/>
              <a:ext cx="984353" cy="984353"/>
            </a:xfrm>
            <a:prstGeom prst="rtTriangle">
              <a:avLst/>
            </a:prstGeom>
            <a:solidFill>
              <a:srgbClr val="6C97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Google Shape;13;p1" descr="Website logo">
              <a:extLst>
                <a:ext uri="{FF2B5EF4-FFF2-40B4-BE49-F238E27FC236}">
                  <a16:creationId xmlns:a16="http://schemas.microsoft.com/office/drawing/2014/main" id="{758BB0C0-5177-44EB-B0CE-2212C01CEB08}"/>
                </a:ext>
              </a:extLst>
            </p:cNvPr>
            <p:cNvPicPr preferRelativeResize="0"/>
            <p:nvPr userDrawn="1"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152681" y="6146034"/>
              <a:ext cx="415636" cy="48280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custDataLst>
      <p:tags r:id="rId3"/>
    </p:custDataLst>
    <p:extLst>
      <p:ext uri="{BB962C8B-B14F-4D97-AF65-F5344CB8AC3E}">
        <p14:creationId xmlns:p14="http://schemas.microsoft.com/office/powerpoint/2010/main" val="2606612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Josefin Sans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Josefin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Josefin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Josefin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efin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Josefin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pressbooks.library.ryerson.ca/docs/chapter/about-accessibility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www.pxfuel.com/en/free-photo-qfzz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2B4F4-6ED5-381E-CD71-99833D525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D98C-7AAD-020B-3200-8E846E8C02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762" y="1330077"/>
            <a:ext cx="6708043" cy="1816584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IE" dirty="0"/>
              <a:t>Enhancing Accessibility in Education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BC907D-B81A-7E0E-78DF-A6FB6FAF5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3188" y="3659188"/>
            <a:ext cx="6528826" cy="1655762"/>
          </a:xfrm>
        </p:spPr>
        <p:txBody>
          <a:bodyPr/>
          <a:lstStyle/>
          <a:p>
            <a:pPr algn="l"/>
            <a:r>
              <a:rPr lang="en-GB" dirty="0"/>
              <a:t>Power of Disability</a:t>
            </a:r>
            <a:endParaRPr lang="en-I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EA0DC5-D86B-848B-3115-7D53878535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61" y="1471312"/>
            <a:ext cx="3493036" cy="204696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2CC317-6DA5-3494-C257-5676AE6DE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391596" y="746502"/>
            <a:ext cx="0" cy="44767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920C85E4-D60E-454B-1B29-908B0FBB5E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961" y="3657323"/>
            <a:ext cx="3493036" cy="4316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242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2" name="Google Shape;572;g32cc7edb11d_0_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7539225" y="2203962"/>
            <a:ext cx="4265349" cy="29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73" name="Google Shape;573;g32cc7edb11d_0_8"/>
          <p:cNvSpPr txBox="1">
            <a:spLocks noGrp="1"/>
          </p:cNvSpPr>
          <p:nvPr>
            <p:ph type="title"/>
          </p:nvPr>
        </p:nvSpPr>
        <p:spPr>
          <a:xfrm>
            <a:off x="332050" y="661500"/>
            <a:ext cx="114726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900">
                <a:solidFill>
                  <a:srgbClr val="FEA0C8"/>
                </a:solidFill>
              </a:rPr>
              <a:t>Curiosity… Tech Skills</a:t>
            </a:r>
            <a:endParaRPr sz="5900">
              <a:solidFill>
                <a:srgbClr val="FEA0C8"/>
              </a:solidFill>
            </a:endParaRPr>
          </a:p>
        </p:txBody>
      </p:sp>
      <p:sp>
        <p:nvSpPr>
          <p:cNvPr id="574" name="Google Shape;574;g32cc7edb11d_0_8"/>
          <p:cNvSpPr txBox="1">
            <a:spLocks noGrp="1"/>
          </p:cNvSpPr>
          <p:nvPr>
            <p:ph type="body" idx="1"/>
          </p:nvPr>
        </p:nvSpPr>
        <p:spPr>
          <a:xfrm>
            <a:off x="426451" y="2560748"/>
            <a:ext cx="77301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/>
              <a:t>What are your Core Tech skills: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32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Files / Folders / Browser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Accessibility in your Device - explore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Explore Technology - be critical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Use YouTube to get skills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5" name="Google Shape;575;g32cc7edb11d_0_8" descr="astronaut with gif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04223" y="1979412"/>
            <a:ext cx="2308648" cy="3785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" name="Google Shape;580;g32b0d849ce8_0_3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7539225" y="2203962"/>
            <a:ext cx="4265349" cy="29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81" name="Google Shape;581;g32b0d849ce8_0_32"/>
          <p:cNvSpPr txBox="1">
            <a:spLocks noGrp="1"/>
          </p:cNvSpPr>
          <p:nvPr>
            <p:ph type="title"/>
          </p:nvPr>
        </p:nvSpPr>
        <p:spPr>
          <a:xfrm>
            <a:off x="332050" y="661500"/>
            <a:ext cx="114726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900">
                <a:solidFill>
                  <a:srgbClr val="FEA0C8"/>
                </a:solidFill>
              </a:rPr>
              <a:t>Curiosity… and transform files</a:t>
            </a:r>
            <a:endParaRPr sz="5900">
              <a:solidFill>
                <a:srgbClr val="FEA0C8"/>
              </a:solidFill>
            </a:endParaRPr>
          </a:p>
        </p:txBody>
      </p:sp>
      <p:sp>
        <p:nvSpPr>
          <p:cNvPr id="582" name="Google Shape;582;g32b0d849ce8_0_32"/>
          <p:cNvSpPr txBox="1">
            <a:spLocks noGrp="1"/>
          </p:cNvSpPr>
          <p:nvPr>
            <p:ph type="body" idx="1"/>
          </p:nvPr>
        </p:nvSpPr>
        <p:spPr>
          <a:xfrm>
            <a:off x="426450" y="2453775"/>
            <a:ext cx="7730100" cy="3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/>
              <a:t>Reading can be a big challenge:</a:t>
            </a:r>
            <a:endParaRPr sz="32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Volume of reading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New terminology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Densely written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Reading and commuting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Reading and walking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Bookshare and File transforming - document to Mp3</a:t>
            </a:r>
            <a:endParaRPr/>
          </a:p>
        </p:txBody>
      </p:sp>
      <p:pic>
        <p:nvPicPr>
          <p:cNvPr id="583" name="Google Shape;583;g32b0d849ce8_0_32" descr="astronaut with phone and listening to sound on phon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24676" y="1866825"/>
            <a:ext cx="3337549" cy="3921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2b0d849ce8_0_48"/>
          <p:cNvSpPr txBox="1">
            <a:spLocks noGrp="1"/>
          </p:cNvSpPr>
          <p:nvPr>
            <p:ph type="title"/>
          </p:nvPr>
        </p:nvSpPr>
        <p:spPr>
          <a:xfrm>
            <a:off x="332050" y="661500"/>
            <a:ext cx="117063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900">
                <a:solidFill>
                  <a:srgbClr val="FEA0C8"/>
                </a:solidFill>
              </a:rPr>
              <a:t>Curiosity… Digital Accessibility</a:t>
            </a:r>
            <a:endParaRPr sz="5900">
              <a:solidFill>
                <a:srgbClr val="FEA0C8"/>
              </a:solidFill>
            </a:endParaRPr>
          </a:p>
        </p:txBody>
      </p:sp>
      <p:sp>
        <p:nvSpPr>
          <p:cNvPr id="590" name="Google Shape;590;g32b0d849ce8_0_48"/>
          <p:cNvSpPr txBox="1"/>
          <p:nvPr/>
        </p:nvSpPr>
        <p:spPr>
          <a:xfrm>
            <a:off x="5516517" y="1918993"/>
            <a:ext cx="85887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E7E6E6"/>
                </a:solidFill>
                <a:latin typeface="Poppins"/>
                <a:ea typeface="Poppins"/>
                <a:cs typeface="Poppins"/>
                <a:sym typeface="Poppins"/>
              </a:rPr>
              <a:t>Headings and Structure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8" name="Google Shape;588;g32b0d849ce8_0_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2471500" y="4057575"/>
            <a:ext cx="2112076" cy="1468124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g32b0d849ce8_0_48"/>
          <p:cNvSpPr txBox="1"/>
          <p:nvPr/>
        </p:nvSpPr>
        <p:spPr>
          <a:xfrm>
            <a:off x="5516526" y="2624513"/>
            <a:ext cx="9285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CA0C7"/>
                </a:solidFill>
                <a:latin typeface="Poppins"/>
                <a:ea typeface="Poppins"/>
                <a:cs typeface="Poppins"/>
                <a:sym typeface="Poppins"/>
              </a:rPr>
              <a:t>Ornamental or Description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g32b0d849ce8_0_48"/>
          <p:cNvSpPr txBox="1"/>
          <p:nvPr/>
        </p:nvSpPr>
        <p:spPr>
          <a:xfrm>
            <a:off x="5516517" y="3401188"/>
            <a:ext cx="815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9EDDF9"/>
                </a:solidFill>
                <a:latin typeface="Poppins"/>
                <a:ea typeface="Poppins"/>
                <a:cs typeface="Poppins"/>
                <a:sym typeface="Poppins"/>
              </a:rPr>
              <a:t>URLs and Links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g32b0d849ce8_0_48"/>
          <p:cNvSpPr txBox="1"/>
          <p:nvPr/>
        </p:nvSpPr>
        <p:spPr>
          <a:xfrm>
            <a:off x="5579426" y="4246325"/>
            <a:ext cx="9405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FC879"/>
                </a:solidFill>
                <a:latin typeface="Poppins"/>
                <a:ea typeface="Poppins"/>
                <a:cs typeface="Poppins"/>
                <a:sym typeface="Poppins"/>
              </a:rPr>
              <a:t>Sans Serif and Readability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g32b0d849ce8_0_48"/>
          <p:cNvSpPr txBox="1"/>
          <p:nvPr/>
        </p:nvSpPr>
        <p:spPr>
          <a:xfrm>
            <a:off x="5579426" y="5091450"/>
            <a:ext cx="90960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FFC803"/>
                </a:solidFill>
                <a:latin typeface="Poppins"/>
                <a:ea typeface="Poppins"/>
                <a:cs typeface="Poppins"/>
                <a:sym typeface="Poppins"/>
              </a:rPr>
              <a:t>Evaluate Accessibility</a:t>
            </a:r>
            <a:endParaRPr sz="2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5" name="Google Shape;595;g32b0d849ce8_0_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109" b="109"/>
          <a:stretch/>
        </p:blipFill>
        <p:spPr>
          <a:xfrm>
            <a:off x="562325" y="1741600"/>
            <a:ext cx="1909175" cy="436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6" name="Google Shape;596;g32b0d849ce8_0_4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38648" y="4246326"/>
            <a:ext cx="1205250" cy="18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1" name="Google Shape;601;g32b0d849ce8_0_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3239900" y="1882500"/>
            <a:ext cx="5295926" cy="3681299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g32b0d849ce8_0_56"/>
          <p:cNvSpPr txBox="1">
            <a:spLocks noGrp="1"/>
          </p:cNvSpPr>
          <p:nvPr>
            <p:ph type="title"/>
          </p:nvPr>
        </p:nvSpPr>
        <p:spPr>
          <a:xfrm>
            <a:off x="786475" y="630050"/>
            <a:ext cx="104652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900">
                <a:solidFill>
                  <a:srgbClr val="FEA0C8"/>
                </a:solidFill>
              </a:rPr>
              <a:t>Curiosity…Find your Tribe</a:t>
            </a:r>
            <a:endParaRPr sz="5900">
              <a:solidFill>
                <a:srgbClr val="FEA0C8"/>
              </a:solidFill>
            </a:endParaRPr>
          </a:p>
        </p:txBody>
      </p:sp>
      <p:pic>
        <p:nvPicPr>
          <p:cNvPr id="603" name="Google Shape;603;g32b0d849ce8_0_56" descr="2 astronauts becoming friend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89031" y="2640710"/>
            <a:ext cx="4043428" cy="32477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32cc7edb11d_0_81"/>
          <p:cNvSpPr txBox="1">
            <a:spLocks noGrp="1"/>
          </p:cNvSpPr>
          <p:nvPr>
            <p:ph type="title"/>
          </p:nvPr>
        </p:nvSpPr>
        <p:spPr>
          <a:xfrm>
            <a:off x="331350" y="0"/>
            <a:ext cx="49035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4559"/>
              <a:buFont typeface="Arial"/>
              <a:buNone/>
            </a:pPr>
            <a:r>
              <a:rPr lang="en-US">
                <a:solidFill>
                  <a:srgbClr val="FEA0C8"/>
                </a:solidFill>
              </a:rPr>
              <a:t>Microsoft Tools</a:t>
            </a:r>
            <a:br>
              <a:rPr lang="en-US"/>
            </a:br>
            <a:r>
              <a:rPr lang="en-US" sz="2911">
                <a:latin typeface="Century Gothic"/>
                <a:ea typeface="Century Gothic"/>
                <a:cs typeface="Century Gothic"/>
                <a:sym typeface="Century Gothic"/>
              </a:rPr>
              <a:t>Immersive Reader in Word</a:t>
            </a:r>
            <a:endParaRPr sz="371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08" name="Google Shape;608;g32cc7edb11d_0_81" descr="immersive reader option in Wor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26269" y="225273"/>
            <a:ext cx="6065731" cy="1749730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g32cc7edb11d_0_81"/>
          <p:cNvSpPr txBox="1">
            <a:spLocks noGrp="1"/>
          </p:cNvSpPr>
          <p:nvPr>
            <p:ph type="body" idx="1"/>
          </p:nvPr>
        </p:nvSpPr>
        <p:spPr>
          <a:xfrm>
            <a:off x="213950" y="1457100"/>
            <a:ext cx="5360700" cy="39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/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Go to Office.com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Log into your DCU account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Open a Word Document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Go to ‘View’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Open ‘Immersive Reader’ (IM)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IM reads out your document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Press the play button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Proof listening / memorisation</a:t>
            </a:r>
            <a:endParaRPr sz="2200"/>
          </a:p>
        </p:txBody>
      </p:sp>
      <p:pic>
        <p:nvPicPr>
          <p:cNvPr id="609" name="Google Shape;609;g32cc7edb11d_0_81" descr="immersive reader reading alou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275" y="2481734"/>
            <a:ext cx="6296267" cy="4022144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g32cc7edb11d_0_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53134" y="5872552"/>
            <a:ext cx="8001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g32cc7edb11d_0_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26398" y="516448"/>
            <a:ext cx="1464900" cy="1458600"/>
          </a:xfrm>
          <a:prstGeom prst="ellipse">
            <a:avLst/>
          </a:prstGeom>
          <a:noFill/>
          <a:ln w="1111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g32cc7edb11d_0_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5400000">
            <a:off x="6258803" y="1853063"/>
            <a:ext cx="8001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g32cc7edb11d_0_8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904476" y="294125"/>
            <a:ext cx="4572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32cc7edb11d_0_92"/>
          <p:cNvSpPr txBox="1">
            <a:spLocks noGrp="1"/>
          </p:cNvSpPr>
          <p:nvPr>
            <p:ph type="title"/>
          </p:nvPr>
        </p:nvSpPr>
        <p:spPr>
          <a:xfrm>
            <a:off x="343929" y="116684"/>
            <a:ext cx="64713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44638"/>
              <a:buFont typeface="Arial"/>
              <a:buNone/>
            </a:pPr>
            <a:r>
              <a:rPr lang="en-US">
                <a:solidFill>
                  <a:srgbClr val="FEA0C8"/>
                </a:solidFill>
              </a:rPr>
              <a:t>Sensus Access</a:t>
            </a:r>
            <a:br>
              <a:rPr lang="en-US"/>
            </a:br>
            <a:r>
              <a:rPr lang="en-US" sz="3155">
                <a:latin typeface="Century Gothic"/>
                <a:ea typeface="Century Gothic"/>
                <a:cs typeface="Century Gothic"/>
                <a:sym typeface="Century Gothic"/>
              </a:rPr>
              <a:t>Document to audio file</a:t>
            </a:r>
            <a:endParaRPr sz="315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2" name="Google Shape;622;g32cc7edb11d_0_92"/>
          <p:cNvSpPr txBox="1">
            <a:spLocks noGrp="1"/>
          </p:cNvSpPr>
          <p:nvPr>
            <p:ph type="body" idx="1"/>
          </p:nvPr>
        </p:nvSpPr>
        <p:spPr>
          <a:xfrm>
            <a:off x="343928" y="1247328"/>
            <a:ext cx="6847800" cy="4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Sensus Access on DCU site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Search for Senus Access in DCU site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Select link to ‘Webform’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This opens the form you see here: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Select ‘File’ option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Then ‘Choose File’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Then ‘upload’ it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Then ‘MP3 audio’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entury Gothic"/>
              <a:buChar char="•"/>
            </a:pPr>
            <a:r>
              <a:rPr lang="en-US" sz="2200">
                <a:latin typeface="Century Gothic"/>
                <a:ea typeface="Century Gothic"/>
                <a:cs typeface="Century Gothic"/>
                <a:sym typeface="Century Gothic"/>
              </a:rPr>
              <a:t>Then add your email - shortly you get a mail shortly with a link to the file.</a:t>
            </a:r>
            <a:endParaRPr sz="22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9215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/>
          </a:p>
        </p:txBody>
      </p:sp>
      <p:pic>
        <p:nvPicPr>
          <p:cNvPr id="620" name="Google Shape;620;g32cc7edb11d_0_92" descr="Sensus access steps to create an m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33080" y="0"/>
            <a:ext cx="46589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g32cc7edb11d_0_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182130" y="1247325"/>
            <a:ext cx="8001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4" name="Google Shape;624;g32cc7edb11d_0_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8283661" y="2788932"/>
            <a:ext cx="8001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5" name="Google Shape;625;g32cc7edb11d_0_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10907799" y="2746069"/>
            <a:ext cx="8001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32cc7edb11d_0_9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74240" y="5028750"/>
            <a:ext cx="8001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D966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F1C34E-8D63-9601-0D97-7210EDE969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84E88-5BC0-DAAC-4056-C99E0C45A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accessibility even mean?</a:t>
            </a:r>
            <a:endParaRPr lang="en-I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AA5CD2-BEAA-A352-A38D-292CB4C36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2426" y="3093335"/>
            <a:ext cx="9167149" cy="6713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>
                <a:solidFill>
                  <a:schemeClr val="tx1"/>
                </a:solidFill>
              </a:rPr>
              <a:t>“able to be reached or easily obtained”</a:t>
            </a:r>
            <a:endParaRPr lang="en-IE" sz="4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213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1760EF-19AF-D4A8-B0FA-B2A35BC43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D6372-5ED9-315D-2EB6-EFAEFAC13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Accessibility can mean a lot of different things</a:t>
            </a:r>
            <a:endParaRPr lang="en-IE" dirty="0"/>
          </a:p>
        </p:txBody>
      </p:sp>
      <p:pic>
        <p:nvPicPr>
          <p:cNvPr id="4" name="Picture 3" descr="Woman attending online class">
            <a:extLst>
              <a:ext uri="{FF2B5EF4-FFF2-40B4-BE49-F238E27FC236}">
                <a16:creationId xmlns:a16="http://schemas.microsoft.com/office/drawing/2014/main" id="{57158E75-B9D6-E76A-BE5E-9EC5D7DC1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67" r="41704"/>
          <a:stretch/>
        </p:blipFill>
        <p:spPr>
          <a:xfrm>
            <a:off x="751873" y="2770615"/>
            <a:ext cx="3028053" cy="2206978"/>
          </a:xfrm>
          <a:prstGeom prst="rect">
            <a:avLst/>
          </a:prstGeom>
        </p:spPr>
      </p:pic>
      <p:pic>
        <p:nvPicPr>
          <p:cNvPr id="13" name="Picture 12" descr="A ramp with handrails on the side.">
            <a:extLst>
              <a:ext uri="{FF2B5EF4-FFF2-40B4-BE49-F238E27FC236}">
                <a16:creationId xmlns:a16="http://schemas.microsoft.com/office/drawing/2014/main" id="{9F26B6A7-FF7E-79A6-6867-6390218245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7492" t="12475" r="7492" b="4382"/>
          <a:stretch/>
        </p:blipFill>
        <p:spPr>
          <a:xfrm>
            <a:off x="4102268" y="2847624"/>
            <a:ext cx="3152325" cy="2052961"/>
          </a:xfrm>
          <a:prstGeom prst="rect">
            <a:avLst/>
          </a:prstGeom>
        </p:spPr>
      </p:pic>
      <p:pic>
        <p:nvPicPr>
          <p:cNvPr id="10" name="Picture 9" descr="A still image from a film showing two ladies talking, with subtitles at the bottom">
            <a:extLst>
              <a:ext uri="{FF2B5EF4-FFF2-40B4-BE49-F238E27FC236}">
                <a16:creationId xmlns:a16="http://schemas.microsoft.com/office/drawing/2014/main" id="{2BD5E040-7E34-137E-491E-8BCA929AA0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576935" y="2770615"/>
            <a:ext cx="4082272" cy="220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89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67061-4C9D-B806-8074-490201100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C002-A7DA-CBE5-6F92-2C8EDC838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Accessibility and Assistive Technology</a:t>
            </a:r>
            <a:endParaRPr lang="en-IE"/>
          </a:p>
        </p:txBody>
      </p:sp>
      <p:pic>
        <p:nvPicPr>
          <p:cNvPr id="5" name="Content Placeholder 4" descr="White building interior faced outward. Support pillars can be seen">
            <a:extLst>
              <a:ext uri="{FF2B5EF4-FFF2-40B4-BE49-F238E27FC236}">
                <a16:creationId xmlns:a16="http://schemas.microsoft.com/office/drawing/2014/main" id="{D096F57A-A872-8A35-8B53-764A16413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490" y="1825625"/>
            <a:ext cx="5865019" cy="3910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7838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Google Shape;532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7539225" y="2203962"/>
            <a:ext cx="4265349" cy="29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3"/>
          <p:cNvSpPr txBox="1">
            <a:spLocks noGrp="1"/>
          </p:cNvSpPr>
          <p:nvPr>
            <p:ph type="title"/>
          </p:nvPr>
        </p:nvSpPr>
        <p:spPr>
          <a:xfrm>
            <a:off x="332050" y="661500"/>
            <a:ext cx="8937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900">
                <a:solidFill>
                  <a:srgbClr val="FEA0C8"/>
                </a:solidFill>
              </a:rPr>
              <a:t>Accessibility and You</a:t>
            </a:r>
            <a:endParaRPr sz="5900">
              <a:solidFill>
                <a:srgbClr val="FEA0C8"/>
              </a:solidFill>
            </a:endParaRPr>
          </a:p>
        </p:txBody>
      </p:sp>
      <p:sp>
        <p:nvSpPr>
          <p:cNvPr id="534" name="Google Shape;534;p23"/>
          <p:cNvSpPr txBox="1">
            <a:spLocks noGrp="1"/>
          </p:cNvSpPr>
          <p:nvPr>
            <p:ph type="body" idx="1"/>
          </p:nvPr>
        </p:nvSpPr>
        <p:spPr>
          <a:xfrm>
            <a:off x="678101" y="2571248"/>
            <a:ext cx="77301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Trevor Boland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/>
              <a:t>Assistive Technology Officer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200">
                <a:solidFill>
                  <a:srgbClr val="FEA0C8"/>
                </a:solidFill>
              </a:rPr>
              <a:t>D</a:t>
            </a:r>
            <a:r>
              <a:rPr lang="en-US" sz="2200"/>
              <a:t>ublin </a:t>
            </a:r>
            <a:r>
              <a:rPr lang="en-US" sz="2200">
                <a:solidFill>
                  <a:srgbClr val="FEA0C8"/>
                </a:solidFill>
              </a:rPr>
              <a:t>C</a:t>
            </a:r>
            <a:r>
              <a:rPr lang="en-US" sz="2200"/>
              <a:t>ity </a:t>
            </a:r>
            <a:r>
              <a:rPr lang="en-US" sz="2200">
                <a:solidFill>
                  <a:srgbClr val="FEA0C8"/>
                </a:solidFill>
              </a:rPr>
              <a:t>U</a:t>
            </a:r>
            <a:r>
              <a:rPr lang="en-US" sz="2200"/>
              <a:t>niversity</a:t>
            </a:r>
            <a:endParaRPr sz="2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2200"/>
              <a:t>(Dog fantanatic, Song: California Soul, Game:Zelda)</a:t>
            </a:r>
            <a:endParaRPr sz="2200"/>
          </a:p>
        </p:txBody>
      </p:sp>
      <p:pic>
        <p:nvPicPr>
          <p:cNvPr id="535" name="Google Shape;535;p23" descr="astronaut in space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304126">
            <a:off x="7629382" y="1842265"/>
            <a:ext cx="3990481" cy="385601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6" name="Google Shape;536;p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13825" y="2587300"/>
            <a:ext cx="0" cy="2569200"/>
          </a:xfrm>
          <a:prstGeom prst="straightConnector1">
            <a:avLst/>
          </a:prstGeom>
          <a:noFill/>
          <a:ln w="76200" cap="flat" cmpd="sng">
            <a:solidFill>
              <a:srgbClr val="FDA0C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1" name="Google Shape;541;g32b0d849ce8_0_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7539225" y="2203962"/>
            <a:ext cx="4265349" cy="29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32b0d849ce8_0_6"/>
          <p:cNvSpPr txBox="1">
            <a:spLocks noGrp="1"/>
          </p:cNvSpPr>
          <p:nvPr>
            <p:ph type="title"/>
          </p:nvPr>
        </p:nvSpPr>
        <p:spPr>
          <a:xfrm>
            <a:off x="332050" y="661500"/>
            <a:ext cx="89379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900">
                <a:solidFill>
                  <a:srgbClr val="FEA0C8"/>
                </a:solidFill>
              </a:rPr>
              <a:t>Curiosity …</a:t>
            </a:r>
            <a:endParaRPr sz="5900">
              <a:solidFill>
                <a:srgbClr val="FEA0C8"/>
              </a:solidFill>
            </a:endParaRPr>
          </a:p>
        </p:txBody>
      </p:sp>
      <p:sp>
        <p:nvSpPr>
          <p:cNvPr id="543" name="Google Shape;543;g32b0d849ce8_0_6"/>
          <p:cNvSpPr txBox="1">
            <a:spLocks noGrp="1"/>
          </p:cNvSpPr>
          <p:nvPr>
            <p:ph type="body" idx="1"/>
          </p:nvPr>
        </p:nvSpPr>
        <p:spPr>
          <a:xfrm>
            <a:off x="426425" y="2154750"/>
            <a:ext cx="8382000" cy="345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A0C8"/>
              </a:buClr>
              <a:buSzPts val="1800"/>
              <a:buChar char="▶"/>
            </a:pPr>
            <a:r>
              <a:rPr lang="en-US">
                <a:solidFill>
                  <a:srgbClr val="FEA0C8"/>
                </a:solidFill>
              </a:rPr>
              <a:t>Curiosity about yourself</a:t>
            </a:r>
            <a:endParaRPr>
              <a:solidFill>
                <a:srgbClr val="FEA0C8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type of learner are you?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Technology skills you have/ need?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are your strengths and challenges?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A0C8"/>
              </a:buClr>
              <a:buSzPts val="1800"/>
              <a:buChar char="▶"/>
            </a:pPr>
            <a:r>
              <a:rPr lang="en-US">
                <a:solidFill>
                  <a:srgbClr val="FEA0C8"/>
                </a:solidFill>
              </a:rPr>
              <a:t>Curiosity about your College / University</a:t>
            </a:r>
            <a:endParaRPr>
              <a:solidFill>
                <a:srgbClr val="FEA0C8"/>
              </a:solidFill>
            </a:endParaRPr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What services do they have?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How do you access them?</a:t>
            </a:r>
            <a:endParaRPr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 you engage with them?</a:t>
            </a:r>
            <a:endParaRPr/>
          </a:p>
        </p:txBody>
      </p:sp>
      <p:pic>
        <p:nvPicPr>
          <p:cNvPr id="544" name="Google Shape;544;g32b0d849ce8_0_6" descr="astronaut with suitcase and map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56550" y="1593900"/>
            <a:ext cx="2939599" cy="4016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549;g32cc7edb11d_0_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7539225" y="2203962"/>
            <a:ext cx="4265349" cy="29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50" name="Google Shape;550;g32cc7edb11d_0_16"/>
          <p:cNvSpPr txBox="1">
            <a:spLocks noGrp="1"/>
          </p:cNvSpPr>
          <p:nvPr>
            <p:ph type="title"/>
          </p:nvPr>
        </p:nvSpPr>
        <p:spPr>
          <a:xfrm>
            <a:off x="332050" y="661500"/>
            <a:ext cx="114726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4500">
                <a:solidFill>
                  <a:srgbClr val="FEA0C8"/>
                </a:solidFill>
              </a:rPr>
              <a:t>Curiosity… about your Disability Service</a:t>
            </a:r>
            <a:endParaRPr sz="4500">
              <a:solidFill>
                <a:srgbClr val="FEA0C8"/>
              </a:solidFill>
            </a:endParaRPr>
          </a:p>
        </p:txBody>
      </p:sp>
      <p:sp>
        <p:nvSpPr>
          <p:cNvPr id="551" name="Google Shape;551;g32cc7edb11d_0_16"/>
          <p:cNvSpPr txBox="1">
            <a:spLocks noGrp="1"/>
          </p:cNvSpPr>
          <p:nvPr>
            <p:ph type="body" idx="1"/>
          </p:nvPr>
        </p:nvSpPr>
        <p:spPr>
          <a:xfrm>
            <a:off x="426451" y="2560748"/>
            <a:ext cx="77301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/>
              <a:t>Talk to your Disability Service:</a:t>
            </a:r>
            <a:endParaRPr sz="32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Email / meet up - ask the Team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Disability Officer / Occupational Therapist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A0C8"/>
              </a:buClr>
              <a:buSzPts val="1800"/>
              <a:buChar char="▶"/>
            </a:pPr>
            <a:r>
              <a:rPr lang="en-US">
                <a:solidFill>
                  <a:srgbClr val="FEA0C8"/>
                </a:solidFill>
              </a:rPr>
              <a:t>Assistive Technology - types?</a:t>
            </a:r>
            <a:endParaRPr>
              <a:solidFill>
                <a:srgbClr val="FEA0C8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Other services - Library…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Student Union</a:t>
            </a:r>
            <a:endParaRPr/>
          </a:p>
        </p:txBody>
      </p:sp>
      <p:pic>
        <p:nvPicPr>
          <p:cNvPr id="552" name="Google Shape;552;g32cc7edb11d_0_16" descr="astronaut juggli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28873" y="2099075"/>
            <a:ext cx="2147926" cy="365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2cc7edb11d_0_102"/>
          <p:cNvSpPr txBox="1">
            <a:spLocks noGrp="1"/>
          </p:cNvSpPr>
          <p:nvPr>
            <p:ph type="ctrTitle" idx="4294967295"/>
          </p:nvPr>
        </p:nvSpPr>
        <p:spPr>
          <a:xfrm>
            <a:off x="1057922" y="478408"/>
            <a:ext cx="100743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en-US"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DCU Compass</a:t>
            </a: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sz="4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g32cc7edb11d_0_102"/>
          <p:cNvSpPr txBox="1">
            <a:spLocks noGrp="1"/>
          </p:cNvSpPr>
          <p:nvPr>
            <p:ph type="subTitle" idx="4294967295"/>
          </p:nvPr>
        </p:nvSpPr>
        <p:spPr>
          <a:xfrm>
            <a:off x="651029" y="5629275"/>
            <a:ext cx="107157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 sz="2800" b="1" i="0" u="none" strike="noStrike" cap="none">
                <a:solidFill>
                  <a:srgbClr val="FDA0C7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www.dcu.ie/students/inclusive-technology</a:t>
            </a:r>
            <a:endParaRPr sz="2800" b="1" i="0" u="none" strike="noStrike" cap="none">
              <a:solidFill>
                <a:srgbClr val="FDA0C7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59" name="Google Shape;559;g32cc7edb11d_0_102" descr="compass a tool in DCU to explore Assistive Technolog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933350" cy="6795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g32cc7edb11d_0_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7539225" y="2203962"/>
            <a:ext cx="4265349" cy="296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g32cc7edb11d_0_0"/>
          <p:cNvSpPr txBox="1">
            <a:spLocks noGrp="1"/>
          </p:cNvSpPr>
          <p:nvPr>
            <p:ph type="title"/>
          </p:nvPr>
        </p:nvSpPr>
        <p:spPr>
          <a:xfrm>
            <a:off x="332050" y="661500"/>
            <a:ext cx="11472600" cy="9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US" sz="5900">
                <a:solidFill>
                  <a:srgbClr val="FEA0C8"/>
                </a:solidFill>
              </a:rPr>
              <a:t>Curiosity… and Assistive Tech</a:t>
            </a:r>
            <a:endParaRPr sz="5900">
              <a:solidFill>
                <a:srgbClr val="FEA0C8"/>
              </a:solidFill>
            </a:endParaRPr>
          </a:p>
        </p:txBody>
      </p:sp>
      <p:sp>
        <p:nvSpPr>
          <p:cNvPr id="566" name="Google Shape;566;g32cc7edb11d_0_0"/>
          <p:cNvSpPr txBox="1">
            <a:spLocks noGrp="1"/>
          </p:cNvSpPr>
          <p:nvPr>
            <p:ph type="body" idx="1"/>
          </p:nvPr>
        </p:nvSpPr>
        <p:spPr>
          <a:xfrm>
            <a:off x="426450" y="2560750"/>
            <a:ext cx="8738400" cy="30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200"/>
              <a:t>Why even think about Assistive Tech:</a:t>
            </a:r>
            <a:endParaRPr sz="32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sz="32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Note-taking - </a:t>
            </a:r>
            <a:r>
              <a:rPr lang="en-US" sz="2500">
                <a:solidFill>
                  <a:srgbClr val="FEA0C8"/>
                </a:solidFill>
              </a:rPr>
              <a:t>OneNote / Google Docs</a:t>
            </a:r>
            <a:endParaRPr sz="2500">
              <a:solidFill>
                <a:srgbClr val="FEA0C8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Read Aloud </a:t>
            </a:r>
            <a:r>
              <a:rPr lang="en-US" sz="2500"/>
              <a:t>-</a:t>
            </a:r>
            <a:r>
              <a:rPr lang="en-US"/>
              <a:t> </a:t>
            </a:r>
            <a:r>
              <a:rPr lang="en-US" sz="2500">
                <a:solidFill>
                  <a:srgbClr val="FEA0C8"/>
                </a:solidFill>
              </a:rPr>
              <a:t>Immersive Reader / iPhone</a:t>
            </a:r>
            <a:endParaRPr sz="2500">
              <a:solidFill>
                <a:srgbClr val="FEA0C8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Writing - </a:t>
            </a:r>
            <a:r>
              <a:rPr lang="en-US" sz="2500">
                <a:solidFill>
                  <a:srgbClr val="FEA0C8"/>
                </a:solidFill>
              </a:rPr>
              <a:t>Write with your Voice</a:t>
            </a:r>
            <a:endParaRPr sz="2500">
              <a:solidFill>
                <a:srgbClr val="FEA0C8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Organisation - </a:t>
            </a:r>
            <a:r>
              <a:rPr lang="en-US" sz="2500">
                <a:solidFill>
                  <a:srgbClr val="FEA0C8"/>
                </a:solidFill>
              </a:rPr>
              <a:t>Bookmark on Browser</a:t>
            </a:r>
            <a:endParaRPr sz="2500">
              <a:solidFill>
                <a:srgbClr val="FEA0C8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▶"/>
            </a:pPr>
            <a:r>
              <a:rPr lang="en-US"/>
              <a:t>Procrastination - </a:t>
            </a:r>
            <a:r>
              <a:rPr lang="en-US" sz="2500">
                <a:solidFill>
                  <a:srgbClr val="FEA0C8"/>
                </a:solidFill>
              </a:rPr>
              <a:t>What makes you work?</a:t>
            </a:r>
            <a:endParaRPr/>
          </a:p>
        </p:txBody>
      </p:sp>
      <p:pic>
        <p:nvPicPr>
          <p:cNvPr id="567" name="Google Shape;567;g32cc7edb11d_0_0" descr="astronaut with laptop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60485" y="1653587"/>
            <a:ext cx="2622838" cy="417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3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04adec5-321f-46c9-8d8f-d278d5019d73">
      <Terms xmlns="http://schemas.microsoft.com/office/infopath/2007/PartnerControls"/>
    </lcf76f155ced4ddcb4097134ff3c332f>
    <TaxCatchAll xmlns="98a9eb8c-6a01-428e-9f5d-17b5596ff277" xsi:nil="true"/>
    <SharedWithUsers xmlns="98a9eb8c-6a01-428e-9f5d-17b5596ff277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946560433F2B4BAC6115A870028350" ma:contentTypeVersion="17" ma:contentTypeDescription="Create a new document." ma:contentTypeScope="" ma:versionID="504a4eee48183cc64ffa4f8ca4e8fda6">
  <xsd:schema xmlns:xsd="http://www.w3.org/2001/XMLSchema" xmlns:xs="http://www.w3.org/2001/XMLSchema" xmlns:p="http://schemas.microsoft.com/office/2006/metadata/properties" xmlns:ns2="f04adec5-321f-46c9-8d8f-d278d5019d73" xmlns:ns3="98a9eb8c-6a01-428e-9f5d-17b5596ff277" targetNamespace="http://schemas.microsoft.com/office/2006/metadata/properties" ma:root="true" ma:fieldsID="cf20f95ca4649c41c8b81b9c4d626c3f" ns2:_="" ns3:_="">
    <xsd:import namespace="f04adec5-321f-46c9-8d8f-d278d5019d73"/>
    <xsd:import namespace="98a9eb8c-6a01-428e-9f5d-17b5596ff2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adec5-321f-46c9-8d8f-d278d5019d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9eb8c-6a01-428e-9f5d-17b5596ff277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47ea14bd-29b4-46a6-9b71-aedf54cf4907}" ma:internalName="TaxCatchAll" ma:showField="CatchAllData" ma:web="98a9eb8c-6a01-428e-9f5d-17b5596ff2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596EDE-56EE-40EF-89E3-AA4782FA5C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2DA434-AFB0-405D-8FA7-7E931FFE52D7}">
  <ds:schemaRefs>
    <ds:schemaRef ds:uri="http://schemas.microsoft.com/office/2006/metadata/properties"/>
    <ds:schemaRef ds:uri="http://schemas.microsoft.com/office/infopath/2007/PartnerControls"/>
    <ds:schemaRef ds:uri="f04adec5-321f-46c9-8d8f-d278d5019d73"/>
    <ds:schemaRef ds:uri="98a9eb8c-6a01-428e-9f5d-17b5596ff277"/>
  </ds:schemaRefs>
</ds:datastoreItem>
</file>

<file path=customXml/itemProps3.xml><?xml version="1.0" encoding="utf-8"?>
<ds:datastoreItem xmlns:ds="http://schemas.openxmlformats.org/officeDocument/2006/customXml" ds:itemID="{7D30D34C-2B80-4385-825B-EA5832A1914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4adec5-321f-46c9-8d8f-d278d5019d73"/>
    <ds:schemaRef ds:uri="98a9eb8c-6a01-428e-9f5d-17b5596ff2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408</Words>
  <Application>Microsoft Office PowerPoint</Application>
  <PresentationFormat>Widescreen</PresentationFormat>
  <Paragraphs>87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Poppins</vt:lpstr>
      <vt:lpstr>Tw Cen MT</vt:lpstr>
      <vt:lpstr>Josefin Sans</vt:lpstr>
      <vt:lpstr>Calibri</vt:lpstr>
      <vt:lpstr>Century Gothic</vt:lpstr>
      <vt:lpstr>Aptos</vt:lpstr>
      <vt:lpstr>Calibri Light</vt:lpstr>
      <vt:lpstr>Arial</vt:lpstr>
      <vt:lpstr>13_Office Theme</vt:lpstr>
      <vt:lpstr>4_Office Theme</vt:lpstr>
      <vt:lpstr>23_Office Theme</vt:lpstr>
      <vt:lpstr>Office Theme</vt:lpstr>
      <vt:lpstr>1_Office Theme</vt:lpstr>
      <vt:lpstr>Enhancing Accessibility in Education</vt:lpstr>
      <vt:lpstr>What does accessibility even mean?</vt:lpstr>
      <vt:lpstr>Accessibility can mean a lot of different things</vt:lpstr>
      <vt:lpstr>Accessibility and Assistive Technology</vt:lpstr>
      <vt:lpstr>Accessibility and You</vt:lpstr>
      <vt:lpstr>Curiosity …</vt:lpstr>
      <vt:lpstr>Curiosity… about your Disability Service</vt:lpstr>
      <vt:lpstr>DCU Compass </vt:lpstr>
      <vt:lpstr>Curiosity… and Assistive Tech</vt:lpstr>
      <vt:lpstr>Curiosity… Tech Skills</vt:lpstr>
      <vt:lpstr>Curiosity… and transform files</vt:lpstr>
      <vt:lpstr>Curiosity… Digital Accessibility</vt:lpstr>
      <vt:lpstr>Curiosity…Find your Tribe</vt:lpstr>
      <vt:lpstr>Microsoft Tools Immersive Reader in Word</vt:lpstr>
      <vt:lpstr>Sensus Access Document to audio file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Katy Ruth Halpin</dc:creator>
  <cp:lastModifiedBy>Danielle O'Rourke</cp:lastModifiedBy>
  <cp:revision>3</cp:revision>
  <dcterms:created xsi:type="dcterms:W3CDTF">2022-05-19T09:57:07Z</dcterms:created>
  <dcterms:modified xsi:type="dcterms:W3CDTF">2025-02-12T11:08:39Z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0x01010069946560433F2B4BAC6115A870028350</vt:lpwstr>
  </property>
  <property fmtid="{D5CDD505-2E9C-101B-9397-08002B2CF9AE}" pid="3" name="Order">
    <vt:r8>45200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