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2" r:id="rId1"/>
    <p:sldMasterId id="2147483696" r:id="rId2"/>
  </p:sldMasterIdLst>
  <p:notesMasterIdLst>
    <p:notesMasterId r:id="rId17"/>
  </p:notesMasterIdLst>
  <p:sldIdLst>
    <p:sldId id="256" r:id="rId3"/>
    <p:sldId id="260" r:id="rId4"/>
    <p:sldId id="261" r:id="rId5"/>
    <p:sldId id="262" r:id="rId6"/>
    <p:sldId id="259" r:id="rId7"/>
    <p:sldId id="263" r:id="rId8"/>
    <p:sldId id="264" r:id="rId9"/>
    <p:sldId id="265" r:id="rId10"/>
    <p:sldId id="267" r:id="rId11"/>
    <p:sldId id="269" r:id="rId12"/>
    <p:sldId id="270" r:id="rId13"/>
    <p:sldId id="271" r:id="rId14"/>
    <p:sldId id="272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528794-07CE-4A7D-B69D-4397D56BCE11}" v="1" dt="2025-10-23T11:33:59.4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573" autoAdjust="0"/>
  </p:normalViewPr>
  <p:slideViewPr>
    <p:cSldViewPr snapToGrid="0">
      <p:cViewPr varScale="1">
        <p:scale>
          <a:sx n="93" d="100"/>
          <a:sy n="93" d="100"/>
        </p:scale>
        <p:origin x="4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B1DAA-1690-49EB-AD47-3C4103C7374C}" type="datetimeFigureOut">
              <a:rPr lang="en-IE" smtClean="0"/>
              <a:t>23/10/2025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78FC7-F4D8-474D-AE7F-068DED0856D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14679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78FC7-F4D8-474D-AE7F-068DED0856DB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8859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0E917C-78D8-4ED9-81D0-DB4BDE333433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23813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0E917C-78D8-4ED9-81D0-DB4BDE333433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7503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8ADA52-471B-4AA4-B6B5-267CD77D7FC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566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0E917C-78D8-4ED9-81D0-DB4BDE333433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08335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0E917C-78D8-4ED9-81D0-DB4BDE333433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69405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19250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2132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773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6818E-BA0B-4B7A-D56C-C6C4B42C5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7199F1-603A-DB16-4A0D-9A1767938D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39765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7EFD0-5262-4294-A8FF-D729EFE8B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8B0F2A-3377-41CD-9219-96BB715CB0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87538"/>
            <a:ext cx="9145588" cy="3357562"/>
          </a:xfrm>
        </p:spPr>
        <p:txBody>
          <a:bodyPr/>
          <a:lstStyle>
            <a:lvl1pPr marL="571500" indent="-57150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/>
            </a:lvl1pPr>
            <a:lvl2pPr marL="914400" indent="-45720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/>
            </a:lvl2pPr>
            <a:lvl3pPr marL="1371600" indent="-45720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/>
            </a:lvl3pPr>
            <a:lvl4pPr marL="1714500" indent="-34290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/>
            </a:lvl4pPr>
            <a:lvl5pPr marL="2114550" indent="-28575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488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5;p37" descr="Desktop">
            <a:extLst>
              <a:ext uri="{FF2B5EF4-FFF2-40B4-BE49-F238E27FC236}">
                <a16:creationId xmlns:a16="http://schemas.microsoft.com/office/drawing/2014/main" id="{D01AEC57-CE9E-4201-86E9-E9D64554BDCC}"/>
              </a:ext>
            </a:extLst>
          </p:cNvPr>
          <p:cNvSpPr/>
          <p:nvPr userDrawn="1"/>
        </p:nvSpPr>
        <p:spPr>
          <a:xfrm>
            <a:off x="5570379" y="1172474"/>
            <a:ext cx="5797027" cy="4513051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AE9D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" name="Google Shape;236;p37">
            <a:extLst>
              <a:ext uri="{FF2B5EF4-FFF2-40B4-BE49-F238E27FC236}">
                <a16:creationId xmlns:a16="http://schemas.microsoft.com/office/drawing/2014/main" id="{9FF7A7AF-C634-4C70-8625-A98AE196C264}"/>
              </a:ext>
            </a:extLst>
          </p:cNvPr>
          <p:cNvSpPr/>
          <p:nvPr userDrawn="1"/>
        </p:nvSpPr>
        <p:spPr>
          <a:xfrm>
            <a:off x="5791982" y="1379765"/>
            <a:ext cx="5353819" cy="3363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Tw Cen MT" panose="020B0602020104020603" pitchFamily="34" charset="0"/>
                <a:ea typeface="Karla"/>
                <a:cs typeface="Karla"/>
                <a:sym typeface="Karla"/>
              </a:rPr>
              <a:t>Place your screenshot here</a:t>
            </a:r>
            <a:endParaRPr sz="2000" dirty="0">
              <a:solidFill>
                <a:schemeClr val="tx1"/>
              </a:solidFill>
              <a:latin typeface="Tw Cen MT" panose="020B0602020104020603" pitchFamily="34" charset="0"/>
              <a:ea typeface="Karla"/>
              <a:cs typeface="Karla"/>
              <a:sym typeface="Karla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1D3ED24-5FDC-4AB7-8BBA-8BC52D3DA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3694" y="2041768"/>
            <a:ext cx="4627584" cy="31369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8CCEC2B-75C2-408B-B2C7-1E0CFA41D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944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Tw Cen MT" panose="020B06020201040206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035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10D1E-9671-449A-BF2E-801E18CC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96645"/>
            <a:ext cx="10515600" cy="1325563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5294A-98E6-4E30-AE40-8A366D7E5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2716213"/>
            <a:ext cx="10515600" cy="2339975"/>
          </a:xfrm>
        </p:spPr>
        <p:txBody>
          <a:bodyPr/>
          <a:lstStyle>
            <a:lvl1pPr marL="0" indent="0">
              <a:buNone/>
              <a:defRPr sz="3600">
                <a:latin typeface="Tw Cen MT" panose="020B0602020104020603" pitchFamily="34" charset="0"/>
              </a:defRPr>
            </a:lvl1pPr>
            <a:lvl2pPr marL="457200" indent="0">
              <a:buNone/>
              <a:defRPr>
                <a:latin typeface="Tw Cen MT" panose="020B0602020104020603" pitchFamily="34" charset="0"/>
              </a:defRPr>
            </a:lvl2pPr>
            <a:lvl3pPr marL="914400" indent="0">
              <a:buNone/>
              <a:defRPr>
                <a:latin typeface="Tw Cen MT" panose="020B0602020104020603" pitchFamily="34" charset="0"/>
              </a:defRPr>
            </a:lvl3pPr>
            <a:lvl4pPr marL="1371600" indent="0">
              <a:buNone/>
              <a:defRPr>
                <a:latin typeface="Tw Cen MT" panose="020B0602020104020603" pitchFamily="34" charset="0"/>
              </a:defRPr>
            </a:lvl4pPr>
            <a:lvl5pPr marL="1828800" indent="0">
              <a:buNone/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9859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3DDB6-5F21-4791-BAC1-0DBA22F85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5125"/>
            <a:ext cx="10890504" cy="1325563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7DED157-54C8-4973-BC92-9E3047A0764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35424" y="2905125"/>
            <a:ext cx="3191256" cy="2413000"/>
          </a:xfrm>
        </p:spPr>
        <p:txBody>
          <a:bodyPr>
            <a:noAutofit/>
          </a:bodyPr>
          <a:lstStyle>
            <a:lvl1pPr>
              <a:defRPr sz="2800">
                <a:latin typeface="Tw Cen MT" panose="020B0602020104020603" pitchFamily="34" charset="0"/>
              </a:defRPr>
            </a:lvl1pPr>
            <a:lvl2pPr>
              <a:defRPr sz="2800">
                <a:latin typeface="Tw Cen MT" panose="020B0602020104020603" pitchFamily="34" charset="0"/>
              </a:defRPr>
            </a:lvl2pPr>
            <a:lvl3pPr>
              <a:defRPr sz="2800">
                <a:latin typeface="Tw Cen MT" panose="020B0602020104020603" pitchFamily="34" charset="0"/>
              </a:defRPr>
            </a:lvl3pPr>
            <a:lvl4pPr>
              <a:defRPr sz="2800">
                <a:latin typeface="Tw Cen MT" panose="020B0602020104020603" pitchFamily="34" charset="0"/>
              </a:defRPr>
            </a:lvl4pPr>
            <a:lvl5pPr>
              <a:defRPr sz="2800"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77CE02F5-DAA5-4664-A7D7-7268B0014FF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5800" y="2905125"/>
            <a:ext cx="3191256" cy="2413000"/>
          </a:xfrm>
        </p:spPr>
        <p:txBody>
          <a:bodyPr>
            <a:noAutofit/>
          </a:bodyPr>
          <a:lstStyle>
            <a:lvl1pPr>
              <a:defRPr sz="2800">
                <a:latin typeface="Tw Cen MT" panose="020B0602020104020603" pitchFamily="34" charset="0"/>
              </a:defRPr>
            </a:lvl1pPr>
            <a:lvl2pPr>
              <a:defRPr sz="2800">
                <a:latin typeface="Tw Cen MT" panose="020B0602020104020603" pitchFamily="34" charset="0"/>
              </a:defRPr>
            </a:lvl2pPr>
            <a:lvl3pPr>
              <a:defRPr sz="2800">
                <a:latin typeface="Tw Cen MT" panose="020B0602020104020603" pitchFamily="34" charset="0"/>
              </a:defRPr>
            </a:lvl3pPr>
            <a:lvl4pPr>
              <a:defRPr sz="2800">
                <a:latin typeface="Tw Cen MT" panose="020B0602020104020603" pitchFamily="34" charset="0"/>
              </a:defRPr>
            </a:lvl4pPr>
            <a:lvl5pPr>
              <a:defRPr sz="2800"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81962E99-AE59-489F-987D-2C568F855C7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5048" y="2905125"/>
            <a:ext cx="3191256" cy="2413000"/>
          </a:xfrm>
        </p:spPr>
        <p:txBody>
          <a:bodyPr>
            <a:noAutofit/>
          </a:bodyPr>
          <a:lstStyle>
            <a:lvl1pPr>
              <a:defRPr sz="2800">
                <a:latin typeface="Tw Cen MT" panose="020B0602020104020603" pitchFamily="34" charset="0"/>
              </a:defRPr>
            </a:lvl1pPr>
            <a:lvl2pPr>
              <a:defRPr sz="2800">
                <a:latin typeface="Tw Cen MT" panose="020B0602020104020603" pitchFamily="34" charset="0"/>
              </a:defRPr>
            </a:lvl2pPr>
            <a:lvl3pPr>
              <a:defRPr sz="2800">
                <a:latin typeface="Tw Cen MT" panose="020B0602020104020603" pitchFamily="34" charset="0"/>
              </a:defRPr>
            </a:lvl3pPr>
            <a:lvl4pPr>
              <a:defRPr sz="2800">
                <a:latin typeface="Tw Cen MT" panose="020B0602020104020603" pitchFamily="34" charset="0"/>
              </a:defRPr>
            </a:lvl4pPr>
            <a:lvl5pPr>
              <a:defRPr sz="2800"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505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4376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theme" Target="../theme/theme1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tags" Target="../tags/tag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28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18" name="Google Shape;8;p1">
            <a:extLst>
              <a:ext uri="{FF2B5EF4-FFF2-40B4-BE49-F238E27FC236}">
                <a16:creationId xmlns:a16="http://schemas.microsoft.com/office/drawing/2014/main" id="{58C8FB26-5B1C-8A70-9F74-5AC289DF3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875283"/>
            <a:ext cx="12192000" cy="984353"/>
          </a:xfrm>
          <a:prstGeom prst="rect">
            <a:avLst/>
          </a:prstGeom>
          <a:solidFill>
            <a:srgbClr val="2C59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2;p1">
            <a:extLst>
              <a:ext uri="{FF2B5EF4-FFF2-40B4-BE49-F238E27FC236}">
                <a16:creationId xmlns:a16="http://schemas.microsoft.com/office/drawing/2014/main" id="{B9E2FBFD-991C-1F87-5472-6EA5CCC5BCDB}"/>
              </a:ext>
            </a:extLst>
          </p:cNvPr>
          <p:cNvSpPr txBox="1"/>
          <p:nvPr userDrawn="1"/>
        </p:nvSpPr>
        <p:spPr>
          <a:xfrm>
            <a:off x="7376411" y="6174341"/>
            <a:ext cx="2049010" cy="547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@aheadireland	</a:t>
            </a:r>
            <a:endParaRPr>
              <a:solidFill>
                <a:srgbClr val="FFFFFF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67B17AE-417F-303E-5787-122489DA62C0}"/>
              </a:ext>
            </a:extLst>
          </p:cNvPr>
          <p:cNvGrpSpPr/>
          <p:nvPr userDrawn="1"/>
        </p:nvGrpSpPr>
        <p:grpSpPr>
          <a:xfrm>
            <a:off x="4024817" y="5877959"/>
            <a:ext cx="984353" cy="984353"/>
            <a:chOff x="4100431" y="5877959"/>
            <a:chExt cx="984353" cy="984353"/>
          </a:xfrm>
        </p:grpSpPr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1D68B2EC-E4EC-6E07-B471-28D4A2CF8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100431" y="5877959"/>
              <a:ext cx="984353" cy="984353"/>
            </a:xfrm>
            <a:prstGeom prst="rtTriangle">
              <a:avLst/>
            </a:prstGeom>
            <a:solidFill>
              <a:srgbClr val="6C9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Google Shape;15;p1" descr="Facebook Logo">
              <a:extLst>
                <a:ext uri="{FF2B5EF4-FFF2-40B4-BE49-F238E27FC236}">
                  <a16:creationId xmlns:a16="http://schemas.microsoft.com/office/drawing/2014/main" id="{47FE2CED-34C1-6675-AEA9-F9F30E06A646}"/>
                </a:ext>
              </a:extLst>
            </p:cNvPr>
            <p:cNvPicPr preferRelativeResize="0"/>
            <p:nvPr userDrawn="1"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278514" y="6210633"/>
              <a:ext cx="273037" cy="5233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" name="Google Shape;12;p1">
            <a:extLst>
              <a:ext uri="{FF2B5EF4-FFF2-40B4-BE49-F238E27FC236}">
                <a16:creationId xmlns:a16="http://schemas.microsoft.com/office/drawing/2014/main" id="{ACF2FA72-E355-9B69-ABC4-453DEFDD61DB}"/>
              </a:ext>
            </a:extLst>
          </p:cNvPr>
          <p:cNvSpPr txBox="1"/>
          <p:nvPr userDrawn="1"/>
        </p:nvSpPr>
        <p:spPr>
          <a:xfrm>
            <a:off x="4712990" y="6174341"/>
            <a:ext cx="1562581" cy="4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/AHEADireland		</a:t>
            </a:r>
            <a:endParaRPr>
              <a:solidFill>
                <a:srgbClr val="FFFFFF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" name="Google Shape;12;p1">
            <a:extLst>
              <a:ext uri="{FF2B5EF4-FFF2-40B4-BE49-F238E27FC236}">
                <a16:creationId xmlns:a16="http://schemas.microsoft.com/office/drawing/2014/main" id="{A438240D-0FC1-C582-3C12-4DE2B6EBDEE9}"/>
              </a:ext>
            </a:extLst>
          </p:cNvPr>
          <p:cNvSpPr txBox="1"/>
          <p:nvPr userDrawn="1"/>
        </p:nvSpPr>
        <p:spPr>
          <a:xfrm>
            <a:off x="10035304" y="6174341"/>
            <a:ext cx="2343807" cy="677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www.ahead.ie</a:t>
            </a:r>
            <a:r>
              <a:rPr lang="en" dirty="0">
                <a:solidFill>
                  <a:srgbClr val="FFFFFF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	</a:t>
            </a:r>
            <a:endParaRPr dirty="0">
              <a:solidFill>
                <a:srgbClr val="FFFFFF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5" name="Picture 24" descr="AHEAD logo in white">
            <a:extLst>
              <a:ext uri="{FF2B5EF4-FFF2-40B4-BE49-F238E27FC236}">
                <a16:creationId xmlns:a16="http://schemas.microsoft.com/office/drawing/2014/main" id="{D8EDFE63-DE6B-3899-02E2-CD99AA959A6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01" y="6167491"/>
            <a:ext cx="3243397" cy="399935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1AEB0B5-459F-05D7-5D43-9607E7084D55}"/>
              </a:ext>
            </a:extLst>
          </p:cNvPr>
          <p:cNvGrpSpPr/>
          <p:nvPr userDrawn="1"/>
        </p:nvGrpSpPr>
        <p:grpSpPr>
          <a:xfrm>
            <a:off x="6593302" y="5882131"/>
            <a:ext cx="984353" cy="984353"/>
            <a:chOff x="6276684" y="5882131"/>
            <a:chExt cx="984353" cy="984353"/>
          </a:xfrm>
        </p:grpSpPr>
        <p:sp>
          <p:nvSpPr>
            <p:cNvPr id="27" name="Right Triangle 26">
              <a:extLst>
                <a:ext uri="{FF2B5EF4-FFF2-40B4-BE49-F238E27FC236}">
                  <a16:creationId xmlns:a16="http://schemas.microsoft.com/office/drawing/2014/main" id="{CA83140E-8D89-36BD-BC2D-03C6B7A7B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276684" y="5882131"/>
              <a:ext cx="984353" cy="984353"/>
            </a:xfrm>
            <a:prstGeom prst="rtTriangle">
              <a:avLst/>
            </a:prstGeom>
            <a:solidFill>
              <a:srgbClr val="6C9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Google Shape;14;p1" descr="Twitter Logo">
              <a:extLst>
                <a:ext uri="{FF2B5EF4-FFF2-40B4-BE49-F238E27FC236}">
                  <a16:creationId xmlns:a16="http://schemas.microsoft.com/office/drawing/2014/main" id="{A0240E3D-3BD1-ABAC-7B5B-FEF6D55A4974}"/>
                </a:ext>
              </a:extLst>
            </p:cNvPr>
            <p:cNvPicPr preferRelativeResize="0"/>
            <p:nvPr userDrawn="1"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463795" y="6248021"/>
              <a:ext cx="551457" cy="4485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E9F4156-9338-52D5-9746-653387D9B227}"/>
              </a:ext>
            </a:extLst>
          </p:cNvPr>
          <p:cNvGrpSpPr/>
          <p:nvPr userDrawn="1"/>
        </p:nvGrpSpPr>
        <p:grpSpPr>
          <a:xfrm>
            <a:off x="9458125" y="5881212"/>
            <a:ext cx="984353" cy="984353"/>
            <a:chOff x="8966296" y="5881212"/>
            <a:chExt cx="984353" cy="984353"/>
          </a:xfrm>
        </p:grpSpPr>
        <p:sp>
          <p:nvSpPr>
            <p:cNvPr id="30" name="Right Triangle 29">
              <a:extLst>
                <a:ext uri="{FF2B5EF4-FFF2-40B4-BE49-F238E27FC236}">
                  <a16:creationId xmlns:a16="http://schemas.microsoft.com/office/drawing/2014/main" id="{384405F4-A116-60B7-9275-E354313A79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966296" y="5881212"/>
              <a:ext cx="984353" cy="984353"/>
            </a:xfrm>
            <a:prstGeom prst="rtTriangle">
              <a:avLst/>
            </a:prstGeom>
            <a:solidFill>
              <a:srgbClr val="6C9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1" name="Google Shape;13;p1" descr="Website logo">
              <a:extLst>
                <a:ext uri="{FF2B5EF4-FFF2-40B4-BE49-F238E27FC236}">
                  <a16:creationId xmlns:a16="http://schemas.microsoft.com/office/drawing/2014/main" id="{EC3C0D9A-DE89-0EE1-B4D6-15A85FD3EBEC}"/>
                </a:ext>
              </a:extLst>
            </p:cNvPr>
            <p:cNvPicPr preferRelativeResize="0"/>
            <p:nvPr userDrawn="1"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9152681" y="6146034"/>
              <a:ext cx="415636" cy="48280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custDataLst>
      <p:tags r:id="rId6"/>
    </p:custDataLst>
    <p:extLst>
      <p:ext uri="{BB962C8B-B14F-4D97-AF65-F5344CB8AC3E}">
        <p14:creationId xmlns:p14="http://schemas.microsoft.com/office/powerpoint/2010/main" val="227155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703" r:id="rId3"/>
    <p:sldLayoutId id="214748370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26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Google Shape;8;p1">
            <a:extLst>
              <a:ext uri="{FF2B5EF4-FFF2-40B4-BE49-F238E27FC236}">
                <a16:creationId xmlns:a16="http://schemas.microsoft.com/office/drawing/2014/main" id="{FA1B5EA7-73F0-4DFD-A1FB-E39447DAE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875283"/>
            <a:ext cx="12192000" cy="984353"/>
          </a:xfrm>
          <a:prstGeom prst="rect">
            <a:avLst/>
          </a:prstGeom>
          <a:solidFill>
            <a:srgbClr val="2C59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2;p1">
            <a:extLst>
              <a:ext uri="{FF2B5EF4-FFF2-40B4-BE49-F238E27FC236}">
                <a16:creationId xmlns:a16="http://schemas.microsoft.com/office/drawing/2014/main" id="{893615C0-78BB-4DD2-B773-9387F5E7E28C}"/>
              </a:ext>
            </a:extLst>
          </p:cNvPr>
          <p:cNvSpPr txBox="1"/>
          <p:nvPr userDrawn="1"/>
        </p:nvSpPr>
        <p:spPr>
          <a:xfrm>
            <a:off x="7376411" y="6174341"/>
            <a:ext cx="2049010" cy="547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@aheadireland	</a:t>
            </a:r>
            <a:endParaRPr>
              <a:solidFill>
                <a:srgbClr val="FFFFFF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604E9DE-8FB4-4716-B657-06842ADD8753}"/>
              </a:ext>
            </a:extLst>
          </p:cNvPr>
          <p:cNvGrpSpPr/>
          <p:nvPr userDrawn="1"/>
        </p:nvGrpSpPr>
        <p:grpSpPr>
          <a:xfrm>
            <a:off x="4024817" y="5877959"/>
            <a:ext cx="984353" cy="984353"/>
            <a:chOff x="4100431" y="5877959"/>
            <a:chExt cx="984353" cy="984353"/>
          </a:xfrm>
        </p:grpSpPr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CC0561E3-5540-4E51-9BE6-DA83A1E62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100431" y="5877959"/>
              <a:ext cx="984353" cy="984353"/>
            </a:xfrm>
            <a:prstGeom prst="rtTriangle">
              <a:avLst/>
            </a:prstGeom>
            <a:solidFill>
              <a:srgbClr val="6C9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Google Shape;15;p1" descr="Facebook Logo">
              <a:extLst>
                <a:ext uri="{FF2B5EF4-FFF2-40B4-BE49-F238E27FC236}">
                  <a16:creationId xmlns:a16="http://schemas.microsoft.com/office/drawing/2014/main" id="{FFE7E155-AA03-4A09-A709-B36E7B6DB1BF}"/>
                </a:ext>
              </a:extLst>
            </p:cNvPr>
            <p:cNvPicPr preferRelativeResize="0"/>
            <p:nvPr userDrawn="1"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278514" y="6210633"/>
              <a:ext cx="273037" cy="5233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Google Shape;12;p1">
            <a:extLst>
              <a:ext uri="{FF2B5EF4-FFF2-40B4-BE49-F238E27FC236}">
                <a16:creationId xmlns:a16="http://schemas.microsoft.com/office/drawing/2014/main" id="{F152B2B3-B5FE-4955-9650-212D456EE203}"/>
              </a:ext>
            </a:extLst>
          </p:cNvPr>
          <p:cNvSpPr txBox="1"/>
          <p:nvPr userDrawn="1"/>
        </p:nvSpPr>
        <p:spPr>
          <a:xfrm>
            <a:off x="4712990" y="6174341"/>
            <a:ext cx="1562581" cy="4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/AHEADireland		</a:t>
            </a:r>
            <a:endParaRPr>
              <a:solidFill>
                <a:srgbClr val="FFFFFF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" name="Google Shape;12;p1">
            <a:extLst>
              <a:ext uri="{FF2B5EF4-FFF2-40B4-BE49-F238E27FC236}">
                <a16:creationId xmlns:a16="http://schemas.microsoft.com/office/drawing/2014/main" id="{856EEC15-EDE7-4DDA-A68F-A30C86314B40}"/>
              </a:ext>
            </a:extLst>
          </p:cNvPr>
          <p:cNvSpPr txBox="1"/>
          <p:nvPr userDrawn="1"/>
        </p:nvSpPr>
        <p:spPr>
          <a:xfrm>
            <a:off x="10035304" y="6174341"/>
            <a:ext cx="2343807" cy="677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www.ahead.ie</a:t>
            </a:r>
            <a:r>
              <a:rPr lang="en" dirty="0">
                <a:solidFill>
                  <a:srgbClr val="FFFFFF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	</a:t>
            </a:r>
            <a:endParaRPr dirty="0">
              <a:solidFill>
                <a:srgbClr val="FFFFFF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2" name="Picture 11" descr="AHEAD logo in white">
            <a:extLst>
              <a:ext uri="{FF2B5EF4-FFF2-40B4-BE49-F238E27FC236}">
                <a16:creationId xmlns:a16="http://schemas.microsoft.com/office/drawing/2014/main" id="{977DCE68-5165-438E-88D4-6CB50402F2B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01" y="6167491"/>
            <a:ext cx="3243397" cy="39993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6D84C67-A603-4BD8-85C0-18A7CFD60885}"/>
              </a:ext>
            </a:extLst>
          </p:cNvPr>
          <p:cNvGrpSpPr/>
          <p:nvPr userDrawn="1"/>
        </p:nvGrpSpPr>
        <p:grpSpPr>
          <a:xfrm>
            <a:off x="6593302" y="5882131"/>
            <a:ext cx="984353" cy="984353"/>
            <a:chOff x="6276684" y="5882131"/>
            <a:chExt cx="984353" cy="984353"/>
          </a:xfrm>
        </p:grpSpPr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A8A71979-04A3-47C0-8DD5-ABB3AB487F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276684" y="5882131"/>
              <a:ext cx="984353" cy="984353"/>
            </a:xfrm>
            <a:prstGeom prst="rtTriangle">
              <a:avLst/>
            </a:prstGeom>
            <a:solidFill>
              <a:srgbClr val="6C9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Google Shape;14;p1" descr="Twitter Logo">
              <a:extLst>
                <a:ext uri="{FF2B5EF4-FFF2-40B4-BE49-F238E27FC236}">
                  <a16:creationId xmlns:a16="http://schemas.microsoft.com/office/drawing/2014/main" id="{EC201EB0-A09D-4432-9B2A-E41449CCF4AC}"/>
                </a:ext>
              </a:extLst>
            </p:cNvPr>
            <p:cNvPicPr preferRelativeResize="0"/>
            <p:nvPr userDrawn="1"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6463795" y="6248021"/>
              <a:ext cx="551457" cy="4485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A77F8CA-10FF-4148-A711-87B12C77278E}"/>
              </a:ext>
            </a:extLst>
          </p:cNvPr>
          <p:cNvGrpSpPr/>
          <p:nvPr userDrawn="1"/>
        </p:nvGrpSpPr>
        <p:grpSpPr>
          <a:xfrm>
            <a:off x="9458125" y="5881212"/>
            <a:ext cx="984353" cy="984353"/>
            <a:chOff x="8966296" y="5881212"/>
            <a:chExt cx="984353" cy="984353"/>
          </a:xfrm>
        </p:grpSpPr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335110E8-8E9B-4559-A061-13D62B1A4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966296" y="5881212"/>
              <a:ext cx="984353" cy="984353"/>
            </a:xfrm>
            <a:prstGeom prst="rtTriangle">
              <a:avLst/>
            </a:prstGeom>
            <a:solidFill>
              <a:srgbClr val="6C9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Google Shape;13;p1" descr="Website logo">
              <a:extLst>
                <a:ext uri="{FF2B5EF4-FFF2-40B4-BE49-F238E27FC236}">
                  <a16:creationId xmlns:a16="http://schemas.microsoft.com/office/drawing/2014/main" id="{758BB0C0-5177-44EB-B0CE-2212C01CEB08}"/>
                </a:ext>
              </a:extLst>
            </p:cNvPr>
            <p:cNvPicPr preferRelativeResize="0"/>
            <p:nvPr userDrawn="1"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9152681" y="6146034"/>
              <a:ext cx="415636" cy="48280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custDataLst>
      <p:tags r:id="rId7"/>
    </p:custDataLst>
    <p:extLst>
      <p:ext uri="{BB962C8B-B14F-4D97-AF65-F5344CB8AC3E}">
        <p14:creationId xmlns:p14="http://schemas.microsoft.com/office/powerpoint/2010/main" val="227155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9" r:id="rId2"/>
    <p:sldLayoutId id="2147483698" r:id="rId3"/>
    <p:sldLayoutId id="2147483697" r:id="rId4"/>
    <p:sldLayoutId id="214748365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Relationship Id="rId9" Type="http://schemas.openxmlformats.org/officeDocument/2006/relationships/image" Target="../media/image4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55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microsoft.com/office/2007/relationships/hdphoto" Target="../media/hdphoto2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microsoft.com/office/2007/relationships/hdphoto" Target="../media/hdphoto3.wdp"/><Relationship Id="rId10" Type="http://schemas.openxmlformats.org/officeDocument/2006/relationships/image" Target="../media/image14.jpeg"/><Relationship Id="rId4" Type="http://schemas.openxmlformats.org/officeDocument/2006/relationships/image" Target="../media/image9.pn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.xm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5" Type="http://schemas.openxmlformats.org/officeDocument/2006/relationships/image" Target="../media/image26.png"/><Relationship Id="rId15" Type="http://schemas.openxmlformats.org/officeDocument/2006/relationships/image" Target="../media/image36.jpe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Relationship Id="rId1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head.ie/journal/Effective-Transition-to-Higher-Education-for-Students-with-Disabilities-through-Enhancing-the-Use-of-Assistive-Technology-in-Second-Level-Education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hyperlink" Target="https://www.joyzabala.com/links-resourc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Relationship Id="rId5" Type="http://schemas.openxmlformats.org/officeDocument/2006/relationships/hyperlink" Target="https://www.tandfonline.com/doi/pdf/10.1080/17483107.2018.1471169?needAccess=true" TargetMode="External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head.ie/ATHive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5" Type="http://schemas.openxmlformats.org/officeDocument/2006/relationships/image" Target="../media/image40.JP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B0CC9-8AB8-BE36-0B9F-0072F9A4EA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Assistive Technology in Action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DDE3C1-1E75-ECA5-789A-B08CEA13BD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GB" dirty="0"/>
              <a:t>Danielle Duignan, Digital Media &amp; eLearning Officer, AHEAD</a:t>
            </a:r>
          </a:p>
          <a:p>
            <a:pPr algn="l"/>
            <a:r>
              <a:rPr lang="en-GB" dirty="0"/>
              <a:t>Better Options 2025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26921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734F7-898F-497E-86D8-C0CFFB31C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000" dirty="0"/>
              <a:t>Interests you would like to explore?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7047C51-E209-DF45-D34C-E2FA73AA1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83829" y="1600201"/>
            <a:ext cx="4123499" cy="3729120"/>
            <a:chOff x="7783829" y="1600201"/>
            <a:chExt cx="4123499" cy="372912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010CF0A-FE96-4F73-BBD6-862081958A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783829" y="1600201"/>
              <a:ext cx="4123499" cy="3729120"/>
            </a:xfrm>
            <a:prstGeom prst="ellipse">
              <a:avLst/>
            </a:prstGeom>
            <a:solidFill>
              <a:srgbClr val="F37B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9FB2B0A7-B42E-4BE1-8B27-C766E4F52AE0}"/>
                </a:ext>
              </a:extLst>
            </p:cNvPr>
            <p:cNvSpPr txBox="1">
              <a:spLocks/>
            </p:cNvSpPr>
            <p:nvPr/>
          </p:nvSpPr>
          <p:spPr>
            <a:xfrm>
              <a:off x="8590411" y="2352192"/>
              <a:ext cx="2510335" cy="222513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IE" sz="8800" b="1" dirty="0"/>
                <a:t>Q1 of 3</a:t>
              </a:r>
            </a:p>
          </p:txBody>
        </p:sp>
      </p:grpSp>
      <p:grpSp>
        <p:nvGrpSpPr>
          <p:cNvPr id="17" name="Group 16" descr="a group of icons representing aspects of education like reading, writing, organisation, groupwork and notetaking.">
            <a:extLst>
              <a:ext uri="{FF2B5EF4-FFF2-40B4-BE49-F238E27FC236}">
                <a16:creationId xmlns:a16="http://schemas.microsoft.com/office/drawing/2014/main" id="{01CDE29E-3D6C-464D-B9AA-5A5E75F2E1C5}"/>
              </a:ext>
            </a:extLst>
          </p:cNvPr>
          <p:cNvGrpSpPr/>
          <p:nvPr/>
        </p:nvGrpSpPr>
        <p:grpSpPr>
          <a:xfrm>
            <a:off x="755468" y="1145710"/>
            <a:ext cx="5340532" cy="3557482"/>
            <a:chOff x="755468" y="1145710"/>
            <a:chExt cx="5340532" cy="3557482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EBFFA2E1-99F4-47D7-82DE-F36A44DF79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73844"/>
            <a:stretch/>
          </p:blipFill>
          <p:spPr>
            <a:xfrm>
              <a:off x="755468" y="1145710"/>
              <a:ext cx="5340532" cy="1076443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F96DDD68-50B3-46BC-83BA-380B426598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36007" b="40904"/>
            <a:stretch/>
          </p:blipFill>
          <p:spPr>
            <a:xfrm>
              <a:off x="755468" y="2576839"/>
              <a:ext cx="5340532" cy="950217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EF35D61-E7A8-4C35-9096-8EA59FD202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69959" b="10080"/>
            <a:stretch/>
          </p:blipFill>
          <p:spPr>
            <a:xfrm>
              <a:off x="755468" y="3881742"/>
              <a:ext cx="5340532" cy="821450"/>
            </a:xfrm>
            <a:prstGeom prst="rect">
              <a:avLst/>
            </a:prstGeom>
          </p:spPr>
        </p:pic>
      </p:grpSp>
      <p:grpSp>
        <p:nvGrpSpPr>
          <p:cNvPr id="16" name="Group 15" descr="a link to the discover your AT in the ahead website - www.ahead.ie/discover-your-AT">
            <a:extLst>
              <a:ext uri="{FF2B5EF4-FFF2-40B4-BE49-F238E27FC236}">
                <a16:creationId xmlns:a16="http://schemas.microsoft.com/office/drawing/2014/main" id="{667BB6B6-69A2-4AEC-AE45-82352C7E4178}"/>
              </a:ext>
            </a:extLst>
          </p:cNvPr>
          <p:cNvGrpSpPr/>
          <p:nvPr/>
        </p:nvGrpSpPr>
        <p:grpSpPr>
          <a:xfrm>
            <a:off x="1079309" y="5116596"/>
            <a:ext cx="5130991" cy="542925"/>
            <a:chOff x="7140648" y="5272739"/>
            <a:chExt cx="5130991" cy="54292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4EBF535-7060-4E3F-BC9C-FC117518AD0F}"/>
                </a:ext>
              </a:extLst>
            </p:cNvPr>
            <p:cNvSpPr txBox="1"/>
            <p:nvPr/>
          </p:nvSpPr>
          <p:spPr>
            <a:xfrm>
              <a:off x="7839412" y="5313368"/>
              <a:ext cx="443222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E" sz="2400" dirty="0"/>
                <a:t>www.ahead.ie/Discover-your-AT</a:t>
              </a:r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D7950612-C163-41FC-BAE5-FAD82A763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140648" y="5272739"/>
              <a:ext cx="619125" cy="542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3631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734F7-898F-497E-86D8-C0CFFB31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95" y="0"/>
            <a:ext cx="7238764" cy="1325563"/>
          </a:xfrm>
        </p:spPr>
        <p:txBody>
          <a:bodyPr/>
          <a:lstStyle/>
          <a:p>
            <a:r>
              <a:rPr lang="en-IE" dirty="0"/>
              <a:t>What do you use?</a:t>
            </a:r>
          </a:p>
        </p:txBody>
      </p:sp>
      <p:grpSp>
        <p:nvGrpSpPr>
          <p:cNvPr id="17" name="Group 16" descr="a group of icons that represent the types of devices that people may have access to like laptops and smartphones and tablets.">
            <a:extLst>
              <a:ext uri="{FF2B5EF4-FFF2-40B4-BE49-F238E27FC236}">
                <a16:creationId xmlns:a16="http://schemas.microsoft.com/office/drawing/2014/main" id="{75719719-744A-4603-9E1F-9EC96BE3CDC1}"/>
              </a:ext>
            </a:extLst>
          </p:cNvPr>
          <p:cNvGrpSpPr/>
          <p:nvPr/>
        </p:nvGrpSpPr>
        <p:grpSpPr>
          <a:xfrm>
            <a:off x="1011352" y="1325563"/>
            <a:ext cx="5132774" cy="3401560"/>
            <a:chOff x="1011352" y="1325563"/>
            <a:chExt cx="5132774" cy="3401560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958416A5-E38B-428C-A750-792DFC29DE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77023"/>
            <a:stretch/>
          </p:blipFill>
          <p:spPr>
            <a:xfrm>
              <a:off x="1011352" y="1325563"/>
              <a:ext cx="5084648" cy="1012893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8B7F7228-095E-48CA-853D-420231D101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28948" b="48075"/>
            <a:stretch/>
          </p:blipFill>
          <p:spPr>
            <a:xfrm>
              <a:off x="1011352" y="2460384"/>
              <a:ext cx="5084648" cy="1012893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64BB8B46-659D-4608-B6BE-407546E799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62967" b="14055"/>
            <a:stretch/>
          </p:blipFill>
          <p:spPr>
            <a:xfrm>
              <a:off x="1059478" y="3714230"/>
              <a:ext cx="5084648" cy="1012893"/>
            </a:xfrm>
            <a:prstGeom prst="rect">
              <a:avLst/>
            </a:prstGeom>
          </p:spPr>
        </p:pic>
      </p:grpSp>
      <p:grpSp>
        <p:nvGrpSpPr>
          <p:cNvPr id="16" name="Group 15" descr="a link to the discover your AT in the ahead website - www.ahead.ie/discover-your-AT">
            <a:extLst>
              <a:ext uri="{FF2B5EF4-FFF2-40B4-BE49-F238E27FC236}">
                <a16:creationId xmlns:a16="http://schemas.microsoft.com/office/drawing/2014/main" id="{62BDA848-6BE2-4520-B533-A9364C8EEC81}"/>
              </a:ext>
            </a:extLst>
          </p:cNvPr>
          <p:cNvGrpSpPr/>
          <p:nvPr/>
        </p:nvGrpSpPr>
        <p:grpSpPr>
          <a:xfrm>
            <a:off x="1177567" y="5057858"/>
            <a:ext cx="5130991" cy="542925"/>
            <a:chOff x="1177567" y="5192941"/>
            <a:chExt cx="5130991" cy="54292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9C0259-E89A-416E-93A4-22CFB3ACADA7}"/>
                </a:ext>
              </a:extLst>
            </p:cNvPr>
            <p:cNvSpPr txBox="1"/>
            <p:nvPr/>
          </p:nvSpPr>
          <p:spPr>
            <a:xfrm>
              <a:off x="1876331" y="5233570"/>
              <a:ext cx="443222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E" sz="2400" dirty="0"/>
                <a:t>www.ahead.ie/Discover-your-AT</a:t>
              </a:r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604B3570-5300-4D27-883D-0A2DD927A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77567" y="5192941"/>
              <a:ext cx="619125" cy="542925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526C7FB-0E78-79A3-3CE4-E5686D2BE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503459" y="1234441"/>
            <a:ext cx="4123499" cy="3729120"/>
            <a:chOff x="7783829" y="1600201"/>
            <a:chExt cx="4123499" cy="372912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2DFD7CF-7730-792E-3EA4-71539641F5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783829" y="1600201"/>
              <a:ext cx="4123499" cy="3729120"/>
            </a:xfrm>
            <a:prstGeom prst="ellipse">
              <a:avLst/>
            </a:prstGeom>
            <a:solidFill>
              <a:srgbClr val="F37B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2E5F1EF2-4CCA-5460-910B-A74A85D29654}"/>
                </a:ext>
              </a:extLst>
            </p:cNvPr>
            <p:cNvSpPr txBox="1">
              <a:spLocks/>
            </p:cNvSpPr>
            <p:nvPr/>
          </p:nvSpPr>
          <p:spPr>
            <a:xfrm>
              <a:off x="8590411" y="2352192"/>
              <a:ext cx="2510335" cy="222513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IE" sz="8800" b="1" dirty="0"/>
                <a:t>Q2 of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2372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734F7-898F-497E-86D8-C0CFFB31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"/>
            <a:ext cx="8572500" cy="1071968"/>
          </a:xfrm>
        </p:spPr>
        <p:txBody>
          <a:bodyPr/>
          <a:lstStyle/>
          <a:p>
            <a:r>
              <a:rPr lang="en-IE" dirty="0"/>
              <a:t>Choose your Digital Eco-system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35A0DC8-B83D-400A-AA85-F0F9CDED49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7567" y="1293842"/>
            <a:ext cx="4725928" cy="9167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3" name="Graphic 12" descr="Microsoft">
            <a:extLst>
              <a:ext uri="{FF2B5EF4-FFF2-40B4-BE49-F238E27FC236}">
                <a16:creationId xmlns:a16="http://schemas.microsoft.com/office/drawing/2014/main" id="{15420BB4-3B0B-45F7-9ADC-C7BBF7267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7858"/>
          <a:stretch>
            <a:fillRect/>
          </a:stretch>
        </p:blipFill>
        <p:spPr>
          <a:xfrm>
            <a:off x="2340381" y="1459318"/>
            <a:ext cx="2400300" cy="531416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B0B0EEA-9C3A-43CB-B034-8BDBC4CD2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7567" y="2478140"/>
            <a:ext cx="4725928" cy="9167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15" name="Graphic 14" descr="Google">
            <a:extLst>
              <a:ext uri="{FF2B5EF4-FFF2-40B4-BE49-F238E27FC236}">
                <a16:creationId xmlns:a16="http://schemas.microsoft.com/office/drawing/2014/main" id="{D0B59A80-7CD0-4963-8E2D-E1F48C13DE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0722" t="-2582" r="16912" b="35770"/>
          <a:stretch>
            <a:fillRect/>
          </a:stretch>
        </p:blipFill>
        <p:spPr>
          <a:xfrm>
            <a:off x="2637561" y="2606040"/>
            <a:ext cx="1805940" cy="636377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DFD0E69-3CF8-4477-9151-0AB1434B7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7567" y="3655884"/>
            <a:ext cx="4725928" cy="9167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17" name="Graphic 16" descr="Microsoft or Google">
            <a:extLst>
              <a:ext uri="{FF2B5EF4-FFF2-40B4-BE49-F238E27FC236}">
                <a16:creationId xmlns:a16="http://schemas.microsoft.com/office/drawing/2014/main" id="{3F69AF3A-2EA9-41F0-A1B2-C733CABFDC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29028" b="9713"/>
          <a:stretch/>
        </p:blipFill>
        <p:spPr>
          <a:xfrm>
            <a:off x="2754719" y="3720885"/>
            <a:ext cx="1571625" cy="735211"/>
          </a:xfrm>
          <a:prstGeom prst="rect">
            <a:avLst/>
          </a:prstGeom>
        </p:spPr>
      </p:pic>
      <p:grpSp>
        <p:nvGrpSpPr>
          <p:cNvPr id="25" name="Group 24" descr="a link to the discover your AT in the ahead website - www.ahead.ie/discover-your-AT">
            <a:extLst>
              <a:ext uri="{FF2B5EF4-FFF2-40B4-BE49-F238E27FC236}">
                <a16:creationId xmlns:a16="http://schemas.microsoft.com/office/drawing/2014/main" id="{886659DD-BE40-492B-96A1-9A815D6A4D26}"/>
              </a:ext>
            </a:extLst>
          </p:cNvPr>
          <p:cNvGrpSpPr/>
          <p:nvPr/>
        </p:nvGrpSpPr>
        <p:grpSpPr>
          <a:xfrm>
            <a:off x="1177567" y="5057858"/>
            <a:ext cx="5130991" cy="542925"/>
            <a:chOff x="1177567" y="5192941"/>
            <a:chExt cx="5130991" cy="54292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34E1E30-183E-4775-9BBE-A8E6F4547C8E}"/>
                </a:ext>
              </a:extLst>
            </p:cNvPr>
            <p:cNvSpPr txBox="1"/>
            <p:nvPr/>
          </p:nvSpPr>
          <p:spPr>
            <a:xfrm>
              <a:off x="1876331" y="5233570"/>
              <a:ext cx="443222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E" sz="2400" dirty="0"/>
                <a:t>www.ahead.ie/Discover-your-AT</a:t>
              </a:r>
            </a:p>
          </p:txBody>
        </p: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6B5CBC35-D05E-4CCA-B106-C3D70484E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177567" y="5192941"/>
              <a:ext cx="619125" cy="542925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9781C2D-CBDB-8F6B-BD59-5040EB9DD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38059" y="1071968"/>
            <a:ext cx="4123499" cy="3729120"/>
            <a:chOff x="7783829" y="1600201"/>
            <a:chExt cx="4123499" cy="372912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57DC406-8DF2-59EF-3120-6B978AC65A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783829" y="1600201"/>
              <a:ext cx="4123499" cy="3729120"/>
            </a:xfrm>
            <a:prstGeom prst="ellipse">
              <a:avLst/>
            </a:prstGeom>
            <a:solidFill>
              <a:srgbClr val="F37B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7E9361F3-5531-16C0-5277-129C47FC5421}"/>
                </a:ext>
              </a:extLst>
            </p:cNvPr>
            <p:cNvSpPr txBox="1">
              <a:spLocks/>
            </p:cNvSpPr>
            <p:nvPr/>
          </p:nvSpPr>
          <p:spPr>
            <a:xfrm>
              <a:off x="8590411" y="2352192"/>
              <a:ext cx="2510335" cy="222513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IE" sz="8800" b="1" dirty="0"/>
                <a:t>Q3 of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2549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734F7-898F-497E-86D8-C0CFFB31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0"/>
            <a:ext cx="9742180" cy="1325563"/>
          </a:xfrm>
        </p:spPr>
        <p:txBody>
          <a:bodyPr/>
          <a:lstStyle/>
          <a:p>
            <a:r>
              <a:rPr lang="en-IE" dirty="0"/>
              <a:t>The AT Results Page – A Starting Point</a:t>
            </a:r>
          </a:p>
        </p:txBody>
      </p:sp>
      <p:pic>
        <p:nvPicPr>
          <p:cNvPr id="73" name="Picture 72" descr="Screenshot of results page showing the inputs to the three questions, as discussed on previous slides">
            <a:extLst>
              <a:ext uri="{FF2B5EF4-FFF2-40B4-BE49-F238E27FC236}">
                <a16:creationId xmlns:a16="http://schemas.microsoft.com/office/drawing/2014/main" id="{3B51E458-8ED8-E48F-B1EF-6CF9537B9A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72" t="7079" b="3784"/>
          <a:stretch>
            <a:fillRect/>
          </a:stretch>
        </p:blipFill>
        <p:spPr>
          <a:xfrm>
            <a:off x="234179" y="1993170"/>
            <a:ext cx="9234549" cy="2640458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65BDF9F-0539-4F28-A7E8-771ACA256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595908" y="1584014"/>
            <a:ext cx="0" cy="4058568"/>
          </a:xfrm>
          <a:prstGeom prst="line">
            <a:avLst/>
          </a:prstGeom>
          <a:ln w="190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30" name="Group 29" descr="Email Icon">
            <a:extLst>
              <a:ext uri="{FF2B5EF4-FFF2-40B4-BE49-F238E27FC236}">
                <a16:creationId xmlns:a16="http://schemas.microsoft.com/office/drawing/2014/main" id="{D3EFE514-7A76-455F-B39B-F6F8DC5C1528}"/>
              </a:ext>
            </a:extLst>
          </p:cNvPr>
          <p:cNvGrpSpPr/>
          <p:nvPr/>
        </p:nvGrpSpPr>
        <p:grpSpPr>
          <a:xfrm>
            <a:off x="9932322" y="1801961"/>
            <a:ext cx="1772231" cy="1698477"/>
            <a:chOff x="9975267" y="1965694"/>
            <a:chExt cx="1772231" cy="169847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DA1EE2C-1F0E-4FEB-8B47-1939603093EE}"/>
                </a:ext>
              </a:extLst>
            </p:cNvPr>
            <p:cNvSpPr/>
            <p:nvPr/>
          </p:nvSpPr>
          <p:spPr>
            <a:xfrm>
              <a:off x="9975267" y="1965694"/>
              <a:ext cx="1772231" cy="1698477"/>
            </a:xfrm>
            <a:prstGeom prst="ellipse">
              <a:avLst/>
            </a:prstGeom>
            <a:solidFill>
              <a:srgbClr val="F37B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ED14990B-C084-4D9E-8C3D-D85046C9E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229626" y="2180020"/>
              <a:ext cx="1248980" cy="1248980"/>
            </a:xfrm>
            <a:prstGeom prst="rect">
              <a:avLst/>
            </a:prstGeom>
          </p:spPr>
        </p:pic>
      </p:grpSp>
      <p:grpSp>
        <p:nvGrpSpPr>
          <p:cNvPr id="31" name="Group 30" descr="Restart Icon">
            <a:extLst>
              <a:ext uri="{FF2B5EF4-FFF2-40B4-BE49-F238E27FC236}">
                <a16:creationId xmlns:a16="http://schemas.microsoft.com/office/drawing/2014/main" id="{3A37A98C-1385-41E2-9118-FFA77412C5C7}"/>
              </a:ext>
            </a:extLst>
          </p:cNvPr>
          <p:cNvGrpSpPr/>
          <p:nvPr/>
        </p:nvGrpSpPr>
        <p:grpSpPr>
          <a:xfrm>
            <a:off x="9975268" y="3944105"/>
            <a:ext cx="1772231" cy="1698477"/>
            <a:chOff x="9975268" y="3944105"/>
            <a:chExt cx="1772231" cy="1698477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89E4CD7-7B2B-40A0-BD3B-C7321BE135DE}"/>
                </a:ext>
              </a:extLst>
            </p:cNvPr>
            <p:cNvSpPr/>
            <p:nvPr/>
          </p:nvSpPr>
          <p:spPr>
            <a:xfrm>
              <a:off x="9975268" y="3944105"/>
              <a:ext cx="1772231" cy="1698477"/>
            </a:xfrm>
            <a:prstGeom prst="ellipse">
              <a:avLst/>
            </a:prstGeom>
            <a:solidFill>
              <a:srgbClr val="F37B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D7CBDF68-1249-460E-8F66-2EEA561A0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402176" y="4150846"/>
              <a:ext cx="955634" cy="12588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6579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C109A-613D-F1E8-8104-EA63D6E74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 Demonstrations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7AEED-529B-4F11-CDA9-1C133635F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3280"/>
          </a:xfrm>
        </p:spPr>
        <p:txBody>
          <a:bodyPr/>
          <a:lstStyle/>
          <a:p>
            <a:r>
              <a:rPr lang="en-GB" dirty="0"/>
              <a:t>Accessibility Features on Laptop</a:t>
            </a:r>
          </a:p>
          <a:p>
            <a:pPr lvl="1"/>
            <a:r>
              <a:rPr lang="en-GB" dirty="0"/>
              <a:t>Dark mode</a:t>
            </a:r>
          </a:p>
          <a:p>
            <a:pPr lvl="1"/>
            <a:r>
              <a:rPr lang="en-GB" dirty="0"/>
              <a:t>Automatic captions</a:t>
            </a:r>
          </a:p>
          <a:p>
            <a:r>
              <a:rPr lang="en-GB" dirty="0"/>
              <a:t>Glean – audio notetaking</a:t>
            </a:r>
          </a:p>
          <a:p>
            <a:r>
              <a:rPr lang="en-GB" dirty="0"/>
              <a:t>Immersive Reader</a:t>
            </a:r>
            <a:endParaRPr lang="en-I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7481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06946-4185-43A2-A697-395021E0A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Assistive Technology?</a:t>
            </a:r>
            <a:endParaRPr lang="en-I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7D58F8-0076-E0FE-4F6A-1BF642B109CC}"/>
              </a:ext>
            </a:extLst>
          </p:cNvPr>
          <p:cNvSpPr txBox="1"/>
          <p:nvPr/>
        </p:nvSpPr>
        <p:spPr>
          <a:xfrm>
            <a:off x="1594685" y="1850486"/>
            <a:ext cx="9002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w Cen MT" panose="020B0602020104020603" pitchFamily="34" charset="0"/>
              </a:rPr>
              <a:t>“…umbrella term for assistive products…(which) help maintain or improve an individual’s functioning related cognition, communication, hearing, mobility, self-care, and vision…”</a:t>
            </a:r>
            <a:endParaRPr lang="en-IE" sz="2400" dirty="0">
              <a:latin typeface="Tw Cen MT" panose="020B0602020104020603" pitchFamily="34" charset="0"/>
            </a:endParaRPr>
          </a:p>
        </p:txBody>
      </p:sp>
      <p:pic>
        <p:nvPicPr>
          <p:cNvPr id="13" name="Picture 12" descr="Pair of glasses with a shadow">
            <a:extLst>
              <a:ext uri="{FF2B5EF4-FFF2-40B4-BE49-F238E27FC236}">
                <a16:creationId xmlns:a16="http://schemas.microsoft.com/office/drawing/2014/main" id="{88A9E607-FD63-DAEE-1F9D-10F20745D8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316" y="3571472"/>
            <a:ext cx="3087330" cy="2058024"/>
          </a:xfrm>
          <a:prstGeom prst="rect">
            <a:avLst/>
          </a:prstGeom>
        </p:spPr>
      </p:pic>
      <p:pic>
        <p:nvPicPr>
          <p:cNvPr id="15" name="Picture 18" descr="Walking stick">
            <a:extLst>
              <a:ext uri="{FF2B5EF4-FFF2-40B4-BE49-F238E27FC236}">
                <a16:creationId xmlns:a16="http://schemas.microsoft.com/office/drawing/2014/main" id="{69F11335-D71D-9418-8E2B-73150846D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67" b="89882" l="9987" r="93955">
                        <a14:foregroundMark x1="85940" y1="9198" x2="85940" y2="9198"/>
                        <a14:foregroundMark x1="93955" y1="11695" x2="93955" y2="116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925" y="3469831"/>
            <a:ext cx="2058024" cy="205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Image result for pencil grip">
            <a:extLst>
              <a:ext uri="{FF2B5EF4-FFF2-40B4-BE49-F238E27FC236}">
                <a16:creationId xmlns:a16="http://schemas.microsoft.com/office/drawing/2014/main" id="{1FF8BBC2-A6B8-C9A0-A074-A81B57123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642" b="90000" l="10000" r="91887">
                        <a14:foregroundMark x1="51887" y1="41321" x2="75094" y2="9057"/>
                        <a14:foregroundMark x1="75094" y1="9057" x2="79434" y2="46415"/>
                        <a14:foregroundMark x1="79434" y1="46415" x2="67547" y2="47736"/>
                        <a14:foregroundMark x1="91887" y1="7170" x2="81321" y2="28113"/>
                        <a14:foregroundMark x1="61698" y1="6604" x2="62264" y2="2642"/>
                        <a14:foregroundMark x1="62264" y1="2642" x2="62264" y2="2642"/>
                        <a14:foregroundMark x1="24340" y1="83774" x2="22453" y2="837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948" y="3385882"/>
            <a:ext cx="1922736" cy="192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5828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06946-4185-43A2-A697-395021E0A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Tech in Assistive Technology</a:t>
            </a:r>
            <a:endParaRPr lang="en-I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229FF-13C8-CE82-8E58-C962431CEBC6}"/>
              </a:ext>
            </a:extLst>
          </p:cNvPr>
          <p:cNvSpPr txBox="1"/>
          <p:nvPr/>
        </p:nvSpPr>
        <p:spPr>
          <a:xfrm>
            <a:off x="320841" y="1736191"/>
            <a:ext cx="2446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Low-Tech or No-Tech</a:t>
            </a:r>
            <a:endParaRPr lang="en-IE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78F85D-ADBC-933A-E6C9-44261B176A7F}"/>
              </a:ext>
            </a:extLst>
          </p:cNvPr>
          <p:cNvSpPr txBox="1"/>
          <p:nvPr/>
        </p:nvSpPr>
        <p:spPr>
          <a:xfrm>
            <a:off x="10291010" y="1634174"/>
            <a:ext cx="1223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High-Tech</a:t>
            </a:r>
            <a:endParaRPr lang="en-IE" sz="2000" dirty="0"/>
          </a:p>
        </p:txBody>
      </p:sp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E93C4550-1578-08BD-6380-72E91B5F6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0468" y="2105523"/>
            <a:ext cx="10311063" cy="770021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1" name="Picture 14" descr="Pencil grip">
            <a:extLst>
              <a:ext uri="{FF2B5EF4-FFF2-40B4-BE49-F238E27FC236}">
                <a16:creationId xmlns:a16="http://schemas.microsoft.com/office/drawing/2014/main" id="{7428A712-DF4A-197D-6BCF-0DCB4A3A3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42" b="90000" l="10000" r="91887">
                        <a14:foregroundMark x1="51887" y1="41321" x2="75094" y2="9057"/>
                        <a14:foregroundMark x1="75094" y1="9057" x2="79434" y2="46415"/>
                        <a14:foregroundMark x1="79434" y1="46415" x2="67547" y2="47736"/>
                        <a14:foregroundMark x1="91887" y1="7170" x2="81321" y2="28113"/>
                        <a14:foregroundMark x1="61698" y1="6604" x2="62264" y2="2642"/>
                        <a14:foregroundMark x1="62264" y1="2642" x2="62264" y2="2642"/>
                        <a14:foregroundMark x1="24340" y1="83774" x2="22453" y2="837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65" y="3117335"/>
            <a:ext cx="1248640" cy="1248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0" name="Picture 8" descr="Tilted lenses for books">
            <a:extLst>
              <a:ext uri="{FF2B5EF4-FFF2-40B4-BE49-F238E27FC236}">
                <a16:creationId xmlns:a16="http://schemas.microsoft.com/office/drawing/2014/main" id="{7E0F7BF4-6072-744F-6B3F-1EF6FC873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726" y="3675206"/>
            <a:ext cx="1884947" cy="1884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2" name="Picture 10" descr="Assistive typing Machine">
            <a:extLst>
              <a:ext uri="{FF2B5EF4-FFF2-40B4-BE49-F238E27FC236}">
                <a16:creationId xmlns:a16="http://schemas.microsoft.com/office/drawing/2014/main" id="{64E679E2-A3BE-04C7-3E3F-B8D6151ECB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05647" y="2935353"/>
            <a:ext cx="1636045" cy="1370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Spelling &amp; Grammar function on Microsoft Office">
            <a:extLst>
              <a:ext uri="{FF2B5EF4-FFF2-40B4-BE49-F238E27FC236}">
                <a16:creationId xmlns:a16="http://schemas.microsoft.com/office/drawing/2014/main" id="{E98D2747-975A-EFC7-68C0-E6F687F58A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29"/>
          <a:stretch/>
        </p:blipFill>
        <p:spPr bwMode="auto">
          <a:xfrm>
            <a:off x="5131997" y="4091943"/>
            <a:ext cx="1922965" cy="1533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Apple VoiceOver logo">
            <a:extLst>
              <a:ext uri="{FF2B5EF4-FFF2-40B4-BE49-F238E27FC236}">
                <a16:creationId xmlns:a16="http://schemas.microsoft.com/office/drawing/2014/main" id="{3BD062C6-5B22-B982-D7EA-A470573A1E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57535" y="4269003"/>
            <a:ext cx="1220154" cy="1179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4" descr="Amazon Echo Dot Device">
            <a:extLst>
              <a:ext uri="{FF2B5EF4-FFF2-40B4-BE49-F238E27FC236}">
                <a16:creationId xmlns:a16="http://schemas.microsoft.com/office/drawing/2014/main" id="{67662519-B113-FEBE-7956-894390BC9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454" y="2780883"/>
            <a:ext cx="1533217" cy="1533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JAWS logo">
            <a:extLst>
              <a:ext uri="{FF2B5EF4-FFF2-40B4-BE49-F238E27FC236}">
                <a16:creationId xmlns:a16="http://schemas.microsoft.com/office/drawing/2014/main" id="{7BB83CD5-F447-F0D4-9DAC-D85770485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29724" y="4219438"/>
            <a:ext cx="1697211" cy="1325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713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AB843F3-2FF5-495A-A7EA-6B2720CF5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57575" y="2272546"/>
            <a:ext cx="1041149" cy="534028"/>
          </a:xfrm>
          <a:prstGeom prst="rect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1ADD39A-18A8-403A-BFEE-2112C0824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27370" y="2185399"/>
            <a:ext cx="1063339" cy="691937"/>
          </a:xfrm>
          <a:prstGeom prst="rect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A0D2FD4-63F8-46FE-B1B1-6C1EE00BD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09893" y="1897791"/>
            <a:ext cx="1016428" cy="749510"/>
          </a:xfrm>
          <a:prstGeom prst="rect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7BE81E3-4406-476D-B018-36CEA78F3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31398" y="2127826"/>
            <a:ext cx="412464" cy="749510"/>
          </a:xfrm>
          <a:prstGeom prst="rect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A3AF57-82E7-43C4-BCA8-07A79396E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02" y="159070"/>
            <a:ext cx="9997289" cy="1325563"/>
          </a:xfrm>
        </p:spPr>
        <p:txBody>
          <a:bodyPr>
            <a:normAutofit/>
          </a:bodyPr>
          <a:lstStyle/>
          <a:p>
            <a:r>
              <a:rPr lang="en-GB" dirty="0"/>
              <a:t>Where is Assistive Technology (AT)?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15E61C-75E8-4CCB-BC89-2EAC71482C70}"/>
              </a:ext>
            </a:extLst>
          </p:cNvPr>
          <p:cNvSpPr txBox="1"/>
          <p:nvPr/>
        </p:nvSpPr>
        <p:spPr>
          <a:xfrm>
            <a:off x="239226" y="3219066"/>
            <a:ext cx="252657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Smart phones</a:t>
            </a:r>
          </a:p>
          <a:p>
            <a:pPr marL="285750" indent="-285750">
              <a:buBlip>
                <a:blip r:embed="rId3"/>
              </a:buBlip>
            </a:pPr>
            <a:r>
              <a:rPr lang="en-GB" dirty="0"/>
              <a:t>Apps – App Stores</a:t>
            </a:r>
          </a:p>
          <a:p>
            <a:pPr marL="285750" indent="-285750">
              <a:buBlip>
                <a:blip r:embed="rId3"/>
              </a:buBlip>
            </a:pPr>
            <a:r>
              <a:rPr lang="en-GB" dirty="0"/>
              <a:t>Inbuilt &gt;&gt; Settings &gt;&gt; Accessibility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D33A0C-4278-4F92-9477-8015B2BEB633}"/>
              </a:ext>
            </a:extLst>
          </p:cNvPr>
          <p:cNvSpPr txBox="1"/>
          <p:nvPr/>
        </p:nvSpPr>
        <p:spPr>
          <a:xfrm>
            <a:off x="3034252" y="3219066"/>
            <a:ext cx="30617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Desktop / Laptop</a:t>
            </a:r>
          </a:p>
          <a:p>
            <a:pPr marL="285750" indent="-285750">
              <a:buBlip>
                <a:blip r:embed="rId3"/>
              </a:buBlip>
            </a:pPr>
            <a:r>
              <a:rPr lang="en-GB" dirty="0"/>
              <a:t>Software</a:t>
            </a:r>
          </a:p>
          <a:p>
            <a:pPr marL="285750" indent="-285750">
              <a:buBlip>
                <a:blip r:embed="rId3"/>
              </a:buBlip>
            </a:pPr>
            <a:r>
              <a:rPr lang="en-GB" dirty="0"/>
              <a:t>Websites</a:t>
            </a:r>
          </a:p>
          <a:p>
            <a:pPr marL="285750" indent="-285750">
              <a:buBlip>
                <a:blip r:embed="rId3"/>
              </a:buBlip>
            </a:pPr>
            <a:r>
              <a:rPr lang="en-GB" dirty="0"/>
              <a:t>Google / Office 365</a:t>
            </a:r>
          </a:p>
          <a:p>
            <a:pPr marL="285750" indent="-285750">
              <a:buBlip>
                <a:blip r:embed="rId3"/>
              </a:buBlip>
            </a:pPr>
            <a:r>
              <a:rPr lang="en-GB" dirty="0"/>
              <a:t>Browsers&gt;&gt;Chrome/ Edge</a:t>
            </a:r>
          </a:p>
          <a:p>
            <a:pPr marL="285750" indent="-285750">
              <a:buBlip>
                <a:blip r:embed="rId3"/>
              </a:buBlip>
            </a:pPr>
            <a:r>
              <a:rPr lang="en-GB" dirty="0"/>
              <a:t>Inbuilt &gt;&gt; Dictation / Magnify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5A429A-DE63-4BB5-A9C9-0E7881E61554}"/>
              </a:ext>
            </a:extLst>
          </p:cNvPr>
          <p:cNvSpPr txBox="1"/>
          <p:nvPr/>
        </p:nvSpPr>
        <p:spPr>
          <a:xfrm>
            <a:off x="6632896" y="3219066"/>
            <a:ext cx="252485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Tablet / iPad</a:t>
            </a:r>
          </a:p>
          <a:p>
            <a:pPr marL="285750" indent="-285750">
              <a:buBlip>
                <a:blip r:embed="rId3"/>
              </a:buBlip>
            </a:pPr>
            <a:r>
              <a:rPr lang="en-GB" dirty="0"/>
              <a:t>Apps – App Stores</a:t>
            </a:r>
          </a:p>
          <a:p>
            <a:pPr marL="285750" indent="-285750">
              <a:buBlip>
                <a:blip r:embed="rId3"/>
              </a:buBlip>
            </a:pPr>
            <a:r>
              <a:rPr lang="en-GB" dirty="0"/>
              <a:t>Inbuilt &gt;&gt; Settings &gt;&gt; Accessibility</a:t>
            </a:r>
            <a:endParaRPr lang="en-GB" sz="2800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180DE17-A2B1-413A-B3B8-CDB0AEB1A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0430" y="2045381"/>
            <a:ext cx="914400" cy="9144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1159CC2-49C1-4DF9-9C25-F15E7AF83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48958" y="1499786"/>
            <a:ext cx="1814689" cy="181468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ED884FF-DC00-4330-92AA-AA6F564A9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89966" y="1901702"/>
            <a:ext cx="1316283" cy="131628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D9565B46-0DE1-46C7-A0D5-459CBF3D5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68471" y="1901701"/>
            <a:ext cx="1316283" cy="131628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A2A798A-7368-4225-ADB3-511315B56C00}"/>
              </a:ext>
            </a:extLst>
          </p:cNvPr>
          <p:cNvSpPr txBox="1"/>
          <p:nvPr/>
        </p:nvSpPr>
        <p:spPr>
          <a:xfrm>
            <a:off x="9898373" y="3219066"/>
            <a:ext cx="229362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Devices</a:t>
            </a:r>
          </a:p>
          <a:p>
            <a:pPr marL="285750" indent="-285750">
              <a:buBlip>
                <a:blip r:embed="rId3"/>
              </a:buBlip>
            </a:pPr>
            <a:r>
              <a:rPr lang="en-GB" dirty="0"/>
              <a:t>Dictaphone</a:t>
            </a:r>
          </a:p>
          <a:p>
            <a:pPr marL="285750" indent="-285750">
              <a:buBlip>
                <a:blip r:embed="rId3"/>
              </a:buBlip>
            </a:pPr>
            <a:r>
              <a:rPr lang="en-GB" dirty="0"/>
              <a:t>Livescribe pens</a:t>
            </a:r>
          </a:p>
          <a:p>
            <a:pPr marL="285750" indent="-285750">
              <a:buBlip>
                <a:blip r:embed="rId3"/>
              </a:buBlip>
            </a:pPr>
            <a:r>
              <a:rPr lang="en-GB" dirty="0"/>
              <a:t>Magnification</a:t>
            </a:r>
          </a:p>
          <a:p>
            <a:pPr marL="285750" indent="-285750">
              <a:buBlip>
                <a:blip r:embed="rId3"/>
              </a:buBlip>
            </a:pPr>
            <a:r>
              <a:rPr lang="en-GB" dirty="0"/>
              <a:t>Braille devices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6482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7049F-053D-40FC-9E33-B40857991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/>
              <a:t>Register with your Disability Service</a:t>
            </a:r>
            <a:endParaRPr lang="en-US" dirty="0"/>
          </a:p>
        </p:txBody>
      </p:sp>
      <p:pic>
        <p:nvPicPr>
          <p:cNvPr id="6" name="Picture 5" descr="illustration of someone called VAL">
            <a:extLst>
              <a:ext uri="{FF2B5EF4-FFF2-40B4-BE49-F238E27FC236}">
                <a16:creationId xmlns:a16="http://schemas.microsoft.com/office/drawing/2014/main" id="{AD5CC2CA-E8A7-4753-B0A2-1874A5E739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07" y="1269884"/>
            <a:ext cx="1055053" cy="9167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64408D-2358-4179-B3A4-BB85FDDAD9D0}"/>
              </a:ext>
            </a:extLst>
          </p:cNvPr>
          <p:cNvSpPr txBox="1"/>
          <p:nvPr/>
        </p:nvSpPr>
        <p:spPr>
          <a:xfrm>
            <a:off x="227100" y="2249153"/>
            <a:ext cx="152935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800" dirty="0"/>
              <a:t>Val</a:t>
            </a:r>
            <a:endParaRPr lang="en-US" sz="2800" dirty="0"/>
          </a:p>
          <a:p>
            <a:pPr algn="ctr"/>
            <a:r>
              <a:rPr lang="en-US" sz="2000" dirty="0"/>
              <a:t>Dyslexia</a:t>
            </a:r>
            <a:endParaRPr lang="en-US" sz="1400" dirty="0"/>
          </a:p>
        </p:txBody>
      </p:sp>
      <p:pic>
        <p:nvPicPr>
          <p:cNvPr id="4" name="Picture 6" descr="dyslexia software support">
            <a:extLst>
              <a:ext uri="{FF2B5EF4-FFF2-40B4-BE49-F238E27FC236}">
                <a16:creationId xmlns:a16="http://schemas.microsoft.com/office/drawing/2014/main" id="{F159BEA1-AD9E-4A44-B298-308D8DDE00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402" y="3353835"/>
            <a:ext cx="1935000" cy="146719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3BE1718-3B75-43A4-B06B-74A30EFA6DF1}"/>
              </a:ext>
            </a:extLst>
          </p:cNvPr>
          <p:cNvSpPr txBox="1"/>
          <p:nvPr/>
        </p:nvSpPr>
        <p:spPr>
          <a:xfrm>
            <a:off x="134368" y="4953869"/>
            <a:ext cx="195925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err="1"/>
              <a:t>Texthelp</a:t>
            </a:r>
            <a:r>
              <a:rPr lang="en-US" dirty="0"/>
              <a:t> Read &amp; Write Gold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019468E-3F31-4956-BE88-1BBEE8136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183942" y="1412759"/>
            <a:ext cx="0" cy="39740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 descr="illustration of someone called Claudia">
            <a:extLst>
              <a:ext uri="{FF2B5EF4-FFF2-40B4-BE49-F238E27FC236}">
                <a16:creationId xmlns:a16="http://schemas.microsoft.com/office/drawing/2014/main" id="{69B4FE56-3C36-479B-A3E1-ED1B914123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173" y="1269884"/>
            <a:ext cx="1057607" cy="91718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3094672-B411-4370-A792-E0A626D5102A}"/>
              </a:ext>
            </a:extLst>
          </p:cNvPr>
          <p:cNvSpPr txBox="1"/>
          <p:nvPr/>
        </p:nvSpPr>
        <p:spPr>
          <a:xfrm>
            <a:off x="2215046" y="2218141"/>
            <a:ext cx="2187441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200" dirty="0"/>
              <a:t>Aideen</a:t>
            </a:r>
          </a:p>
          <a:p>
            <a:pPr algn="ctr"/>
            <a:r>
              <a:rPr lang="en-GB" sz="2000" dirty="0"/>
              <a:t>Hand Impairment</a:t>
            </a:r>
          </a:p>
        </p:txBody>
      </p:sp>
      <p:pic>
        <p:nvPicPr>
          <p:cNvPr id="7" name="Picture 7" descr="Dragon software for dictation">
            <a:extLst>
              <a:ext uri="{FF2B5EF4-FFF2-40B4-BE49-F238E27FC236}">
                <a16:creationId xmlns:a16="http://schemas.microsoft.com/office/drawing/2014/main" id="{54D00A0B-930D-4644-AFCC-FA1615A32A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4750" y="3370378"/>
            <a:ext cx="1503699" cy="148399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6743F1F-4854-42DC-8120-1F2267F7AC31}"/>
              </a:ext>
            </a:extLst>
          </p:cNvPr>
          <p:cNvSpPr txBox="1"/>
          <p:nvPr/>
        </p:nvSpPr>
        <p:spPr>
          <a:xfrm>
            <a:off x="2894251" y="5014619"/>
            <a:ext cx="95942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Dragon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ACB0E08-3BD6-400E-9D87-F6D191A16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04578" y="1412759"/>
            <a:ext cx="0" cy="39740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Picture 23" descr="illustration of someone called Alan">
            <a:extLst>
              <a:ext uri="{FF2B5EF4-FFF2-40B4-BE49-F238E27FC236}">
                <a16:creationId xmlns:a16="http://schemas.microsoft.com/office/drawing/2014/main" id="{459FC9D8-F45D-4B54-8990-63BDFC0DD7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459" y="1287202"/>
            <a:ext cx="1074925" cy="91718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3F0FB2F-AA41-4B91-B693-A0DC29A03F80}"/>
              </a:ext>
            </a:extLst>
          </p:cNvPr>
          <p:cNvSpPr txBox="1"/>
          <p:nvPr/>
        </p:nvSpPr>
        <p:spPr>
          <a:xfrm>
            <a:off x="4534094" y="2218141"/>
            <a:ext cx="2422651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200" dirty="0"/>
              <a:t>Rogerio</a:t>
            </a:r>
          </a:p>
          <a:p>
            <a:pPr algn="ctr"/>
            <a:r>
              <a:rPr lang="en-GB" sz="2000" dirty="0"/>
              <a:t>Visual Impairment</a:t>
            </a:r>
          </a:p>
        </p:txBody>
      </p:sp>
      <p:pic>
        <p:nvPicPr>
          <p:cNvPr id="26" name="Picture 2" descr="optiverso tool for visual impairment">
            <a:extLst>
              <a:ext uri="{FF2B5EF4-FFF2-40B4-BE49-F238E27FC236}">
                <a16:creationId xmlns:a16="http://schemas.microsoft.com/office/drawing/2014/main" id="{F020C18B-E815-4F17-91F8-E33623741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098" y="3373333"/>
            <a:ext cx="2108905" cy="158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28481A-6050-4FBE-85B3-B445EB134F55}"/>
              </a:ext>
            </a:extLst>
          </p:cNvPr>
          <p:cNvSpPr txBox="1"/>
          <p:nvPr/>
        </p:nvSpPr>
        <p:spPr>
          <a:xfrm>
            <a:off x="5080378" y="5010665"/>
            <a:ext cx="13428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err="1"/>
              <a:t>Optiverso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F150049-21E8-4FAD-AD3F-473924220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033033" y="1412759"/>
            <a:ext cx="0" cy="39740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Picture 32" descr="illustration of someone called Rogerio">
            <a:extLst>
              <a:ext uri="{FF2B5EF4-FFF2-40B4-BE49-F238E27FC236}">
                <a16:creationId xmlns:a16="http://schemas.microsoft.com/office/drawing/2014/main" id="{5C955EE1-CD0A-4C5C-9F6C-837CE67A771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392" y="1248236"/>
            <a:ext cx="1107396" cy="96047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D6255ED2-60A0-470F-82CF-ED48F94B2BCF}"/>
              </a:ext>
            </a:extLst>
          </p:cNvPr>
          <p:cNvSpPr txBox="1"/>
          <p:nvPr/>
        </p:nvSpPr>
        <p:spPr>
          <a:xfrm>
            <a:off x="7048590" y="2231835"/>
            <a:ext cx="2272081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200" dirty="0"/>
              <a:t>Eric</a:t>
            </a:r>
            <a:endParaRPr lang="en-US" dirty="0"/>
          </a:p>
          <a:p>
            <a:pPr algn="ctr"/>
            <a:r>
              <a:rPr lang="en-GB" sz="2000" dirty="0"/>
              <a:t>Hearing Impairment</a:t>
            </a:r>
          </a:p>
        </p:txBody>
      </p:sp>
      <p:pic>
        <p:nvPicPr>
          <p:cNvPr id="35" name="Picture 34" descr="Hearing impaired suport">
            <a:extLst>
              <a:ext uri="{FF2B5EF4-FFF2-40B4-BE49-F238E27FC236}">
                <a16:creationId xmlns:a16="http://schemas.microsoft.com/office/drawing/2014/main" id="{3DB9EAE0-9BA5-4FBA-A657-C517745484E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832" y="3373345"/>
            <a:ext cx="1275264" cy="1283923"/>
          </a:xfrm>
          <a:prstGeom prst="rect">
            <a:avLst/>
          </a:prstGeom>
        </p:spPr>
      </p:pic>
      <p:pic>
        <p:nvPicPr>
          <p:cNvPr id="37" name="Picture 2" descr="roger pen for hearing impairment">
            <a:extLst>
              <a:ext uri="{FF2B5EF4-FFF2-40B4-BE49-F238E27FC236}">
                <a16:creationId xmlns:a16="http://schemas.microsoft.com/office/drawing/2014/main" id="{9CAE3C7B-9BA2-45CA-B5B3-CBF516D99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934" y="4759656"/>
            <a:ext cx="1184399" cy="89695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DC5CB52-8CB5-42A1-8C26-34CCF092D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396964" y="1412759"/>
            <a:ext cx="0" cy="39740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1" name="Picture 40" descr="illustration of someone called Maria">
            <a:extLst>
              <a:ext uri="{FF2B5EF4-FFF2-40B4-BE49-F238E27FC236}">
                <a16:creationId xmlns:a16="http://schemas.microsoft.com/office/drawing/2014/main" id="{A20EB43D-4610-4F56-8181-5B46A0E0E4A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901" y="1209270"/>
            <a:ext cx="1196151" cy="103840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BE81BD88-B741-4DCD-A799-7C0CC440DC2F}"/>
              </a:ext>
            </a:extLst>
          </p:cNvPr>
          <p:cNvSpPr txBox="1"/>
          <p:nvPr/>
        </p:nvSpPr>
        <p:spPr>
          <a:xfrm>
            <a:off x="9807614" y="2301108"/>
            <a:ext cx="1852424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200" dirty="0"/>
              <a:t>Maria</a:t>
            </a:r>
            <a:endParaRPr lang="en-US" dirty="0"/>
          </a:p>
          <a:p>
            <a:pPr algn="ctr"/>
            <a:r>
              <a:rPr lang="en-GB" sz="2000" dirty="0"/>
              <a:t>Blind</a:t>
            </a:r>
          </a:p>
        </p:txBody>
      </p:sp>
      <p:pic>
        <p:nvPicPr>
          <p:cNvPr id="10" name="Picture 10" descr="NVDA sotware for blind people">
            <a:extLst>
              <a:ext uri="{FF2B5EF4-FFF2-40B4-BE49-F238E27FC236}">
                <a16:creationId xmlns:a16="http://schemas.microsoft.com/office/drawing/2014/main" id="{DD8E15D3-75F4-4BDE-94A8-54D1D387B70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85074" y="3341542"/>
            <a:ext cx="1048752" cy="1315726"/>
          </a:xfrm>
          <a:prstGeom prst="rect">
            <a:avLst/>
          </a:prstGeom>
        </p:spPr>
      </p:pic>
      <p:pic>
        <p:nvPicPr>
          <p:cNvPr id="43" name="Picture 2" descr="jaws software">
            <a:extLst>
              <a:ext uri="{FF2B5EF4-FFF2-40B4-BE49-F238E27FC236}">
                <a16:creationId xmlns:a16="http://schemas.microsoft.com/office/drawing/2014/main" id="{99EA5B55-A857-4380-B408-7D0935AB9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911" y="4291468"/>
            <a:ext cx="1335193" cy="1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834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0BC677-0ACD-4059-B781-006DA7FE6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-1261"/>
            <a:ext cx="10625434" cy="1325563"/>
          </a:xfrm>
        </p:spPr>
        <p:txBody>
          <a:bodyPr>
            <a:normAutofit/>
          </a:bodyPr>
          <a:lstStyle/>
          <a:p>
            <a:r>
              <a:rPr lang="en-GB" dirty="0"/>
              <a:t>The SETT Framework for AT.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2AF3C-E829-4F7C-975D-1FC2260EDC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59" y="1000300"/>
            <a:ext cx="11826241" cy="176208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200" b="0" i="0" dirty="0">
                <a:solidFill>
                  <a:srgbClr val="000000"/>
                </a:solidFill>
                <a:effectLst/>
              </a:rPr>
              <a:t>‘The SETT (Student, Environments, Tasks and Tools) model of assessment (Zabala 2005).</a:t>
            </a:r>
          </a:p>
          <a:p>
            <a:r>
              <a:rPr lang="en-GB" sz="2200" b="0" i="0" dirty="0">
                <a:solidFill>
                  <a:srgbClr val="000000"/>
                </a:solidFill>
                <a:effectLst/>
              </a:rPr>
              <a:t>The SETT framework is a </a:t>
            </a:r>
            <a:r>
              <a:rPr lang="en-GB" sz="2200" dirty="0">
                <a:solidFill>
                  <a:srgbClr val="000000"/>
                </a:solidFill>
              </a:rPr>
              <a:t>four-part </a:t>
            </a:r>
            <a:r>
              <a:rPr lang="en-GB" sz="2200" b="0" i="0" dirty="0">
                <a:solidFill>
                  <a:srgbClr val="000000"/>
                </a:solidFill>
                <a:effectLst/>
              </a:rPr>
              <a:t>model </a:t>
            </a:r>
            <a:r>
              <a:rPr lang="en-GB" sz="2200" dirty="0">
                <a:solidFill>
                  <a:srgbClr val="000000"/>
                </a:solidFill>
              </a:rPr>
              <a:t>that </a:t>
            </a:r>
            <a:r>
              <a:rPr lang="en-GB" sz="2200" b="0" i="0" dirty="0">
                <a:solidFill>
                  <a:srgbClr val="000000"/>
                </a:solidFill>
                <a:effectLst/>
              </a:rPr>
              <a:t>promotes </a:t>
            </a:r>
            <a:r>
              <a:rPr lang="en-GB" sz="2200" i="0" dirty="0">
                <a:solidFill>
                  <a:srgbClr val="000000"/>
                </a:solidFill>
                <a:effectLst/>
              </a:rPr>
              <a:t>collaborative decision-making </a:t>
            </a:r>
            <a:r>
              <a:rPr lang="en-GB" sz="2200" b="0" i="0" dirty="0">
                <a:solidFill>
                  <a:srgbClr val="000000"/>
                </a:solidFill>
                <a:effectLst/>
              </a:rPr>
              <a:t>in all phases of assistive technology service design and delivery, from consideration through implementation and evaluation of effectiveness.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D7D48D-9EEF-E459-2F00-CC86644DDE3F}"/>
              </a:ext>
            </a:extLst>
          </p:cNvPr>
          <p:cNvSpPr txBox="1"/>
          <p:nvPr/>
        </p:nvSpPr>
        <p:spPr>
          <a:xfrm>
            <a:off x="1855871" y="2762389"/>
            <a:ext cx="875598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b="1" dirty="0">
                <a:solidFill>
                  <a:srgbClr val="000000"/>
                </a:solidFill>
              </a:rPr>
              <a:t>Student</a:t>
            </a:r>
            <a:r>
              <a:rPr lang="en-GB" sz="2200" dirty="0">
                <a:solidFill>
                  <a:srgbClr val="000000"/>
                </a:solidFill>
              </a:rPr>
              <a:t>: The learning needs / abilities / barriers?</a:t>
            </a:r>
          </a:p>
          <a:p>
            <a:r>
              <a:rPr lang="en-GB" sz="2200" b="1" i="0" dirty="0">
                <a:solidFill>
                  <a:srgbClr val="000000"/>
                </a:solidFill>
                <a:effectLst/>
              </a:rPr>
              <a:t>Environment</a:t>
            </a:r>
            <a:r>
              <a:rPr lang="en-GB" sz="2200" b="0" i="0" dirty="0">
                <a:solidFill>
                  <a:srgbClr val="000000"/>
                </a:solidFill>
                <a:effectLst/>
              </a:rPr>
              <a:t>: M</a:t>
            </a:r>
            <a:r>
              <a:rPr lang="en-GB" sz="2200" dirty="0"/>
              <a:t>aterials /equipment are currently available/needed in the environment? </a:t>
            </a:r>
            <a:endParaRPr lang="en-GB" sz="2200" b="0" i="0" dirty="0">
              <a:solidFill>
                <a:srgbClr val="000000"/>
              </a:solidFill>
              <a:effectLst/>
            </a:endParaRPr>
          </a:p>
          <a:p>
            <a:r>
              <a:rPr lang="en-GB" sz="2200" b="1" dirty="0">
                <a:solidFill>
                  <a:srgbClr val="000000"/>
                </a:solidFill>
              </a:rPr>
              <a:t>Tasks</a:t>
            </a:r>
            <a:r>
              <a:rPr lang="en-GB" sz="2200" dirty="0">
                <a:solidFill>
                  <a:srgbClr val="000000"/>
                </a:solidFill>
              </a:rPr>
              <a:t>: </a:t>
            </a:r>
            <a:r>
              <a:rPr lang="en-GB" sz="2200" b="0" i="0" dirty="0">
                <a:effectLst/>
              </a:rPr>
              <a:t>What are the critical elements of the tasks required to participate and learn?</a:t>
            </a:r>
            <a:endParaRPr lang="en-GB" sz="2200" dirty="0">
              <a:solidFill>
                <a:srgbClr val="000000"/>
              </a:solidFill>
            </a:endParaRPr>
          </a:p>
          <a:p>
            <a:r>
              <a:rPr lang="en-GB" sz="2200" b="1" dirty="0">
                <a:solidFill>
                  <a:srgbClr val="000000"/>
                </a:solidFill>
              </a:rPr>
              <a:t>Tools</a:t>
            </a:r>
            <a:r>
              <a:rPr lang="en-GB" sz="2200" dirty="0">
                <a:solidFill>
                  <a:srgbClr val="000000"/>
                </a:solidFill>
              </a:rPr>
              <a:t>: High/Low tech to address needs.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859189-4F32-A203-ABAB-C86007B7C35C}"/>
              </a:ext>
            </a:extLst>
          </p:cNvPr>
          <p:cNvSpPr txBox="1"/>
          <p:nvPr/>
        </p:nvSpPr>
        <p:spPr>
          <a:xfrm>
            <a:off x="365759" y="5173580"/>
            <a:ext cx="7002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Read about a </a:t>
            </a:r>
            <a:r>
              <a:rPr lang="en-GB" dirty="0">
                <a:hlinkClick r:id="rId3"/>
              </a:rPr>
              <a:t>project using this framework in UL in the AHEAD Journal</a:t>
            </a:r>
            <a:endParaRPr lang="en-I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CBC5FC-11D7-4FE9-840E-ABF9B5230995}"/>
              </a:ext>
            </a:extLst>
          </p:cNvPr>
          <p:cNvSpPr txBox="1"/>
          <p:nvPr/>
        </p:nvSpPr>
        <p:spPr>
          <a:xfrm>
            <a:off x="7920789" y="5173580"/>
            <a:ext cx="4608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</a:t>
            </a:r>
            <a:r>
              <a:rPr lang="en-GB" dirty="0">
                <a:hlinkClick r:id="rId4"/>
              </a:rPr>
              <a:t>SETT Framework, joyzabala.com</a:t>
            </a:r>
            <a:endParaRPr lang="en-I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193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BAD255B-0134-45C7-8F29-B4EB15922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AT Barriers /Stigma / Abandonment. 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597F3FF7-8800-4E7D-8BE5-20E781472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229" y="1665793"/>
            <a:ext cx="6419850" cy="3157667"/>
          </a:xfrm>
        </p:spPr>
        <p:txBody>
          <a:bodyPr>
            <a:noAutofit/>
          </a:bodyPr>
          <a:lstStyle/>
          <a:p>
            <a:pPr algn="l"/>
            <a:r>
              <a:rPr lang="en-GB" sz="2300" dirty="0"/>
              <a:t>When the environment is </a:t>
            </a:r>
            <a:r>
              <a:rPr lang="en-GB" sz="2300" b="1" dirty="0"/>
              <a:t>unsupportive</a:t>
            </a:r>
            <a:r>
              <a:rPr lang="en-GB" sz="2300" dirty="0"/>
              <a:t>, </a:t>
            </a:r>
            <a:r>
              <a:rPr lang="en-GB" sz="2300" b="1" dirty="0"/>
              <a:t>negative perceptions</a:t>
            </a:r>
            <a:r>
              <a:rPr lang="en-GB" sz="2300" dirty="0"/>
              <a:t> and experiences can be such that the potential usefulness of AT is uncoupled from their perceived value. </a:t>
            </a:r>
          </a:p>
          <a:p>
            <a:pPr algn="l"/>
            <a:endParaRPr lang="en-GB" sz="2300" dirty="0"/>
          </a:p>
          <a:p>
            <a:pPr algn="l"/>
            <a:r>
              <a:rPr lang="en-GB" sz="2300" dirty="0"/>
              <a:t>AT is frequently abandoned or not used, the reasons are often multifactorial and can include difficulties in incorporating assistive technologies in </a:t>
            </a:r>
            <a:r>
              <a:rPr lang="en-GB" sz="2300" b="1" dirty="0"/>
              <a:t>identity and self-image.</a:t>
            </a:r>
            <a:endParaRPr lang="en-GB" sz="2000" b="1" dirty="0"/>
          </a:p>
        </p:txBody>
      </p:sp>
      <p:pic>
        <p:nvPicPr>
          <p:cNvPr id="5122" name="Picture 2" descr="Image result for livescribe pen, student">
            <a:extLst>
              <a:ext uri="{FF2B5EF4-FFF2-40B4-BE49-F238E27FC236}">
                <a16:creationId xmlns:a16="http://schemas.microsoft.com/office/drawing/2014/main" id="{FF02D817-155C-4FA9-9ECD-1C946C912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09" y="1600740"/>
            <a:ext cx="4200525" cy="2924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9B240F-05F8-4776-8CDC-FDFB3651091B}"/>
              </a:ext>
            </a:extLst>
          </p:cNvPr>
          <p:cNvSpPr txBox="1"/>
          <p:nvPr/>
        </p:nvSpPr>
        <p:spPr>
          <a:xfrm>
            <a:off x="7469109" y="4610929"/>
            <a:ext cx="4269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Livescribe Pens for recording audio – making a disability visible.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04F209-8E8B-FCC9-911E-E6EDC37CDBF5}"/>
              </a:ext>
            </a:extLst>
          </p:cNvPr>
          <p:cNvSpPr txBox="1"/>
          <p:nvPr/>
        </p:nvSpPr>
        <p:spPr>
          <a:xfrm>
            <a:off x="354725" y="5269291"/>
            <a:ext cx="6746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Further Reading: ‘</a:t>
            </a:r>
            <a:r>
              <a:rPr lang="en-GB" sz="1800" dirty="0">
                <a:hlinkClick r:id="rId5"/>
              </a:rPr>
              <a:t>Assistive technology and people: a position paper</a:t>
            </a:r>
            <a:r>
              <a:rPr lang="en-GB" sz="1800" dirty="0"/>
              <a:t>’</a:t>
            </a:r>
          </a:p>
          <a:p>
            <a:endParaRPr lang="en-I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9847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2B528-C1D2-92CE-6E39-C779FB7F2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997"/>
            <a:ext cx="10515600" cy="838035"/>
          </a:xfrm>
        </p:spPr>
        <p:txBody>
          <a:bodyPr/>
          <a:lstStyle/>
          <a:p>
            <a:r>
              <a:rPr lang="en-GB" dirty="0"/>
              <a:t>So…what now?</a:t>
            </a:r>
            <a:endParaRPr lang="en-IE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E0826AE-F7AF-C411-D9D7-280A7EDBC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669" y="1302438"/>
            <a:ext cx="7110663" cy="4266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567EE3-A5E1-8605-6D8E-FB64613FC302}"/>
              </a:ext>
            </a:extLst>
          </p:cNvPr>
          <p:cNvSpPr txBox="1"/>
          <p:nvPr/>
        </p:nvSpPr>
        <p:spPr>
          <a:xfrm>
            <a:off x="9707478" y="5568836"/>
            <a:ext cx="24594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Illustration: Oscar Bolton Green</a:t>
            </a:r>
            <a:endParaRPr lang="en-IE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200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6012C-0505-4A45-B589-B56A4B076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3" y="319690"/>
            <a:ext cx="8119617" cy="1133391"/>
          </a:xfrm>
        </p:spPr>
        <p:txBody>
          <a:bodyPr>
            <a:normAutofit/>
          </a:bodyPr>
          <a:lstStyle/>
          <a:p>
            <a:r>
              <a:rPr lang="en-GB" dirty="0"/>
              <a:t>AT Hive – Raise awareness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95010-C752-43B6-A35D-79378B24A2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2533" y="1645253"/>
            <a:ext cx="5138745" cy="4142704"/>
          </a:xfrm>
        </p:spPr>
        <p:txBody>
          <a:bodyPr>
            <a:normAutofit fontScale="70000" lnSpcReduction="20000"/>
          </a:bodyPr>
          <a:lstStyle/>
          <a:p>
            <a:r>
              <a:rPr lang="en-GB" sz="3200" dirty="0"/>
              <a:t>AT Hive is an Assistive Technology Resource, in the AHEAD website, that aims to raise awareness and where to find AT and how to use it.</a:t>
            </a:r>
          </a:p>
          <a:p>
            <a:endParaRPr lang="en-GB" sz="3200" dirty="0"/>
          </a:p>
          <a:p>
            <a:r>
              <a:rPr lang="en-GB" sz="3200" dirty="0"/>
              <a:t>To date a collection of 50 technologies (websites, apps, browser plugins…) about reading, writing, organisation, communication and more.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#ATHive</a:t>
            </a:r>
          </a:p>
          <a:p>
            <a:pPr marL="0" indent="0">
              <a:buNone/>
            </a:pPr>
            <a:r>
              <a:rPr lang="en-GB" sz="3200" dirty="0"/>
              <a:t>Go to </a:t>
            </a:r>
            <a:r>
              <a:rPr lang="en-GB" sz="3200" b="1" dirty="0">
                <a:hlinkClick r:id="rId3"/>
              </a:rPr>
              <a:t>www.ahead.ie/ATHive</a:t>
            </a:r>
            <a:endParaRPr lang="en-GB" sz="3200" b="1" dirty="0"/>
          </a:p>
        </p:txBody>
      </p:sp>
      <p:grpSp>
        <p:nvGrpSpPr>
          <p:cNvPr id="11" name="Group 10" descr="AT hive website screenshot of home page">
            <a:extLst>
              <a:ext uri="{FF2B5EF4-FFF2-40B4-BE49-F238E27FC236}">
                <a16:creationId xmlns:a16="http://schemas.microsoft.com/office/drawing/2014/main" id="{3AF504EC-E118-4B98-952B-09023EB34E03}"/>
              </a:ext>
            </a:extLst>
          </p:cNvPr>
          <p:cNvGrpSpPr/>
          <p:nvPr/>
        </p:nvGrpSpPr>
        <p:grpSpPr>
          <a:xfrm>
            <a:off x="5818909" y="1419226"/>
            <a:ext cx="5320146" cy="3362927"/>
            <a:chOff x="5818909" y="1419226"/>
            <a:chExt cx="5320146" cy="336292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A429DC3-2524-402C-82CE-447064785E46}"/>
                </a:ext>
              </a:extLst>
            </p:cNvPr>
            <p:cNvSpPr/>
            <p:nvPr/>
          </p:nvSpPr>
          <p:spPr>
            <a:xfrm>
              <a:off x="5818909" y="2459182"/>
              <a:ext cx="5320146" cy="23229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8DF94D4-3411-4AE6-B045-0C9A764125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18909" y="1419226"/>
              <a:ext cx="5320146" cy="10573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746FF49-39F1-41CB-8B64-09A5606FC6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251" y="2343291"/>
              <a:ext cx="3760664" cy="243886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1719503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HEAD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8AD00"/>
      </a:accent1>
      <a:accent2>
        <a:srgbClr val="7FA9AE"/>
      </a:accent2>
      <a:accent3>
        <a:srgbClr val="524727"/>
      </a:accent3>
      <a:accent4>
        <a:srgbClr val="CEDC00"/>
      </a:accent4>
      <a:accent5>
        <a:srgbClr val="B6ADA5"/>
      </a:accent5>
      <a:accent6>
        <a:srgbClr val="15375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946560433F2B4BAC6115A870028350" ma:contentTypeVersion="17" ma:contentTypeDescription="Create a new document." ma:contentTypeScope="" ma:versionID="30fff7c56dd612686691914a66c384a5">
  <xsd:schema xmlns:xsd="http://www.w3.org/2001/XMLSchema" xmlns:xs="http://www.w3.org/2001/XMLSchema" xmlns:p="http://schemas.microsoft.com/office/2006/metadata/properties" xmlns:ns2="f04adec5-321f-46c9-8d8f-d278d5019d73" xmlns:ns3="98a9eb8c-6a01-428e-9f5d-17b5596ff277" targetNamespace="http://schemas.microsoft.com/office/2006/metadata/properties" ma:root="true" ma:fieldsID="193ac35de6bbbed6fb30e7ac259c0bd7" ns2:_="" ns3:_="">
    <xsd:import namespace="f04adec5-321f-46c9-8d8f-d278d5019d73"/>
    <xsd:import namespace="98a9eb8c-6a01-428e-9f5d-17b5596ff2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4adec5-321f-46c9-8d8f-d278d5019d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18109bd-626c-4cb5-b457-7c830300b9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a9eb8c-6a01-428e-9f5d-17b5596ff27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7ea14bd-29b4-46a6-9b71-aedf54cf4907}" ma:internalName="TaxCatchAll" ma:showField="CatchAllData" ma:web="98a9eb8c-6a01-428e-9f5d-17b5596ff2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04adec5-321f-46c9-8d8f-d278d5019d73">
      <Terms xmlns="http://schemas.microsoft.com/office/infopath/2007/PartnerControls"/>
    </lcf76f155ced4ddcb4097134ff3c332f>
    <TaxCatchAll xmlns="98a9eb8c-6a01-428e-9f5d-17b5596ff277" xsi:nil="true"/>
  </documentManagement>
</p:properties>
</file>

<file path=customXml/itemProps1.xml><?xml version="1.0" encoding="utf-8"?>
<ds:datastoreItem xmlns:ds="http://schemas.openxmlformats.org/officeDocument/2006/customXml" ds:itemID="{8756F993-768A-40A1-BCED-63658E9A475F}"/>
</file>

<file path=customXml/itemProps2.xml><?xml version="1.0" encoding="utf-8"?>
<ds:datastoreItem xmlns:ds="http://schemas.openxmlformats.org/officeDocument/2006/customXml" ds:itemID="{172409C4-47F6-4AA0-A94F-2F7293BE017C}"/>
</file>

<file path=customXml/itemProps3.xml><?xml version="1.0" encoding="utf-8"?>
<ds:datastoreItem xmlns:ds="http://schemas.openxmlformats.org/officeDocument/2006/customXml" ds:itemID="{93257876-B9C0-4BC1-818A-CA59B5952C9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509</Words>
  <Application>Microsoft Office PowerPoint</Application>
  <PresentationFormat>Widescreen</PresentationFormat>
  <Paragraphs>86</Paragraphs>
  <Slides>14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Karla</vt:lpstr>
      <vt:lpstr>Tw Cen MT</vt:lpstr>
      <vt:lpstr>Office Theme</vt:lpstr>
      <vt:lpstr>Office Theme</vt:lpstr>
      <vt:lpstr>Assistive Technology in Action</vt:lpstr>
      <vt:lpstr>What is Assistive Technology?</vt:lpstr>
      <vt:lpstr>The Tech in Assistive Technology</vt:lpstr>
      <vt:lpstr>Where is Assistive Technology (AT)?</vt:lpstr>
      <vt:lpstr>Register with your Disability Service</vt:lpstr>
      <vt:lpstr>The SETT Framework for AT.</vt:lpstr>
      <vt:lpstr>AT Barriers /Stigma / Abandonment. </vt:lpstr>
      <vt:lpstr>So…what now?</vt:lpstr>
      <vt:lpstr>AT Hive – Raise awareness</vt:lpstr>
      <vt:lpstr>Interests you would like to explore?</vt:lpstr>
      <vt:lpstr>What do you use?</vt:lpstr>
      <vt:lpstr>Choose your Digital Eco-system</vt:lpstr>
      <vt:lpstr>The AT Results Page – A Starting Point</vt:lpstr>
      <vt:lpstr>AT Demonstrations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2025-10-23T11:33:59Z</dcterms:created>
  <dcterms:modified xsi:type="dcterms:W3CDTF">2025-10-23T11:34:08Z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0x01010069946560433F2B4BAC6115A870028350</vt:lpwstr>
  </property>
</Properties>
</file>