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Comfortaa" panose="020B0604020202020204" charset="0"/>
      <p:regular r:id="rId19"/>
      <p:bold r:id="rId20"/>
    </p:embeddedFont>
    <p:embeddedFont>
      <p:font typeface="Century Gothic" panose="020B0502020202020204" pitchFamily="34" charset="0"/>
      <p:regular r:id="rId21"/>
      <p:bold r:id="rId22"/>
      <p:italic r:id="rId23"/>
      <p:boldItalic r:id="rId24"/>
    </p:embeddedFont>
    <p:embeddedFont>
      <p:font typeface="Trebuchet MS" panose="020B0603020202020204" pitchFamily="34" charset="0"/>
      <p:regular r:id="rId25"/>
      <p:bold r:id="rId26"/>
      <p:italic r:id="rId27"/>
      <p:boldItalic r:id="rId28"/>
    </p:embeddedFont>
  </p:embeddedFontLst>
  <p:custDataLst>
    <p:tags r:id="rId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08">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guide pos="2808"/>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33d2b369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33d2b369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33d2b369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33d2b369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33d2b3690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733d2b369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33d2b3690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33d2b369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33d2b369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33d2b369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33d2b369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33d2b369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33d2b3690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33d2b3690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33d2b369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733d2b369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33d2b3690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33d2b369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e5c5fd87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e5c5fd87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33d2b369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33d2b369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33d2b369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33d2b369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33d2b369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33d2b369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33d2b369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33d2b369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33d2b369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733d2b369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6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17.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2.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16" y="0"/>
            <a:ext cx="9144000" cy="5136356"/>
          </a:xfrm>
          <a:prstGeom prst="rect">
            <a:avLst/>
          </a:prstGeom>
          <a:noFill/>
          <a:ln>
            <a:noFill/>
          </a:ln>
        </p:spPr>
      </p:pic>
      <p:pic>
        <p:nvPicPr>
          <p:cNvPr id="55" name="Google Shape;55;p13">
            <a:extLst>
              <a:ext uri="{C183D7F6-B498-43B3-948B-1728B52AA6E4}">
                <adec:decorative xmlns:adec="http://schemas.microsoft.com/office/drawing/2017/decorative" xmlns="" val="1"/>
              </a:ext>
            </a:extLst>
          </p:cNvPr>
          <p:cNvPicPr preferRelativeResize="0"/>
          <p:nvPr/>
        </p:nvPicPr>
        <p:blipFill>
          <a:blip r:embed="rId5">
            <a:alphaModFix/>
          </a:blip>
          <a:stretch>
            <a:fillRect/>
          </a:stretch>
        </p:blipFill>
        <p:spPr>
          <a:xfrm flipH="1">
            <a:off x="-43688527" y="8563125"/>
            <a:ext cx="31701977" cy="17832375"/>
          </a:xfrm>
          <a:prstGeom prst="rect">
            <a:avLst/>
          </a:prstGeom>
          <a:noFill/>
          <a:ln>
            <a:noFill/>
          </a:ln>
          <a:effectLst>
            <a:outerShdw blurRad="57150" dist="19050" dir="5400000" algn="bl" rotWithShape="0">
              <a:srgbClr val="000000">
                <a:alpha val="50000"/>
              </a:srgbClr>
            </a:outerShdw>
          </a:effectLst>
        </p:spPr>
      </p:pic>
      <p:pic>
        <p:nvPicPr>
          <p:cNvPr id="56" name="Google Shape;56;p13">
            <a:extLst>
              <a:ext uri="{C183D7F6-B498-43B3-948B-1728B52AA6E4}">
                <adec:decorative xmlns:adec="http://schemas.microsoft.com/office/drawing/2017/decorative" xmlns="" val="1"/>
              </a:ext>
            </a:extLst>
          </p:cNvPr>
          <p:cNvPicPr preferRelativeResize="0"/>
          <p:nvPr/>
        </p:nvPicPr>
        <p:blipFill>
          <a:blip r:embed="rId6">
            <a:alphaModFix/>
          </a:blip>
          <a:stretch>
            <a:fillRect/>
          </a:stretch>
        </p:blipFill>
        <p:spPr>
          <a:xfrm>
            <a:off x="1405812" y="266700"/>
            <a:ext cx="6332374" cy="3676649"/>
          </a:xfrm>
          <a:prstGeom prst="rect">
            <a:avLst/>
          </a:prstGeom>
          <a:noFill/>
          <a:ln>
            <a:noFill/>
          </a:ln>
          <a:effectLst>
            <a:outerShdw blurRad="57150" dist="19050" dir="5400000" algn="bl" rotWithShape="0">
              <a:srgbClr val="000000">
                <a:alpha val="50000"/>
              </a:srgbClr>
            </a:outerShdw>
          </a:effectLst>
        </p:spPr>
      </p:pic>
      <p:pic>
        <p:nvPicPr>
          <p:cNvPr id="57" name="Google Shape;57;p13" descr="Through the Looking glass. Student with disabilities exhibition with text and images that are a mixture of photos and drawings."/>
          <p:cNvPicPr preferRelativeResize="0"/>
          <p:nvPr/>
        </p:nvPicPr>
        <p:blipFill rotWithShape="1">
          <a:blip r:embed="rId7">
            <a:alphaModFix/>
          </a:blip>
          <a:srcRect b="51155"/>
          <a:stretch/>
        </p:blipFill>
        <p:spPr>
          <a:xfrm>
            <a:off x="1907861" y="854500"/>
            <a:ext cx="5328246" cy="1221638"/>
          </a:xfrm>
          <a:prstGeom prst="rect">
            <a:avLst/>
          </a:prstGeom>
          <a:noFill/>
          <a:ln>
            <a:noFill/>
          </a:ln>
        </p:spPr>
      </p:pic>
      <p:sp>
        <p:nvSpPr>
          <p:cNvPr id="2" name="Title 1">
            <a:extLst>
              <a:ext uri="{FF2B5EF4-FFF2-40B4-BE49-F238E27FC236}">
                <a16:creationId xmlns:a16="http://schemas.microsoft.com/office/drawing/2014/main" id="{9B191B83-97AF-4870-A83C-CD89511EF17F}"/>
              </a:ext>
            </a:extLst>
          </p:cNvPr>
          <p:cNvSpPr>
            <a:spLocks noGrp="1"/>
          </p:cNvSpPr>
          <p:nvPr>
            <p:ph type="title"/>
          </p:nvPr>
        </p:nvSpPr>
        <p:spPr>
          <a:xfrm>
            <a:off x="311684" y="-607449"/>
            <a:ext cx="8520600" cy="572700"/>
          </a:xfrm>
        </p:spPr>
        <p:txBody>
          <a:bodyPr/>
          <a:lstStyle/>
          <a:p>
            <a:r>
              <a:rPr lang="en-GB" dirty="0"/>
              <a:t>Welcome</a:t>
            </a:r>
          </a:p>
        </p:txBody>
      </p:sp>
      <p:sp>
        <p:nvSpPr>
          <p:cNvPr id="3" name="TextBox 2">
            <a:extLst>
              <a:ext uri="{FF2B5EF4-FFF2-40B4-BE49-F238E27FC236}">
                <a16:creationId xmlns:a16="http://schemas.microsoft.com/office/drawing/2014/main" id="{C859602F-1852-44C6-A286-7BE5FA905E6E}"/>
              </a:ext>
            </a:extLst>
          </p:cNvPr>
          <p:cNvSpPr txBox="1"/>
          <p:nvPr/>
        </p:nvSpPr>
        <p:spPr>
          <a:xfrm>
            <a:off x="1857072" y="2202418"/>
            <a:ext cx="5429824" cy="369332"/>
          </a:xfrm>
          <a:prstGeom prst="rect">
            <a:avLst/>
          </a:prstGeom>
          <a:noFill/>
        </p:spPr>
        <p:txBody>
          <a:bodyPr wrap="square" rtlCol="0">
            <a:spAutoFit/>
          </a:bodyPr>
          <a:lstStyle/>
          <a:p>
            <a:pPr algn="ctr"/>
            <a:r>
              <a:rPr lang="en-GB" sz="1800" dirty="0">
                <a:solidFill>
                  <a:schemeClr val="bg1"/>
                </a:solidFill>
                <a:latin typeface="Century Gothic" panose="020B0502020202020204" pitchFamily="34" charset="0"/>
                <a:cs typeface="Aharoni" panose="020B0604020202020204" pitchFamily="2" charset="-79"/>
              </a:rPr>
              <a:t>AHEAD Student Exhibition 2020</a:t>
            </a:r>
          </a:p>
        </p:txBody>
      </p:sp>
      <p:pic>
        <p:nvPicPr>
          <p:cNvPr id="8" name="Google Shape;188;p28" descr="AHEAD Logo">
            <a:extLst>
              <a:ext uri="{FF2B5EF4-FFF2-40B4-BE49-F238E27FC236}">
                <a16:creationId xmlns:a16="http://schemas.microsoft.com/office/drawing/2014/main" id="{F76A5C02-C832-47A2-89DF-934D778244C7}"/>
              </a:ext>
            </a:extLst>
          </p:cNvPr>
          <p:cNvPicPr preferRelativeResize="0"/>
          <p:nvPr/>
        </p:nvPicPr>
        <p:blipFill>
          <a:blip r:embed="rId8">
            <a:alphaModFix/>
          </a:blip>
          <a:stretch>
            <a:fillRect/>
          </a:stretch>
        </p:blipFill>
        <p:spPr>
          <a:xfrm>
            <a:off x="2031244" y="2940543"/>
            <a:ext cx="1680645" cy="455420"/>
          </a:xfrm>
          <a:prstGeom prst="rect">
            <a:avLst/>
          </a:prstGeom>
          <a:noFill/>
          <a:ln>
            <a:noFill/>
          </a:ln>
          <a:effectLst>
            <a:outerShdw blurRad="57150" dist="19050" dir="5400000" algn="bl" rotWithShape="0">
              <a:srgbClr val="000000">
                <a:alpha val="50000"/>
              </a:srgbClr>
            </a:outerShdw>
          </a:effectLst>
        </p:spPr>
      </p:pic>
      <p:pic>
        <p:nvPicPr>
          <p:cNvPr id="9" name="Google Shape;189;p28" descr="HEA logo">
            <a:extLst>
              <a:ext uri="{FF2B5EF4-FFF2-40B4-BE49-F238E27FC236}">
                <a16:creationId xmlns:a16="http://schemas.microsoft.com/office/drawing/2014/main" id="{CB1C47A7-4BB1-41A5-9450-8E54C083E320}"/>
              </a:ext>
            </a:extLst>
          </p:cNvPr>
          <p:cNvPicPr preferRelativeResize="0"/>
          <p:nvPr/>
        </p:nvPicPr>
        <p:blipFill>
          <a:blip r:embed="rId9">
            <a:alphaModFix/>
          </a:blip>
          <a:stretch>
            <a:fillRect/>
          </a:stretch>
        </p:blipFill>
        <p:spPr>
          <a:xfrm>
            <a:off x="5432112" y="2909361"/>
            <a:ext cx="1803995" cy="348188"/>
          </a:xfrm>
          <a:prstGeom prst="rect">
            <a:avLst/>
          </a:prstGeom>
          <a:noFill/>
          <a:ln>
            <a:noFill/>
          </a:ln>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2">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0" y="0"/>
            <a:ext cx="9144000" cy="5143505"/>
          </a:xfrm>
          <a:prstGeom prst="rect">
            <a:avLst/>
          </a:prstGeom>
          <a:noFill/>
          <a:ln>
            <a:noFill/>
          </a:ln>
        </p:spPr>
      </p:pic>
      <p:sp>
        <p:nvSpPr>
          <p:cNvPr id="133" name="Google Shape;133;p22"/>
          <p:cNvSpPr txBox="1"/>
          <p:nvPr/>
        </p:nvSpPr>
        <p:spPr>
          <a:xfrm>
            <a:off x="4294425" y="596200"/>
            <a:ext cx="4849500" cy="47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rebuchet MS"/>
                <a:ea typeface="Trebuchet MS"/>
                <a:cs typeface="Trebuchet MS"/>
                <a:sym typeface="Trebuchet MS"/>
              </a:rPr>
              <a:t>‘College life means a sense of purpose for me’</a:t>
            </a:r>
            <a:endParaRPr>
              <a:latin typeface="Trebuchet MS"/>
              <a:ea typeface="Trebuchet MS"/>
              <a:cs typeface="Trebuchet MS"/>
              <a:sym typeface="Trebuchet MS"/>
            </a:endParaRPr>
          </a:p>
        </p:txBody>
      </p:sp>
      <p:sp>
        <p:nvSpPr>
          <p:cNvPr id="134" name="Google Shape;134;p22"/>
          <p:cNvSpPr txBox="1"/>
          <p:nvPr/>
        </p:nvSpPr>
        <p:spPr>
          <a:xfrm>
            <a:off x="233800" y="3097825"/>
            <a:ext cx="3635700" cy="88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Trebuchet MS"/>
                <a:ea typeface="Trebuchet MS"/>
                <a:cs typeface="Trebuchet MS"/>
                <a:sym typeface="Trebuchet MS"/>
              </a:rPr>
              <a:t>‘College has provided the space and structures to live independently, find my community, and develop as an individual.’</a:t>
            </a:r>
            <a:endParaRPr>
              <a:latin typeface="Trebuchet MS"/>
              <a:ea typeface="Trebuchet MS"/>
              <a:cs typeface="Trebuchet MS"/>
              <a:sym typeface="Trebuchet MS"/>
            </a:endParaRPr>
          </a:p>
        </p:txBody>
      </p:sp>
      <p:sp>
        <p:nvSpPr>
          <p:cNvPr id="135" name="Google Shape;135;p22"/>
          <p:cNvSpPr txBox="1"/>
          <p:nvPr/>
        </p:nvSpPr>
        <p:spPr>
          <a:xfrm>
            <a:off x="4294425" y="1145600"/>
            <a:ext cx="4849500" cy="47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rebuchet MS"/>
                <a:ea typeface="Trebuchet MS"/>
                <a:cs typeface="Trebuchet MS"/>
                <a:sym typeface="Trebuchet MS"/>
              </a:rPr>
              <a:t>‘It's everything, it's a challenge but well worth it’</a:t>
            </a:r>
            <a:endParaRPr>
              <a:latin typeface="Trebuchet MS"/>
              <a:ea typeface="Trebuchet MS"/>
              <a:cs typeface="Trebuchet MS"/>
              <a:sym typeface="Trebuchet MS"/>
            </a:endParaRPr>
          </a:p>
        </p:txBody>
      </p:sp>
      <p:sp>
        <p:nvSpPr>
          <p:cNvPr id="136" name="Google Shape;136;p22"/>
          <p:cNvSpPr txBox="1"/>
          <p:nvPr/>
        </p:nvSpPr>
        <p:spPr>
          <a:xfrm>
            <a:off x="233800" y="549425"/>
            <a:ext cx="4009500" cy="196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Trebuchet MS"/>
                <a:ea typeface="Trebuchet MS"/>
                <a:cs typeface="Trebuchet MS"/>
                <a:sym typeface="Trebuchet MS"/>
              </a:rPr>
              <a:t>‘College has given me a passion to talk about my disability and fight for people who don’t have a voice with my disability…</a:t>
            </a:r>
            <a:endParaRPr>
              <a:latin typeface="Trebuchet MS"/>
              <a:ea typeface="Trebuchet MS"/>
              <a:cs typeface="Trebuchet MS"/>
              <a:sym typeface="Trebuchet MS"/>
            </a:endParaRPr>
          </a:p>
          <a:p>
            <a:pPr marL="0" lvl="0" indent="0" algn="l" rtl="0">
              <a:lnSpc>
                <a:spcPct val="150000"/>
              </a:lnSpc>
              <a:spcBef>
                <a:spcPts val="0"/>
              </a:spcBef>
              <a:spcAft>
                <a:spcPts val="0"/>
              </a:spcAft>
              <a:buNone/>
            </a:pPr>
            <a:r>
              <a:rPr lang="en">
                <a:latin typeface="Trebuchet MS"/>
                <a:ea typeface="Trebuchet MS"/>
                <a:cs typeface="Trebuchet MS"/>
                <a:sym typeface="Trebuchet MS"/>
              </a:rPr>
              <a:t>It has also given me the skills and confidence to speak to media outlets about my disability and college life.’</a:t>
            </a:r>
            <a:endParaRPr>
              <a:latin typeface="Trebuchet MS"/>
              <a:ea typeface="Trebuchet MS"/>
              <a:cs typeface="Trebuchet MS"/>
              <a:sym typeface="Trebuchet MS"/>
            </a:endParaRPr>
          </a:p>
        </p:txBody>
      </p:sp>
      <p:cxnSp>
        <p:nvCxnSpPr>
          <p:cNvPr id="137" name="Google Shape;137;p22">
            <a:extLst>
              <a:ext uri="{C183D7F6-B498-43B3-948B-1728B52AA6E4}">
                <adec:decorative xmlns:adec="http://schemas.microsoft.com/office/drawing/2017/decorative" xmlns="" val="1"/>
              </a:ext>
            </a:extLst>
          </p:cNvPr>
          <p:cNvCxnSpPr/>
          <p:nvPr/>
        </p:nvCxnSpPr>
        <p:spPr>
          <a:xfrm>
            <a:off x="4294413" y="678025"/>
            <a:ext cx="0" cy="3453600"/>
          </a:xfrm>
          <a:prstGeom prst="straightConnector1">
            <a:avLst/>
          </a:prstGeom>
          <a:noFill/>
          <a:ln w="9525" cap="flat" cmpd="sng">
            <a:solidFill>
              <a:schemeClr val="dk2"/>
            </a:solidFill>
            <a:prstDash val="solid"/>
            <a:round/>
            <a:headEnd type="none" w="med" len="med"/>
            <a:tailEnd type="none" w="med" len="med"/>
          </a:ln>
        </p:spPr>
      </p:cxnSp>
      <p:pic>
        <p:nvPicPr>
          <p:cNvPr id="138" name="Google Shape;138;p22" descr="A photograph of an evening or morning sky. two thirds of the photograph have silhouettes of leaf bare trees on the left of the photo. the last third is a grey sky with hints of yellow and an aeroplane can bee seen in the background in the air, flying to the right of the photo."/>
          <p:cNvPicPr preferRelativeResize="0"/>
          <p:nvPr/>
        </p:nvPicPr>
        <p:blipFill>
          <a:blip r:embed="rId5">
            <a:alphaModFix/>
          </a:blip>
          <a:stretch>
            <a:fillRect/>
          </a:stretch>
        </p:blipFill>
        <p:spPr>
          <a:xfrm>
            <a:off x="4719352" y="1695000"/>
            <a:ext cx="4009501" cy="2341050"/>
          </a:xfrm>
          <a:prstGeom prst="rect">
            <a:avLst/>
          </a:prstGeom>
          <a:noFill/>
          <a:ln>
            <a:noFill/>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EAE29912-FBF9-4B38-A5B9-6598E1E1327B}"/>
              </a:ext>
            </a:extLst>
          </p:cNvPr>
          <p:cNvSpPr>
            <a:spLocks noGrp="1"/>
          </p:cNvSpPr>
          <p:nvPr>
            <p:ph type="title"/>
          </p:nvPr>
        </p:nvSpPr>
        <p:spPr>
          <a:xfrm>
            <a:off x="311700" y="-797605"/>
            <a:ext cx="8520600" cy="572700"/>
          </a:xfrm>
        </p:spPr>
        <p:txBody>
          <a:bodyPr/>
          <a:lstStyle/>
          <a:p>
            <a:r>
              <a:rPr lang="en-GB" dirty="0"/>
              <a:t>Room 2 – Slide 2</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3">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12" y="3572"/>
            <a:ext cx="9144000" cy="5136356"/>
          </a:xfrm>
          <a:prstGeom prst="rect">
            <a:avLst/>
          </a:prstGeom>
          <a:noFill/>
          <a:ln>
            <a:noFill/>
          </a:ln>
        </p:spPr>
      </p:pic>
      <p:pic>
        <p:nvPicPr>
          <p:cNvPr id="144" name="Google Shape;144;p23">
            <a:extLst>
              <a:ext uri="{C183D7F6-B498-43B3-948B-1728B52AA6E4}">
                <adec:decorative xmlns:adec="http://schemas.microsoft.com/office/drawing/2017/decorative" xmlns="" val="1"/>
              </a:ext>
            </a:extLst>
          </p:cNvPr>
          <p:cNvPicPr preferRelativeResize="0"/>
          <p:nvPr/>
        </p:nvPicPr>
        <p:blipFill>
          <a:blip r:embed="rId5">
            <a:alphaModFix/>
          </a:blip>
          <a:stretch>
            <a:fillRect/>
          </a:stretch>
        </p:blipFill>
        <p:spPr>
          <a:xfrm>
            <a:off x="1405812" y="266700"/>
            <a:ext cx="6332374" cy="3676649"/>
          </a:xfrm>
          <a:prstGeom prst="rect">
            <a:avLst/>
          </a:prstGeom>
          <a:noFill/>
          <a:ln>
            <a:noFill/>
          </a:ln>
          <a:effectLst>
            <a:outerShdw blurRad="57150" dist="19050" dir="5400000" algn="bl" rotWithShape="0">
              <a:srgbClr val="000000">
                <a:alpha val="50000"/>
              </a:srgbClr>
            </a:outerShdw>
          </a:effectLst>
        </p:spPr>
      </p:pic>
      <p:sp>
        <p:nvSpPr>
          <p:cNvPr id="145" name="Google Shape;145;p23"/>
          <p:cNvSpPr txBox="1">
            <a:spLocks noGrp="1"/>
          </p:cNvSpPr>
          <p:nvPr>
            <p:ph type="title" idx="4294967295"/>
          </p:nvPr>
        </p:nvSpPr>
        <p:spPr>
          <a:xfrm>
            <a:off x="2219075" y="1216550"/>
            <a:ext cx="4585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Trebuchet MS"/>
                <a:ea typeface="Trebuchet MS"/>
                <a:cs typeface="Trebuchet MS"/>
                <a:sym typeface="Trebuchet MS"/>
              </a:rPr>
              <a:t>Welcome to Room 3</a:t>
            </a:r>
            <a:endParaRPr>
              <a:solidFill>
                <a:srgbClr val="FFFFFF"/>
              </a:solidFill>
              <a:latin typeface="Trebuchet MS"/>
              <a:ea typeface="Trebuchet MS"/>
              <a:cs typeface="Trebuchet MS"/>
              <a:sym typeface="Trebuchet MS"/>
            </a:endParaRPr>
          </a:p>
        </p:txBody>
      </p:sp>
      <p:sp>
        <p:nvSpPr>
          <p:cNvPr id="146" name="Google Shape;146;p23"/>
          <p:cNvSpPr txBox="1">
            <a:spLocks noGrp="1"/>
          </p:cNvSpPr>
          <p:nvPr>
            <p:ph type="body" idx="4294967295"/>
          </p:nvPr>
        </p:nvSpPr>
        <p:spPr>
          <a:xfrm>
            <a:off x="2150925" y="2271725"/>
            <a:ext cx="4902000" cy="1050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FFFFFF"/>
                </a:solidFill>
                <a:latin typeface="Comfortaa"/>
                <a:ea typeface="Comfortaa"/>
                <a:cs typeface="Comfortaa"/>
                <a:sym typeface="Comfortaa"/>
              </a:rPr>
              <a:t>Name a change that you would like to see in the future in college?</a:t>
            </a:r>
            <a:endParaRPr>
              <a:solidFill>
                <a:srgbClr val="FFFFFF"/>
              </a:solidFill>
              <a:latin typeface="Comfortaa"/>
              <a:ea typeface="Comfortaa"/>
              <a:cs typeface="Comfortaa"/>
              <a:sym typeface="Comfortaa"/>
            </a:endParaRPr>
          </a:p>
        </p:txBody>
      </p:sp>
      <p:pic>
        <p:nvPicPr>
          <p:cNvPr id="147" name="Google Shape;147;p23">
            <a:extLst>
              <a:ext uri="{C183D7F6-B498-43B3-948B-1728B52AA6E4}">
                <adec:decorative xmlns:adec="http://schemas.microsoft.com/office/drawing/2017/decorative" xmlns="" val="1"/>
              </a:ext>
            </a:extLst>
          </p:cNvPr>
          <p:cNvPicPr preferRelativeResize="0"/>
          <p:nvPr/>
        </p:nvPicPr>
        <p:blipFill>
          <a:blip r:embed="rId6">
            <a:alphaModFix/>
          </a:blip>
          <a:stretch>
            <a:fillRect/>
          </a:stretch>
        </p:blipFill>
        <p:spPr>
          <a:xfrm>
            <a:off x="1649044" y="1315644"/>
            <a:ext cx="204775" cy="1481125"/>
          </a:xfrm>
          <a:prstGeom prst="rect">
            <a:avLst/>
          </a:prstGeom>
          <a:noFill/>
          <a:ln>
            <a:noFill/>
          </a:ln>
        </p:spPr>
      </p:pic>
      <p:pic>
        <p:nvPicPr>
          <p:cNvPr id="148" name="Google Shape;148;p23">
            <a:extLst>
              <a:ext uri="{C183D7F6-B498-43B3-948B-1728B52AA6E4}">
                <adec:decorative xmlns:adec="http://schemas.microsoft.com/office/drawing/2017/decorative" xmlns="" val="1"/>
              </a:ext>
            </a:extLst>
          </p:cNvPr>
          <p:cNvPicPr preferRelativeResize="0"/>
          <p:nvPr/>
        </p:nvPicPr>
        <p:blipFill>
          <a:blip r:embed="rId6">
            <a:alphaModFix/>
          </a:blip>
          <a:stretch>
            <a:fillRect/>
          </a:stretch>
        </p:blipFill>
        <p:spPr>
          <a:xfrm>
            <a:off x="7330694" y="1364456"/>
            <a:ext cx="204775" cy="1481125"/>
          </a:xfrm>
          <a:prstGeom prst="rect">
            <a:avLst/>
          </a:prstGeom>
          <a:noFill/>
          <a:ln>
            <a:noFill/>
          </a:ln>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4">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0" y="0"/>
            <a:ext cx="9144000" cy="5143505"/>
          </a:xfrm>
          <a:prstGeom prst="rect">
            <a:avLst/>
          </a:prstGeom>
          <a:noFill/>
          <a:ln>
            <a:noFill/>
          </a:ln>
        </p:spPr>
      </p:pic>
      <p:pic>
        <p:nvPicPr>
          <p:cNvPr id="154" name="Google Shape;154;p24" descr="An expressive drawing with red ink. The content is a collection of hands overlapping, about 6 hands, in different angles as the hand has open and closing poses. Each hand is drawn in red ink too."/>
          <p:cNvPicPr preferRelativeResize="0"/>
          <p:nvPr/>
        </p:nvPicPr>
        <p:blipFill>
          <a:blip r:embed="rId5">
            <a:alphaModFix/>
          </a:blip>
          <a:stretch>
            <a:fillRect/>
          </a:stretch>
        </p:blipFill>
        <p:spPr>
          <a:xfrm>
            <a:off x="3965250" y="609375"/>
            <a:ext cx="4950924" cy="3562300"/>
          </a:xfrm>
          <a:prstGeom prst="rect">
            <a:avLst/>
          </a:prstGeom>
          <a:noFill/>
          <a:ln>
            <a:noFill/>
          </a:ln>
          <a:effectLst>
            <a:outerShdw blurRad="57150" dist="19050" dir="5400000" algn="bl" rotWithShape="0">
              <a:srgbClr val="000000">
                <a:alpha val="50000"/>
              </a:srgbClr>
            </a:outerShdw>
          </a:effectLst>
        </p:spPr>
      </p:pic>
      <p:sp>
        <p:nvSpPr>
          <p:cNvPr id="155" name="Google Shape;155;p24"/>
          <p:cNvSpPr txBox="1"/>
          <p:nvPr/>
        </p:nvSpPr>
        <p:spPr>
          <a:xfrm>
            <a:off x="237925" y="917675"/>
            <a:ext cx="3228900" cy="2945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Trebuchet MS"/>
                <a:ea typeface="Trebuchet MS"/>
                <a:cs typeface="Trebuchet MS"/>
                <a:sym typeface="Trebuchet MS"/>
              </a:rPr>
              <a:t>‘I would like there to be more awareness of disabilities especially invisible disabilities. If people were more educated on areas we struggle with we would not have to consistently push ourselves to be like everyone else. We are the same, but different.’</a:t>
            </a:r>
            <a:endParaRPr>
              <a:latin typeface="Trebuchet MS"/>
              <a:ea typeface="Trebuchet MS"/>
              <a:cs typeface="Trebuchet MS"/>
              <a:sym typeface="Trebuchet MS"/>
            </a:endParaRPr>
          </a:p>
        </p:txBody>
      </p:sp>
      <p:sp>
        <p:nvSpPr>
          <p:cNvPr id="2" name="Title 1">
            <a:extLst>
              <a:ext uri="{FF2B5EF4-FFF2-40B4-BE49-F238E27FC236}">
                <a16:creationId xmlns:a16="http://schemas.microsoft.com/office/drawing/2014/main" id="{17DE5735-CD80-4F36-AEFB-82BCF02CD079}"/>
              </a:ext>
            </a:extLst>
          </p:cNvPr>
          <p:cNvSpPr>
            <a:spLocks noGrp="1"/>
          </p:cNvSpPr>
          <p:nvPr>
            <p:ph type="title"/>
          </p:nvPr>
        </p:nvSpPr>
        <p:spPr>
          <a:xfrm>
            <a:off x="311700" y="-745187"/>
            <a:ext cx="8520600" cy="572700"/>
          </a:xfrm>
        </p:spPr>
        <p:txBody>
          <a:bodyPr/>
          <a:lstStyle/>
          <a:p>
            <a:r>
              <a:rPr lang="en-GB" dirty="0"/>
              <a:t>Room 3 – Slide 1</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5">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12" y="3572"/>
            <a:ext cx="9144000" cy="5136356"/>
          </a:xfrm>
          <a:prstGeom prst="rect">
            <a:avLst/>
          </a:prstGeom>
          <a:noFill/>
          <a:ln>
            <a:noFill/>
          </a:ln>
        </p:spPr>
      </p:pic>
      <p:sp>
        <p:nvSpPr>
          <p:cNvPr id="161" name="Google Shape;161;p25"/>
          <p:cNvSpPr txBox="1"/>
          <p:nvPr/>
        </p:nvSpPr>
        <p:spPr>
          <a:xfrm>
            <a:off x="574100" y="878250"/>
            <a:ext cx="3772800" cy="1218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Trebuchet MS"/>
                <a:ea typeface="Trebuchet MS"/>
                <a:cs typeface="Trebuchet MS"/>
                <a:sym typeface="Trebuchet MS"/>
              </a:rPr>
              <a:t>‘In all colleges, acknowledgement of hard of hearing… Ask can everyone hear. Use a microphone if possible. If discussing with lecture audience, ask people to stand up, face the crowd and speak up.’</a:t>
            </a:r>
            <a:endParaRPr>
              <a:latin typeface="Trebuchet MS"/>
              <a:ea typeface="Trebuchet MS"/>
              <a:cs typeface="Trebuchet MS"/>
              <a:sym typeface="Trebuchet MS"/>
            </a:endParaRPr>
          </a:p>
        </p:txBody>
      </p:sp>
      <p:sp>
        <p:nvSpPr>
          <p:cNvPr id="162" name="Google Shape;162;p25"/>
          <p:cNvSpPr txBox="1"/>
          <p:nvPr/>
        </p:nvSpPr>
        <p:spPr>
          <a:xfrm>
            <a:off x="5272375" y="884100"/>
            <a:ext cx="3495000" cy="1430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Trebuchet MS"/>
                <a:ea typeface="Trebuchet MS"/>
                <a:cs typeface="Trebuchet MS"/>
                <a:sym typeface="Trebuchet MS"/>
              </a:rPr>
              <a:t>‘..More accessibility around books and documents so that a person with a visual disability is able to interact more in class so that they don’t feel left out. ‘</a:t>
            </a:r>
            <a:endParaRPr>
              <a:latin typeface="Trebuchet MS"/>
              <a:ea typeface="Trebuchet MS"/>
              <a:cs typeface="Trebuchet MS"/>
              <a:sym typeface="Trebuchet MS"/>
            </a:endParaRPr>
          </a:p>
        </p:txBody>
      </p:sp>
      <p:sp>
        <p:nvSpPr>
          <p:cNvPr id="163" name="Google Shape;163;p25"/>
          <p:cNvSpPr txBox="1"/>
          <p:nvPr/>
        </p:nvSpPr>
        <p:spPr>
          <a:xfrm>
            <a:off x="1600200" y="3144550"/>
            <a:ext cx="5715000" cy="88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rebuchet MS"/>
                <a:ea typeface="Trebuchet MS"/>
                <a:cs typeface="Trebuchet MS"/>
                <a:sym typeface="Trebuchet MS"/>
              </a:rPr>
              <a:t>‘A little more help for those who suffer with dyslexia’</a:t>
            </a:r>
            <a:endParaRPr>
              <a:latin typeface="Trebuchet MS"/>
              <a:ea typeface="Trebuchet MS"/>
              <a:cs typeface="Trebuchet MS"/>
              <a:sym typeface="Trebuchet MS"/>
            </a:endParaRPr>
          </a:p>
        </p:txBody>
      </p:sp>
      <p:sp>
        <p:nvSpPr>
          <p:cNvPr id="2" name="Title 1">
            <a:extLst>
              <a:ext uri="{FF2B5EF4-FFF2-40B4-BE49-F238E27FC236}">
                <a16:creationId xmlns:a16="http://schemas.microsoft.com/office/drawing/2014/main" id="{AE4B8377-0609-43A6-B92F-E1E7765FAACE}"/>
              </a:ext>
            </a:extLst>
          </p:cNvPr>
          <p:cNvSpPr>
            <a:spLocks noGrp="1"/>
          </p:cNvSpPr>
          <p:nvPr>
            <p:ph type="title"/>
          </p:nvPr>
        </p:nvSpPr>
        <p:spPr>
          <a:xfrm>
            <a:off x="311688" y="-742150"/>
            <a:ext cx="8520600" cy="572700"/>
          </a:xfrm>
        </p:spPr>
        <p:txBody>
          <a:bodyPr/>
          <a:lstStyle/>
          <a:p>
            <a:r>
              <a:rPr lang="en-GB" dirty="0"/>
              <a:t>Room 3 – Slide 2</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6" descr="Another overlapping hand drawing but this time with black ink. 6 hands overlapping "/>
          <p:cNvPicPr preferRelativeResize="0"/>
          <p:nvPr/>
        </p:nvPicPr>
        <p:blipFill>
          <a:blip r:embed="rId4">
            <a:alphaModFix/>
          </a:blip>
          <a:stretch>
            <a:fillRect/>
          </a:stretch>
        </p:blipFill>
        <p:spPr>
          <a:xfrm>
            <a:off x="0" y="0"/>
            <a:ext cx="9144000" cy="5143505"/>
          </a:xfrm>
          <a:prstGeom prst="rect">
            <a:avLst/>
          </a:prstGeom>
          <a:noFill/>
          <a:ln>
            <a:noFill/>
          </a:ln>
        </p:spPr>
      </p:pic>
      <p:sp>
        <p:nvSpPr>
          <p:cNvPr id="170" name="Google Shape;170;p26"/>
          <p:cNvSpPr txBox="1"/>
          <p:nvPr/>
        </p:nvSpPr>
        <p:spPr>
          <a:xfrm>
            <a:off x="5437400" y="762250"/>
            <a:ext cx="3507000" cy="10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Trebuchet MS"/>
                <a:ea typeface="Trebuchet MS"/>
                <a:cs typeface="Trebuchet MS"/>
                <a:sym typeface="Trebuchet MS"/>
              </a:rPr>
              <a:t>‘I want to experience University that is designed from the ground up with people of all abilities and backgrounds in mind’</a:t>
            </a:r>
            <a:endParaRPr dirty="0">
              <a:latin typeface="Trebuchet MS"/>
              <a:ea typeface="Trebuchet MS"/>
              <a:cs typeface="Trebuchet MS"/>
              <a:sym typeface="Trebuchet MS"/>
            </a:endParaRPr>
          </a:p>
        </p:txBody>
      </p:sp>
      <p:sp>
        <p:nvSpPr>
          <p:cNvPr id="171" name="Google Shape;171;p26"/>
          <p:cNvSpPr txBox="1"/>
          <p:nvPr/>
        </p:nvSpPr>
        <p:spPr>
          <a:xfrm>
            <a:off x="5437400" y="2000838"/>
            <a:ext cx="3366600" cy="9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rebuchet MS"/>
                <a:ea typeface="Trebuchet MS"/>
                <a:cs typeface="Trebuchet MS"/>
                <a:sym typeface="Trebuchet MS"/>
              </a:rPr>
              <a:t>‘Continue with the advances in technology and support. Maybe stop referring to it as disability support.’</a:t>
            </a:r>
            <a:endParaRPr>
              <a:latin typeface="Trebuchet MS"/>
              <a:ea typeface="Trebuchet MS"/>
              <a:cs typeface="Trebuchet MS"/>
              <a:sym typeface="Trebuchet MS"/>
            </a:endParaRPr>
          </a:p>
        </p:txBody>
      </p:sp>
      <p:sp>
        <p:nvSpPr>
          <p:cNvPr id="172" name="Google Shape;172;p26"/>
          <p:cNvSpPr txBox="1"/>
          <p:nvPr/>
        </p:nvSpPr>
        <p:spPr>
          <a:xfrm>
            <a:off x="5437400" y="3145825"/>
            <a:ext cx="3366600" cy="5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rebuchet MS"/>
                <a:ea typeface="Trebuchet MS"/>
                <a:cs typeface="Trebuchet MS"/>
                <a:sym typeface="Trebuchet MS"/>
              </a:rPr>
              <a:t>‘There should be a better attitude towards positive mental health’</a:t>
            </a:r>
            <a:endParaRPr>
              <a:latin typeface="Trebuchet MS"/>
              <a:ea typeface="Trebuchet MS"/>
              <a:cs typeface="Trebuchet MS"/>
              <a:sym typeface="Trebuchet MS"/>
            </a:endParaRPr>
          </a:p>
          <a:p>
            <a:pPr marL="0" lvl="0" indent="0" algn="l" rtl="0">
              <a:spcBef>
                <a:spcPts val="0"/>
              </a:spcBef>
              <a:spcAft>
                <a:spcPts val="0"/>
              </a:spcAft>
              <a:buNone/>
            </a:pPr>
            <a:endParaRPr>
              <a:latin typeface="Trebuchet MS"/>
              <a:ea typeface="Trebuchet MS"/>
              <a:cs typeface="Trebuchet MS"/>
              <a:sym typeface="Trebuchet MS"/>
            </a:endParaRPr>
          </a:p>
        </p:txBody>
      </p:sp>
      <p:pic>
        <p:nvPicPr>
          <p:cNvPr id="173" name="Google Shape;173;p26" descr="Another ink drawing of overlapping hands but this time with black ink. The hands vary in poses from outstretched to semi closed."/>
          <p:cNvPicPr preferRelativeResize="0"/>
          <p:nvPr/>
        </p:nvPicPr>
        <p:blipFill>
          <a:blip r:embed="rId5">
            <a:alphaModFix/>
          </a:blip>
          <a:stretch>
            <a:fillRect/>
          </a:stretch>
        </p:blipFill>
        <p:spPr>
          <a:xfrm>
            <a:off x="199600" y="482175"/>
            <a:ext cx="4980228" cy="3580174"/>
          </a:xfrm>
          <a:prstGeom prst="rect">
            <a:avLst/>
          </a:prstGeom>
          <a:noFill/>
          <a:ln>
            <a:noFill/>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18059DBC-F442-4036-B587-FC34C4600BC9}"/>
              </a:ext>
            </a:extLst>
          </p:cNvPr>
          <p:cNvSpPr>
            <a:spLocks noGrp="1"/>
          </p:cNvSpPr>
          <p:nvPr>
            <p:ph type="title"/>
          </p:nvPr>
        </p:nvSpPr>
        <p:spPr>
          <a:xfrm>
            <a:off x="288800" y="-915619"/>
            <a:ext cx="8520600" cy="572700"/>
          </a:xfrm>
        </p:spPr>
        <p:txBody>
          <a:bodyPr/>
          <a:lstStyle/>
          <a:p>
            <a:r>
              <a:rPr lang="en-GB" dirty="0"/>
              <a:t>Room 3 – Slide 3</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7">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12" y="3572"/>
            <a:ext cx="9144000" cy="5136356"/>
          </a:xfrm>
          <a:prstGeom prst="rect">
            <a:avLst/>
          </a:prstGeom>
          <a:noFill/>
          <a:ln>
            <a:noFill/>
          </a:ln>
        </p:spPr>
      </p:pic>
      <p:pic>
        <p:nvPicPr>
          <p:cNvPr id="179" name="Google Shape;179;p27">
            <a:extLst>
              <a:ext uri="{C183D7F6-B498-43B3-948B-1728B52AA6E4}">
                <adec:decorative xmlns:adec="http://schemas.microsoft.com/office/drawing/2017/decorative" xmlns="" val="1"/>
              </a:ext>
            </a:extLst>
          </p:cNvPr>
          <p:cNvPicPr preferRelativeResize="0"/>
          <p:nvPr/>
        </p:nvPicPr>
        <p:blipFill>
          <a:blip r:embed="rId5">
            <a:alphaModFix/>
          </a:blip>
          <a:stretch>
            <a:fillRect/>
          </a:stretch>
        </p:blipFill>
        <p:spPr>
          <a:xfrm>
            <a:off x="1405812" y="266700"/>
            <a:ext cx="6332374" cy="3676649"/>
          </a:xfrm>
          <a:prstGeom prst="rect">
            <a:avLst/>
          </a:prstGeom>
          <a:noFill/>
          <a:ln>
            <a:noFill/>
          </a:ln>
          <a:effectLst>
            <a:outerShdw blurRad="57150" dist="19050" dir="5400000" algn="bl" rotWithShape="0">
              <a:srgbClr val="000000">
                <a:alpha val="50000"/>
              </a:srgbClr>
            </a:outerShdw>
          </a:effectLst>
        </p:spPr>
      </p:pic>
      <p:sp>
        <p:nvSpPr>
          <p:cNvPr id="180" name="Google Shape;180;p27"/>
          <p:cNvSpPr txBox="1">
            <a:spLocks noGrp="1"/>
          </p:cNvSpPr>
          <p:nvPr>
            <p:ph type="title"/>
          </p:nvPr>
        </p:nvSpPr>
        <p:spPr>
          <a:xfrm>
            <a:off x="311687" y="787989"/>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Trebuchet MS"/>
                <a:ea typeface="Trebuchet MS"/>
                <a:cs typeface="Trebuchet MS"/>
                <a:sym typeface="Trebuchet MS"/>
              </a:rPr>
              <a:t>Through the Looking Glass</a:t>
            </a:r>
            <a:endParaRPr dirty="0">
              <a:solidFill>
                <a:srgbClr val="FFFFFF"/>
              </a:solidFill>
              <a:latin typeface="Trebuchet MS"/>
              <a:ea typeface="Trebuchet MS"/>
              <a:cs typeface="Trebuchet MS"/>
              <a:sym typeface="Trebuchet MS"/>
            </a:endParaRPr>
          </a:p>
        </p:txBody>
      </p:sp>
      <p:sp>
        <p:nvSpPr>
          <p:cNvPr id="181" name="Google Shape;181;p27"/>
          <p:cNvSpPr txBox="1">
            <a:spLocks noGrp="1"/>
          </p:cNvSpPr>
          <p:nvPr>
            <p:ph type="body" idx="4294967295"/>
          </p:nvPr>
        </p:nvSpPr>
        <p:spPr>
          <a:xfrm>
            <a:off x="1537481" y="1712912"/>
            <a:ext cx="6069013" cy="17176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Trebuchet MS"/>
                <a:ea typeface="Trebuchet MS"/>
                <a:cs typeface="Trebuchet MS"/>
                <a:sym typeface="Trebuchet MS"/>
              </a:rPr>
              <a:t>Text and image snapshots by students with disabilities</a:t>
            </a:r>
            <a:endParaRPr dirty="0">
              <a:solidFill>
                <a:srgbClr val="FFFFFF"/>
              </a:solidFill>
              <a:latin typeface="Trebuchet MS"/>
              <a:ea typeface="Trebuchet MS"/>
              <a:cs typeface="Trebuchet MS"/>
              <a:sym typeface="Trebuchet MS"/>
            </a:endParaRPr>
          </a:p>
          <a:p>
            <a:pPr marL="0" lvl="0" indent="0" algn="ctr" rtl="0">
              <a:spcBef>
                <a:spcPts val="1600"/>
              </a:spcBef>
              <a:spcAft>
                <a:spcPts val="0"/>
              </a:spcAft>
              <a:buNone/>
            </a:pPr>
            <a:endParaRPr dirty="0">
              <a:solidFill>
                <a:srgbClr val="FFFFFF"/>
              </a:solidFill>
              <a:latin typeface="Comfortaa"/>
              <a:ea typeface="Comfortaa"/>
              <a:cs typeface="Comfortaa"/>
              <a:sym typeface="Comfortaa"/>
            </a:endParaRPr>
          </a:p>
          <a:p>
            <a:pPr marL="0" lvl="0" indent="0" algn="ctr" rtl="0">
              <a:spcBef>
                <a:spcPts val="1600"/>
              </a:spcBef>
              <a:spcAft>
                <a:spcPts val="0"/>
              </a:spcAft>
              <a:buNone/>
            </a:pPr>
            <a:r>
              <a:rPr lang="en" dirty="0">
                <a:solidFill>
                  <a:srgbClr val="FFFFFF"/>
                </a:solidFill>
                <a:latin typeface="Trebuchet MS"/>
                <a:ea typeface="Trebuchet MS"/>
                <a:cs typeface="Trebuchet MS"/>
                <a:sym typeface="Trebuchet MS"/>
              </a:rPr>
              <a:t>Twitter : #AHEAD2020</a:t>
            </a:r>
            <a:endParaRPr dirty="0">
              <a:solidFill>
                <a:srgbClr val="FFFFFF"/>
              </a:solidFill>
              <a:latin typeface="Trebuchet MS"/>
              <a:ea typeface="Trebuchet MS"/>
              <a:cs typeface="Trebuchet MS"/>
              <a:sym typeface="Trebuchet MS"/>
            </a:endParaRPr>
          </a:p>
          <a:p>
            <a:pPr marL="0" lvl="0" indent="0" algn="ctr" rtl="0">
              <a:spcBef>
                <a:spcPts val="1600"/>
              </a:spcBef>
              <a:spcAft>
                <a:spcPts val="1600"/>
              </a:spcAft>
              <a:buNone/>
            </a:pPr>
            <a:endParaRPr dirty="0">
              <a:solidFill>
                <a:srgbClr val="FFFFFF"/>
              </a:solidFill>
              <a:latin typeface="Comfortaa"/>
              <a:ea typeface="Comfortaa"/>
              <a:cs typeface="Comfortaa"/>
              <a:sym typeface="Comfortaa"/>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8">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0" y="0"/>
            <a:ext cx="9144000" cy="5143505"/>
          </a:xfrm>
          <a:prstGeom prst="rect">
            <a:avLst/>
          </a:prstGeom>
          <a:noFill/>
          <a:ln>
            <a:noFill/>
          </a:ln>
        </p:spPr>
      </p:pic>
      <p:pic>
        <p:nvPicPr>
          <p:cNvPr id="187" name="Google Shape;187;p28">
            <a:extLst>
              <a:ext uri="{C183D7F6-B498-43B3-948B-1728B52AA6E4}">
                <adec:decorative xmlns:adec="http://schemas.microsoft.com/office/drawing/2017/decorative" xmlns="" val="1"/>
              </a:ext>
            </a:extLst>
          </p:cNvPr>
          <p:cNvPicPr preferRelativeResize="0"/>
          <p:nvPr/>
        </p:nvPicPr>
        <p:blipFill>
          <a:blip r:embed="rId5">
            <a:alphaModFix/>
          </a:blip>
          <a:stretch>
            <a:fillRect/>
          </a:stretch>
        </p:blipFill>
        <p:spPr>
          <a:xfrm>
            <a:off x="1405812" y="266700"/>
            <a:ext cx="6332374" cy="3676649"/>
          </a:xfrm>
          <a:prstGeom prst="rect">
            <a:avLst/>
          </a:prstGeom>
          <a:noFill/>
          <a:ln>
            <a:noFill/>
          </a:ln>
          <a:effectLst>
            <a:outerShdw blurRad="57150" dist="19050" dir="5400000" algn="bl" rotWithShape="0">
              <a:srgbClr val="000000">
                <a:alpha val="50000"/>
              </a:srgbClr>
            </a:outerShdw>
          </a:effectLst>
        </p:spPr>
      </p:pic>
      <p:pic>
        <p:nvPicPr>
          <p:cNvPr id="188" name="Google Shape;188;p28" descr="AHEAD Logo"/>
          <p:cNvPicPr preferRelativeResize="0"/>
          <p:nvPr/>
        </p:nvPicPr>
        <p:blipFill>
          <a:blip r:embed="rId6">
            <a:alphaModFix/>
          </a:blip>
          <a:stretch>
            <a:fillRect/>
          </a:stretch>
        </p:blipFill>
        <p:spPr>
          <a:xfrm>
            <a:off x="3008912" y="1172753"/>
            <a:ext cx="3126150" cy="847122"/>
          </a:xfrm>
          <a:prstGeom prst="rect">
            <a:avLst/>
          </a:prstGeom>
          <a:noFill/>
          <a:ln>
            <a:noFill/>
          </a:ln>
          <a:effectLst>
            <a:outerShdw blurRad="57150" dist="19050" dir="5400000" algn="bl" rotWithShape="0">
              <a:srgbClr val="000000">
                <a:alpha val="50000"/>
              </a:srgbClr>
            </a:outerShdw>
          </a:effectLst>
        </p:spPr>
      </p:pic>
      <p:pic>
        <p:nvPicPr>
          <p:cNvPr id="189" name="Google Shape;189;p28" descr="HEA logo"/>
          <p:cNvPicPr preferRelativeResize="0"/>
          <p:nvPr/>
        </p:nvPicPr>
        <p:blipFill>
          <a:blip r:embed="rId7">
            <a:alphaModFix/>
          </a:blip>
          <a:stretch>
            <a:fillRect/>
          </a:stretch>
        </p:blipFill>
        <p:spPr>
          <a:xfrm>
            <a:off x="2929150" y="2749743"/>
            <a:ext cx="3057101" cy="590050"/>
          </a:xfrm>
          <a:prstGeom prst="rect">
            <a:avLst/>
          </a:prstGeom>
          <a:noFill/>
          <a:ln>
            <a:noFill/>
          </a:ln>
        </p:spPr>
      </p:pic>
      <p:sp>
        <p:nvSpPr>
          <p:cNvPr id="2" name="Title 1">
            <a:extLst>
              <a:ext uri="{FF2B5EF4-FFF2-40B4-BE49-F238E27FC236}">
                <a16:creationId xmlns:a16="http://schemas.microsoft.com/office/drawing/2014/main" id="{9B9D4436-C974-4A4C-BB1C-E33C975441EA}"/>
              </a:ext>
            </a:extLst>
          </p:cNvPr>
          <p:cNvSpPr>
            <a:spLocks noGrp="1"/>
          </p:cNvSpPr>
          <p:nvPr>
            <p:ph type="title"/>
          </p:nvPr>
        </p:nvSpPr>
        <p:spPr>
          <a:xfrm>
            <a:off x="311687" y="-909556"/>
            <a:ext cx="8520600" cy="572700"/>
          </a:xfrm>
        </p:spPr>
        <p:txBody>
          <a:bodyPr/>
          <a:lstStyle/>
          <a:p>
            <a:r>
              <a:rPr lang="en-GB" dirty="0"/>
              <a:t>Thank you</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0" y="0"/>
            <a:ext cx="9144000" cy="5143505"/>
          </a:xfrm>
          <a:prstGeom prst="rect">
            <a:avLst/>
          </a:prstGeom>
          <a:noFill/>
          <a:ln>
            <a:noFill/>
          </a:ln>
        </p:spPr>
      </p:pic>
      <p:pic>
        <p:nvPicPr>
          <p:cNvPr id="63" name="Google Shape;63;p14">
            <a:extLst>
              <a:ext uri="{C183D7F6-B498-43B3-948B-1728B52AA6E4}">
                <adec:decorative xmlns:adec="http://schemas.microsoft.com/office/drawing/2017/decorative" xmlns="" val="1"/>
              </a:ext>
            </a:extLst>
          </p:cNvPr>
          <p:cNvPicPr preferRelativeResize="0"/>
          <p:nvPr/>
        </p:nvPicPr>
        <p:blipFill>
          <a:blip r:embed="rId5">
            <a:alphaModFix/>
          </a:blip>
          <a:stretch>
            <a:fillRect/>
          </a:stretch>
        </p:blipFill>
        <p:spPr>
          <a:xfrm>
            <a:off x="1405812" y="266700"/>
            <a:ext cx="6332374" cy="3676649"/>
          </a:xfrm>
          <a:prstGeom prst="rect">
            <a:avLst/>
          </a:prstGeom>
          <a:noFill/>
          <a:ln>
            <a:noFill/>
          </a:ln>
          <a:effectLst>
            <a:outerShdw blurRad="57150" dist="19050" dir="5400000" algn="bl" rotWithShape="0">
              <a:srgbClr val="000000">
                <a:alpha val="50000"/>
              </a:srgbClr>
            </a:outerShdw>
          </a:effectLst>
        </p:spPr>
      </p:pic>
      <p:pic>
        <p:nvPicPr>
          <p:cNvPr id="64" name="Google Shape;64;p14" descr="the text and photos in the exhibition were collected over semester 1 of the 2019/2020 academic year. Ahead invited students with disabilities from further and higher ed to submit a snapshot either text or an image, of their edication al experiences.&#10;ahead would like to invite you to explore the diverse range of expressions shared by these students.&#10;Reflect on the rich personal insights these students are conveying and what they tell us about their perceptions of education."/>
          <p:cNvPicPr preferRelativeResize="0"/>
          <p:nvPr/>
        </p:nvPicPr>
        <p:blipFill>
          <a:blip r:embed="rId6">
            <a:alphaModFix/>
          </a:blip>
          <a:stretch>
            <a:fillRect/>
          </a:stretch>
        </p:blipFill>
        <p:spPr>
          <a:xfrm>
            <a:off x="1806425" y="934075"/>
            <a:ext cx="5727501" cy="2612800"/>
          </a:xfrm>
          <a:prstGeom prst="rect">
            <a:avLst/>
          </a:prstGeom>
          <a:noFill/>
          <a:ln>
            <a:noFill/>
          </a:ln>
        </p:spPr>
      </p:pic>
      <p:sp>
        <p:nvSpPr>
          <p:cNvPr id="2" name="Title 1">
            <a:extLst>
              <a:ext uri="{FF2B5EF4-FFF2-40B4-BE49-F238E27FC236}">
                <a16:creationId xmlns:a16="http://schemas.microsoft.com/office/drawing/2014/main" id="{EE499336-598E-49C5-9418-C66D8B9CF1C4}"/>
              </a:ext>
            </a:extLst>
          </p:cNvPr>
          <p:cNvSpPr>
            <a:spLocks noGrp="1"/>
          </p:cNvSpPr>
          <p:nvPr>
            <p:ph type="title"/>
          </p:nvPr>
        </p:nvSpPr>
        <p:spPr>
          <a:xfrm>
            <a:off x="311699" y="-906387"/>
            <a:ext cx="8520600" cy="572700"/>
          </a:xfrm>
        </p:spPr>
        <p:txBody>
          <a:bodyPr/>
          <a:lstStyle/>
          <a:p>
            <a:r>
              <a:rPr lang="en-GB" dirty="0"/>
              <a:t>Introduction</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12" y="3572"/>
            <a:ext cx="9144000" cy="5136356"/>
          </a:xfrm>
          <a:prstGeom prst="rect">
            <a:avLst/>
          </a:prstGeom>
          <a:noFill/>
          <a:ln>
            <a:noFill/>
          </a:ln>
        </p:spPr>
      </p:pic>
      <p:pic>
        <p:nvPicPr>
          <p:cNvPr id="70" name="Google Shape;70;p15">
            <a:extLst>
              <a:ext uri="{C183D7F6-B498-43B3-948B-1728B52AA6E4}">
                <adec:decorative xmlns:adec="http://schemas.microsoft.com/office/drawing/2017/decorative" xmlns="" val="1"/>
              </a:ext>
            </a:extLst>
          </p:cNvPr>
          <p:cNvPicPr preferRelativeResize="0"/>
          <p:nvPr/>
        </p:nvPicPr>
        <p:blipFill>
          <a:blip r:embed="rId5">
            <a:alphaModFix/>
          </a:blip>
          <a:stretch>
            <a:fillRect/>
          </a:stretch>
        </p:blipFill>
        <p:spPr>
          <a:xfrm flipH="1">
            <a:off x="-43688527" y="8563125"/>
            <a:ext cx="31701977" cy="17832375"/>
          </a:xfrm>
          <a:prstGeom prst="rect">
            <a:avLst/>
          </a:prstGeom>
          <a:noFill/>
          <a:ln>
            <a:noFill/>
          </a:ln>
          <a:effectLst>
            <a:outerShdw blurRad="57150" dist="19050" dir="5400000" algn="bl" rotWithShape="0">
              <a:srgbClr val="000000">
                <a:alpha val="50000"/>
              </a:srgbClr>
            </a:outerShdw>
          </a:effectLst>
        </p:spPr>
      </p:pic>
      <p:pic>
        <p:nvPicPr>
          <p:cNvPr id="71" name="Google Shape;71;p15" descr="The first image is a photograph of a female student standing still in a crowded Grafton street in Dublin city. The student is in focus but the crowd are blurred as they moves quickly. She stands facing the camera calmly."/>
          <p:cNvPicPr preferRelativeResize="0"/>
          <p:nvPr/>
        </p:nvPicPr>
        <p:blipFill>
          <a:blip r:embed="rId6">
            <a:alphaModFix/>
          </a:blip>
          <a:stretch>
            <a:fillRect/>
          </a:stretch>
        </p:blipFill>
        <p:spPr>
          <a:xfrm>
            <a:off x="179075" y="220900"/>
            <a:ext cx="8785851" cy="4067400"/>
          </a:xfrm>
          <a:prstGeom prst="rect">
            <a:avLst/>
          </a:prstGeom>
          <a:noFill/>
          <a:ln>
            <a:noFill/>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0F8F6346-CCBF-4D04-86A0-9BA975A7CD27}"/>
              </a:ext>
            </a:extLst>
          </p:cNvPr>
          <p:cNvSpPr>
            <a:spLocks noGrp="1"/>
          </p:cNvSpPr>
          <p:nvPr>
            <p:ph type="title"/>
          </p:nvPr>
        </p:nvSpPr>
        <p:spPr>
          <a:xfrm>
            <a:off x="311700" y="-685275"/>
            <a:ext cx="8520600" cy="572700"/>
          </a:xfrm>
        </p:spPr>
        <p:txBody>
          <a:bodyPr/>
          <a:lstStyle/>
          <a:p>
            <a:r>
              <a:rPr lang="en-GB" dirty="0"/>
              <a:t>Opening image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0" y="0"/>
            <a:ext cx="9144000" cy="5143505"/>
          </a:xfrm>
          <a:prstGeom prst="rect">
            <a:avLst/>
          </a:prstGeom>
          <a:noFill/>
          <a:ln>
            <a:noFill/>
          </a:ln>
        </p:spPr>
      </p:pic>
      <p:pic>
        <p:nvPicPr>
          <p:cNvPr id="77" name="Google Shape;77;p16">
            <a:extLst>
              <a:ext uri="{C183D7F6-B498-43B3-948B-1728B52AA6E4}">
                <adec:decorative xmlns:adec="http://schemas.microsoft.com/office/drawing/2017/decorative" xmlns="" val="1"/>
              </a:ext>
            </a:extLst>
          </p:cNvPr>
          <p:cNvPicPr preferRelativeResize="0"/>
          <p:nvPr/>
        </p:nvPicPr>
        <p:blipFill>
          <a:blip r:embed="rId5">
            <a:alphaModFix/>
          </a:blip>
          <a:stretch>
            <a:fillRect/>
          </a:stretch>
        </p:blipFill>
        <p:spPr>
          <a:xfrm>
            <a:off x="1405812" y="266700"/>
            <a:ext cx="6332374" cy="3676649"/>
          </a:xfrm>
          <a:prstGeom prst="rect">
            <a:avLst/>
          </a:prstGeom>
          <a:noFill/>
          <a:ln>
            <a:noFill/>
          </a:ln>
          <a:effectLst>
            <a:outerShdw blurRad="57150" dist="19050" dir="5400000" algn="bl" rotWithShape="0">
              <a:srgbClr val="000000">
                <a:alpha val="50000"/>
              </a:srgbClr>
            </a:outerShdw>
          </a:effectLst>
        </p:spPr>
      </p:pic>
      <p:sp>
        <p:nvSpPr>
          <p:cNvPr id="78" name="Google Shape;78;p16"/>
          <p:cNvSpPr txBox="1">
            <a:spLocks noGrp="1"/>
          </p:cNvSpPr>
          <p:nvPr>
            <p:ph type="title"/>
          </p:nvPr>
        </p:nvSpPr>
        <p:spPr>
          <a:xfrm>
            <a:off x="1778675" y="809350"/>
            <a:ext cx="571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Trebuchet MS"/>
                <a:ea typeface="Trebuchet MS"/>
                <a:cs typeface="Trebuchet MS"/>
                <a:sym typeface="Trebuchet MS"/>
              </a:rPr>
              <a:t>Welcome to our 3 rooms</a:t>
            </a:r>
            <a:endParaRPr>
              <a:solidFill>
                <a:srgbClr val="FFFFFF"/>
              </a:solidFill>
              <a:latin typeface="Trebuchet MS"/>
              <a:ea typeface="Trebuchet MS"/>
              <a:cs typeface="Trebuchet MS"/>
              <a:sym typeface="Trebuchet MS"/>
            </a:endParaRPr>
          </a:p>
        </p:txBody>
      </p:sp>
      <p:sp>
        <p:nvSpPr>
          <p:cNvPr id="79" name="Google Shape;79;p16"/>
          <p:cNvSpPr txBox="1">
            <a:spLocks noGrp="1"/>
          </p:cNvSpPr>
          <p:nvPr>
            <p:ph type="body" idx="1"/>
          </p:nvPr>
        </p:nvSpPr>
        <p:spPr>
          <a:xfrm>
            <a:off x="1778800" y="1548950"/>
            <a:ext cx="5711400" cy="233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Trebuchet MS"/>
                <a:ea typeface="Trebuchet MS"/>
                <a:cs typeface="Trebuchet MS"/>
                <a:sym typeface="Trebuchet MS"/>
              </a:rPr>
              <a:t>Room 1</a:t>
            </a:r>
            <a:r>
              <a:rPr lang="en">
                <a:solidFill>
                  <a:srgbClr val="FFFFFF"/>
                </a:solidFill>
                <a:latin typeface="Trebuchet MS"/>
                <a:ea typeface="Trebuchet MS"/>
                <a:cs typeface="Trebuchet MS"/>
                <a:sym typeface="Trebuchet MS"/>
              </a:rPr>
              <a:t> - What your disability means to you?</a:t>
            </a:r>
            <a:endParaRPr>
              <a:solidFill>
                <a:srgbClr val="FFFFFF"/>
              </a:solidFill>
              <a:latin typeface="Trebuchet MS"/>
              <a:ea typeface="Trebuchet MS"/>
              <a:cs typeface="Trebuchet MS"/>
              <a:sym typeface="Trebuchet MS"/>
            </a:endParaRPr>
          </a:p>
          <a:p>
            <a:pPr marL="0" lvl="0" indent="0" algn="l" rtl="0">
              <a:spcBef>
                <a:spcPts val="1600"/>
              </a:spcBef>
              <a:spcAft>
                <a:spcPts val="0"/>
              </a:spcAft>
              <a:buNone/>
            </a:pPr>
            <a:r>
              <a:rPr lang="en" b="1">
                <a:solidFill>
                  <a:srgbClr val="FFFFFF"/>
                </a:solidFill>
                <a:latin typeface="Trebuchet MS"/>
                <a:ea typeface="Trebuchet MS"/>
                <a:cs typeface="Trebuchet MS"/>
                <a:sym typeface="Trebuchet MS"/>
              </a:rPr>
              <a:t>Room 2</a:t>
            </a:r>
            <a:r>
              <a:rPr lang="en">
                <a:solidFill>
                  <a:srgbClr val="FFFFFF"/>
                </a:solidFill>
                <a:latin typeface="Trebuchet MS"/>
                <a:ea typeface="Trebuchet MS"/>
                <a:cs typeface="Trebuchet MS"/>
                <a:sym typeface="Trebuchet MS"/>
              </a:rPr>
              <a:t> - What College life means to you?</a:t>
            </a:r>
            <a:endParaRPr>
              <a:solidFill>
                <a:srgbClr val="FFFFFF"/>
              </a:solidFill>
              <a:latin typeface="Trebuchet MS"/>
              <a:ea typeface="Trebuchet MS"/>
              <a:cs typeface="Trebuchet MS"/>
              <a:sym typeface="Trebuchet MS"/>
            </a:endParaRPr>
          </a:p>
          <a:p>
            <a:pPr marL="1028700" lvl="0" indent="-1028700" algn="l" rtl="0">
              <a:spcBef>
                <a:spcPts val="1600"/>
              </a:spcBef>
              <a:spcAft>
                <a:spcPts val="1600"/>
              </a:spcAft>
              <a:buNone/>
            </a:pPr>
            <a:r>
              <a:rPr lang="en" b="1">
                <a:solidFill>
                  <a:srgbClr val="FFFFFF"/>
                </a:solidFill>
                <a:latin typeface="Trebuchet MS"/>
                <a:ea typeface="Trebuchet MS"/>
                <a:cs typeface="Trebuchet MS"/>
                <a:sym typeface="Trebuchet MS"/>
              </a:rPr>
              <a:t>Room 3</a:t>
            </a:r>
            <a:r>
              <a:rPr lang="en">
                <a:solidFill>
                  <a:srgbClr val="FFFFFF"/>
                </a:solidFill>
                <a:latin typeface="Trebuchet MS"/>
                <a:ea typeface="Trebuchet MS"/>
                <a:cs typeface="Trebuchet MS"/>
                <a:sym typeface="Trebuchet MS"/>
              </a:rPr>
              <a:t> - Name a change that you would like to see                in the future in College?</a:t>
            </a:r>
            <a:endParaRPr>
              <a:solidFill>
                <a:srgbClr val="FFFFFF"/>
              </a:solidFill>
              <a:latin typeface="Trebuchet MS"/>
              <a:ea typeface="Trebuchet MS"/>
              <a:cs typeface="Trebuchet MS"/>
              <a:sym typeface="Trebuchet MS"/>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7">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12" y="3572"/>
            <a:ext cx="9144000" cy="5136356"/>
          </a:xfrm>
          <a:prstGeom prst="rect">
            <a:avLst/>
          </a:prstGeom>
          <a:noFill/>
          <a:ln>
            <a:noFill/>
          </a:ln>
        </p:spPr>
      </p:pic>
      <p:pic>
        <p:nvPicPr>
          <p:cNvPr id="85" name="Google Shape;85;p17">
            <a:extLst>
              <a:ext uri="{C183D7F6-B498-43B3-948B-1728B52AA6E4}">
                <adec:decorative xmlns:adec="http://schemas.microsoft.com/office/drawing/2017/decorative" xmlns="" val="1"/>
              </a:ext>
            </a:extLst>
          </p:cNvPr>
          <p:cNvPicPr preferRelativeResize="0"/>
          <p:nvPr/>
        </p:nvPicPr>
        <p:blipFill>
          <a:blip r:embed="rId5">
            <a:alphaModFix/>
          </a:blip>
          <a:stretch>
            <a:fillRect/>
          </a:stretch>
        </p:blipFill>
        <p:spPr>
          <a:xfrm>
            <a:off x="1405812" y="266700"/>
            <a:ext cx="6332374" cy="3676649"/>
          </a:xfrm>
          <a:prstGeom prst="rect">
            <a:avLst/>
          </a:prstGeom>
          <a:noFill/>
          <a:ln>
            <a:noFill/>
          </a:ln>
          <a:effectLst>
            <a:outerShdw blurRad="57150" dist="19050" dir="5400000" algn="bl" rotWithShape="0">
              <a:srgbClr val="000000">
                <a:alpha val="50000"/>
              </a:srgbClr>
            </a:outerShdw>
          </a:effectLst>
        </p:spPr>
      </p:pic>
      <p:sp>
        <p:nvSpPr>
          <p:cNvPr id="86" name="Google Shape;86;p17"/>
          <p:cNvSpPr txBox="1">
            <a:spLocks noGrp="1"/>
          </p:cNvSpPr>
          <p:nvPr>
            <p:ph type="title"/>
          </p:nvPr>
        </p:nvSpPr>
        <p:spPr>
          <a:xfrm>
            <a:off x="2219075" y="1216550"/>
            <a:ext cx="4585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Trebuchet MS"/>
                <a:ea typeface="Trebuchet MS"/>
                <a:cs typeface="Trebuchet MS"/>
                <a:sym typeface="Trebuchet MS"/>
              </a:rPr>
              <a:t>Welcome to Room 1</a:t>
            </a:r>
            <a:endParaRPr>
              <a:solidFill>
                <a:srgbClr val="FFFFFF"/>
              </a:solidFill>
              <a:latin typeface="Trebuchet MS"/>
              <a:ea typeface="Trebuchet MS"/>
              <a:cs typeface="Trebuchet MS"/>
              <a:sym typeface="Trebuchet MS"/>
            </a:endParaRPr>
          </a:p>
        </p:txBody>
      </p:sp>
      <p:sp>
        <p:nvSpPr>
          <p:cNvPr id="87" name="Google Shape;87;p17"/>
          <p:cNvSpPr txBox="1">
            <a:spLocks noGrp="1"/>
          </p:cNvSpPr>
          <p:nvPr>
            <p:ph type="body" idx="4294967295"/>
          </p:nvPr>
        </p:nvSpPr>
        <p:spPr>
          <a:xfrm>
            <a:off x="1500200" y="2271725"/>
            <a:ext cx="6193500" cy="1050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FFFFFF"/>
                </a:solidFill>
                <a:latin typeface="Comfortaa"/>
                <a:ea typeface="Comfortaa"/>
                <a:cs typeface="Comfortaa"/>
                <a:sym typeface="Comfortaa"/>
              </a:rPr>
              <a:t>What your disability means to you?</a:t>
            </a:r>
            <a:endParaRPr>
              <a:solidFill>
                <a:srgbClr val="FFFFFF"/>
              </a:solidFill>
              <a:latin typeface="Comfortaa"/>
              <a:ea typeface="Comfortaa"/>
              <a:cs typeface="Comfortaa"/>
              <a:sym typeface="Comfortaa"/>
            </a:endParaRPr>
          </a:p>
        </p:txBody>
      </p:sp>
      <p:pic>
        <p:nvPicPr>
          <p:cNvPr id="88" name="Google Shape;88;p17">
            <a:extLst>
              <a:ext uri="{C183D7F6-B498-43B3-948B-1728B52AA6E4}">
                <adec:decorative xmlns:adec="http://schemas.microsoft.com/office/drawing/2017/decorative" xmlns="" val="1"/>
              </a:ext>
            </a:extLst>
          </p:cNvPr>
          <p:cNvPicPr preferRelativeResize="0"/>
          <p:nvPr/>
        </p:nvPicPr>
        <p:blipFill>
          <a:blip r:embed="rId6">
            <a:alphaModFix/>
          </a:blip>
          <a:stretch>
            <a:fillRect/>
          </a:stretch>
        </p:blipFill>
        <p:spPr>
          <a:xfrm>
            <a:off x="1649044" y="1315644"/>
            <a:ext cx="204775" cy="1481125"/>
          </a:xfrm>
          <a:prstGeom prst="rect">
            <a:avLst/>
          </a:prstGeom>
          <a:noFill/>
          <a:ln>
            <a:noFill/>
          </a:ln>
        </p:spPr>
      </p:pic>
      <p:pic>
        <p:nvPicPr>
          <p:cNvPr id="89" name="Google Shape;89;p17">
            <a:extLst>
              <a:ext uri="{C183D7F6-B498-43B3-948B-1728B52AA6E4}">
                <adec:decorative xmlns:adec="http://schemas.microsoft.com/office/drawing/2017/decorative" xmlns="" val="1"/>
              </a:ext>
            </a:extLst>
          </p:cNvPr>
          <p:cNvPicPr preferRelativeResize="0"/>
          <p:nvPr/>
        </p:nvPicPr>
        <p:blipFill>
          <a:blip r:embed="rId6">
            <a:alphaModFix/>
          </a:blip>
          <a:stretch>
            <a:fillRect/>
          </a:stretch>
        </p:blipFill>
        <p:spPr>
          <a:xfrm>
            <a:off x="7330694" y="1364456"/>
            <a:ext cx="204775" cy="1481125"/>
          </a:xfrm>
          <a:prstGeom prst="rect">
            <a:avLst/>
          </a:prstGeom>
          <a:noFill/>
          <a:ln>
            <a:noFill/>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8">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0" y="0"/>
            <a:ext cx="9144000" cy="5143505"/>
          </a:xfrm>
          <a:prstGeom prst="rect">
            <a:avLst/>
          </a:prstGeom>
          <a:noFill/>
          <a:ln>
            <a:noFill/>
          </a:ln>
        </p:spPr>
      </p:pic>
      <p:pic>
        <p:nvPicPr>
          <p:cNvPr id="95" name="Google Shape;95;p18" descr="A photograph of the side profile of a female student outdoors on a sunny day. The shot is from her shoulder upwards and we see a device very visibly on the side of her head. She looks calm and proud. In the background we can see the branches of a tree with pink blossoms and a blue sky through the branches."/>
          <p:cNvPicPr preferRelativeResize="0"/>
          <p:nvPr/>
        </p:nvPicPr>
        <p:blipFill>
          <a:blip r:embed="rId5">
            <a:alphaModFix/>
          </a:blip>
          <a:stretch>
            <a:fillRect/>
          </a:stretch>
        </p:blipFill>
        <p:spPr>
          <a:xfrm>
            <a:off x="163325" y="122825"/>
            <a:ext cx="2775276" cy="4189175"/>
          </a:xfrm>
          <a:prstGeom prst="rect">
            <a:avLst/>
          </a:prstGeom>
          <a:noFill/>
          <a:ln>
            <a:noFill/>
          </a:ln>
          <a:effectLst>
            <a:outerShdw blurRad="57150" dist="19050" dir="5400000" algn="bl" rotWithShape="0">
              <a:srgbClr val="000000">
                <a:alpha val="50000"/>
              </a:srgbClr>
            </a:outerShdw>
          </a:effectLst>
        </p:spPr>
      </p:pic>
      <p:sp>
        <p:nvSpPr>
          <p:cNvPr id="96" name="Google Shape;96;p18"/>
          <p:cNvSpPr txBox="1"/>
          <p:nvPr/>
        </p:nvSpPr>
        <p:spPr>
          <a:xfrm>
            <a:off x="3349825" y="1059925"/>
            <a:ext cx="4383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Trebuchet MS"/>
                <a:ea typeface="Trebuchet MS"/>
                <a:cs typeface="Trebuchet MS"/>
                <a:sym typeface="Trebuchet MS"/>
              </a:rPr>
              <a:t>‘My disability makes me who I am’</a:t>
            </a:r>
            <a:endParaRPr sz="1600">
              <a:latin typeface="Trebuchet MS"/>
              <a:ea typeface="Trebuchet MS"/>
              <a:cs typeface="Trebuchet MS"/>
              <a:sym typeface="Trebuchet MS"/>
            </a:endParaRPr>
          </a:p>
        </p:txBody>
      </p:sp>
      <p:sp>
        <p:nvSpPr>
          <p:cNvPr id="97" name="Google Shape;97;p18"/>
          <p:cNvSpPr txBox="1"/>
          <p:nvPr/>
        </p:nvSpPr>
        <p:spPr>
          <a:xfrm>
            <a:off x="3692950" y="2089125"/>
            <a:ext cx="4788900" cy="7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Trebuchet MS"/>
                <a:ea typeface="Trebuchet MS"/>
                <a:cs typeface="Trebuchet MS"/>
                <a:sym typeface="Trebuchet MS"/>
              </a:rPr>
              <a:t>‘My disability does not define me and it never will’</a:t>
            </a:r>
            <a:endParaRPr sz="1600">
              <a:latin typeface="Trebuchet MS"/>
              <a:ea typeface="Trebuchet MS"/>
              <a:cs typeface="Trebuchet MS"/>
              <a:sym typeface="Trebuchet MS"/>
            </a:endParaRPr>
          </a:p>
        </p:txBody>
      </p:sp>
      <p:sp>
        <p:nvSpPr>
          <p:cNvPr id="98" name="Google Shape;98;p18"/>
          <p:cNvSpPr txBox="1"/>
          <p:nvPr/>
        </p:nvSpPr>
        <p:spPr>
          <a:xfrm>
            <a:off x="3880425" y="3140450"/>
            <a:ext cx="5122500" cy="7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Trebuchet MS"/>
                <a:ea typeface="Trebuchet MS"/>
                <a:cs typeface="Trebuchet MS"/>
                <a:sym typeface="Trebuchet MS"/>
              </a:rPr>
              <a:t>‘It gives me the desire to take every chance I get so that I can be the same as people without a disability.’</a:t>
            </a:r>
            <a:endParaRPr sz="1600">
              <a:latin typeface="Trebuchet MS"/>
              <a:ea typeface="Trebuchet MS"/>
              <a:cs typeface="Trebuchet MS"/>
              <a:sym typeface="Trebuchet MS"/>
            </a:endParaRPr>
          </a:p>
        </p:txBody>
      </p:sp>
      <p:sp>
        <p:nvSpPr>
          <p:cNvPr id="2" name="Title 1">
            <a:extLst>
              <a:ext uri="{FF2B5EF4-FFF2-40B4-BE49-F238E27FC236}">
                <a16:creationId xmlns:a16="http://schemas.microsoft.com/office/drawing/2014/main" id="{850BA99C-A646-4465-A529-1674F0A6BBAF}"/>
              </a:ext>
            </a:extLst>
          </p:cNvPr>
          <p:cNvSpPr>
            <a:spLocks noGrp="1"/>
          </p:cNvSpPr>
          <p:nvPr>
            <p:ph type="title"/>
          </p:nvPr>
        </p:nvSpPr>
        <p:spPr>
          <a:xfrm>
            <a:off x="311700" y="-870687"/>
            <a:ext cx="8520600" cy="572700"/>
          </a:xfrm>
        </p:spPr>
        <p:txBody>
          <a:bodyPr/>
          <a:lstStyle/>
          <a:p>
            <a:r>
              <a:rPr lang="en-GB" dirty="0"/>
              <a:t>Room 1 – Slide 1</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9">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12" y="3572"/>
            <a:ext cx="9144000" cy="5136356"/>
          </a:xfrm>
          <a:prstGeom prst="rect">
            <a:avLst/>
          </a:prstGeom>
          <a:noFill/>
          <a:ln>
            <a:noFill/>
          </a:ln>
        </p:spPr>
      </p:pic>
      <p:sp>
        <p:nvSpPr>
          <p:cNvPr id="104" name="Google Shape;104;p19"/>
          <p:cNvSpPr txBox="1"/>
          <p:nvPr/>
        </p:nvSpPr>
        <p:spPr>
          <a:xfrm>
            <a:off x="3641325" y="914650"/>
            <a:ext cx="5394900" cy="69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rebuchet MS"/>
                <a:ea typeface="Trebuchet MS"/>
                <a:cs typeface="Trebuchet MS"/>
                <a:sym typeface="Trebuchet MS"/>
              </a:rPr>
              <a:t>‘My disability is part of who I am, it can be destructive and beautiful at the same time, it's my superpower and weakness.’</a:t>
            </a:r>
            <a:endParaRPr>
              <a:latin typeface="Trebuchet MS"/>
              <a:ea typeface="Trebuchet MS"/>
              <a:cs typeface="Trebuchet MS"/>
              <a:sym typeface="Trebuchet MS"/>
            </a:endParaRPr>
          </a:p>
        </p:txBody>
      </p:sp>
      <p:sp>
        <p:nvSpPr>
          <p:cNvPr id="105" name="Google Shape;105;p19"/>
          <p:cNvSpPr txBox="1"/>
          <p:nvPr/>
        </p:nvSpPr>
        <p:spPr>
          <a:xfrm>
            <a:off x="4849275" y="3241125"/>
            <a:ext cx="3546900" cy="9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rebuchet MS"/>
                <a:ea typeface="Trebuchet MS"/>
                <a:cs typeface="Trebuchet MS"/>
                <a:sym typeface="Trebuchet MS"/>
              </a:rPr>
              <a:t>‘Can be very draining but it also means that it is not a part of me and I am who I am with or without it.’</a:t>
            </a:r>
            <a:endParaRPr>
              <a:latin typeface="Trebuchet MS"/>
              <a:ea typeface="Trebuchet MS"/>
              <a:cs typeface="Trebuchet MS"/>
              <a:sym typeface="Trebuchet MS"/>
            </a:endParaRPr>
          </a:p>
        </p:txBody>
      </p:sp>
      <p:pic>
        <p:nvPicPr>
          <p:cNvPr id="106" name="Google Shape;106;p19" descr="A photograph, full body shot of a smiling female student holding a certificate in a hallway."/>
          <p:cNvPicPr preferRelativeResize="0"/>
          <p:nvPr/>
        </p:nvPicPr>
        <p:blipFill>
          <a:blip r:embed="rId5">
            <a:alphaModFix/>
          </a:blip>
          <a:stretch>
            <a:fillRect/>
          </a:stretch>
        </p:blipFill>
        <p:spPr>
          <a:xfrm>
            <a:off x="371026" y="163177"/>
            <a:ext cx="1306373" cy="1852350"/>
          </a:xfrm>
          <a:prstGeom prst="rect">
            <a:avLst/>
          </a:prstGeom>
          <a:noFill/>
          <a:ln>
            <a:noFill/>
          </a:ln>
          <a:effectLst>
            <a:outerShdw blurRad="57150" dist="19050" dir="5400000" algn="bl" rotWithShape="0">
              <a:srgbClr val="000000">
                <a:alpha val="50000"/>
              </a:srgbClr>
            </a:outerShdw>
          </a:effectLst>
        </p:spPr>
      </p:pic>
      <p:pic>
        <p:nvPicPr>
          <p:cNvPr id="107" name="Google Shape;107;p19" descr="A photograph, smiling female student holding her work and standing in front of displayed work on a door.."/>
          <p:cNvPicPr preferRelativeResize="0"/>
          <p:nvPr/>
        </p:nvPicPr>
        <p:blipFill>
          <a:blip r:embed="rId6">
            <a:alphaModFix/>
          </a:blip>
          <a:stretch>
            <a:fillRect/>
          </a:stretch>
        </p:blipFill>
        <p:spPr>
          <a:xfrm>
            <a:off x="2006178" y="162925"/>
            <a:ext cx="1306373" cy="1852844"/>
          </a:xfrm>
          <a:prstGeom prst="rect">
            <a:avLst/>
          </a:prstGeom>
          <a:noFill/>
          <a:ln>
            <a:noFill/>
          </a:ln>
          <a:effectLst>
            <a:outerShdw blurRad="57150" dist="19050" dir="5400000" algn="bl" rotWithShape="0">
              <a:srgbClr val="000000">
                <a:alpha val="50000"/>
              </a:srgbClr>
            </a:outerShdw>
          </a:effectLst>
        </p:spPr>
      </p:pic>
      <p:pic>
        <p:nvPicPr>
          <p:cNvPr id="108" name="Google Shape;108;p19" descr="A photograph of a smiling male student sitting down in a college."/>
          <p:cNvPicPr preferRelativeResize="0"/>
          <p:nvPr/>
        </p:nvPicPr>
        <p:blipFill>
          <a:blip r:embed="rId7">
            <a:alphaModFix/>
          </a:blip>
          <a:stretch>
            <a:fillRect/>
          </a:stretch>
        </p:blipFill>
        <p:spPr>
          <a:xfrm>
            <a:off x="2006178" y="2205700"/>
            <a:ext cx="1306373" cy="1857239"/>
          </a:xfrm>
          <a:prstGeom prst="rect">
            <a:avLst/>
          </a:prstGeom>
          <a:noFill/>
          <a:ln>
            <a:noFill/>
          </a:ln>
          <a:effectLst>
            <a:outerShdw blurRad="57150" dist="19050" dir="5400000" algn="bl" rotWithShape="0">
              <a:srgbClr val="000000">
                <a:alpha val="50000"/>
              </a:srgbClr>
            </a:outerShdw>
          </a:effectLst>
        </p:spPr>
      </p:pic>
      <p:pic>
        <p:nvPicPr>
          <p:cNvPr id="109" name="Google Shape;109;p19" descr="A photograph, n upper body shot of a smiling female student in a building and looking into the camera."/>
          <p:cNvPicPr preferRelativeResize="0"/>
          <p:nvPr/>
        </p:nvPicPr>
        <p:blipFill>
          <a:blip r:embed="rId8">
            <a:alphaModFix/>
          </a:blip>
          <a:stretch>
            <a:fillRect/>
          </a:stretch>
        </p:blipFill>
        <p:spPr>
          <a:xfrm>
            <a:off x="371026" y="2206958"/>
            <a:ext cx="1306373" cy="1854741"/>
          </a:xfrm>
          <a:prstGeom prst="rect">
            <a:avLst/>
          </a:prstGeom>
          <a:noFill/>
          <a:ln>
            <a:noFill/>
          </a:ln>
          <a:effectLst>
            <a:outerShdw blurRad="57150" dist="19050" dir="5400000" algn="bl" rotWithShape="0">
              <a:srgbClr val="000000">
                <a:alpha val="50000"/>
              </a:srgbClr>
            </a:outerShdw>
          </a:effectLst>
        </p:spPr>
      </p:pic>
      <p:sp>
        <p:nvSpPr>
          <p:cNvPr id="110" name="Google Shape;110;p19"/>
          <p:cNvSpPr txBox="1"/>
          <p:nvPr/>
        </p:nvSpPr>
        <p:spPr>
          <a:xfrm>
            <a:off x="4068000" y="1925900"/>
            <a:ext cx="4839600" cy="11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rebuchet MS"/>
                <a:ea typeface="Trebuchet MS"/>
                <a:cs typeface="Trebuchet MS"/>
                <a:sym typeface="Trebuchet MS"/>
              </a:rPr>
              <a:t>‘My disability doesn't mean a lot to me…I don't let it stop me from doing anything, if anything it's taught me to be more driven and consistent because I really have to work hard at everything I do.’</a:t>
            </a:r>
            <a:endParaRPr>
              <a:latin typeface="Trebuchet MS"/>
              <a:ea typeface="Trebuchet MS"/>
              <a:cs typeface="Trebuchet MS"/>
              <a:sym typeface="Trebuchet MS"/>
            </a:endParaRPr>
          </a:p>
          <a:p>
            <a:pPr marL="0" lvl="0" indent="0" algn="l" rtl="0">
              <a:spcBef>
                <a:spcPts val="0"/>
              </a:spcBef>
              <a:spcAft>
                <a:spcPts val="0"/>
              </a:spcAft>
              <a:buNone/>
            </a:pPr>
            <a:endParaRPr>
              <a:latin typeface="Trebuchet MS"/>
              <a:ea typeface="Trebuchet MS"/>
              <a:cs typeface="Trebuchet MS"/>
              <a:sym typeface="Trebuchet MS"/>
            </a:endParaRPr>
          </a:p>
        </p:txBody>
      </p:sp>
      <p:sp>
        <p:nvSpPr>
          <p:cNvPr id="4" name="Title 3">
            <a:extLst>
              <a:ext uri="{FF2B5EF4-FFF2-40B4-BE49-F238E27FC236}">
                <a16:creationId xmlns:a16="http://schemas.microsoft.com/office/drawing/2014/main" id="{DCEEE760-1418-4E25-9044-14A3D6FDB346}"/>
              </a:ext>
            </a:extLst>
          </p:cNvPr>
          <p:cNvSpPr>
            <a:spLocks noGrp="1"/>
          </p:cNvSpPr>
          <p:nvPr>
            <p:ph type="title"/>
          </p:nvPr>
        </p:nvSpPr>
        <p:spPr>
          <a:xfrm>
            <a:off x="311688" y="-844475"/>
            <a:ext cx="8520600" cy="572700"/>
          </a:xfrm>
        </p:spPr>
        <p:txBody>
          <a:bodyPr/>
          <a:lstStyle/>
          <a:p>
            <a:r>
              <a:rPr lang="en-GB" dirty="0"/>
              <a:t>Room 1 – Slide 2</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0" y="0"/>
            <a:ext cx="9144000" cy="5143505"/>
          </a:xfrm>
          <a:prstGeom prst="rect">
            <a:avLst/>
          </a:prstGeom>
          <a:noFill/>
          <a:ln>
            <a:noFill/>
          </a:ln>
        </p:spPr>
      </p:pic>
      <p:pic>
        <p:nvPicPr>
          <p:cNvPr id="116" name="Google Shape;116;p20">
            <a:extLst>
              <a:ext uri="{C183D7F6-B498-43B3-948B-1728B52AA6E4}">
                <adec:decorative xmlns:adec="http://schemas.microsoft.com/office/drawing/2017/decorative" xmlns="" val="1"/>
              </a:ext>
            </a:extLst>
          </p:cNvPr>
          <p:cNvPicPr preferRelativeResize="0"/>
          <p:nvPr/>
        </p:nvPicPr>
        <p:blipFill>
          <a:blip r:embed="rId5">
            <a:alphaModFix/>
          </a:blip>
          <a:stretch>
            <a:fillRect/>
          </a:stretch>
        </p:blipFill>
        <p:spPr>
          <a:xfrm>
            <a:off x="1405812" y="266700"/>
            <a:ext cx="6332374" cy="3676649"/>
          </a:xfrm>
          <a:prstGeom prst="rect">
            <a:avLst/>
          </a:prstGeom>
          <a:noFill/>
          <a:ln>
            <a:noFill/>
          </a:ln>
          <a:effectLst>
            <a:outerShdw blurRad="57150" dist="19050" dir="5400000" algn="bl" rotWithShape="0">
              <a:srgbClr val="000000">
                <a:alpha val="50000"/>
              </a:srgbClr>
            </a:outerShdw>
          </a:effectLst>
        </p:spPr>
      </p:pic>
      <p:sp>
        <p:nvSpPr>
          <p:cNvPr id="117" name="Google Shape;117;p20"/>
          <p:cNvSpPr txBox="1">
            <a:spLocks noGrp="1"/>
          </p:cNvSpPr>
          <p:nvPr>
            <p:ph type="title" idx="4294967295"/>
          </p:nvPr>
        </p:nvSpPr>
        <p:spPr>
          <a:xfrm>
            <a:off x="2219075" y="1216550"/>
            <a:ext cx="4585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Trebuchet MS"/>
                <a:ea typeface="Trebuchet MS"/>
                <a:cs typeface="Trebuchet MS"/>
                <a:sym typeface="Trebuchet MS"/>
              </a:rPr>
              <a:t>Welcome to Room 2</a:t>
            </a:r>
            <a:endParaRPr>
              <a:solidFill>
                <a:srgbClr val="FFFFFF"/>
              </a:solidFill>
              <a:latin typeface="Trebuchet MS"/>
              <a:ea typeface="Trebuchet MS"/>
              <a:cs typeface="Trebuchet MS"/>
              <a:sym typeface="Trebuchet MS"/>
            </a:endParaRPr>
          </a:p>
        </p:txBody>
      </p:sp>
      <p:sp>
        <p:nvSpPr>
          <p:cNvPr id="118" name="Google Shape;118;p20"/>
          <p:cNvSpPr txBox="1">
            <a:spLocks noGrp="1"/>
          </p:cNvSpPr>
          <p:nvPr>
            <p:ph type="body" idx="4294967295"/>
          </p:nvPr>
        </p:nvSpPr>
        <p:spPr>
          <a:xfrm>
            <a:off x="1500200" y="2271725"/>
            <a:ext cx="6193500" cy="1050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FFFFFF"/>
                </a:solidFill>
                <a:latin typeface="Comfortaa"/>
                <a:ea typeface="Comfortaa"/>
                <a:cs typeface="Comfortaa"/>
                <a:sym typeface="Comfortaa"/>
              </a:rPr>
              <a:t>What College life means to you?</a:t>
            </a:r>
            <a:endParaRPr>
              <a:solidFill>
                <a:srgbClr val="FFFFFF"/>
              </a:solidFill>
              <a:latin typeface="Comfortaa"/>
              <a:ea typeface="Comfortaa"/>
              <a:cs typeface="Comfortaa"/>
              <a:sym typeface="Comfortaa"/>
            </a:endParaRPr>
          </a:p>
        </p:txBody>
      </p:sp>
      <p:pic>
        <p:nvPicPr>
          <p:cNvPr id="119" name="Google Shape;119;p20">
            <a:extLst>
              <a:ext uri="{C183D7F6-B498-43B3-948B-1728B52AA6E4}">
                <adec:decorative xmlns:adec="http://schemas.microsoft.com/office/drawing/2017/decorative" xmlns="" val="1"/>
              </a:ext>
            </a:extLst>
          </p:cNvPr>
          <p:cNvPicPr preferRelativeResize="0"/>
          <p:nvPr/>
        </p:nvPicPr>
        <p:blipFill>
          <a:blip r:embed="rId6">
            <a:alphaModFix/>
          </a:blip>
          <a:stretch>
            <a:fillRect/>
          </a:stretch>
        </p:blipFill>
        <p:spPr>
          <a:xfrm>
            <a:off x="1649044" y="1315644"/>
            <a:ext cx="204775" cy="1481125"/>
          </a:xfrm>
          <a:prstGeom prst="rect">
            <a:avLst/>
          </a:prstGeom>
          <a:noFill/>
          <a:ln>
            <a:noFill/>
          </a:ln>
        </p:spPr>
      </p:pic>
      <p:pic>
        <p:nvPicPr>
          <p:cNvPr id="120" name="Google Shape;120;p20">
            <a:extLst>
              <a:ext uri="{C183D7F6-B498-43B3-948B-1728B52AA6E4}">
                <adec:decorative xmlns:adec="http://schemas.microsoft.com/office/drawing/2017/decorative" xmlns="" val="1"/>
              </a:ext>
            </a:extLst>
          </p:cNvPr>
          <p:cNvPicPr preferRelativeResize="0"/>
          <p:nvPr/>
        </p:nvPicPr>
        <p:blipFill>
          <a:blip r:embed="rId6">
            <a:alphaModFix/>
          </a:blip>
          <a:stretch>
            <a:fillRect/>
          </a:stretch>
        </p:blipFill>
        <p:spPr>
          <a:xfrm>
            <a:off x="7330694" y="1364456"/>
            <a:ext cx="204775" cy="1481125"/>
          </a:xfrm>
          <a:prstGeom prst="rect">
            <a:avLst/>
          </a:prstGeom>
          <a:noFill/>
          <a:ln>
            <a:noFill/>
          </a:ln>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1">
            <a:extLst>
              <a:ext uri="{C183D7F6-B498-43B3-948B-1728B52AA6E4}">
                <adec:decorative xmlns:adec="http://schemas.microsoft.com/office/drawing/2017/decorative" xmlns="" val="1"/>
              </a:ext>
            </a:extLst>
          </p:cNvPr>
          <p:cNvPicPr preferRelativeResize="0"/>
          <p:nvPr/>
        </p:nvPicPr>
        <p:blipFill>
          <a:blip r:embed="rId4">
            <a:alphaModFix/>
          </a:blip>
          <a:stretch>
            <a:fillRect/>
          </a:stretch>
        </p:blipFill>
        <p:spPr>
          <a:xfrm>
            <a:off x="-12" y="3572"/>
            <a:ext cx="9144000" cy="5136356"/>
          </a:xfrm>
          <a:prstGeom prst="rect">
            <a:avLst/>
          </a:prstGeom>
          <a:noFill/>
          <a:ln>
            <a:noFill/>
          </a:ln>
        </p:spPr>
      </p:pic>
      <p:pic>
        <p:nvPicPr>
          <p:cNvPr id="126" name="Google Shape;126;p21" descr="A photoshopped black and white image that has begun with a photograph of a female student. Its a close up of her face with a closed hand covering her mouth. The background is black and her face seems to emerge from the darkness. Text has been superimposed over her face and hand. The text varies in size and the word anxiety is repeatedly visible across her face and hand. Other words are difficult to distinguish as they all overlap. "/>
          <p:cNvPicPr preferRelativeResize="0"/>
          <p:nvPr/>
        </p:nvPicPr>
        <p:blipFill>
          <a:blip r:embed="rId5">
            <a:alphaModFix/>
          </a:blip>
          <a:stretch>
            <a:fillRect/>
          </a:stretch>
        </p:blipFill>
        <p:spPr>
          <a:xfrm>
            <a:off x="234426" y="196125"/>
            <a:ext cx="5657197" cy="4066802"/>
          </a:xfrm>
          <a:prstGeom prst="rect">
            <a:avLst/>
          </a:prstGeom>
          <a:noFill/>
          <a:ln>
            <a:noFill/>
          </a:ln>
          <a:effectLst>
            <a:outerShdw blurRad="57150" dist="19050" dir="5400000" algn="bl" rotWithShape="0">
              <a:srgbClr val="000000">
                <a:alpha val="50000"/>
              </a:srgbClr>
            </a:outerShdw>
          </a:effectLst>
        </p:spPr>
      </p:pic>
      <p:sp>
        <p:nvSpPr>
          <p:cNvPr id="127" name="Google Shape;127;p21"/>
          <p:cNvSpPr txBox="1"/>
          <p:nvPr/>
        </p:nvSpPr>
        <p:spPr>
          <a:xfrm>
            <a:off x="6363600" y="528475"/>
            <a:ext cx="2402100" cy="38085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Trebuchet MS"/>
                <a:ea typeface="Trebuchet MS"/>
                <a:cs typeface="Trebuchet MS"/>
                <a:sym typeface="Trebuchet MS"/>
              </a:rPr>
              <a:t>‘College life can be very overwhelming for someone suffering with mental health problems, it can be tough, aggressive, lots of pressure, competition, social anxiety, need to perform. It can become very…toxic but it can also be wonderful...’</a:t>
            </a:r>
            <a:endParaRPr>
              <a:latin typeface="Trebuchet MS"/>
              <a:ea typeface="Trebuchet MS"/>
              <a:cs typeface="Trebuchet MS"/>
              <a:sym typeface="Trebuchet MS"/>
            </a:endParaRPr>
          </a:p>
        </p:txBody>
      </p:sp>
      <p:sp>
        <p:nvSpPr>
          <p:cNvPr id="4" name="Title 3">
            <a:extLst>
              <a:ext uri="{FF2B5EF4-FFF2-40B4-BE49-F238E27FC236}">
                <a16:creationId xmlns:a16="http://schemas.microsoft.com/office/drawing/2014/main" id="{31D06437-6FDC-47C4-A618-B0F0392095C0}"/>
              </a:ext>
            </a:extLst>
          </p:cNvPr>
          <p:cNvSpPr>
            <a:spLocks noGrp="1"/>
          </p:cNvSpPr>
          <p:nvPr>
            <p:ph type="title"/>
          </p:nvPr>
        </p:nvSpPr>
        <p:spPr>
          <a:xfrm>
            <a:off x="311688" y="-831579"/>
            <a:ext cx="8520600" cy="572700"/>
          </a:xfrm>
        </p:spPr>
        <p:txBody>
          <a:bodyPr/>
          <a:lstStyle/>
          <a:p>
            <a:r>
              <a:rPr lang="en-GB" dirty="0"/>
              <a:t>Room 2 – Slide 1</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6"/>
  <p:tag name="ARTICULATE_DESIGN_ID_SIMPLE LIGHT" val="lptJuNOZ"/>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609</Words>
  <Application>Microsoft Office PowerPoint</Application>
  <PresentationFormat>On-screen Show (16:9)</PresentationFormat>
  <Paragraphs>45</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Comfortaa</vt:lpstr>
      <vt:lpstr>Arial</vt:lpstr>
      <vt:lpstr>Century Gothic</vt:lpstr>
      <vt:lpstr>Aharoni</vt:lpstr>
      <vt:lpstr>Trebuchet MS</vt:lpstr>
      <vt:lpstr>Simple Light</vt:lpstr>
      <vt:lpstr>Welcome</vt:lpstr>
      <vt:lpstr>Introduction</vt:lpstr>
      <vt:lpstr>Opening image</vt:lpstr>
      <vt:lpstr>Welcome to our 3 rooms</vt:lpstr>
      <vt:lpstr>Welcome to Room 1</vt:lpstr>
      <vt:lpstr>Room 1 – Slide 1</vt:lpstr>
      <vt:lpstr>Room 1 – Slide 2</vt:lpstr>
      <vt:lpstr>Welcome to Room 2</vt:lpstr>
      <vt:lpstr>Room 2 – Slide 1</vt:lpstr>
      <vt:lpstr>Room 2 – Slide 2</vt:lpstr>
      <vt:lpstr>Welcome to Room 3</vt:lpstr>
      <vt:lpstr>Room 3 – Slide 1</vt:lpstr>
      <vt:lpstr>Room 3 – Slide 2</vt:lpstr>
      <vt:lpstr>Room 3 – Slide 3</vt:lpstr>
      <vt:lpstr>Through the Looking Glass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dc:creator>
  <cp:lastModifiedBy>Christine Hynes</cp:lastModifiedBy>
  <cp:revision>16</cp:revision>
  <dcterms:modified xsi:type="dcterms:W3CDTF">2020-05-05T10:12:29Z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DD4F8455-DE94-4338-852D-0B02A9E12D87</vt:lpwstr>
  </property>
  <property fmtid="{D5CDD505-2E9C-101B-9397-08002B2CF9AE}" pid="3" name="ArticulatePath">
    <vt:lpwstr>Student Exhibition (1)</vt:lpwstr>
  </property>
</Properties>
</file>