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handoutMasterIdLst>
    <p:handoutMasterId r:id="rId20"/>
  </p:handoutMasterIdLst>
  <p:sldIdLst>
    <p:sldId id="333" r:id="rId2"/>
    <p:sldId id="265" r:id="rId3"/>
    <p:sldId id="579" r:id="rId4"/>
    <p:sldId id="1219" r:id="rId5"/>
    <p:sldId id="378" r:id="rId6"/>
    <p:sldId id="609" r:id="rId7"/>
    <p:sldId id="1217" r:id="rId8"/>
    <p:sldId id="611" r:id="rId9"/>
    <p:sldId id="1210" r:id="rId10"/>
    <p:sldId id="1221" r:id="rId11"/>
    <p:sldId id="413" r:id="rId12"/>
    <p:sldId id="1218" r:id="rId13"/>
    <p:sldId id="443" r:id="rId14"/>
    <p:sldId id="1220" r:id="rId15"/>
    <p:sldId id="415" r:id="rId16"/>
    <p:sldId id="453" r:id="rId17"/>
    <p:sldId id="334"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verly Wenger-Trayner" initials=""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8F92"/>
    <a:srgbClr val="B63349"/>
    <a:srgbClr val="8422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0619"/>
    <p:restoredTop sz="93613"/>
  </p:normalViewPr>
  <p:slideViewPr>
    <p:cSldViewPr snapToGrid="0" snapToObjects="1">
      <p:cViewPr varScale="1">
        <p:scale>
          <a:sx n="281" d="100"/>
          <a:sy n="281" d="100"/>
        </p:scale>
        <p:origin x="296" y="176"/>
      </p:cViewPr>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9BF4D0-5C0E-BD43-998C-AE0297DCCC51}" type="datetimeFigureOut">
              <a:rPr lang="en-US" smtClean="0"/>
              <a:t>3/26/20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C83F85-BF4A-7343-864A-F2172B208E53}" type="slidenum">
              <a:rPr lang="en-US" smtClean="0"/>
              <a:t>‹#›</a:t>
            </a:fld>
            <a:endParaRPr lang="en-US"/>
          </a:p>
        </p:txBody>
      </p:sp>
    </p:spTree>
    <p:extLst>
      <p:ext uri="{BB962C8B-B14F-4D97-AF65-F5344CB8AC3E}">
        <p14:creationId xmlns:p14="http://schemas.microsoft.com/office/powerpoint/2010/main" val="143028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85FF2E-072A-FF4C-8DC0-B8B1821AC512}" type="datetimeFigureOut">
              <a:rPr lang="en-US" smtClean="0"/>
              <a:t>3/26/20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3A0B90-5376-E248-8F87-41720A7FC272}" type="slidenum">
              <a:rPr lang="en-US" smtClean="0"/>
              <a:t>‹#›</a:t>
            </a:fld>
            <a:endParaRPr lang="en-US"/>
          </a:p>
        </p:txBody>
      </p:sp>
    </p:spTree>
    <p:extLst>
      <p:ext uri="{BB962C8B-B14F-4D97-AF65-F5344CB8AC3E}">
        <p14:creationId xmlns:p14="http://schemas.microsoft.com/office/powerpoint/2010/main" val="1538653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Clr>
                <a:schemeClr val="dk1"/>
              </a:buClr>
              <a:buSzPct val="100000"/>
              <a:buFont typeface="Arial"/>
              <a:buNone/>
            </a:pPr>
            <a:r>
              <a:rPr lang="en-US" sz="1100">
                <a:solidFill>
                  <a:schemeClr val="dk1"/>
                </a:solidFill>
              </a:rPr>
              <a:t>Intentional space: may include being aware images and particularly cis- and  hetero-normative photos/pictures/health poster displays, magazine choices, safe-place stickers in the window, having space for confidential check-in with receptionists. At my clinic, all of our artwork is nature based and the majority of our health literature/pamphlets  are  without people based images. </a:t>
            </a:r>
          </a:p>
          <a:p>
            <a:pPr lvl="0">
              <a:spcBef>
                <a:spcPts val="0"/>
              </a:spcBef>
              <a:buClr>
                <a:schemeClr val="dk1"/>
              </a:buClr>
              <a:buSzPct val="100000"/>
              <a:buFont typeface="Arial"/>
              <a:buNone/>
            </a:pPr>
            <a:endParaRPr sz="1100">
              <a:solidFill>
                <a:schemeClr val="dk1"/>
              </a:solidFill>
            </a:endParaRPr>
          </a:p>
          <a:p>
            <a:pPr lvl="0">
              <a:spcBef>
                <a:spcPts val="0"/>
              </a:spcBef>
              <a:buClr>
                <a:schemeClr val="dk1"/>
              </a:buClr>
              <a:buSzPct val="100000"/>
              <a:buFont typeface="Arial"/>
              <a:buNone/>
            </a:pPr>
            <a:r>
              <a:rPr lang="en-US" sz="1100">
                <a:solidFill>
                  <a:schemeClr val="dk1"/>
                </a:solidFill>
              </a:rPr>
              <a:t>Inclusive people: Front line staff as well as clinical! Diverse folks that have LGBTq cultural competency skills, comfortable with asking questions, offering pronouns as well as asking for them, people who can use culturally appropriate language and who can adapt with how quickly it changes. </a:t>
            </a:r>
          </a:p>
          <a:p>
            <a:pPr lvl="0">
              <a:spcBef>
                <a:spcPts val="0"/>
              </a:spcBef>
              <a:buClr>
                <a:schemeClr val="dk1"/>
              </a:buClr>
              <a:buSzPct val="100000"/>
              <a:buFont typeface="Arial"/>
              <a:buNone/>
            </a:pPr>
            <a:endParaRPr sz="1100">
              <a:solidFill>
                <a:schemeClr val="dk1"/>
              </a:solidFill>
            </a:endParaRPr>
          </a:p>
          <a:p>
            <a:pPr lvl="0">
              <a:spcBef>
                <a:spcPts val="0"/>
              </a:spcBef>
              <a:buClr>
                <a:schemeClr val="dk1"/>
              </a:buClr>
              <a:buSzPct val="100000"/>
              <a:buFont typeface="Arial"/>
              <a:buNone/>
            </a:pPr>
            <a:r>
              <a:rPr lang="en-US" sz="1100">
                <a:solidFill>
                  <a:schemeClr val="dk1"/>
                </a:solidFill>
              </a:rPr>
              <a:t>Paperwork: Get rid of the boxes! Ask about preferred names, gender, partner(s)/marital status, pronouns. Have an EHR that can mirror the paperwork (again, this is the IDEAL clinic).</a:t>
            </a:r>
          </a:p>
          <a:p>
            <a:pPr lvl="0" rtl="0">
              <a:spcBef>
                <a:spcPts val="0"/>
              </a:spcBef>
              <a:buNone/>
            </a:pPr>
            <a:endParaRPr/>
          </a:p>
        </p:txBody>
      </p:sp>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752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75964ECE-A9ED-D849-B38F-4C4D99A5115D}" type="slidenum">
              <a:rPr lang="en-US"/>
              <a:pPr/>
              <a:t>9</a:t>
            </a:fld>
            <a:endParaRPr lang="en-US"/>
          </a:p>
        </p:txBody>
      </p:sp>
      <p:sp>
        <p:nvSpPr>
          <p:cNvPr id="28675" name="Rectangle 2"/>
          <p:cNvSpPr>
            <a:spLocks noGrp="1" noRot="1" noChangeAspect="1" noChangeArrowheads="1" noTextEdit="1"/>
          </p:cNvSpPr>
          <p:nvPr>
            <p:ph type="sldImg"/>
          </p:nvPr>
        </p:nvSpPr>
        <p:spPr>
          <a:xfrm>
            <a:off x="3695700" y="3106738"/>
            <a:ext cx="2846388" cy="2133600"/>
          </a:xfrm>
          <a:ln/>
        </p:spPr>
      </p:sp>
      <p:sp>
        <p:nvSpPr>
          <p:cNvPr id="28676" name="Rectangle 3"/>
          <p:cNvSpPr>
            <a:spLocks noGrp="1" noChangeArrowheads="1"/>
          </p:cNvSpPr>
          <p:nvPr>
            <p:ph type="body" idx="1"/>
          </p:nvPr>
        </p:nvSpPr>
        <p:spPr>
          <a:xfrm>
            <a:off x="381000" y="2742544"/>
            <a:ext cx="3276600" cy="5944914"/>
          </a:xfrm>
          <a:noFill/>
          <a:ln/>
        </p:spPr>
        <p:txBody>
          <a:bodyPr/>
          <a:lstStyle/>
          <a:p>
            <a:pPr lvl="1"/>
            <a:endParaRPr lang="en-US" dirty="0"/>
          </a:p>
          <a:p>
            <a:pPr lvl="3"/>
            <a:endParaRPr lang="en-US" dirty="0"/>
          </a:p>
        </p:txBody>
      </p:sp>
      <p:sp>
        <p:nvSpPr>
          <p:cNvPr id="28677" name="Rectangle 4"/>
          <p:cNvSpPr>
            <a:spLocks noChangeArrowheads="1"/>
          </p:cNvSpPr>
          <p:nvPr/>
        </p:nvSpPr>
        <p:spPr bwMode="auto">
          <a:xfrm>
            <a:off x="3733800" y="5715001"/>
            <a:ext cx="2667000" cy="2742543"/>
          </a:xfrm>
          <a:prstGeom prst="rect">
            <a:avLst/>
          </a:prstGeom>
          <a:noFill/>
          <a:ln w="9525">
            <a:noFill/>
            <a:miter lim="800000"/>
            <a:headEnd/>
            <a:tailEnd/>
          </a:ln>
        </p:spPr>
        <p:txBody>
          <a:bodyPr lIns="90901" tIns="45451" rIns="90901" bIns="45451" anchor="b">
            <a:prstTxWarp prst="textNoShape">
              <a:avLst/>
            </a:prstTxWarp>
          </a:bodyPr>
          <a:lstStyle/>
          <a:p>
            <a:pPr defTabSz="909383">
              <a:lnSpc>
                <a:spcPct val="120000"/>
              </a:lnSpc>
            </a:pPr>
            <a:r>
              <a:rPr lang="en-US" sz="1200" dirty="0">
                <a:latin typeface="Times New Roman" pitchFamily="-110" charset="0"/>
              </a:rPr>
              <a:t>Additional notes: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200926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ACE73DD8-31DC-664E-A6F0-D73E38962C52}" type="slidenum">
              <a:rPr lang="en-US"/>
              <a:pPr/>
              <a:t>11</a:t>
            </a:fld>
            <a:endParaRPr lang="en-US"/>
          </a:p>
        </p:txBody>
      </p:sp>
      <p:sp>
        <p:nvSpPr>
          <p:cNvPr id="43011" name="Rectangle 2"/>
          <p:cNvSpPr>
            <a:spLocks noGrp="1" noRot="1" noChangeAspect="1" noChangeArrowheads="1" noTextEdit="1"/>
          </p:cNvSpPr>
          <p:nvPr>
            <p:ph type="sldImg"/>
          </p:nvPr>
        </p:nvSpPr>
        <p:spPr>
          <a:xfrm>
            <a:off x="563563" y="485775"/>
            <a:ext cx="2541587" cy="1906588"/>
          </a:xfrm>
          <a:ln/>
        </p:spPr>
      </p:sp>
      <p:sp>
        <p:nvSpPr>
          <p:cNvPr id="43012" name="Rectangle 3"/>
          <p:cNvSpPr>
            <a:spLocks noGrp="1" noChangeArrowheads="1"/>
          </p:cNvSpPr>
          <p:nvPr>
            <p:ph type="body" idx="1"/>
          </p:nvPr>
        </p:nvSpPr>
        <p:spPr>
          <a:xfrm>
            <a:off x="484599" y="2529599"/>
            <a:ext cx="5815191" cy="6467603"/>
          </a:xfrm>
          <a:noFill/>
          <a:ln/>
        </p:spPr>
        <p:txBody>
          <a:bodyPr/>
          <a:lstStyle/>
          <a:p>
            <a:pPr eaLnBrk="1" hangingPunct="1"/>
            <a:endParaRPr lang="en-US" sz="700" dirty="0">
              <a:latin typeface="Arial"/>
              <a:cs typeface="Arial"/>
            </a:endParaRPr>
          </a:p>
        </p:txBody>
      </p:sp>
      <p:sp>
        <p:nvSpPr>
          <p:cNvPr id="5" name="Rectangle 3"/>
          <p:cNvSpPr txBox="1">
            <a:spLocks noChangeArrowheads="1"/>
          </p:cNvSpPr>
          <p:nvPr/>
        </p:nvSpPr>
        <p:spPr bwMode="auto">
          <a:xfrm>
            <a:off x="3208170" y="282957"/>
            <a:ext cx="3165231" cy="2314721"/>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p>
            <a:pPr algn="l" defTabSz="422041" fontAlgn="auto">
              <a:spcBef>
                <a:spcPts val="0"/>
              </a:spcBef>
              <a:spcAft>
                <a:spcPts val="0"/>
              </a:spcAft>
              <a:defRPr/>
            </a:pPr>
            <a:r>
              <a:rPr lang="en-US" sz="700" dirty="0">
                <a:solidFill>
                  <a:schemeClr val="tx1"/>
                </a:solidFill>
                <a:latin typeface="Arial"/>
                <a:ea typeface="Verdana"/>
                <a:cs typeface="Arial"/>
              </a:rPr>
              <a:t>This slide lists factors associated with community cultivation:</a:t>
            </a:r>
          </a:p>
          <a:p>
            <a:pPr marL="109907" indent="-109907" algn="l" defTabSz="422041" fontAlgn="auto">
              <a:spcBef>
                <a:spcPts val="554"/>
              </a:spcBef>
              <a:spcAft>
                <a:spcPts val="0"/>
              </a:spcAft>
              <a:buFont typeface="Wingdings"/>
              <a:buChar char=""/>
              <a:tabLst>
                <a:tab pos="422041" algn="l"/>
              </a:tabLst>
              <a:defRPr/>
            </a:pPr>
            <a:r>
              <a:rPr lang="en-US" sz="700" dirty="0">
                <a:solidFill>
                  <a:schemeClr val="tx1"/>
                </a:solidFill>
                <a:latin typeface="Arial"/>
                <a:ea typeface="Times New Roman"/>
                <a:cs typeface="Arial"/>
              </a:rPr>
              <a:t>critical </a:t>
            </a:r>
            <a:r>
              <a:rPr lang="en-US" sz="700" dirty="0">
                <a:latin typeface="Arial"/>
                <a:ea typeface="Times New Roman"/>
                <a:cs typeface="Arial"/>
              </a:rPr>
              <a:t>factors</a:t>
            </a:r>
            <a:r>
              <a:rPr lang="en-US" sz="700" dirty="0">
                <a:solidFill>
                  <a:schemeClr val="tx1"/>
                </a:solidFill>
                <a:latin typeface="Arial"/>
                <a:ea typeface="Times New Roman"/>
                <a:cs typeface="Arial"/>
              </a:rPr>
              <a:t> for a successful community of practice are listed on the left under the green light</a:t>
            </a:r>
          </a:p>
          <a:p>
            <a:pPr marL="109907" indent="-109907" algn="l" defTabSz="422041" fontAlgn="auto">
              <a:spcBef>
                <a:spcPts val="554"/>
              </a:spcBef>
              <a:spcAft>
                <a:spcPts val="0"/>
              </a:spcAft>
              <a:buFont typeface="Wingdings"/>
              <a:buChar char=""/>
              <a:tabLst>
                <a:tab pos="422041" algn="l"/>
                <a:tab pos="423507" algn="l"/>
              </a:tabLst>
              <a:defRPr/>
            </a:pPr>
            <a:r>
              <a:rPr lang="en-US" sz="700" dirty="0">
                <a:solidFill>
                  <a:schemeClr val="tx1"/>
                </a:solidFill>
                <a:latin typeface="Arial"/>
                <a:ea typeface="Times New Roman"/>
                <a:cs typeface="Arial"/>
              </a:rPr>
              <a:t>risks </a:t>
            </a:r>
            <a:r>
              <a:rPr lang="en-US" sz="700" dirty="0">
                <a:latin typeface="Arial"/>
                <a:ea typeface="Times New Roman"/>
                <a:cs typeface="Arial"/>
              </a:rPr>
              <a:t>associated</a:t>
            </a:r>
            <a:r>
              <a:rPr lang="en-US" sz="700" dirty="0">
                <a:solidFill>
                  <a:schemeClr val="tx1"/>
                </a:solidFill>
                <a:latin typeface="Arial"/>
                <a:ea typeface="Times New Roman"/>
                <a:cs typeface="Arial"/>
              </a:rPr>
              <a:t> with a mistaken focus are listed on the right under the red light. </a:t>
            </a:r>
            <a:endParaRPr lang="en-US" sz="700" dirty="0">
              <a:solidFill>
                <a:schemeClr val="tx1"/>
              </a:solidFill>
              <a:latin typeface="Arial"/>
              <a:ea typeface="Verdana"/>
              <a:cs typeface="Arial"/>
            </a:endParaRPr>
          </a:p>
          <a:p>
            <a:pPr algn="l" defTabSz="422041" fontAlgn="auto">
              <a:spcBef>
                <a:spcPts val="1108"/>
              </a:spcBef>
              <a:spcAft>
                <a:spcPts val="277"/>
              </a:spcAft>
              <a:defRPr/>
            </a:pPr>
            <a:r>
              <a:rPr lang="en-US" sz="700" b="1" dirty="0">
                <a:solidFill>
                  <a:schemeClr val="tx1"/>
                </a:solidFill>
                <a:latin typeface="Arial"/>
                <a:ea typeface="+mn-ea"/>
                <a:cs typeface="Arial"/>
              </a:rPr>
              <a:t>Success factors</a:t>
            </a:r>
          </a:p>
          <a:p>
            <a:pPr marL="109907" indent="-109907" algn="l" defTabSz="422041" fontAlgn="auto">
              <a:spcBef>
                <a:spcPts val="554"/>
              </a:spcBef>
              <a:spcAft>
                <a:spcPts val="0"/>
              </a:spcAft>
              <a:buFont typeface="Wingdings"/>
              <a:buChar char=""/>
              <a:tabLst>
                <a:tab pos="422041" algn="l"/>
              </a:tabLst>
              <a:defRPr/>
            </a:pPr>
            <a:r>
              <a:rPr lang="en-US" sz="700" dirty="0">
                <a:latin typeface="Arial"/>
                <a:ea typeface="Times New Roman"/>
                <a:cs typeface="Arial"/>
              </a:rPr>
              <a:t>Passion for domain: This is the key factor. Unless members feel a strong connection to the domain, because of their personal interest or because it is central to their job, it is not going to work.</a:t>
            </a:r>
          </a:p>
          <a:p>
            <a:pPr marL="109907" indent="-109907" defTabSz="422041" fontAlgn="auto">
              <a:spcBef>
                <a:spcPts val="554"/>
              </a:spcBef>
              <a:spcAft>
                <a:spcPts val="0"/>
              </a:spcAft>
              <a:buFont typeface="Wingdings"/>
              <a:buChar char=""/>
              <a:tabLst>
                <a:tab pos="422041" algn="l"/>
              </a:tabLst>
            </a:pPr>
            <a:r>
              <a:rPr lang="en-US" sz="700" dirty="0">
                <a:latin typeface="Arial"/>
                <a:ea typeface="Times New Roman"/>
                <a:cs typeface="Arial"/>
              </a:rPr>
              <a:t>Internal leadership: The dedication, skills, and legitimacy of people who take internal leadership in nurturing the community is perhaps the most important factor in determining the quality and longevity of the community. When starting a new community, finding members who are ready and willing to take on a leadership role in nurturing the community is the most important step.</a:t>
            </a:r>
          </a:p>
          <a:p>
            <a:pPr marL="316531" indent="-316531" algn="l" defTabSz="422041" fontAlgn="auto">
              <a:spcBef>
                <a:spcPts val="554"/>
              </a:spcBef>
              <a:spcAft>
                <a:spcPts val="0"/>
              </a:spcAft>
              <a:buFont typeface="Wingdings"/>
              <a:buChar char=""/>
              <a:tabLst>
                <a:tab pos="422041" algn="l"/>
              </a:tabLst>
              <a:defRPr/>
            </a:pPr>
            <a:endParaRPr lang="en-US" sz="700" dirty="0">
              <a:solidFill>
                <a:schemeClr val="tx1"/>
              </a:solidFill>
              <a:latin typeface="Arial"/>
              <a:ea typeface="Times New Roman"/>
              <a:cs typeface="Arial"/>
            </a:endParaRPr>
          </a:p>
          <a:p>
            <a:pPr algn="l" defTabSz="422041" fontAlgn="auto">
              <a:spcBef>
                <a:spcPts val="0"/>
              </a:spcBef>
              <a:spcAft>
                <a:spcPts val="0"/>
              </a:spcAft>
              <a:defRPr/>
            </a:pPr>
            <a:endParaRPr lang="en-US" sz="700" dirty="0">
              <a:solidFill>
                <a:schemeClr val="tx1"/>
              </a:solidFill>
              <a:latin typeface="Arial"/>
              <a:ea typeface="+mn-ea"/>
              <a:cs typeface="Arial"/>
            </a:endParaRPr>
          </a:p>
          <a:p>
            <a:pPr algn="l" defTabSz="422041" fontAlgn="auto">
              <a:spcBef>
                <a:spcPts val="0"/>
              </a:spcBef>
              <a:spcAft>
                <a:spcPts val="0"/>
              </a:spcAft>
              <a:defRPr/>
            </a:pPr>
            <a:endParaRPr lang="en-US" sz="700" dirty="0">
              <a:solidFill>
                <a:schemeClr val="tx1"/>
              </a:solidFill>
              <a:latin typeface="Arial"/>
              <a:ea typeface="+mn-ea"/>
              <a:cs typeface="Arial"/>
            </a:endParaRPr>
          </a:p>
        </p:txBody>
      </p:sp>
    </p:spTree>
    <p:extLst>
      <p:ext uri="{BB962C8B-B14F-4D97-AF65-F5344CB8AC3E}">
        <p14:creationId xmlns:p14="http://schemas.microsoft.com/office/powerpoint/2010/main" val="3987598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ACE73DD8-31DC-664E-A6F0-D73E38962C52}" type="slidenum">
              <a:rPr lang="en-US"/>
              <a:pPr/>
              <a:t>12</a:t>
            </a:fld>
            <a:endParaRPr lang="en-US"/>
          </a:p>
        </p:txBody>
      </p:sp>
      <p:sp>
        <p:nvSpPr>
          <p:cNvPr id="43011" name="Rectangle 2"/>
          <p:cNvSpPr>
            <a:spLocks noGrp="1" noRot="1" noChangeAspect="1" noChangeArrowheads="1" noTextEdit="1"/>
          </p:cNvSpPr>
          <p:nvPr>
            <p:ph type="sldImg"/>
          </p:nvPr>
        </p:nvSpPr>
        <p:spPr>
          <a:xfrm>
            <a:off x="563563" y="485775"/>
            <a:ext cx="2541587" cy="1906588"/>
          </a:xfrm>
          <a:ln/>
        </p:spPr>
      </p:sp>
      <p:sp>
        <p:nvSpPr>
          <p:cNvPr id="43012" name="Rectangle 3"/>
          <p:cNvSpPr>
            <a:spLocks noGrp="1" noChangeArrowheads="1"/>
          </p:cNvSpPr>
          <p:nvPr>
            <p:ph type="body" idx="1"/>
          </p:nvPr>
        </p:nvSpPr>
        <p:spPr>
          <a:xfrm>
            <a:off x="484599" y="2529599"/>
            <a:ext cx="5815191" cy="6467603"/>
          </a:xfrm>
          <a:noFill/>
          <a:ln/>
        </p:spPr>
        <p:txBody>
          <a:bodyPr/>
          <a:lstStyle/>
          <a:p>
            <a:pPr eaLnBrk="1" hangingPunct="1"/>
            <a:endParaRPr lang="en-US" sz="700" dirty="0">
              <a:latin typeface="Arial"/>
              <a:cs typeface="Arial"/>
            </a:endParaRPr>
          </a:p>
        </p:txBody>
      </p:sp>
      <p:sp>
        <p:nvSpPr>
          <p:cNvPr id="5" name="Rectangle 3"/>
          <p:cNvSpPr txBox="1">
            <a:spLocks noChangeArrowheads="1"/>
          </p:cNvSpPr>
          <p:nvPr/>
        </p:nvSpPr>
        <p:spPr bwMode="auto">
          <a:xfrm>
            <a:off x="3208170" y="282957"/>
            <a:ext cx="3165231" cy="2314721"/>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p>
            <a:pPr algn="l" defTabSz="422041" fontAlgn="auto">
              <a:spcBef>
                <a:spcPts val="0"/>
              </a:spcBef>
              <a:spcAft>
                <a:spcPts val="0"/>
              </a:spcAft>
              <a:defRPr/>
            </a:pPr>
            <a:r>
              <a:rPr lang="en-US" sz="700" dirty="0">
                <a:solidFill>
                  <a:schemeClr val="tx1"/>
                </a:solidFill>
                <a:latin typeface="Arial"/>
                <a:ea typeface="Verdana"/>
                <a:cs typeface="Arial"/>
              </a:rPr>
              <a:t>This slide lists factors associated with community cultivation:</a:t>
            </a:r>
          </a:p>
          <a:p>
            <a:pPr marL="109907" indent="-109907" algn="l" defTabSz="422041" fontAlgn="auto">
              <a:spcBef>
                <a:spcPts val="554"/>
              </a:spcBef>
              <a:spcAft>
                <a:spcPts val="0"/>
              </a:spcAft>
              <a:buFont typeface="Wingdings"/>
              <a:buChar char=""/>
              <a:tabLst>
                <a:tab pos="422041" algn="l"/>
              </a:tabLst>
              <a:defRPr/>
            </a:pPr>
            <a:r>
              <a:rPr lang="en-US" sz="700" dirty="0">
                <a:solidFill>
                  <a:schemeClr val="tx1"/>
                </a:solidFill>
                <a:latin typeface="Arial"/>
                <a:ea typeface="Times New Roman"/>
                <a:cs typeface="Arial"/>
              </a:rPr>
              <a:t>critical </a:t>
            </a:r>
            <a:r>
              <a:rPr lang="en-US" sz="700" dirty="0">
                <a:latin typeface="Arial"/>
                <a:ea typeface="Times New Roman"/>
                <a:cs typeface="Arial"/>
              </a:rPr>
              <a:t>factors</a:t>
            </a:r>
            <a:r>
              <a:rPr lang="en-US" sz="700" dirty="0">
                <a:solidFill>
                  <a:schemeClr val="tx1"/>
                </a:solidFill>
                <a:latin typeface="Arial"/>
                <a:ea typeface="Times New Roman"/>
                <a:cs typeface="Arial"/>
              </a:rPr>
              <a:t> for a successful community of practice are listed on the left under the green light</a:t>
            </a:r>
          </a:p>
          <a:p>
            <a:pPr marL="109907" indent="-109907" algn="l" defTabSz="422041" fontAlgn="auto">
              <a:spcBef>
                <a:spcPts val="554"/>
              </a:spcBef>
              <a:spcAft>
                <a:spcPts val="0"/>
              </a:spcAft>
              <a:buFont typeface="Wingdings"/>
              <a:buChar char=""/>
              <a:tabLst>
                <a:tab pos="422041" algn="l"/>
                <a:tab pos="423507" algn="l"/>
              </a:tabLst>
              <a:defRPr/>
            </a:pPr>
            <a:r>
              <a:rPr lang="en-US" sz="700" dirty="0">
                <a:solidFill>
                  <a:schemeClr val="tx1"/>
                </a:solidFill>
                <a:latin typeface="Arial"/>
                <a:ea typeface="Times New Roman"/>
                <a:cs typeface="Arial"/>
              </a:rPr>
              <a:t>risks </a:t>
            </a:r>
            <a:r>
              <a:rPr lang="en-US" sz="700" dirty="0">
                <a:latin typeface="Arial"/>
                <a:ea typeface="Times New Roman"/>
                <a:cs typeface="Arial"/>
              </a:rPr>
              <a:t>associated</a:t>
            </a:r>
            <a:r>
              <a:rPr lang="en-US" sz="700" dirty="0">
                <a:solidFill>
                  <a:schemeClr val="tx1"/>
                </a:solidFill>
                <a:latin typeface="Arial"/>
                <a:ea typeface="Times New Roman"/>
                <a:cs typeface="Arial"/>
              </a:rPr>
              <a:t> with a mistaken focus are listed on the right under the red light. </a:t>
            </a:r>
            <a:endParaRPr lang="en-US" sz="700" dirty="0">
              <a:solidFill>
                <a:schemeClr val="tx1"/>
              </a:solidFill>
              <a:latin typeface="Arial"/>
              <a:ea typeface="Verdana"/>
              <a:cs typeface="Arial"/>
            </a:endParaRPr>
          </a:p>
          <a:p>
            <a:pPr algn="l" defTabSz="422041" fontAlgn="auto">
              <a:spcBef>
                <a:spcPts val="1108"/>
              </a:spcBef>
              <a:spcAft>
                <a:spcPts val="277"/>
              </a:spcAft>
              <a:defRPr/>
            </a:pPr>
            <a:r>
              <a:rPr lang="en-US" sz="700" b="1" dirty="0">
                <a:solidFill>
                  <a:schemeClr val="tx1"/>
                </a:solidFill>
                <a:latin typeface="Arial"/>
                <a:ea typeface="+mn-ea"/>
                <a:cs typeface="Arial"/>
              </a:rPr>
              <a:t>Success factors</a:t>
            </a:r>
          </a:p>
          <a:p>
            <a:pPr marL="109907" indent="-109907" algn="l" defTabSz="422041" fontAlgn="auto">
              <a:spcBef>
                <a:spcPts val="554"/>
              </a:spcBef>
              <a:spcAft>
                <a:spcPts val="0"/>
              </a:spcAft>
              <a:buFont typeface="Wingdings"/>
              <a:buChar char=""/>
              <a:tabLst>
                <a:tab pos="422041" algn="l"/>
              </a:tabLst>
              <a:defRPr/>
            </a:pPr>
            <a:r>
              <a:rPr lang="en-US" sz="700" dirty="0">
                <a:latin typeface="Arial"/>
                <a:ea typeface="Times New Roman"/>
                <a:cs typeface="Arial"/>
              </a:rPr>
              <a:t>Passion for domain: This is the key factor. Unless members feel a strong connection to the domain, because of their personal interest or because it is central to their job, it is not going to work.</a:t>
            </a:r>
          </a:p>
          <a:p>
            <a:pPr marL="109907" indent="-109907" defTabSz="422041" fontAlgn="auto">
              <a:spcBef>
                <a:spcPts val="554"/>
              </a:spcBef>
              <a:spcAft>
                <a:spcPts val="0"/>
              </a:spcAft>
              <a:buFont typeface="Wingdings"/>
              <a:buChar char=""/>
              <a:tabLst>
                <a:tab pos="422041" algn="l"/>
              </a:tabLst>
            </a:pPr>
            <a:r>
              <a:rPr lang="en-US" sz="700" dirty="0">
                <a:latin typeface="Arial"/>
                <a:ea typeface="Times New Roman"/>
                <a:cs typeface="Arial"/>
              </a:rPr>
              <a:t>Internal leadership: The dedication, skills, and legitimacy of people who take internal leadership in nurturing the community is perhaps the most important factor in determining the quality and longevity of the community. When starting a new community, finding members who are ready and willing to take on a leadership role in nurturing the community is the most important step.</a:t>
            </a:r>
          </a:p>
          <a:p>
            <a:pPr marL="316531" indent="-316531" algn="l" defTabSz="422041" fontAlgn="auto">
              <a:spcBef>
                <a:spcPts val="554"/>
              </a:spcBef>
              <a:spcAft>
                <a:spcPts val="0"/>
              </a:spcAft>
              <a:buFont typeface="Wingdings"/>
              <a:buChar char=""/>
              <a:tabLst>
                <a:tab pos="422041" algn="l"/>
              </a:tabLst>
              <a:defRPr/>
            </a:pPr>
            <a:endParaRPr lang="en-US" sz="700" dirty="0">
              <a:solidFill>
                <a:schemeClr val="tx1"/>
              </a:solidFill>
              <a:latin typeface="Arial"/>
              <a:ea typeface="Times New Roman"/>
              <a:cs typeface="Arial"/>
            </a:endParaRPr>
          </a:p>
          <a:p>
            <a:pPr algn="l" defTabSz="422041" fontAlgn="auto">
              <a:spcBef>
                <a:spcPts val="0"/>
              </a:spcBef>
              <a:spcAft>
                <a:spcPts val="0"/>
              </a:spcAft>
              <a:defRPr/>
            </a:pPr>
            <a:endParaRPr lang="en-US" sz="700" dirty="0">
              <a:solidFill>
                <a:schemeClr val="tx1"/>
              </a:solidFill>
              <a:latin typeface="Arial"/>
              <a:ea typeface="+mn-ea"/>
              <a:cs typeface="Arial"/>
            </a:endParaRPr>
          </a:p>
          <a:p>
            <a:pPr algn="l" defTabSz="422041" fontAlgn="auto">
              <a:spcBef>
                <a:spcPts val="0"/>
              </a:spcBef>
              <a:spcAft>
                <a:spcPts val="0"/>
              </a:spcAft>
              <a:defRPr/>
            </a:pPr>
            <a:endParaRPr lang="en-US" sz="700" dirty="0">
              <a:solidFill>
                <a:schemeClr val="tx1"/>
              </a:solidFill>
              <a:latin typeface="Arial"/>
              <a:ea typeface="+mn-ea"/>
              <a:cs typeface="Arial"/>
            </a:endParaRPr>
          </a:p>
        </p:txBody>
      </p:sp>
    </p:spTree>
    <p:extLst>
      <p:ext uri="{BB962C8B-B14F-4D97-AF65-F5344CB8AC3E}">
        <p14:creationId xmlns:p14="http://schemas.microsoft.com/office/powerpoint/2010/main" val="760827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3208F455-F59B-1C48-82F1-CC750805A164}" type="slidenum">
              <a:rPr lang="en-US"/>
              <a:pPr/>
              <a:t>14</a:t>
            </a:fld>
            <a:endParaRPr lang="en-US"/>
          </a:p>
        </p:txBody>
      </p:sp>
      <p:sp>
        <p:nvSpPr>
          <p:cNvPr id="36867" name="Rectangle 2"/>
          <p:cNvSpPr>
            <a:spLocks noGrp="1" noRot="1" noChangeAspect="1" noChangeArrowheads="1" noTextEdit="1"/>
          </p:cNvSpPr>
          <p:nvPr>
            <p:ph type="sldImg"/>
          </p:nvPr>
        </p:nvSpPr>
        <p:spPr>
          <a:xfrm>
            <a:off x="1143000" y="685800"/>
            <a:ext cx="4572000" cy="3429000"/>
          </a:xfrm>
          <a:ln/>
        </p:spPr>
      </p:sp>
      <p:sp>
        <p:nvSpPr>
          <p:cNvPr id="1946627" name="Rectangle 3"/>
          <p:cNvSpPr>
            <a:spLocks noGrp="1" noChangeArrowheads="1"/>
          </p:cNvSpPr>
          <p:nvPr>
            <p:ph type="body" idx="1"/>
          </p:nvPr>
        </p:nvSpPr>
        <p:spPr/>
        <p:txBody>
          <a:bodyPr/>
          <a:lstStyle/>
          <a:p>
            <a:pPr>
              <a:defRPr/>
            </a:pPr>
            <a:endParaRPr lang="en-US" dirty="0"/>
          </a:p>
        </p:txBody>
      </p:sp>
    </p:spTree>
    <p:extLst>
      <p:ext uri="{BB962C8B-B14F-4D97-AF65-F5344CB8AC3E}">
        <p14:creationId xmlns:p14="http://schemas.microsoft.com/office/powerpoint/2010/main" val="3262632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54E3D151-1A83-0540-AD6E-69CB55D52C19}" type="slidenum">
              <a:rPr lang="en-US">
                <a:latin typeface="Times New Roman" charset="0"/>
              </a:rPr>
              <a:pPr/>
              <a:t>16</a:t>
            </a:fld>
            <a:endParaRPr lang="en-US">
              <a:latin typeface="Times New Roman" charset="0"/>
            </a:endParaRPr>
          </a:p>
        </p:txBody>
      </p:sp>
      <p:sp>
        <p:nvSpPr>
          <p:cNvPr id="57347" name="Rectangle 2"/>
          <p:cNvSpPr>
            <a:spLocks noGrp="1" noRot="1" noChangeAspect="1" noChangeArrowheads="1" noTextEdit="1"/>
          </p:cNvSpPr>
          <p:nvPr>
            <p:ph type="sldImg"/>
          </p:nvPr>
        </p:nvSpPr>
        <p:spPr>
          <a:xfrm>
            <a:off x="1143000" y="685800"/>
            <a:ext cx="4572000" cy="3429000"/>
          </a:xfrm>
          <a:ln/>
        </p:spPr>
      </p:sp>
      <p:sp>
        <p:nvSpPr>
          <p:cNvPr id="57348" name="Rectangle 3"/>
          <p:cNvSpPr>
            <a:spLocks noGrp="1" noChangeArrowheads="1"/>
          </p:cNvSpPr>
          <p:nvPr>
            <p:ph type="body" idx="1"/>
          </p:nvPr>
        </p:nvSpPr>
        <p:spPr>
          <a:noFill/>
          <a:ln/>
        </p:spPr>
        <p:txBody>
          <a:bodyPr/>
          <a:lstStyle/>
          <a:p>
            <a:endParaRPr 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2710297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3/26/20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3/26/20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3/26/20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3/26/20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3/26/20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3/26/20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3/26/20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3/26/20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9489263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9.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20.w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2.jpg"/><Relationship Id="rId7" Type="http://schemas.openxmlformats.org/officeDocument/2006/relationships/image" Target="../media/image26.jpe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543560-E317-4411-A839-2826D9FA5D36}"/>
              </a:ext>
            </a:extLst>
          </p:cNvPr>
          <p:cNvSpPr/>
          <p:nvPr/>
        </p:nvSpPr>
        <p:spPr>
          <a:xfrm>
            <a:off x="0" y="1"/>
            <a:ext cx="9144000" cy="6858000"/>
          </a:xfrm>
          <a:prstGeom prst="rect">
            <a:avLst/>
          </a:prstGeom>
          <a:solidFill>
            <a:srgbClr val="0F8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054" name="Picture 6" descr="Background Conference Banner">
            <a:extLst>
              <a:ext uri="{FF2B5EF4-FFF2-40B4-BE49-F238E27FC236}">
                <a16:creationId xmlns:a16="http://schemas.microsoft.com/office/drawing/2014/main" id="{A25C4782-0CA8-450D-A5CF-900C1572AF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hrough the Looking Glass - Reflecting on Inclusion from the Boardroom to the Classroom - AHEAD Conference 2020 Programme">
            <a:extLst>
              <a:ext uri="{FF2B5EF4-FFF2-40B4-BE49-F238E27FC236}">
                <a16:creationId xmlns:a16="http://schemas.microsoft.com/office/drawing/2014/main" id="{FE8FBF4C-FF29-4026-AF6F-F70A1E1AE9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6409" y="2279184"/>
            <a:ext cx="6051182" cy="26645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174E2D4-857D-4462-8CE4-8DA7776A1D29}"/>
              </a:ext>
            </a:extLst>
          </p:cNvPr>
          <p:cNvSpPr txBox="1"/>
          <p:nvPr/>
        </p:nvSpPr>
        <p:spPr>
          <a:xfrm>
            <a:off x="2116748" y="1686535"/>
            <a:ext cx="4644153" cy="415498"/>
          </a:xfrm>
          <a:prstGeom prst="rect">
            <a:avLst/>
          </a:prstGeom>
          <a:noFill/>
        </p:spPr>
        <p:txBody>
          <a:bodyPr wrap="square" rtlCol="0">
            <a:spAutoFit/>
          </a:bodyPr>
          <a:lstStyle/>
          <a:p>
            <a:pPr algn="ctr"/>
            <a:r>
              <a:rPr lang="en-IE" sz="2100" dirty="0">
                <a:solidFill>
                  <a:schemeClr val="bg1"/>
                </a:solidFill>
                <a:latin typeface="Tw Cen MT" panose="020B0602020104020603" pitchFamily="34" charset="0"/>
              </a:rPr>
              <a:t>#AHEAD2020 – 10 Weeks of Webinars</a:t>
            </a:r>
          </a:p>
        </p:txBody>
      </p:sp>
    </p:spTree>
    <p:extLst>
      <p:ext uri="{BB962C8B-B14F-4D97-AF65-F5344CB8AC3E}">
        <p14:creationId xmlns:p14="http://schemas.microsoft.com/office/powerpoint/2010/main" val="4162887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56CE8-1C0A-4642-877C-83330E8CCF21}"/>
              </a:ext>
            </a:extLst>
          </p:cNvPr>
          <p:cNvSpPr>
            <a:spLocks noGrp="1"/>
          </p:cNvSpPr>
          <p:nvPr>
            <p:ph type="title"/>
          </p:nvPr>
        </p:nvSpPr>
        <p:spPr/>
        <p:txBody>
          <a:bodyPr/>
          <a:lstStyle/>
          <a:p>
            <a:r>
              <a:rPr lang="en-IE" dirty="0"/>
              <a:t>A Question…</a:t>
            </a:r>
          </a:p>
        </p:txBody>
      </p:sp>
      <p:sp>
        <p:nvSpPr>
          <p:cNvPr id="3" name="Content Placeholder 2">
            <a:extLst>
              <a:ext uri="{FF2B5EF4-FFF2-40B4-BE49-F238E27FC236}">
                <a16:creationId xmlns:a16="http://schemas.microsoft.com/office/drawing/2014/main" id="{1AABB642-79DF-4788-8FA9-E81E4259BE73}"/>
              </a:ext>
            </a:extLst>
          </p:cNvPr>
          <p:cNvSpPr>
            <a:spLocks noGrp="1"/>
          </p:cNvSpPr>
          <p:nvPr>
            <p:ph idx="1"/>
          </p:nvPr>
        </p:nvSpPr>
        <p:spPr>
          <a:xfrm>
            <a:off x="628650" y="1825625"/>
            <a:ext cx="4077574" cy="4351338"/>
          </a:xfrm>
        </p:spPr>
        <p:txBody>
          <a:bodyPr>
            <a:normAutofit lnSpcReduction="10000"/>
          </a:bodyPr>
          <a:lstStyle/>
          <a:p>
            <a:pPr marL="0" indent="0">
              <a:buNone/>
            </a:pPr>
            <a:r>
              <a:rPr lang="en-IE" dirty="0"/>
              <a:t>What are the barriers and enablers to starting/sustaining inclusive learning networks in your college (max 3 each –word/phrase)?</a:t>
            </a:r>
          </a:p>
          <a:p>
            <a:pPr marL="0" indent="0">
              <a:buNone/>
            </a:pPr>
            <a:endParaRPr lang="en-IE" dirty="0"/>
          </a:p>
          <a:p>
            <a:pPr marL="0" indent="0">
              <a:buNone/>
            </a:pPr>
            <a:r>
              <a:rPr lang="en-IE" b="1" dirty="0">
                <a:solidFill>
                  <a:schemeClr val="accent1">
                    <a:lumMod val="75000"/>
                  </a:schemeClr>
                </a:solidFill>
              </a:rPr>
              <a:t>Using your phone, go to menti.com and enter the code 810088</a:t>
            </a:r>
          </a:p>
        </p:txBody>
      </p:sp>
      <p:pic>
        <p:nvPicPr>
          <p:cNvPr id="4" name="Picture 3">
            <a:extLst>
              <a:ext uri="{FF2B5EF4-FFF2-40B4-BE49-F238E27FC236}">
                <a16:creationId xmlns:a16="http://schemas.microsoft.com/office/drawing/2014/main" id="{2D1766A0-51AF-4768-ACDC-4A4BF69C0517}"/>
              </a:ext>
            </a:extLst>
          </p:cNvPr>
          <p:cNvPicPr>
            <a:picLocks noChangeAspect="1"/>
          </p:cNvPicPr>
          <p:nvPr/>
        </p:nvPicPr>
        <p:blipFill>
          <a:blip r:embed="rId2"/>
          <a:stretch>
            <a:fillRect/>
          </a:stretch>
        </p:blipFill>
        <p:spPr>
          <a:xfrm>
            <a:off x="5832090" y="2105637"/>
            <a:ext cx="2683260" cy="3779240"/>
          </a:xfrm>
          <a:prstGeom prst="rect">
            <a:avLst/>
          </a:prstGeom>
          <a:ln w="6350">
            <a:solidFill>
              <a:schemeClr val="tx1"/>
            </a:solidFill>
          </a:ln>
        </p:spPr>
      </p:pic>
      <p:sp>
        <p:nvSpPr>
          <p:cNvPr id="5" name="TextBox 4">
            <a:extLst>
              <a:ext uri="{FF2B5EF4-FFF2-40B4-BE49-F238E27FC236}">
                <a16:creationId xmlns:a16="http://schemas.microsoft.com/office/drawing/2014/main" id="{548F2DBE-3916-49E8-9B06-E8402B3936D9}"/>
              </a:ext>
            </a:extLst>
          </p:cNvPr>
          <p:cNvSpPr txBox="1"/>
          <p:nvPr/>
        </p:nvSpPr>
        <p:spPr>
          <a:xfrm>
            <a:off x="5832090" y="1476462"/>
            <a:ext cx="2850516" cy="646331"/>
          </a:xfrm>
          <a:prstGeom prst="rect">
            <a:avLst/>
          </a:prstGeom>
          <a:noFill/>
        </p:spPr>
        <p:txBody>
          <a:bodyPr wrap="square" rtlCol="0">
            <a:spAutoFit/>
          </a:bodyPr>
          <a:lstStyle/>
          <a:p>
            <a:r>
              <a:rPr lang="en-IE" b="1" dirty="0">
                <a:solidFill>
                  <a:schemeClr val="accent6">
                    <a:lumMod val="75000"/>
                  </a:schemeClr>
                </a:solidFill>
              </a:rPr>
              <a:t>While you are taking part, some reflections….</a:t>
            </a:r>
          </a:p>
        </p:txBody>
      </p:sp>
    </p:spTree>
    <p:extLst>
      <p:ext uri="{BB962C8B-B14F-4D97-AF65-F5344CB8AC3E}">
        <p14:creationId xmlns:p14="http://schemas.microsoft.com/office/powerpoint/2010/main" val="2202123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a:spLocks noChangeArrowheads="1"/>
          </p:cNvSpPr>
          <p:nvPr/>
        </p:nvSpPr>
        <p:spPr bwMode="auto">
          <a:xfrm>
            <a:off x="1473461" y="1003300"/>
            <a:ext cx="2878401" cy="5643337"/>
          </a:xfrm>
          <a:prstGeom prst="rect">
            <a:avLst/>
          </a:prstGeom>
          <a:solidFill>
            <a:schemeClr val="bg1">
              <a:lumMod val="75000"/>
              <a:alpha val="50000"/>
            </a:schemeClr>
          </a:solidFill>
          <a:ln w="19050">
            <a:noFill/>
            <a:miter lim="800000"/>
            <a:headEnd/>
            <a:tailEnd/>
          </a:ln>
          <a:effectLst/>
          <a:scene3d>
            <a:camera prst="orthographicFront"/>
            <a:lightRig rig="threePt" dir="t"/>
          </a:scene3d>
          <a:sp3d>
            <a:bevelT/>
          </a:sp3d>
        </p:spPr>
        <p:txBody>
          <a:bodyPr wrap="none" lIns="91430" tIns="45716" rIns="91430" bIns="45716" anchor="ctr">
            <a:prstTxWarp prst="textNoShape">
              <a:avLst/>
            </a:prstTxWarp>
          </a:bodyPr>
          <a:lstStyle/>
          <a:p>
            <a:pPr marL="369434" lvl="2" indent="-280145">
              <a:lnSpc>
                <a:spcPct val="90000"/>
              </a:lnSpc>
              <a:spcBef>
                <a:spcPct val="75000"/>
              </a:spcBef>
              <a:spcAft>
                <a:spcPts val="1200"/>
              </a:spcAft>
              <a:buClr>
                <a:srgbClr val="41FF41"/>
              </a:buClr>
              <a:buSzPct val="170000"/>
              <a:buFont typeface="Arial" charset="0"/>
              <a:buChar char="●"/>
              <a:tabLst>
                <a:tab pos="80360" algn="l"/>
              </a:tabLst>
              <a:defRPr/>
            </a:pPr>
            <a:r>
              <a:rPr lang="en-US" sz="1500" dirty="0">
                <a:solidFill>
                  <a:schemeClr val="tx1">
                    <a:lumMod val="65000"/>
                    <a:lumOff val="35000"/>
                  </a:schemeClr>
                </a:solidFill>
                <a:ea typeface="ＭＳ Ｐゴシック" charset="-128"/>
                <a:cs typeface="Arial"/>
              </a:rPr>
              <a:t>High value for time</a:t>
            </a:r>
          </a:p>
          <a:p>
            <a:pPr marL="369434" lvl="2" indent="-280145">
              <a:lnSpc>
                <a:spcPct val="90000"/>
              </a:lnSpc>
              <a:spcBef>
                <a:spcPct val="75000"/>
              </a:spcBef>
              <a:spcAft>
                <a:spcPts val="1200"/>
              </a:spcAft>
              <a:buClr>
                <a:srgbClr val="41FF41"/>
              </a:buClr>
              <a:buSzPct val="170000"/>
              <a:buFont typeface="Arial" charset="0"/>
              <a:buChar char="●"/>
              <a:tabLst>
                <a:tab pos="80360" algn="l"/>
              </a:tabLst>
              <a:defRPr/>
            </a:pPr>
            <a:r>
              <a:rPr lang="en-US" sz="1500" dirty="0">
                <a:solidFill>
                  <a:schemeClr val="tx1">
                    <a:lumMod val="65000"/>
                    <a:lumOff val="35000"/>
                  </a:schemeClr>
                </a:solidFill>
                <a:ea typeface="ＭＳ Ｐゴシック" charset="-128"/>
                <a:cs typeface="Arial"/>
              </a:rPr>
              <a:t>Relevance to practice</a:t>
            </a:r>
          </a:p>
          <a:p>
            <a:pPr marL="369434" lvl="2" indent="-280145">
              <a:lnSpc>
                <a:spcPct val="90000"/>
              </a:lnSpc>
              <a:spcBef>
                <a:spcPct val="75000"/>
              </a:spcBef>
              <a:spcAft>
                <a:spcPts val="1200"/>
              </a:spcAft>
              <a:buClr>
                <a:srgbClr val="41FF41"/>
              </a:buClr>
              <a:buSzPct val="170000"/>
              <a:buFont typeface="Arial" charset="0"/>
              <a:buChar char="●"/>
              <a:tabLst>
                <a:tab pos="80360" algn="l"/>
              </a:tabLst>
              <a:defRPr/>
            </a:pPr>
            <a:r>
              <a:rPr lang="en-US" sz="1500" dirty="0">
                <a:solidFill>
                  <a:schemeClr val="tx1">
                    <a:lumMod val="65000"/>
                    <a:lumOff val="35000"/>
                  </a:schemeClr>
                </a:solidFill>
                <a:ea typeface="ＭＳ Ｐゴシック" charset="-128"/>
                <a:cs typeface="Arial"/>
              </a:rPr>
              <a:t>Shine a light</a:t>
            </a:r>
          </a:p>
          <a:p>
            <a:pPr marL="369434" lvl="2" indent="-280145">
              <a:lnSpc>
                <a:spcPct val="90000"/>
              </a:lnSpc>
              <a:spcBef>
                <a:spcPct val="75000"/>
              </a:spcBef>
              <a:spcAft>
                <a:spcPts val="1200"/>
              </a:spcAft>
              <a:buClr>
                <a:srgbClr val="41FF41"/>
              </a:buClr>
              <a:buSzPct val="170000"/>
              <a:buFont typeface="Arial" charset="0"/>
              <a:buChar char="●"/>
              <a:tabLst>
                <a:tab pos="80360" algn="l"/>
              </a:tabLst>
              <a:defRPr/>
            </a:pPr>
            <a:r>
              <a:rPr lang="en-US" sz="1500" dirty="0">
                <a:solidFill>
                  <a:schemeClr val="tx1">
                    <a:lumMod val="65000"/>
                    <a:lumOff val="35000"/>
                  </a:schemeClr>
                </a:solidFill>
                <a:ea typeface="ＭＳ Ｐゴシック" charset="-128"/>
                <a:cs typeface="Arial"/>
              </a:rPr>
              <a:t>Personal touch</a:t>
            </a:r>
          </a:p>
          <a:p>
            <a:pPr marL="369434" lvl="2" indent="-280145">
              <a:lnSpc>
                <a:spcPct val="90000"/>
              </a:lnSpc>
              <a:spcBef>
                <a:spcPct val="75000"/>
              </a:spcBef>
              <a:spcAft>
                <a:spcPts val="1200"/>
              </a:spcAft>
              <a:buClr>
                <a:srgbClr val="41FF41"/>
              </a:buClr>
              <a:buSzPct val="170000"/>
              <a:buFont typeface="Arial" charset="0"/>
              <a:buChar char="●"/>
              <a:tabLst>
                <a:tab pos="80360" algn="l"/>
              </a:tabLst>
              <a:defRPr/>
            </a:pPr>
            <a:r>
              <a:rPr lang="en-US" sz="1500" dirty="0">
                <a:solidFill>
                  <a:schemeClr val="tx1">
                    <a:lumMod val="65000"/>
                    <a:lumOff val="35000"/>
                  </a:schemeClr>
                </a:solidFill>
                <a:ea typeface="ＭＳ Ｐゴシック" charset="-128"/>
                <a:cs typeface="Arial"/>
              </a:rPr>
              <a:t>Leading-edge access</a:t>
            </a:r>
          </a:p>
          <a:p>
            <a:pPr marL="369434" lvl="2" indent="-280145">
              <a:lnSpc>
                <a:spcPct val="90000"/>
              </a:lnSpc>
              <a:spcBef>
                <a:spcPct val="75000"/>
              </a:spcBef>
              <a:spcAft>
                <a:spcPts val="1200"/>
              </a:spcAft>
              <a:buClr>
                <a:srgbClr val="41FF41"/>
              </a:buClr>
              <a:buSzPct val="170000"/>
              <a:buFont typeface="Arial" charset="0"/>
              <a:buChar char="●"/>
              <a:tabLst>
                <a:tab pos="80360" algn="l"/>
              </a:tabLst>
              <a:defRPr/>
            </a:pPr>
            <a:r>
              <a:rPr lang="en-US" sz="1500" dirty="0">
                <a:solidFill>
                  <a:schemeClr val="tx1">
                    <a:lumMod val="65000"/>
                    <a:lumOff val="35000"/>
                  </a:schemeClr>
                </a:solidFill>
                <a:ea typeface="ＭＳ Ｐゴシック" charset="-128"/>
                <a:cs typeface="Arial"/>
              </a:rPr>
              <a:t>Trust and respect</a:t>
            </a:r>
          </a:p>
          <a:p>
            <a:pPr marL="369434" lvl="2" indent="-280145">
              <a:lnSpc>
                <a:spcPct val="90000"/>
              </a:lnSpc>
              <a:spcBef>
                <a:spcPct val="75000"/>
              </a:spcBef>
              <a:spcAft>
                <a:spcPts val="1200"/>
              </a:spcAft>
              <a:buClr>
                <a:srgbClr val="41FF41"/>
              </a:buClr>
              <a:buSzPct val="170000"/>
              <a:buFont typeface="Arial" charset="0"/>
              <a:buChar char="●"/>
              <a:tabLst>
                <a:tab pos="80360" algn="l"/>
              </a:tabLst>
              <a:defRPr/>
            </a:pPr>
            <a:r>
              <a:rPr lang="en-US" sz="1500" dirty="0">
                <a:solidFill>
                  <a:schemeClr val="tx1">
                    <a:lumMod val="65000"/>
                    <a:lumOff val="35000"/>
                  </a:schemeClr>
                </a:solidFill>
                <a:ea typeface="ＭＳ Ｐゴシック" charset="-128"/>
                <a:cs typeface="Arial"/>
              </a:rPr>
              <a:t>Responsiveness/follow-up</a:t>
            </a:r>
          </a:p>
          <a:p>
            <a:pPr marL="369434" lvl="2" indent="-280145">
              <a:lnSpc>
                <a:spcPct val="90000"/>
              </a:lnSpc>
              <a:spcBef>
                <a:spcPct val="75000"/>
              </a:spcBef>
              <a:spcAft>
                <a:spcPts val="1200"/>
              </a:spcAft>
              <a:buClr>
                <a:srgbClr val="41FF41"/>
              </a:buClr>
              <a:buSzPct val="170000"/>
              <a:buFont typeface="Arial" charset="0"/>
              <a:buChar char="●"/>
              <a:tabLst>
                <a:tab pos="80360" algn="l"/>
              </a:tabLst>
              <a:defRPr/>
            </a:pPr>
            <a:r>
              <a:rPr lang="en-US" sz="1500" dirty="0">
                <a:solidFill>
                  <a:schemeClr val="tx1">
                    <a:lumMod val="65000"/>
                    <a:lumOff val="35000"/>
                  </a:schemeClr>
                </a:solidFill>
                <a:ea typeface="ＭＳ Ｐゴシック" charset="-128"/>
                <a:cs typeface="Arial"/>
              </a:rPr>
              <a:t>Finding a voice</a:t>
            </a:r>
          </a:p>
          <a:p>
            <a:pPr marL="369434" lvl="2" indent="-280145">
              <a:lnSpc>
                <a:spcPct val="90000"/>
              </a:lnSpc>
              <a:spcBef>
                <a:spcPct val="75000"/>
              </a:spcBef>
              <a:spcAft>
                <a:spcPts val="1200"/>
              </a:spcAft>
              <a:buClr>
                <a:srgbClr val="41FF41"/>
              </a:buClr>
              <a:buSzPct val="170000"/>
              <a:buFont typeface="Arial" charset="0"/>
              <a:buChar char="●"/>
              <a:tabLst>
                <a:tab pos="80360" algn="l"/>
              </a:tabLst>
              <a:defRPr/>
            </a:pPr>
            <a:r>
              <a:rPr lang="en-US" sz="1500" dirty="0">
                <a:solidFill>
                  <a:schemeClr val="tx1">
                    <a:lumMod val="65000"/>
                    <a:lumOff val="35000"/>
                  </a:schemeClr>
                </a:solidFill>
                <a:ea typeface="ＭＳ Ｐゴシック" charset="-128"/>
                <a:cs typeface="Arial"/>
              </a:rPr>
              <a:t>Internal leadership</a:t>
            </a:r>
          </a:p>
          <a:p>
            <a:pPr marL="369434" lvl="2" indent="-280145">
              <a:lnSpc>
                <a:spcPct val="90000"/>
              </a:lnSpc>
              <a:spcBef>
                <a:spcPct val="75000"/>
              </a:spcBef>
              <a:spcAft>
                <a:spcPts val="1200"/>
              </a:spcAft>
              <a:buClr>
                <a:srgbClr val="41FF41"/>
              </a:buClr>
              <a:buSzPct val="170000"/>
              <a:buFont typeface="Arial" charset="0"/>
              <a:buChar char="●"/>
              <a:tabLst>
                <a:tab pos="80360" algn="l"/>
              </a:tabLst>
              <a:defRPr/>
            </a:pPr>
            <a:r>
              <a:rPr lang="en-US" sz="1500" dirty="0">
                <a:solidFill>
                  <a:schemeClr val="tx1">
                    <a:lumMod val="65000"/>
                    <a:lumOff val="35000"/>
                  </a:schemeClr>
                </a:solidFill>
                <a:ea typeface="ＭＳ Ｐゴシック" charset="-128"/>
                <a:cs typeface="Arial"/>
              </a:rPr>
              <a:t>Ownership</a:t>
            </a:r>
          </a:p>
        </p:txBody>
      </p:sp>
      <p:sp>
        <p:nvSpPr>
          <p:cNvPr id="15" name="Rectangle 3"/>
          <p:cNvSpPr>
            <a:spLocks noChangeArrowheads="1"/>
          </p:cNvSpPr>
          <p:nvPr/>
        </p:nvSpPr>
        <p:spPr bwMode="auto">
          <a:xfrm>
            <a:off x="5943600" y="1168910"/>
            <a:ext cx="2971800" cy="5250287"/>
          </a:xfrm>
          <a:prstGeom prst="rect">
            <a:avLst/>
          </a:prstGeom>
          <a:solidFill>
            <a:schemeClr val="bg1">
              <a:lumMod val="75000"/>
              <a:alpha val="50000"/>
            </a:schemeClr>
          </a:solidFill>
          <a:ln w="19050">
            <a:noFill/>
            <a:miter lim="800000"/>
            <a:headEnd/>
            <a:tailEnd/>
          </a:ln>
          <a:effectLst/>
          <a:scene3d>
            <a:camera prst="orthographicFront"/>
            <a:lightRig rig="threePt" dir="t"/>
          </a:scene3d>
          <a:sp3d>
            <a:bevelT/>
          </a:sp3d>
        </p:spPr>
        <p:txBody>
          <a:bodyPr wrap="none" lIns="91430" tIns="45716" rIns="91430" bIns="45716" anchor="ctr">
            <a:prstTxWarp prst="textNoShape">
              <a:avLst/>
            </a:prstTxWarp>
          </a:bodyPr>
          <a:lstStyle/>
          <a:p>
            <a:pPr marL="369434" lvl="2" indent="-280145">
              <a:lnSpc>
                <a:spcPct val="90000"/>
              </a:lnSpc>
              <a:spcBef>
                <a:spcPts val="1680"/>
              </a:spcBef>
              <a:spcAft>
                <a:spcPts val="1500"/>
              </a:spcAft>
              <a:buClr>
                <a:srgbClr val="FF3300"/>
              </a:buClr>
              <a:buSzPct val="170000"/>
              <a:buFont typeface="Arial" charset="0"/>
              <a:buChar char="●"/>
              <a:defRPr/>
            </a:pPr>
            <a:r>
              <a:rPr lang="en-US" sz="1500" dirty="0">
                <a:solidFill>
                  <a:schemeClr val="tx1">
                    <a:lumMod val="65000"/>
                    <a:lumOff val="35000"/>
                  </a:schemeClr>
                </a:solidFill>
                <a:ea typeface="ＭＳ Ｐゴシック" charset="-128"/>
                <a:cs typeface="Arial"/>
              </a:rPr>
              <a:t>Dominant voices</a:t>
            </a:r>
          </a:p>
          <a:p>
            <a:pPr marL="369434" lvl="2" indent="-280145">
              <a:lnSpc>
                <a:spcPct val="90000"/>
              </a:lnSpc>
              <a:spcBef>
                <a:spcPts val="1680"/>
              </a:spcBef>
              <a:spcAft>
                <a:spcPts val="1500"/>
              </a:spcAft>
              <a:buClr>
                <a:srgbClr val="FF3300"/>
              </a:buClr>
              <a:buSzPct val="170000"/>
              <a:buFont typeface="Arial" charset="0"/>
              <a:buChar char="●"/>
              <a:defRPr/>
            </a:pPr>
            <a:r>
              <a:rPr lang="en-US" sz="1500" dirty="0">
                <a:solidFill>
                  <a:schemeClr val="tx1">
                    <a:lumMod val="65000"/>
                    <a:lumOff val="35000"/>
                  </a:schemeClr>
                </a:solidFill>
                <a:ea typeface="ＭＳ Ｐゴシック" charset="-128"/>
                <a:cs typeface="Arial"/>
              </a:rPr>
              <a:t>Groupthink</a:t>
            </a:r>
          </a:p>
          <a:p>
            <a:pPr marL="369434" lvl="2" indent="-280145">
              <a:lnSpc>
                <a:spcPct val="90000"/>
              </a:lnSpc>
              <a:spcBef>
                <a:spcPts val="1680"/>
              </a:spcBef>
              <a:spcAft>
                <a:spcPts val="1500"/>
              </a:spcAft>
              <a:buClr>
                <a:srgbClr val="FF3300"/>
              </a:buClr>
              <a:buSzPct val="170000"/>
              <a:buFont typeface="Arial" charset="0"/>
              <a:buChar char="●"/>
              <a:defRPr/>
            </a:pPr>
            <a:r>
              <a:rPr lang="en-US" sz="1500" dirty="0">
                <a:solidFill>
                  <a:schemeClr val="tx1">
                    <a:lumMod val="65000"/>
                    <a:lumOff val="35000"/>
                  </a:schemeClr>
                </a:solidFill>
                <a:ea typeface="ＭＳ Ｐゴシック" charset="-128"/>
                <a:cs typeface="Arial"/>
              </a:rPr>
              <a:t>Lack of continuity</a:t>
            </a:r>
          </a:p>
          <a:p>
            <a:pPr marL="369434" lvl="2" indent="-280145">
              <a:lnSpc>
                <a:spcPct val="90000"/>
              </a:lnSpc>
              <a:spcBef>
                <a:spcPts val="1680"/>
              </a:spcBef>
              <a:spcAft>
                <a:spcPts val="1500"/>
              </a:spcAft>
              <a:buClr>
                <a:srgbClr val="FF3300"/>
              </a:buClr>
              <a:buSzPct val="170000"/>
              <a:buFont typeface="Arial" charset="0"/>
              <a:buChar char="●"/>
              <a:defRPr/>
            </a:pPr>
            <a:r>
              <a:rPr lang="en-US" sz="1500" dirty="0">
                <a:solidFill>
                  <a:schemeClr val="tx1">
                    <a:lumMod val="65000"/>
                    <a:lumOff val="35000"/>
                  </a:schemeClr>
                </a:solidFill>
                <a:ea typeface="ＭＳ Ｐゴシック" charset="-128"/>
                <a:cs typeface="Arial"/>
              </a:rPr>
              <a:t>Death by presentation</a:t>
            </a:r>
          </a:p>
          <a:p>
            <a:pPr marL="369434" lvl="2" indent="-280145">
              <a:lnSpc>
                <a:spcPct val="90000"/>
              </a:lnSpc>
              <a:spcBef>
                <a:spcPts val="1680"/>
              </a:spcBef>
              <a:spcAft>
                <a:spcPts val="1500"/>
              </a:spcAft>
              <a:buClr>
                <a:srgbClr val="FF3300"/>
              </a:buClr>
              <a:buSzPct val="170000"/>
              <a:buFont typeface="Arial" charset="0"/>
              <a:buChar char="●"/>
              <a:defRPr/>
            </a:pPr>
            <a:r>
              <a:rPr lang="en-US" sz="1500" dirty="0">
                <a:solidFill>
                  <a:schemeClr val="tx1">
                    <a:lumMod val="65000"/>
                    <a:lumOff val="35000"/>
                  </a:schemeClr>
                </a:solidFill>
                <a:ea typeface="ＭＳ Ｐゴシック" charset="-128"/>
                <a:cs typeface="Arial"/>
              </a:rPr>
              <a:t>De-energizing tasks</a:t>
            </a:r>
          </a:p>
          <a:p>
            <a:pPr marL="369434" lvl="2" indent="-280145">
              <a:lnSpc>
                <a:spcPct val="90000"/>
              </a:lnSpc>
              <a:spcBef>
                <a:spcPts val="1680"/>
              </a:spcBef>
              <a:spcAft>
                <a:spcPts val="1500"/>
              </a:spcAft>
              <a:buClr>
                <a:srgbClr val="FF3300"/>
              </a:buClr>
              <a:buSzPct val="170000"/>
              <a:buFont typeface="Arial" charset="0"/>
              <a:buChar char="●"/>
              <a:defRPr/>
            </a:pPr>
            <a:r>
              <a:rPr lang="en-US" sz="1500" dirty="0">
                <a:solidFill>
                  <a:schemeClr val="tx1">
                    <a:lumMod val="65000"/>
                    <a:lumOff val="35000"/>
                  </a:schemeClr>
                </a:solidFill>
                <a:ea typeface="ＭＳ Ｐゴシック" charset="-128"/>
                <a:cs typeface="Arial"/>
              </a:rPr>
              <a:t>Personal attacks</a:t>
            </a:r>
          </a:p>
          <a:p>
            <a:pPr marL="369434" lvl="2" indent="-280145">
              <a:lnSpc>
                <a:spcPct val="90000"/>
              </a:lnSpc>
              <a:spcBef>
                <a:spcPts val="1680"/>
              </a:spcBef>
              <a:spcAft>
                <a:spcPts val="1500"/>
              </a:spcAft>
              <a:buClr>
                <a:srgbClr val="FF3300"/>
              </a:buClr>
              <a:buSzPct val="170000"/>
              <a:buFont typeface="Arial" charset="0"/>
              <a:buChar char="●"/>
              <a:defRPr/>
            </a:pPr>
            <a:r>
              <a:rPr lang="en-US" sz="1500" dirty="0">
                <a:solidFill>
                  <a:schemeClr val="tx1">
                    <a:lumMod val="65000"/>
                    <a:lumOff val="35000"/>
                  </a:schemeClr>
                </a:solidFill>
                <a:ea typeface="ＭＳ Ｐゴシック" charset="-128"/>
                <a:cs typeface="Arial"/>
              </a:rPr>
              <a:t>Complicated access </a:t>
            </a:r>
            <a:br>
              <a:rPr lang="en-US" sz="1500" dirty="0">
                <a:solidFill>
                  <a:schemeClr val="tx1">
                    <a:lumMod val="65000"/>
                    <a:lumOff val="35000"/>
                  </a:schemeClr>
                </a:solidFill>
                <a:ea typeface="ＭＳ Ｐゴシック" charset="-128"/>
                <a:cs typeface="Arial"/>
              </a:rPr>
            </a:br>
            <a:r>
              <a:rPr lang="en-US" sz="1500" dirty="0">
                <a:solidFill>
                  <a:schemeClr val="tx1">
                    <a:lumMod val="65000"/>
                    <a:lumOff val="35000"/>
                  </a:schemeClr>
                </a:solidFill>
                <a:ea typeface="ＭＳ Ｐゴシック" charset="-128"/>
                <a:cs typeface="Arial"/>
              </a:rPr>
              <a:t>to participation</a:t>
            </a:r>
          </a:p>
        </p:txBody>
      </p:sp>
      <p:sp>
        <p:nvSpPr>
          <p:cNvPr id="50180" name="Rectangle 2"/>
          <p:cNvSpPr>
            <a:spLocks noChangeArrowheads="1"/>
          </p:cNvSpPr>
          <p:nvPr/>
        </p:nvSpPr>
        <p:spPr bwMode="auto">
          <a:xfrm>
            <a:off x="-2607468" y="4125516"/>
            <a:ext cx="4165600" cy="5638800"/>
          </a:xfrm>
          <a:prstGeom prst="rect">
            <a:avLst/>
          </a:prstGeom>
          <a:noFill/>
          <a:ln w="9525">
            <a:noFill/>
            <a:miter lim="800000"/>
            <a:headEnd/>
            <a:tailEnd/>
          </a:ln>
        </p:spPr>
        <p:txBody>
          <a:bodyPr lIns="91430" tIns="45716" rIns="91430" bIns="45716">
            <a:prstTxWarp prst="textNoShape">
              <a:avLst/>
            </a:prstTxWarp>
          </a:bodyPr>
          <a:lstStyle/>
          <a:p>
            <a:pPr marL="568267" lvl="1" indent="-111113">
              <a:lnSpc>
                <a:spcPct val="90000"/>
              </a:lnSpc>
              <a:spcBef>
                <a:spcPct val="75000"/>
              </a:spcBef>
              <a:defRPr/>
            </a:pPr>
            <a:endParaRPr lang="en-US" sz="1400" dirty="0">
              <a:solidFill>
                <a:schemeClr val="tx1">
                  <a:lumMod val="65000"/>
                  <a:lumOff val="35000"/>
                </a:schemeClr>
              </a:solidFill>
              <a:latin typeface="Arial"/>
              <a:ea typeface="ＭＳ Ｐゴシック" charset="-128"/>
              <a:cs typeface="Arial"/>
            </a:endParaRPr>
          </a:p>
          <a:p>
            <a:pPr marL="963513" lvl="2" indent="-280959">
              <a:lnSpc>
                <a:spcPct val="90000"/>
              </a:lnSpc>
              <a:spcBef>
                <a:spcPct val="75000"/>
              </a:spcBef>
              <a:buClr>
                <a:srgbClr val="41FF41"/>
              </a:buClr>
              <a:buSzPct val="170000"/>
              <a:buFont typeface="Arial" charset="0"/>
              <a:buChar char="●"/>
              <a:defRPr/>
            </a:pPr>
            <a:endParaRPr lang="en-US" sz="1400" dirty="0">
              <a:solidFill>
                <a:schemeClr val="tx1">
                  <a:lumMod val="65000"/>
                  <a:lumOff val="35000"/>
                </a:schemeClr>
              </a:solidFill>
              <a:latin typeface="Arial"/>
              <a:ea typeface="ＭＳ Ｐゴシック" charset="-128"/>
              <a:cs typeface="Arial"/>
            </a:endParaRPr>
          </a:p>
        </p:txBody>
      </p:sp>
      <p:graphicFrame>
        <p:nvGraphicFramePr>
          <p:cNvPr id="41986" name="Object 2"/>
          <p:cNvGraphicFramePr>
            <a:graphicFrameLocks noChangeAspect="1"/>
          </p:cNvGraphicFramePr>
          <p:nvPr/>
        </p:nvGraphicFramePr>
        <p:xfrm>
          <a:off x="76199" y="1104900"/>
          <a:ext cx="1281113" cy="2286000"/>
        </p:xfrm>
        <a:graphic>
          <a:graphicData uri="http://schemas.openxmlformats.org/presentationml/2006/ole">
            <mc:AlternateContent xmlns:mc="http://schemas.openxmlformats.org/markup-compatibility/2006">
              <mc:Choice xmlns:v="urn:schemas-microsoft-com:vml" Requires="v">
                <p:oleObj spid="_x0000_s2101" name="Clip" r:id="rId4" imgW="1776240" imgH="3169800" progId="">
                  <p:embed/>
                </p:oleObj>
              </mc:Choice>
              <mc:Fallback>
                <p:oleObj name="Clip" r:id="rId4" imgW="1776240" imgH="3169800" progId="">
                  <p:embed/>
                  <p:pic>
                    <p:nvPicPr>
                      <p:cNvPr id="41986" name="Object 2"/>
                      <p:cNvPicPr>
                        <a:picLocks noChangeAspect="1" noChangeArrowheads="1"/>
                      </p:cNvPicPr>
                      <p:nvPr/>
                    </p:nvPicPr>
                    <p:blipFill>
                      <a:blip r:embed="rId5">
                        <a:lum bright="-12000" contrast="18000"/>
                        <a:extLst>
                          <a:ext uri="{28A0092B-C50C-407E-A947-70E740481C1C}">
                            <a14:useLocalDpi xmlns:a14="http://schemas.microsoft.com/office/drawing/2010/main" val="0"/>
                          </a:ext>
                        </a:extLst>
                      </a:blip>
                      <a:srcRect/>
                      <a:stretch>
                        <a:fillRect/>
                      </a:stretch>
                    </p:blipFill>
                    <p:spPr bwMode="auto">
                      <a:xfrm>
                        <a:off x="76199" y="1104900"/>
                        <a:ext cx="1281113" cy="228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7" name="Object 3"/>
          <p:cNvGraphicFramePr>
            <a:graphicFrameLocks noChangeAspect="1"/>
          </p:cNvGraphicFramePr>
          <p:nvPr/>
        </p:nvGraphicFramePr>
        <p:xfrm>
          <a:off x="4572002" y="1104900"/>
          <a:ext cx="1279525" cy="2286000"/>
        </p:xfrm>
        <a:graphic>
          <a:graphicData uri="http://schemas.openxmlformats.org/presentationml/2006/ole">
            <mc:AlternateContent xmlns:mc="http://schemas.openxmlformats.org/markup-compatibility/2006">
              <mc:Choice xmlns:v="urn:schemas-microsoft-com:vml" Requires="v">
                <p:oleObj spid="_x0000_s2102" name="Clip" r:id="rId6" imgW="1776240" imgH="3169800" progId="">
                  <p:embed/>
                </p:oleObj>
              </mc:Choice>
              <mc:Fallback>
                <p:oleObj name="Clip" r:id="rId6" imgW="1776240" imgH="3169800" progId="">
                  <p:embed/>
                  <p:pic>
                    <p:nvPicPr>
                      <p:cNvPr id="41987" name="Object 3"/>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4572002" y="1104900"/>
                        <a:ext cx="1279525" cy="228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Oval 6"/>
          <p:cNvSpPr/>
          <p:nvPr/>
        </p:nvSpPr>
        <p:spPr bwMode="auto">
          <a:xfrm>
            <a:off x="450847" y="1536701"/>
            <a:ext cx="508000" cy="495300"/>
          </a:xfrm>
          <a:prstGeom prst="ellipse">
            <a:avLst/>
          </a:prstGeom>
          <a:solidFill>
            <a:srgbClr val="380000">
              <a:alpha val="56000"/>
            </a:srgbClr>
          </a:solidFill>
          <a:ln w="6350" cap="flat" cmpd="sng" algn="ctr">
            <a:noFill/>
            <a:prstDash val="solid"/>
            <a:round/>
            <a:headEnd type="none" w="med" len="med"/>
            <a:tailEnd type="none" w="med" len="med"/>
          </a:ln>
          <a:effectLst/>
        </p:spPr>
        <p:txBody>
          <a:bodyPr wrap="none" lIns="91430" tIns="45716" rIns="91430" bIns="45716" anchor="ctr">
            <a:prstTxWarp prst="textNoShape">
              <a:avLst/>
            </a:prstTxWarp>
          </a:bodyPr>
          <a:lstStyle/>
          <a:p>
            <a:pPr algn="ctr" eaLnBrk="0" hangingPunct="0">
              <a:defRPr/>
            </a:pPr>
            <a:endParaRPr lang="en-US" sz="3400" b="1" i="1" dirty="0">
              <a:solidFill>
                <a:srgbClr val="0000CC"/>
              </a:solidFill>
              <a:effectLst>
                <a:outerShdw blurRad="38100" dist="38100" dir="2700000" algn="tl">
                  <a:srgbClr val="000000">
                    <a:alpha val="43137"/>
                  </a:srgbClr>
                </a:outerShdw>
              </a:effectLst>
              <a:latin typeface="Arial"/>
              <a:cs typeface="Arial"/>
            </a:endParaRPr>
          </a:p>
        </p:txBody>
      </p:sp>
      <p:sp>
        <p:nvSpPr>
          <p:cNvPr id="9" name="Oval 8"/>
          <p:cNvSpPr/>
          <p:nvPr/>
        </p:nvSpPr>
        <p:spPr bwMode="auto">
          <a:xfrm>
            <a:off x="438147" y="2171700"/>
            <a:ext cx="508000" cy="495300"/>
          </a:xfrm>
          <a:prstGeom prst="ellipse">
            <a:avLst/>
          </a:prstGeom>
          <a:solidFill>
            <a:srgbClr val="800000">
              <a:alpha val="50000"/>
            </a:srgbClr>
          </a:solidFill>
          <a:ln w="6350" cap="flat" cmpd="sng" algn="ctr">
            <a:noFill/>
            <a:prstDash val="solid"/>
            <a:round/>
            <a:headEnd type="none" w="med" len="med"/>
            <a:tailEnd type="none" w="med" len="med"/>
          </a:ln>
          <a:effectLst/>
        </p:spPr>
        <p:txBody>
          <a:bodyPr wrap="none" lIns="91430" tIns="45716" rIns="91430" bIns="45716" anchor="ctr">
            <a:prstTxWarp prst="textNoShape">
              <a:avLst/>
            </a:prstTxWarp>
          </a:bodyPr>
          <a:lstStyle/>
          <a:p>
            <a:pPr algn="ctr" eaLnBrk="0" hangingPunct="0">
              <a:defRPr/>
            </a:pPr>
            <a:endParaRPr lang="en-US" sz="3400" b="1" i="1" dirty="0">
              <a:solidFill>
                <a:srgbClr val="0000CC"/>
              </a:solidFill>
              <a:effectLst>
                <a:outerShdw blurRad="38100" dist="38100" dir="2700000" algn="tl">
                  <a:srgbClr val="000000">
                    <a:alpha val="43137"/>
                  </a:srgbClr>
                </a:outerShdw>
              </a:effectLst>
              <a:latin typeface="Arial"/>
              <a:cs typeface="Arial"/>
            </a:endParaRPr>
          </a:p>
        </p:txBody>
      </p:sp>
      <p:sp>
        <p:nvSpPr>
          <p:cNvPr id="11" name="Oval 10"/>
          <p:cNvSpPr/>
          <p:nvPr/>
        </p:nvSpPr>
        <p:spPr bwMode="auto">
          <a:xfrm>
            <a:off x="4946651" y="2794001"/>
            <a:ext cx="508000" cy="495300"/>
          </a:xfrm>
          <a:prstGeom prst="ellipse">
            <a:avLst/>
          </a:prstGeom>
          <a:solidFill>
            <a:srgbClr val="380000">
              <a:alpha val="57000"/>
            </a:srgbClr>
          </a:solidFill>
          <a:ln w="6350" cap="flat" cmpd="sng" algn="ctr">
            <a:noFill/>
            <a:prstDash val="solid"/>
            <a:round/>
            <a:headEnd type="none" w="med" len="med"/>
            <a:tailEnd type="none" w="med" len="med"/>
          </a:ln>
          <a:effectLst/>
        </p:spPr>
        <p:txBody>
          <a:bodyPr wrap="none" lIns="91430" tIns="45716" rIns="91430" bIns="45716" anchor="ctr">
            <a:prstTxWarp prst="textNoShape">
              <a:avLst/>
            </a:prstTxWarp>
          </a:bodyPr>
          <a:lstStyle/>
          <a:p>
            <a:pPr algn="ctr" eaLnBrk="0" hangingPunct="0">
              <a:defRPr/>
            </a:pPr>
            <a:endParaRPr lang="en-US" sz="3400" b="1" i="1" dirty="0">
              <a:solidFill>
                <a:srgbClr val="0000CC"/>
              </a:solidFill>
              <a:effectLst>
                <a:outerShdw blurRad="38100" dist="38100" dir="2700000" algn="tl">
                  <a:srgbClr val="000000">
                    <a:alpha val="43137"/>
                  </a:srgbClr>
                </a:outerShdw>
              </a:effectLst>
              <a:latin typeface="Arial"/>
              <a:cs typeface="Arial"/>
            </a:endParaRPr>
          </a:p>
        </p:txBody>
      </p:sp>
      <p:sp>
        <p:nvSpPr>
          <p:cNvPr id="14" name="16-Point Star 13"/>
          <p:cNvSpPr/>
          <p:nvPr/>
        </p:nvSpPr>
        <p:spPr bwMode="auto">
          <a:xfrm>
            <a:off x="241297" y="2565400"/>
            <a:ext cx="914400" cy="914400"/>
          </a:xfrm>
          <a:prstGeom prst="star16">
            <a:avLst/>
          </a:prstGeom>
          <a:solidFill>
            <a:srgbClr val="FFFF00">
              <a:alpha val="38000"/>
            </a:srgbClr>
          </a:solidFill>
          <a:ln w="19050" cap="flat" cmpd="sng" algn="ctr">
            <a:noFill/>
            <a:prstDash val="solid"/>
            <a:round/>
            <a:headEnd type="none" w="med" len="med"/>
            <a:tailEnd type="none" w="med" len="med"/>
          </a:ln>
          <a:effectLst/>
        </p:spPr>
        <p:txBody>
          <a:bodyPr wrap="none" lIns="91430" tIns="45716" rIns="91430" bIns="45716" anchor="ctr">
            <a:prstTxWarp prst="textNoShape">
              <a:avLst/>
            </a:prstTxWarp>
          </a:bodyPr>
          <a:lstStyle/>
          <a:p>
            <a:pPr algn="ctr" eaLnBrk="0" hangingPunct="0">
              <a:defRPr/>
            </a:pPr>
            <a:endParaRPr lang="en-US" sz="3400" b="1" i="1" dirty="0">
              <a:solidFill>
                <a:srgbClr val="0000CC"/>
              </a:solidFill>
              <a:effectLst>
                <a:outerShdw blurRad="38100" dist="38100" dir="2700000" algn="tl">
                  <a:srgbClr val="000000">
                    <a:alpha val="43137"/>
                  </a:srgbClr>
                </a:outerShdw>
              </a:effectLst>
              <a:latin typeface="Arial"/>
              <a:cs typeface="Arial"/>
            </a:endParaRPr>
          </a:p>
        </p:txBody>
      </p:sp>
      <p:sp>
        <p:nvSpPr>
          <p:cNvPr id="17" name="16-Point Star 16"/>
          <p:cNvSpPr/>
          <p:nvPr/>
        </p:nvSpPr>
        <p:spPr bwMode="auto">
          <a:xfrm>
            <a:off x="4749800" y="1308100"/>
            <a:ext cx="914400" cy="914400"/>
          </a:xfrm>
          <a:prstGeom prst="star16">
            <a:avLst/>
          </a:prstGeom>
          <a:solidFill>
            <a:srgbClr val="FFFF00">
              <a:alpha val="20000"/>
            </a:srgbClr>
          </a:solidFill>
          <a:ln w="19050" cap="flat" cmpd="sng" algn="ctr">
            <a:noFill/>
            <a:prstDash val="solid"/>
            <a:round/>
            <a:headEnd type="none" w="med" len="med"/>
            <a:tailEnd type="none" w="med" len="med"/>
          </a:ln>
          <a:effectLst/>
        </p:spPr>
        <p:txBody>
          <a:bodyPr wrap="none" lIns="91430" tIns="45716" rIns="91430" bIns="45716" anchor="ctr">
            <a:prstTxWarp prst="textNoShape">
              <a:avLst/>
            </a:prstTxWarp>
          </a:bodyPr>
          <a:lstStyle/>
          <a:p>
            <a:pPr algn="ctr" eaLnBrk="0" hangingPunct="0">
              <a:defRPr/>
            </a:pPr>
            <a:endParaRPr lang="en-US" sz="3400" b="1" i="1" dirty="0">
              <a:solidFill>
                <a:srgbClr val="0000CC"/>
              </a:solidFill>
              <a:effectLst>
                <a:outerShdw blurRad="38100" dist="38100" dir="2700000" algn="tl">
                  <a:srgbClr val="000000">
                    <a:alpha val="43137"/>
                  </a:srgbClr>
                </a:outerShdw>
              </a:effectLst>
              <a:latin typeface="Arial"/>
              <a:cs typeface="Arial"/>
            </a:endParaRPr>
          </a:p>
        </p:txBody>
      </p:sp>
      <p:sp>
        <p:nvSpPr>
          <p:cNvPr id="12" name="Rectangle 7"/>
          <p:cNvSpPr txBox="1">
            <a:spLocks noChangeArrowheads="1"/>
          </p:cNvSpPr>
          <p:nvPr/>
        </p:nvSpPr>
        <p:spPr bwMode="auto">
          <a:xfrm>
            <a:off x="1224455" y="139700"/>
            <a:ext cx="7482395" cy="863600"/>
          </a:xfrm>
          <a:prstGeom prst="rect">
            <a:avLst/>
          </a:prstGeom>
          <a:noFill/>
          <a:ln w="9525">
            <a:noFill/>
            <a:miter lim="800000"/>
            <a:headEnd/>
            <a:tailEnd/>
          </a:ln>
          <a:effectLst/>
        </p:spPr>
        <p:txBody>
          <a:bodyPr lIns="0" tIns="0" rIns="0" bIns="0">
            <a:prstTxWarp prst="textNoShape">
              <a:avLst/>
            </a:prstTxWarp>
          </a:bodyPr>
          <a:lstStyle/>
          <a:p>
            <a:pPr algn="r">
              <a:defRPr/>
            </a:pPr>
            <a:r>
              <a:rPr lang="en-US" sz="4000" dirty="0">
                <a:solidFill>
                  <a:srgbClr val="800000"/>
                </a:solidFill>
                <a:ea typeface="+mj-ea"/>
                <a:cs typeface="+mj-cs"/>
              </a:rPr>
              <a:t>Enablers and barriers - community</a:t>
            </a:r>
          </a:p>
          <a:p>
            <a:pPr>
              <a:defRPr/>
            </a:pPr>
            <a:r>
              <a:rPr lang="de-AT" sz="2500" b="1" kern="0" dirty="0">
                <a:solidFill>
                  <a:schemeClr val="bg2">
                    <a:lumMod val="75000"/>
                  </a:schemeClr>
                </a:solidFill>
                <a:latin typeface="Arial"/>
                <a:ea typeface="+mj-ea"/>
                <a:cs typeface="Arial"/>
              </a:rPr>
              <a:t>        </a:t>
            </a:r>
            <a:endParaRPr lang="de-DE" sz="2000" kern="0" dirty="0">
              <a:solidFill>
                <a:schemeClr val="bg2">
                  <a:lumMod val="75000"/>
                </a:schemeClr>
              </a:solidFill>
              <a:latin typeface="Arial"/>
              <a:ea typeface="+mj-ea"/>
              <a:cs typeface="Arial"/>
            </a:endParaRPr>
          </a:p>
        </p:txBody>
      </p:sp>
      <p:pic>
        <p:nvPicPr>
          <p:cNvPr id="16" name="Picture 15" descr="logo_image.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706850" y="6568970"/>
            <a:ext cx="396008" cy="255489"/>
          </a:xfrm>
          <a:prstGeom prst="rect">
            <a:avLst/>
          </a:prstGeom>
        </p:spPr>
      </p:pic>
    </p:spTree>
    <p:extLst>
      <p:ext uri="{BB962C8B-B14F-4D97-AF65-F5344CB8AC3E}">
        <p14:creationId xmlns:p14="http://schemas.microsoft.com/office/powerpoint/2010/main" val="264679783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a:spLocks noChangeArrowheads="1"/>
          </p:cNvSpPr>
          <p:nvPr/>
        </p:nvSpPr>
        <p:spPr bwMode="auto">
          <a:xfrm>
            <a:off x="1506276" y="1522723"/>
            <a:ext cx="2878401" cy="3914153"/>
          </a:xfrm>
          <a:prstGeom prst="rect">
            <a:avLst/>
          </a:prstGeom>
          <a:solidFill>
            <a:schemeClr val="bg1">
              <a:lumMod val="75000"/>
              <a:alpha val="50000"/>
            </a:schemeClr>
          </a:solidFill>
          <a:ln w="19050">
            <a:noFill/>
            <a:miter lim="800000"/>
            <a:headEnd/>
            <a:tailEnd/>
          </a:ln>
          <a:effectLst/>
          <a:scene3d>
            <a:camera prst="orthographicFront"/>
            <a:lightRig rig="threePt" dir="t"/>
          </a:scene3d>
          <a:sp3d>
            <a:bevelT/>
          </a:sp3d>
        </p:spPr>
        <p:txBody>
          <a:bodyPr wrap="none" lIns="91430" tIns="45716" rIns="91430" bIns="45716" anchor="ctr">
            <a:prstTxWarp prst="textNoShape">
              <a:avLst/>
            </a:prstTxWarp>
          </a:bodyPr>
          <a:lstStyle/>
          <a:p>
            <a:pPr marL="369434" lvl="2" indent="-280145">
              <a:lnSpc>
                <a:spcPct val="90000"/>
              </a:lnSpc>
              <a:spcBef>
                <a:spcPct val="75000"/>
              </a:spcBef>
              <a:spcAft>
                <a:spcPts val="1200"/>
              </a:spcAft>
              <a:buClr>
                <a:srgbClr val="41FF41"/>
              </a:buClr>
              <a:buSzPct val="170000"/>
              <a:buFont typeface="Arial" charset="0"/>
              <a:buChar char="●"/>
              <a:tabLst>
                <a:tab pos="80360" algn="l"/>
              </a:tabLst>
              <a:defRPr/>
            </a:pPr>
            <a:r>
              <a:rPr lang="en-US" sz="1500" dirty="0">
                <a:solidFill>
                  <a:schemeClr val="tx1">
                    <a:lumMod val="65000"/>
                    <a:lumOff val="35000"/>
                  </a:schemeClr>
                </a:solidFill>
                <a:ea typeface="ＭＳ Ｐゴシック" charset="-128"/>
                <a:cs typeface="Arial"/>
              </a:rPr>
              <a:t>Engaged sponsorship</a:t>
            </a:r>
          </a:p>
          <a:p>
            <a:pPr marL="369434" lvl="2" indent="-280145">
              <a:lnSpc>
                <a:spcPct val="90000"/>
              </a:lnSpc>
              <a:spcBef>
                <a:spcPct val="75000"/>
              </a:spcBef>
              <a:spcAft>
                <a:spcPts val="1200"/>
              </a:spcAft>
              <a:buClr>
                <a:srgbClr val="41FF41"/>
              </a:buClr>
              <a:buSzPct val="170000"/>
              <a:buFont typeface="Arial" charset="0"/>
              <a:buChar char="●"/>
              <a:tabLst>
                <a:tab pos="80360" algn="l"/>
              </a:tabLst>
              <a:defRPr/>
            </a:pPr>
            <a:r>
              <a:rPr lang="en-US" sz="1500" dirty="0">
                <a:solidFill>
                  <a:schemeClr val="tx1">
                    <a:lumMod val="65000"/>
                    <a:lumOff val="35000"/>
                  </a:schemeClr>
                </a:solidFill>
                <a:ea typeface="ＭＳ Ｐゴシック" charset="-128"/>
                <a:cs typeface="Arial"/>
              </a:rPr>
              <a:t>Strategic partnership</a:t>
            </a:r>
          </a:p>
          <a:p>
            <a:pPr marL="369434" lvl="2" indent="-280145">
              <a:lnSpc>
                <a:spcPct val="90000"/>
              </a:lnSpc>
              <a:spcBef>
                <a:spcPct val="75000"/>
              </a:spcBef>
              <a:spcAft>
                <a:spcPts val="1200"/>
              </a:spcAft>
              <a:buClr>
                <a:srgbClr val="41FF41"/>
              </a:buClr>
              <a:buSzPct val="170000"/>
              <a:buFont typeface="Arial" charset="0"/>
              <a:buChar char="●"/>
              <a:tabLst>
                <a:tab pos="80360" algn="l"/>
              </a:tabLst>
              <a:defRPr/>
            </a:pPr>
            <a:r>
              <a:rPr lang="en-US" sz="1500" dirty="0">
                <a:solidFill>
                  <a:schemeClr val="tx1">
                    <a:lumMod val="65000"/>
                    <a:lumOff val="35000"/>
                  </a:schemeClr>
                </a:solidFill>
                <a:ea typeface="ＭＳ Ｐゴシック" charset="-128"/>
                <a:cs typeface="Arial"/>
              </a:rPr>
              <a:t>Self-governance</a:t>
            </a:r>
          </a:p>
          <a:p>
            <a:pPr marL="369434" lvl="2" indent="-280145">
              <a:lnSpc>
                <a:spcPct val="90000"/>
              </a:lnSpc>
              <a:spcBef>
                <a:spcPct val="75000"/>
              </a:spcBef>
              <a:spcAft>
                <a:spcPts val="1200"/>
              </a:spcAft>
              <a:buClr>
                <a:srgbClr val="41FF41"/>
              </a:buClr>
              <a:buSzPct val="170000"/>
              <a:buFont typeface="Arial" charset="0"/>
              <a:buChar char="●"/>
              <a:tabLst>
                <a:tab pos="80360" algn="l"/>
              </a:tabLst>
              <a:defRPr/>
            </a:pPr>
            <a:r>
              <a:rPr lang="en-US" sz="1500" dirty="0">
                <a:solidFill>
                  <a:schemeClr val="tx1">
                    <a:lumMod val="65000"/>
                    <a:lumOff val="35000"/>
                  </a:schemeClr>
                </a:solidFill>
                <a:ea typeface="ＭＳ Ｐゴシック" charset="-128"/>
                <a:cs typeface="Arial"/>
              </a:rPr>
              <a:t>Valued time</a:t>
            </a:r>
          </a:p>
          <a:p>
            <a:pPr marL="369434" lvl="2" indent="-280145">
              <a:lnSpc>
                <a:spcPct val="90000"/>
              </a:lnSpc>
              <a:spcBef>
                <a:spcPct val="75000"/>
              </a:spcBef>
              <a:spcAft>
                <a:spcPts val="1200"/>
              </a:spcAft>
              <a:buClr>
                <a:srgbClr val="41FF41"/>
              </a:buClr>
              <a:buSzPct val="170000"/>
              <a:buFont typeface="Arial" charset="0"/>
              <a:buChar char="●"/>
              <a:tabLst>
                <a:tab pos="80360" algn="l"/>
              </a:tabLst>
              <a:defRPr/>
            </a:pPr>
            <a:r>
              <a:rPr lang="en-US" sz="1500" dirty="0">
                <a:solidFill>
                  <a:schemeClr val="tx1">
                    <a:lumMod val="65000"/>
                    <a:lumOff val="35000"/>
                  </a:schemeClr>
                </a:solidFill>
                <a:ea typeface="ＭＳ Ｐゴシック" charset="-128"/>
                <a:cs typeface="Arial"/>
              </a:rPr>
              <a:t>Recognition of contributions </a:t>
            </a:r>
            <a:br>
              <a:rPr lang="en-US" sz="1500" dirty="0">
                <a:solidFill>
                  <a:schemeClr val="tx1">
                    <a:lumMod val="65000"/>
                    <a:lumOff val="35000"/>
                  </a:schemeClr>
                </a:solidFill>
                <a:ea typeface="ＭＳ Ｐゴシック" charset="-128"/>
                <a:cs typeface="Arial"/>
              </a:rPr>
            </a:br>
            <a:r>
              <a:rPr lang="en-US" sz="1500" dirty="0">
                <a:solidFill>
                  <a:schemeClr val="tx1">
                    <a:lumMod val="65000"/>
                    <a:lumOff val="35000"/>
                  </a:schemeClr>
                </a:solidFill>
                <a:ea typeface="ＭＳ Ｐゴシック" charset="-128"/>
                <a:cs typeface="Arial"/>
              </a:rPr>
              <a:t>and initiative</a:t>
            </a:r>
          </a:p>
        </p:txBody>
      </p:sp>
      <p:sp>
        <p:nvSpPr>
          <p:cNvPr id="15" name="Rectangle 3"/>
          <p:cNvSpPr>
            <a:spLocks noChangeArrowheads="1"/>
          </p:cNvSpPr>
          <p:nvPr/>
        </p:nvSpPr>
        <p:spPr bwMode="auto">
          <a:xfrm>
            <a:off x="5930903" y="1536701"/>
            <a:ext cx="2971800" cy="3646408"/>
          </a:xfrm>
          <a:prstGeom prst="rect">
            <a:avLst/>
          </a:prstGeom>
          <a:solidFill>
            <a:schemeClr val="bg1">
              <a:lumMod val="75000"/>
              <a:alpha val="50000"/>
            </a:schemeClr>
          </a:solidFill>
          <a:ln w="19050">
            <a:noFill/>
            <a:miter lim="800000"/>
            <a:headEnd/>
            <a:tailEnd/>
          </a:ln>
          <a:effectLst/>
          <a:scene3d>
            <a:camera prst="orthographicFront"/>
            <a:lightRig rig="threePt" dir="t"/>
          </a:scene3d>
          <a:sp3d>
            <a:bevelT/>
          </a:sp3d>
        </p:spPr>
        <p:txBody>
          <a:bodyPr wrap="none" lIns="91430" tIns="45716" rIns="91430" bIns="45716" anchor="ctr">
            <a:prstTxWarp prst="textNoShape">
              <a:avLst/>
            </a:prstTxWarp>
          </a:bodyPr>
          <a:lstStyle/>
          <a:p>
            <a:pPr marL="369434" lvl="2" indent="-280145">
              <a:lnSpc>
                <a:spcPct val="90000"/>
              </a:lnSpc>
              <a:spcBef>
                <a:spcPct val="60000"/>
              </a:spcBef>
              <a:spcAft>
                <a:spcPts val="2100"/>
              </a:spcAft>
              <a:buClr>
                <a:srgbClr val="FF3300"/>
              </a:buClr>
              <a:buSzPct val="170000"/>
              <a:buFont typeface="Arial" charset="0"/>
              <a:buChar char="●"/>
              <a:defRPr/>
            </a:pPr>
            <a:r>
              <a:rPr lang="en-US" sz="1500" dirty="0">
                <a:solidFill>
                  <a:schemeClr val="tx1">
                    <a:lumMod val="65000"/>
                    <a:lumOff val="35000"/>
                  </a:schemeClr>
                </a:solidFill>
                <a:ea typeface="ＭＳ Ｐゴシック" charset="-128"/>
                <a:cs typeface="Arial"/>
              </a:rPr>
              <a:t>Shifting support</a:t>
            </a:r>
          </a:p>
          <a:p>
            <a:pPr marL="369434" lvl="2" indent="-280145">
              <a:lnSpc>
                <a:spcPct val="90000"/>
              </a:lnSpc>
              <a:spcBef>
                <a:spcPct val="60000"/>
              </a:spcBef>
              <a:spcAft>
                <a:spcPts val="2100"/>
              </a:spcAft>
              <a:buClr>
                <a:srgbClr val="FF3300"/>
              </a:buClr>
              <a:buSzPct val="170000"/>
              <a:buFont typeface="Arial" charset="0"/>
              <a:buChar char="●"/>
              <a:defRPr/>
            </a:pPr>
            <a:r>
              <a:rPr lang="en-US" sz="1500" dirty="0">
                <a:solidFill>
                  <a:schemeClr val="tx1">
                    <a:lumMod val="65000"/>
                    <a:lumOff val="35000"/>
                  </a:schemeClr>
                </a:solidFill>
                <a:ea typeface="ＭＳ Ｐゴシック" charset="-128"/>
                <a:cs typeface="Arial"/>
              </a:rPr>
              <a:t>Culture of mistrust</a:t>
            </a:r>
          </a:p>
          <a:p>
            <a:pPr marL="369434" lvl="2" indent="-280145">
              <a:lnSpc>
                <a:spcPct val="90000"/>
              </a:lnSpc>
              <a:spcBef>
                <a:spcPct val="60000"/>
              </a:spcBef>
              <a:spcAft>
                <a:spcPts val="2100"/>
              </a:spcAft>
              <a:buClr>
                <a:srgbClr val="FF3300"/>
              </a:buClr>
              <a:buSzPct val="170000"/>
              <a:buFont typeface="Arial" charset="0"/>
              <a:buChar char="●"/>
              <a:defRPr/>
            </a:pPr>
            <a:r>
              <a:rPr lang="en-US" sz="1500" dirty="0">
                <a:solidFill>
                  <a:schemeClr val="tx1">
                    <a:lumMod val="65000"/>
                    <a:lumOff val="35000"/>
                  </a:schemeClr>
                </a:solidFill>
                <a:ea typeface="ＭＳ Ｐゴシック" charset="-128"/>
                <a:cs typeface="Arial"/>
              </a:rPr>
              <a:t>High competition</a:t>
            </a:r>
          </a:p>
          <a:p>
            <a:pPr marL="369434" lvl="2" indent="-280145">
              <a:lnSpc>
                <a:spcPct val="90000"/>
              </a:lnSpc>
              <a:spcBef>
                <a:spcPct val="60000"/>
              </a:spcBef>
              <a:spcAft>
                <a:spcPts val="2100"/>
              </a:spcAft>
              <a:buClr>
                <a:srgbClr val="FF3300"/>
              </a:buClr>
              <a:buSzPct val="170000"/>
              <a:buFont typeface="Arial" charset="0"/>
              <a:buChar char="●"/>
              <a:defRPr/>
            </a:pPr>
            <a:r>
              <a:rPr lang="en-US" sz="1500" dirty="0">
                <a:solidFill>
                  <a:schemeClr val="tx1">
                    <a:lumMod val="65000"/>
                    <a:lumOff val="35000"/>
                  </a:schemeClr>
                </a:solidFill>
                <a:ea typeface="ＭＳ Ｐゴシック" charset="-128"/>
                <a:cs typeface="Arial"/>
              </a:rPr>
              <a:t>Fighting fires</a:t>
            </a:r>
          </a:p>
          <a:p>
            <a:pPr marL="369434" lvl="2" indent="-280145">
              <a:lnSpc>
                <a:spcPct val="90000"/>
              </a:lnSpc>
              <a:spcBef>
                <a:spcPct val="60000"/>
              </a:spcBef>
              <a:spcAft>
                <a:spcPts val="2700"/>
              </a:spcAft>
              <a:buClr>
                <a:srgbClr val="FF3300"/>
              </a:buClr>
              <a:buSzPct val="170000"/>
              <a:buFont typeface="Arial" charset="0"/>
              <a:buChar char="●"/>
              <a:defRPr/>
            </a:pPr>
            <a:r>
              <a:rPr lang="en-US" sz="1500" dirty="0">
                <a:solidFill>
                  <a:schemeClr val="tx1">
                    <a:lumMod val="65000"/>
                    <a:lumOff val="35000"/>
                  </a:schemeClr>
                </a:solidFill>
                <a:ea typeface="ＭＳ Ｐゴシック" charset="-128"/>
                <a:cs typeface="Arial"/>
              </a:rPr>
              <a:t>Micro-management</a:t>
            </a:r>
          </a:p>
        </p:txBody>
      </p:sp>
      <p:sp>
        <p:nvSpPr>
          <p:cNvPr id="50180" name="Rectangle 2"/>
          <p:cNvSpPr>
            <a:spLocks noChangeArrowheads="1"/>
          </p:cNvSpPr>
          <p:nvPr/>
        </p:nvSpPr>
        <p:spPr bwMode="auto">
          <a:xfrm>
            <a:off x="-2607468" y="4125516"/>
            <a:ext cx="4165600" cy="5638800"/>
          </a:xfrm>
          <a:prstGeom prst="rect">
            <a:avLst/>
          </a:prstGeom>
          <a:noFill/>
          <a:ln w="9525">
            <a:noFill/>
            <a:miter lim="800000"/>
            <a:headEnd/>
            <a:tailEnd/>
          </a:ln>
        </p:spPr>
        <p:txBody>
          <a:bodyPr lIns="91430" tIns="45716" rIns="91430" bIns="45716">
            <a:prstTxWarp prst="textNoShape">
              <a:avLst/>
            </a:prstTxWarp>
          </a:bodyPr>
          <a:lstStyle/>
          <a:p>
            <a:pPr marL="568267" lvl="1" indent="-111113">
              <a:lnSpc>
                <a:spcPct val="90000"/>
              </a:lnSpc>
              <a:spcBef>
                <a:spcPct val="75000"/>
              </a:spcBef>
              <a:defRPr/>
            </a:pPr>
            <a:endParaRPr lang="en-US" sz="1400" dirty="0">
              <a:solidFill>
                <a:schemeClr val="tx1">
                  <a:lumMod val="65000"/>
                  <a:lumOff val="35000"/>
                </a:schemeClr>
              </a:solidFill>
              <a:latin typeface="Arial"/>
              <a:ea typeface="ＭＳ Ｐゴシック" charset="-128"/>
              <a:cs typeface="Arial"/>
            </a:endParaRPr>
          </a:p>
          <a:p>
            <a:pPr marL="963513" lvl="2" indent="-280959">
              <a:lnSpc>
                <a:spcPct val="90000"/>
              </a:lnSpc>
              <a:spcBef>
                <a:spcPct val="75000"/>
              </a:spcBef>
              <a:buClr>
                <a:srgbClr val="41FF41"/>
              </a:buClr>
              <a:buSzPct val="170000"/>
              <a:buFont typeface="Arial" charset="0"/>
              <a:buChar char="●"/>
              <a:defRPr/>
            </a:pPr>
            <a:endParaRPr lang="en-US" sz="1400" dirty="0">
              <a:solidFill>
                <a:schemeClr val="tx1">
                  <a:lumMod val="65000"/>
                  <a:lumOff val="35000"/>
                </a:schemeClr>
              </a:solidFill>
              <a:latin typeface="Arial"/>
              <a:ea typeface="ＭＳ Ｐゴシック" charset="-128"/>
              <a:cs typeface="Arial"/>
            </a:endParaRPr>
          </a:p>
        </p:txBody>
      </p:sp>
      <p:graphicFrame>
        <p:nvGraphicFramePr>
          <p:cNvPr id="41986" name="Object 2"/>
          <p:cNvGraphicFramePr>
            <a:graphicFrameLocks noChangeAspect="1"/>
          </p:cNvGraphicFramePr>
          <p:nvPr/>
        </p:nvGraphicFramePr>
        <p:xfrm>
          <a:off x="76199" y="1104900"/>
          <a:ext cx="1281113" cy="2286000"/>
        </p:xfrm>
        <a:graphic>
          <a:graphicData uri="http://schemas.openxmlformats.org/presentationml/2006/ole">
            <mc:AlternateContent xmlns:mc="http://schemas.openxmlformats.org/markup-compatibility/2006">
              <mc:Choice xmlns:v="urn:schemas-microsoft-com:vml" Requires="v">
                <p:oleObj spid="_x0000_s3125" name="Clip" r:id="rId4" imgW="1776240" imgH="3169800" progId="">
                  <p:embed/>
                </p:oleObj>
              </mc:Choice>
              <mc:Fallback>
                <p:oleObj name="Clip" r:id="rId4" imgW="1776240" imgH="3169800" progId="">
                  <p:embed/>
                  <p:pic>
                    <p:nvPicPr>
                      <p:cNvPr id="41986" name="Object 2"/>
                      <p:cNvPicPr>
                        <a:picLocks noChangeAspect="1" noChangeArrowheads="1"/>
                      </p:cNvPicPr>
                      <p:nvPr/>
                    </p:nvPicPr>
                    <p:blipFill>
                      <a:blip r:embed="rId5">
                        <a:lum bright="-12000" contrast="18000"/>
                        <a:extLst>
                          <a:ext uri="{28A0092B-C50C-407E-A947-70E740481C1C}">
                            <a14:useLocalDpi xmlns:a14="http://schemas.microsoft.com/office/drawing/2010/main" val="0"/>
                          </a:ext>
                        </a:extLst>
                      </a:blip>
                      <a:srcRect/>
                      <a:stretch>
                        <a:fillRect/>
                      </a:stretch>
                    </p:blipFill>
                    <p:spPr bwMode="auto">
                      <a:xfrm>
                        <a:off x="76199" y="1104900"/>
                        <a:ext cx="1281113" cy="2286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1987" name="Object 3"/>
          <p:cNvGraphicFramePr>
            <a:graphicFrameLocks noChangeAspect="1"/>
          </p:cNvGraphicFramePr>
          <p:nvPr/>
        </p:nvGraphicFramePr>
        <p:xfrm>
          <a:off x="4572002" y="1104900"/>
          <a:ext cx="1279525" cy="2286000"/>
        </p:xfrm>
        <a:graphic>
          <a:graphicData uri="http://schemas.openxmlformats.org/presentationml/2006/ole">
            <mc:AlternateContent xmlns:mc="http://schemas.openxmlformats.org/markup-compatibility/2006">
              <mc:Choice xmlns:v="urn:schemas-microsoft-com:vml" Requires="v">
                <p:oleObj spid="_x0000_s3126" name="Clip" r:id="rId6" imgW="1776240" imgH="3169800" progId="">
                  <p:embed/>
                </p:oleObj>
              </mc:Choice>
              <mc:Fallback>
                <p:oleObj name="Clip" r:id="rId6" imgW="1776240" imgH="3169800" progId="">
                  <p:embed/>
                  <p:pic>
                    <p:nvPicPr>
                      <p:cNvPr id="41987" name="Object 3"/>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4572002" y="1104900"/>
                        <a:ext cx="1279525" cy="2286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Oval 6"/>
          <p:cNvSpPr/>
          <p:nvPr/>
        </p:nvSpPr>
        <p:spPr bwMode="auto">
          <a:xfrm>
            <a:off x="450847" y="1536701"/>
            <a:ext cx="508000" cy="495300"/>
          </a:xfrm>
          <a:prstGeom prst="ellipse">
            <a:avLst/>
          </a:prstGeom>
          <a:solidFill>
            <a:srgbClr val="380000">
              <a:alpha val="56000"/>
            </a:srgbClr>
          </a:solidFill>
          <a:ln w="6350" cap="flat" cmpd="sng" algn="ctr">
            <a:noFill/>
            <a:prstDash val="solid"/>
            <a:round/>
            <a:headEnd type="none" w="med" len="med"/>
            <a:tailEnd type="none" w="med" len="med"/>
          </a:ln>
          <a:effectLst/>
        </p:spPr>
        <p:txBody>
          <a:bodyPr wrap="none" lIns="91430" tIns="45716" rIns="91430" bIns="45716" anchor="ctr">
            <a:prstTxWarp prst="textNoShape">
              <a:avLst/>
            </a:prstTxWarp>
          </a:bodyPr>
          <a:lstStyle/>
          <a:p>
            <a:pPr algn="ctr" eaLnBrk="0" hangingPunct="0">
              <a:defRPr/>
            </a:pPr>
            <a:endParaRPr lang="en-US" sz="3400" b="1" i="1" dirty="0">
              <a:solidFill>
                <a:srgbClr val="0000CC"/>
              </a:solidFill>
              <a:effectLst>
                <a:outerShdw blurRad="38100" dist="38100" dir="2700000" algn="tl">
                  <a:srgbClr val="000000">
                    <a:alpha val="43137"/>
                  </a:srgbClr>
                </a:outerShdw>
              </a:effectLst>
              <a:latin typeface="Arial"/>
              <a:cs typeface="Arial"/>
            </a:endParaRPr>
          </a:p>
        </p:txBody>
      </p:sp>
      <p:sp>
        <p:nvSpPr>
          <p:cNvPr id="9" name="Oval 8"/>
          <p:cNvSpPr/>
          <p:nvPr/>
        </p:nvSpPr>
        <p:spPr bwMode="auto">
          <a:xfrm>
            <a:off x="438147" y="2171700"/>
            <a:ext cx="508000" cy="495300"/>
          </a:xfrm>
          <a:prstGeom prst="ellipse">
            <a:avLst/>
          </a:prstGeom>
          <a:solidFill>
            <a:srgbClr val="800000">
              <a:alpha val="50000"/>
            </a:srgbClr>
          </a:solidFill>
          <a:ln w="6350" cap="flat" cmpd="sng" algn="ctr">
            <a:noFill/>
            <a:prstDash val="solid"/>
            <a:round/>
            <a:headEnd type="none" w="med" len="med"/>
            <a:tailEnd type="none" w="med" len="med"/>
          </a:ln>
          <a:effectLst/>
        </p:spPr>
        <p:txBody>
          <a:bodyPr wrap="none" lIns="91430" tIns="45716" rIns="91430" bIns="45716" anchor="ctr">
            <a:prstTxWarp prst="textNoShape">
              <a:avLst/>
            </a:prstTxWarp>
          </a:bodyPr>
          <a:lstStyle/>
          <a:p>
            <a:pPr algn="ctr" eaLnBrk="0" hangingPunct="0">
              <a:defRPr/>
            </a:pPr>
            <a:endParaRPr lang="en-US" sz="3400" b="1" i="1" dirty="0">
              <a:solidFill>
                <a:srgbClr val="0000CC"/>
              </a:solidFill>
              <a:effectLst>
                <a:outerShdw blurRad="38100" dist="38100" dir="2700000" algn="tl">
                  <a:srgbClr val="000000">
                    <a:alpha val="43137"/>
                  </a:srgbClr>
                </a:outerShdw>
              </a:effectLst>
              <a:latin typeface="Arial"/>
              <a:cs typeface="Arial"/>
            </a:endParaRPr>
          </a:p>
        </p:txBody>
      </p:sp>
      <p:sp>
        <p:nvSpPr>
          <p:cNvPr id="11" name="Oval 10"/>
          <p:cNvSpPr/>
          <p:nvPr/>
        </p:nvSpPr>
        <p:spPr bwMode="auto">
          <a:xfrm>
            <a:off x="4946651" y="2794001"/>
            <a:ext cx="508000" cy="495300"/>
          </a:xfrm>
          <a:prstGeom prst="ellipse">
            <a:avLst/>
          </a:prstGeom>
          <a:solidFill>
            <a:srgbClr val="380000">
              <a:alpha val="57000"/>
            </a:srgbClr>
          </a:solidFill>
          <a:ln w="6350" cap="flat" cmpd="sng" algn="ctr">
            <a:noFill/>
            <a:prstDash val="solid"/>
            <a:round/>
            <a:headEnd type="none" w="med" len="med"/>
            <a:tailEnd type="none" w="med" len="med"/>
          </a:ln>
          <a:effectLst/>
        </p:spPr>
        <p:txBody>
          <a:bodyPr wrap="none" lIns="91430" tIns="45716" rIns="91430" bIns="45716" anchor="ctr">
            <a:prstTxWarp prst="textNoShape">
              <a:avLst/>
            </a:prstTxWarp>
          </a:bodyPr>
          <a:lstStyle/>
          <a:p>
            <a:pPr algn="ctr" eaLnBrk="0" hangingPunct="0">
              <a:defRPr/>
            </a:pPr>
            <a:endParaRPr lang="en-US" sz="3400" b="1" i="1" dirty="0">
              <a:solidFill>
                <a:srgbClr val="0000CC"/>
              </a:solidFill>
              <a:effectLst>
                <a:outerShdw blurRad="38100" dist="38100" dir="2700000" algn="tl">
                  <a:srgbClr val="000000">
                    <a:alpha val="43137"/>
                  </a:srgbClr>
                </a:outerShdw>
              </a:effectLst>
              <a:latin typeface="Arial"/>
              <a:cs typeface="Arial"/>
            </a:endParaRPr>
          </a:p>
        </p:txBody>
      </p:sp>
      <p:sp>
        <p:nvSpPr>
          <p:cNvPr id="14" name="16-Point Star 13"/>
          <p:cNvSpPr/>
          <p:nvPr/>
        </p:nvSpPr>
        <p:spPr bwMode="auto">
          <a:xfrm>
            <a:off x="241297" y="2565400"/>
            <a:ext cx="914400" cy="914400"/>
          </a:xfrm>
          <a:prstGeom prst="star16">
            <a:avLst/>
          </a:prstGeom>
          <a:solidFill>
            <a:srgbClr val="FFFF00">
              <a:alpha val="38000"/>
            </a:srgbClr>
          </a:solidFill>
          <a:ln w="19050" cap="flat" cmpd="sng" algn="ctr">
            <a:noFill/>
            <a:prstDash val="solid"/>
            <a:round/>
            <a:headEnd type="none" w="med" len="med"/>
            <a:tailEnd type="none" w="med" len="med"/>
          </a:ln>
          <a:effectLst/>
        </p:spPr>
        <p:txBody>
          <a:bodyPr wrap="none" lIns="91430" tIns="45716" rIns="91430" bIns="45716" anchor="ctr">
            <a:prstTxWarp prst="textNoShape">
              <a:avLst/>
            </a:prstTxWarp>
          </a:bodyPr>
          <a:lstStyle/>
          <a:p>
            <a:pPr algn="ctr" eaLnBrk="0" hangingPunct="0">
              <a:defRPr/>
            </a:pPr>
            <a:endParaRPr lang="en-US" sz="3400" b="1" i="1" dirty="0">
              <a:solidFill>
                <a:srgbClr val="0000CC"/>
              </a:solidFill>
              <a:effectLst>
                <a:outerShdw blurRad="38100" dist="38100" dir="2700000" algn="tl">
                  <a:srgbClr val="000000">
                    <a:alpha val="43137"/>
                  </a:srgbClr>
                </a:outerShdw>
              </a:effectLst>
              <a:latin typeface="Arial"/>
              <a:cs typeface="Arial"/>
            </a:endParaRPr>
          </a:p>
        </p:txBody>
      </p:sp>
      <p:sp>
        <p:nvSpPr>
          <p:cNvPr id="17" name="16-Point Star 16"/>
          <p:cNvSpPr/>
          <p:nvPr/>
        </p:nvSpPr>
        <p:spPr bwMode="auto">
          <a:xfrm>
            <a:off x="4749800" y="1308100"/>
            <a:ext cx="914400" cy="914400"/>
          </a:xfrm>
          <a:prstGeom prst="star16">
            <a:avLst/>
          </a:prstGeom>
          <a:solidFill>
            <a:srgbClr val="FFFF00">
              <a:alpha val="20000"/>
            </a:srgbClr>
          </a:solidFill>
          <a:ln w="19050" cap="flat" cmpd="sng" algn="ctr">
            <a:noFill/>
            <a:prstDash val="solid"/>
            <a:round/>
            <a:headEnd type="none" w="med" len="med"/>
            <a:tailEnd type="none" w="med" len="med"/>
          </a:ln>
          <a:effectLst/>
        </p:spPr>
        <p:txBody>
          <a:bodyPr wrap="none" lIns="91430" tIns="45716" rIns="91430" bIns="45716" anchor="ctr">
            <a:prstTxWarp prst="textNoShape">
              <a:avLst/>
            </a:prstTxWarp>
          </a:bodyPr>
          <a:lstStyle/>
          <a:p>
            <a:pPr algn="ctr" eaLnBrk="0" hangingPunct="0">
              <a:defRPr/>
            </a:pPr>
            <a:endParaRPr lang="en-US" sz="3400" b="1" i="1" dirty="0">
              <a:solidFill>
                <a:srgbClr val="0000CC"/>
              </a:solidFill>
              <a:effectLst>
                <a:outerShdw blurRad="38100" dist="38100" dir="2700000" algn="tl">
                  <a:srgbClr val="000000">
                    <a:alpha val="43137"/>
                  </a:srgbClr>
                </a:outerShdw>
              </a:effectLst>
              <a:latin typeface="Arial"/>
              <a:cs typeface="Arial"/>
            </a:endParaRPr>
          </a:p>
        </p:txBody>
      </p:sp>
      <p:sp>
        <p:nvSpPr>
          <p:cNvPr id="12" name="Rectangle 7"/>
          <p:cNvSpPr txBox="1">
            <a:spLocks noChangeArrowheads="1"/>
          </p:cNvSpPr>
          <p:nvPr/>
        </p:nvSpPr>
        <p:spPr bwMode="auto">
          <a:xfrm>
            <a:off x="1403132" y="107157"/>
            <a:ext cx="7401542" cy="722576"/>
          </a:xfrm>
          <a:prstGeom prst="rect">
            <a:avLst/>
          </a:prstGeom>
          <a:noFill/>
          <a:ln w="9525">
            <a:noFill/>
            <a:miter lim="800000"/>
            <a:headEnd/>
            <a:tailEnd/>
          </a:ln>
          <a:effectLst/>
        </p:spPr>
        <p:txBody>
          <a:bodyPr lIns="0" tIns="0" rIns="0" bIns="0">
            <a:prstTxWarp prst="textNoShape">
              <a:avLst/>
            </a:prstTxWarp>
          </a:bodyPr>
          <a:lstStyle/>
          <a:p>
            <a:pPr algn="r">
              <a:defRPr/>
            </a:pPr>
            <a:r>
              <a:rPr lang="en-US" sz="4000" dirty="0">
                <a:solidFill>
                  <a:srgbClr val="800000"/>
                </a:solidFill>
                <a:ea typeface="+mj-ea"/>
                <a:cs typeface="+mj-cs"/>
              </a:rPr>
              <a:t>Enablers and barriers - organization</a:t>
            </a:r>
            <a:endParaRPr lang="en-US" sz="2000" kern="0" dirty="0">
              <a:solidFill>
                <a:schemeClr val="bg2">
                  <a:lumMod val="75000"/>
                </a:schemeClr>
              </a:solidFill>
              <a:latin typeface="Arial"/>
              <a:ea typeface="+mj-ea"/>
              <a:cs typeface="Arial"/>
            </a:endParaRPr>
          </a:p>
        </p:txBody>
      </p:sp>
      <p:pic>
        <p:nvPicPr>
          <p:cNvPr id="16" name="Picture 15" descr="logo_image.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706850" y="6568970"/>
            <a:ext cx="396008" cy="255489"/>
          </a:xfrm>
          <a:prstGeom prst="rect">
            <a:avLst/>
          </a:prstGeom>
        </p:spPr>
      </p:pic>
    </p:spTree>
    <p:extLst>
      <p:ext uri="{BB962C8B-B14F-4D97-AF65-F5344CB8AC3E}">
        <p14:creationId xmlns:p14="http://schemas.microsoft.com/office/powerpoint/2010/main" val="133618142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4929" y="120388"/>
            <a:ext cx="8964211" cy="821530"/>
          </a:xfrm>
        </p:spPr>
        <p:txBody>
          <a:bodyPr>
            <a:noAutofit/>
          </a:bodyPr>
          <a:lstStyle/>
          <a:p>
            <a:pPr algn="r">
              <a:defRPr/>
            </a:pPr>
            <a:r>
              <a:rPr lang="en-US" sz="3200" dirty="0">
                <a:solidFill>
                  <a:srgbClr val="800000"/>
                </a:solidFill>
                <a:latin typeface="+mn-lt"/>
              </a:rPr>
              <a:t>A new enabler: </a:t>
            </a:r>
            <a:br>
              <a:rPr lang="en-US" sz="3200" dirty="0">
                <a:solidFill>
                  <a:srgbClr val="800000"/>
                </a:solidFill>
                <a:latin typeface="+mn-lt"/>
              </a:rPr>
            </a:br>
            <a:r>
              <a:rPr lang="en-US" sz="3200" dirty="0">
                <a:solidFill>
                  <a:srgbClr val="800000"/>
                </a:solidFill>
                <a:latin typeface="+mn-lt"/>
              </a:rPr>
              <a:t>blending online and face-to-face</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57033" y="1001408"/>
            <a:ext cx="4549379" cy="2920686"/>
          </a:xfrm>
        </p:spPr>
      </p:pic>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44066" y="4401994"/>
            <a:ext cx="3603835" cy="2402557"/>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83867" y="760012"/>
            <a:ext cx="2534284" cy="1583928"/>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26043" y="4329260"/>
            <a:ext cx="2806700" cy="2105025"/>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292" y="4485480"/>
            <a:ext cx="2252132" cy="2252132"/>
          </a:xfrm>
          <a:prstGeom prst="rect">
            <a:avLst/>
          </a:prstGeom>
        </p:spPr>
      </p:pic>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898124" y="2388180"/>
            <a:ext cx="2442317" cy="1824106"/>
          </a:xfrm>
          <a:prstGeom prst="rect">
            <a:avLst/>
          </a:prstGeom>
        </p:spPr>
      </p:pic>
      <p:pic>
        <p:nvPicPr>
          <p:cNvPr id="12" name="Picture 11" descr="logo_image.pn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936735" y="6549062"/>
            <a:ext cx="396008" cy="255489"/>
          </a:xfrm>
          <a:prstGeom prst="rect">
            <a:avLst/>
          </a:prstGeom>
        </p:spPr>
      </p:pic>
    </p:spTree>
    <p:extLst>
      <p:ext uri="{BB962C8B-B14F-4D97-AF65-F5344CB8AC3E}">
        <p14:creationId xmlns:p14="http://schemas.microsoft.com/office/powerpoint/2010/main" val="4065785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84A425F6-F501-E94E-AAC4-0FD19B5BDA26}"/>
              </a:ext>
            </a:extLst>
          </p:cNvPr>
          <p:cNvSpPr/>
          <p:nvPr/>
        </p:nvSpPr>
        <p:spPr>
          <a:xfrm>
            <a:off x="4686021" y="2864937"/>
            <a:ext cx="3975976" cy="2116683"/>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4"/>
          <p:cNvSpPr>
            <a:spLocks noChangeArrowheads="1"/>
          </p:cNvSpPr>
          <p:nvPr/>
        </p:nvSpPr>
        <p:spPr bwMode="auto">
          <a:xfrm rot="1479584">
            <a:off x="1429746" y="5552973"/>
            <a:ext cx="2030608" cy="415827"/>
          </a:xfrm>
          <a:prstGeom prst="rect">
            <a:avLst/>
          </a:prstGeom>
          <a:noFill/>
          <a:ln w="9525">
            <a:noFill/>
            <a:miter lim="800000"/>
            <a:headEnd/>
            <a:tailEnd/>
          </a:ln>
          <a:effectLst/>
        </p:spPr>
        <p:txBody>
          <a:bodyPr lIns="64291" tIns="32146" rIns="64291" bIns="32146">
            <a:prstTxWarp prst="textNoShape">
              <a:avLst/>
            </a:prstTxWarp>
          </a:bodyPr>
          <a:lstStyle/>
          <a:p>
            <a:pPr marL="342882" indent="-342882">
              <a:spcBef>
                <a:spcPct val="20000"/>
              </a:spcBef>
              <a:buClr>
                <a:srgbClr val="D60093"/>
              </a:buClr>
              <a:buSzPct val="65000"/>
              <a:buFont typeface="Wingdings" pitchFamily="2" charset="2"/>
              <a:buChar char="Ø"/>
              <a:defRPr/>
            </a:pPr>
            <a:r>
              <a:rPr lang="en-US" sz="1700" dirty="0">
                <a:solidFill>
                  <a:srgbClr val="B63349"/>
                </a:solidFill>
                <a:effectLst>
                  <a:outerShdw blurRad="38100" dist="38100" dir="2700000" algn="tl">
                    <a:srgbClr val="DDDDDD"/>
                  </a:outerShdw>
                </a:effectLst>
                <a:latin typeface="+mj-lt"/>
                <a:cs typeface="Arial"/>
              </a:rPr>
              <a:t>What can we do?</a:t>
            </a:r>
          </a:p>
        </p:txBody>
      </p:sp>
      <p:sp>
        <p:nvSpPr>
          <p:cNvPr id="18" name="Rectangle 4"/>
          <p:cNvSpPr>
            <a:spLocks noChangeArrowheads="1"/>
          </p:cNvSpPr>
          <p:nvPr/>
        </p:nvSpPr>
        <p:spPr bwMode="auto">
          <a:xfrm>
            <a:off x="310890" y="4807239"/>
            <a:ext cx="1003223" cy="339339"/>
          </a:xfrm>
          <a:prstGeom prst="rect">
            <a:avLst/>
          </a:prstGeom>
          <a:solidFill>
            <a:schemeClr val="accent1">
              <a:lumMod val="20000"/>
              <a:lumOff val="80000"/>
            </a:schemeClr>
          </a:solidFill>
          <a:ln w="9525">
            <a:noFill/>
            <a:miter lim="800000"/>
            <a:headEnd/>
            <a:tailEnd/>
          </a:ln>
          <a:effectLst/>
        </p:spPr>
        <p:txBody>
          <a:bodyPr wrap="square" lIns="64291" tIns="91440" rIns="64291" bIns="32146">
            <a:prstTxWarp prst="textNoShape">
              <a:avLst/>
            </a:prstTxWarp>
            <a:spAutoFit/>
          </a:bodyPr>
          <a:lstStyle/>
          <a:p>
            <a:pPr marL="342882" indent="-342882">
              <a:lnSpc>
                <a:spcPct val="80000"/>
              </a:lnSpc>
              <a:spcBef>
                <a:spcPct val="20000"/>
              </a:spcBef>
              <a:buClr>
                <a:srgbClr val="D60093"/>
              </a:buClr>
              <a:buSzPct val="65000"/>
              <a:defRPr/>
            </a:pPr>
            <a:r>
              <a:rPr lang="en-US" sz="1700" b="1" dirty="0">
                <a:solidFill>
                  <a:schemeClr val="accent1">
                    <a:lumMod val="75000"/>
                  </a:schemeClr>
                </a:solidFill>
                <a:effectLst>
                  <a:outerShdw blurRad="38100" dist="38100" dir="2700000" algn="tl">
                    <a:srgbClr val="DDDDDD"/>
                  </a:outerShdw>
                </a:effectLst>
                <a:latin typeface="+mj-lt"/>
                <a:cs typeface="Arial"/>
              </a:rPr>
              <a:t>3. Launch</a:t>
            </a:r>
          </a:p>
        </p:txBody>
      </p:sp>
      <p:sp>
        <p:nvSpPr>
          <p:cNvPr id="19" name="Rectangle 4"/>
          <p:cNvSpPr>
            <a:spLocks noChangeArrowheads="1"/>
          </p:cNvSpPr>
          <p:nvPr/>
        </p:nvSpPr>
        <p:spPr bwMode="auto">
          <a:xfrm>
            <a:off x="5508541" y="3180368"/>
            <a:ext cx="3292475" cy="294183"/>
          </a:xfrm>
          <a:prstGeom prst="rect">
            <a:avLst/>
          </a:prstGeom>
          <a:noFill/>
          <a:ln w="9525">
            <a:noFill/>
            <a:miter lim="800000"/>
            <a:headEnd/>
            <a:tailEnd/>
          </a:ln>
          <a:effectLst/>
        </p:spPr>
        <p:txBody>
          <a:bodyPr>
            <a:prstTxWarp prst="textNoShape">
              <a:avLst/>
            </a:prstTxWarp>
            <a:spAutoFit/>
          </a:bodyPr>
          <a:lstStyle/>
          <a:p>
            <a:pPr marL="342882" indent="-342882">
              <a:lnSpc>
                <a:spcPct val="80000"/>
              </a:lnSpc>
              <a:spcBef>
                <a:spcPct val="20000"/>
              </a:spcBef>
              <a:buClr>
                <a:srgbClr val="D60093"/>
              </a:buClr>
              <a:buSzPct val="65000"/>
              <a:defRPr/>
            </a:pPr>
            <a:r>
              <a:rPr lang="en-US" sz="1600" b="1" dirty="0">
                <a:solidFill>
                  <a:schemeClr val="accent1">
                    <a:lumMod val="75000"/>
                  </a:schemeClr>
                </a:solidFill>
                <a:effectLst>
                  <a:outerShdw blurRad="38100" dist="38100" dir="2700000" algn="tl">
                    <a:srgbClr val="DDDDDD"/>
                  </a:outerShdw>
                </a:effectLst>
                <a:latin typeface="Calibri Light" panose="020F0302020204030204" pitchFamily="34" charset="0"/>
                <a:cs typeface="Arial"/>
              </a:rPr>
              <a:t>Refine value proposition</a:t>
            </a:r>
          </a:p>
        </p:txBody>
      </p:sp>
      <p:sp>
        <p:nvSpPr>
          <p:cNvPr id="1945604" name="Rectangle 4"/>
          <p:cNvSpPr>
            <a:spLocks noChangeArrowheads="1"/>
          </p:cNvSpPr>
          <p:nvPr/>
        </p:nvSpPr>
        <p:spPr bwMode="auto">
          <a:xfrm>
            <a:off x="310890" y="3392471"/>
            <a:ext cx="3343275" cy="1419753"/>
          </a:xfrm>
          <a:prstGeom prst="rect">
            <a:avLst/>
          </a:prstGeom>
          <a:noFill/>
          <a:ln w="9525">
            <a:noFill/>
            <a:miter lim="800000"/>
            <a:headEnd/>
            <a:tailEnd/>
          </a:ln>
          <a:effectLst/>
        </p:spPr>
        <p:txBody>
          <a:bodyPr>
            <a:prstTxWarp prst="textNoShape">
              <a:avLst/>
            </a:prstTxWarp>
          </a:bodyPr>
          <a:lstStyle/>
          <a:p>
            <a:pPr marL="342882" indent="-342882">
              <a:spcBef>
                <a:spcPct val="20000"/>
              </a:spcBef>
              <a:buClr>
                <a:srgbClr val="D60093"/>
              </a:buClr>
              <a:buSzPct val="65000"/>
              <a:buFont typeface="Monotype Sorts" charset="2"/>
              <a:buChar char="q"/>
              <a:defRPr/>
            </a:pPr>
            <a:endParaRPr lang="en-US" sz="1700" dirty="0">
              <a:solidFill>
                <a:srgbClr val="800080"/>
              </a:solidFill>
              <a:effectLst>
                <a:outerShdw blurRad="38100" dist="38100" dir="2700000" algn="tl">
                  <a:srgbClr val="DDDDDD"/>
                </a:outerShdw>
              </a:effectLst>
              <a:latin typeface="+mj-lt"/>
              <a:cs typeface="Arial"/>
            </a:endParaRPr>
          </a:p>
        </p:txBody>
      </p:sp>
      <p:sp>
        <p:nvSpPr>
          <p:cNvPr id="21" name="Rectangle 4"/>
          <p:cNvSpPr>
            <a:spLocks noChangeArrowheads="1"/>
          </p:cNvSpPr>
          <p:nvPr/>
        </p:nvSpPr>
        <p:spPr bwMode="auto">
          <a:xfrm>
            <a:off x="310891" y="3339883"/>
            <a:ext cx="1613050" cy="353045"/>
          </a:xfrm>
          <a:prstGeom prst="rect">
            <a:avLst/>
          </a:prstGeom>
          <a:solidFill>
            <a:schemeClr val="accent1">
              <a:lumMod val="20000"/>
              <a:lumOff val="80000"/>
            </a:schemeClr>
          </a:solidFill>
          <a:ln w="9525">
            <a:noFill/>
            <a:miter lim="800000"/>
            <a:headEnd/>
            <a:tailEnd/>
          </a:ln>
          <a:effectLst/>
        </p:spPr>
        <p:txBody>
          <a:bodyPr tIns="91440">
            <a:prstTxWarp prst="textNoShape">
              <a:avLst/>
            </a:prstTxWarp>
            <a:spAutoFit/>
          </a:bodyPr>
          <a:lstStyle/>
          <a:p>
            <a:pPr marL="342882" indent="-342882">
              <a:lnSpc>
                <a:spcPct val="80000"/>
              </a:lnSpc>
              <a:spcBef>
                <a:spcPct val="20000"/>
              </a:spcBef>
              <a:buClr>
                <a:srgbClr val="D60093"/>
              </a:buClr>
              <a:buSzPct val="65000"/>
              <a:defRPr/>
            </a:pPr>
            <a:r>
              <a:rPr lang="en-US" sz="1700" b="1" dirty="0">
                <a:solidFill>
                  <a:schemeClr val="accent1">
                    <a:lumMod val="75000"/>
                  </a:schemeClr>
                </a:solidFill>
                <a:effectLst>
                  <a:outerShdw blurRad="38100" dist="38100" dir="2700000" algn="tl">
                    <a:srgbClr val="DDDDDD"/>
                  </a:outerShdw>
                </a:effectLst>
                <a:latin typeface="+mj-lt"/>
                <a:cs typeface="Arial"/>
              </a:rPr>
              <a:t>2. Talk, talk, talk</a:t>
            </a:r>
          </a:p>
        </p:txBody>
      </p:sp>
      <p:sp>
        <p:nvSpPr>
          <p:cNvPr id="35845" name="Rectangle 16"/>
          <p:cNvSpPr>
            <a:spLocks noGrp="1" noChangeArrowheads="1"/>
          </p:cNvSpPr>
          <p:nvPr>
            <p:ph type="title"/>
          </p:nvPr>
        </p:nvSpPr>
        <p:spPr>
          <a:xfrm>
            <a:off x="1790507" y="846145"/>
            <a:ext cx="3835547" cy="819830"/>
          </a:xfrm>
        </p:spPr>
        <p:txBody>
          <a:bodyPr>
            <a:normAutofit/>
          </a:bodyPr>
          <a:lstStyle/>
          <a:p>
            <a:pPr algn="r"/>
            <a:r>
              <a:rPr lang="en-US" sz="3800" dirty="0">
                <a:solidFill>
                  <a:srgbClr val="B63349"/>
                </a:solidFill>
                <a:cs typeface="Arial"/>
              </a:rPr>
              <a:t>How to get going</a:t>
            </a:r>
            <a:endParaRPr lang="en-US" sz="2500" dirty="0">
              <a:solidFill>
                <a:srgbClr val="B63349"/>
              </a:solidFill>
              <a:cs typeface="Arial"/>
            </a:endParaRPr>
          </a:p>
        </p:txBody>
      </p:sp>
      <p:sp>
        <p:nvSpPr>
          <p:cNvPr id="23" name="Rectangle 4"/>
          <p:cNvSpPr>
            <a:spLocks noChangeArrowheads="1"/>
          </p:cNvSpPr>
          <p:nvPr/>
        </p:nvSpPr>
        <p:spPr bwMode="auto">
          <a:xfrm>
            <a:off x="5508541" y="3776188"/>
            <a:ext cx="2995908" cy="294183"/>
          </a:xfrm>
          <a:prstGeom prst="rect">
            <a:avLst/>
          </a:prstGeom>
          <a:noFill/>
          <a:ln w="9525">
            <a:noFill/>
            <a:miter lim="800000"/>
            <a:headEnd/>
            <a:tailEnd/>
          </a:ln>
          <a:effectLst/>
        </p:spPr>
        <p:txBody>
          <a:bodyPr wrap="square">
            <a:prstTxWarp prst="textNoShape">
              <a:avLst/>
            </a:prstTxWarp>
            <a:spAutoFit/>
          </a:bodyPr>
          <a:lstStyle/>
          <a:p>
            <a:pPr marL="342882" indent="-342882">
              <a:lnSpc>
                <a:spcPct val="80000"/>
              </a:lnSpc>
              <a:spcBef>
                <a:spcPct val="20000"/>
              </a:spcBef>
              <a:buClr>
                <a:srgbClr val="D60093"/>
              </a:buClr>
              <a:buSzPct val="65000"/>
              <a:defRPr/>
            </a:pPr>
            <a:r>
              <a:rPr lang="en-US" sz="1600" b="1" dirty="0">
                <a:solidFill>
                  <a:schemeClr val="accent1">
                    <a:lumMod val="75000"/>
                  </a:schemeClr>
                </a:solidFill>
                <a:effectLst>
                  <a:outerShdw blurRad="38100" dist="38100" dir="2700000" algn="tl">
                    <a:srgbClr val="DDDDDD"/>
                  </a:outerShdw>
                </a:effectLst>
                <a:latin typeface="+mj-lt"/>
                <a:cs typeface="Arial"/>
              </a:rPr>
              <a:t>Build a community</a:t>
            </a:r>
          </a:p>
        </p:txBody>
      </p:sp>
      <p:pic>
        <p:nvPicPr>
          <p:cNvPr id="24" name="Picture 23" descr="logo_imag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30133" y="6548933"/>
            <a:ext cx="396008" cy="255489"/>
          </a:xfrm>
          <a:prstGeom prst="rect">
            <a:avLst/>
          </a:prstGeom>
        </p:spPr>
      </p:pic>
      <p:sp>
        <p:nvSpPr>
          <p:cNvPr id="28" name="Rectangle 27"/>
          <p:cNvSpPr>
            <a:spLocks noChangeArrowheads="1"/>
          </p:cNvSpPr>
          <p:nvPr/>
        </p:nvSpPr>
        <p:spPr bwMode="auto">
          <a:xfrm>
            <a:off x="310891" y="2212827"/>
            <a:ext cx="2658766" cy="353045"/>
          </a:xfrm>
          <a:prstGeom prst="rect">
            <a:avLst/>
          </a:prstGeom>
          <a:solidFill>
            <a:schemeClr val="accent1">
              <a:lumMod val="20000"/>
              <a:lumOff val="80000"/>
            </a:schemeClr>
          </a:solidFill>
          <a:ln w="9525">
            <a:noFill/>
            <a:miter lim="800000"/>
            <a:headEnd/>
            <a:tailEnd/>
          </a:ln>
          <a:effectLst/>
        </p:spPr>
        <p:txBody>
          <a:bodyPr tIns="91440">
            <a:prstTxWarp prst="textNoShape">
              <a:avLst/>
            </a:prstTxWarp>
            <a:spAutoFit/>
          </a:bodyPr>
          <a:lstStyle/>
          <a:p>
            <a:pPr marL="342882" indent="-342882">
              <a:lnSpc>
                <a:spcPct val="80000"/>
              </a:lnSpc>
              <a:spcBef>
                <a:spcPct val="20000"/>
              </a:spcBef>
              <a:buClr>
                <a:srgbClr val="D60093"/>
              </a:buClr>
              <a:buSzPct val="65000"/>
              <a:defRPr/>
            </a:pPr>
            <a:r>
              <a:rPr lang="en-US" sz="1700" b="1" dirty="0">
                <a:solidFill>
                  <a:schemeClr val="accent1">
                    <a:lumMod val="75000"/>
                  </a:schemeClr>
                </a:solidFill>
                <a:effectLst>
                  <a:outerShdw blurRad="38100" dist="38100" dir="2700000" algn="tl">
                    <a:srgbClr val="DDDDDD"/>
                  </a:outerShdw>
                </a:effectLst>
                <a:latin typeface="+mj-lt"/>
                <a:cs typeface="Arial"/>
              </a:rPr>
              <a:t>1. Prepare value proposition</a:t>
            </a:r>
          </a:p>
        </p:txBody>
      </p:sp>
      <p:sp>
        <p:nvSpPr>
          <p:cNvPr id="30" name="Rectangle 4"/>
          <p:cNvSpPr>
            <a:spLocks noChangeArrowheads="1"/>
          </p:cNvSpPr>
          <p:nvPr/>
        </p:nvSpPr>
        <p:spPr bwMode="auto">
          <a:xfrm>
            <a:off x="5508541" y="4366621"/>
            <a:ext cx="3292475" cy="294183"/>
          </a:xfrm>
          <a:prstGeom prst="rect">
            <a:avLst/>
          </a:prstGeom>
          <a:noFill/>
          <a:ln w="9525">
            <a:noFill/>
            <a:miter lim="800000"/>
            <a:headEnd/>
            <a:tailEnd/>
          </a:ln>
          <a:effectLst/>
        </p:spPr>
        <p:txBody>
          <a:bodyPr>
            <a:prstTxWarp prst="textNoShape">
              <a:avLst/>
            </a:prstTxWarp>
            <a:spAutoFit/>
          </a:bodyPr>
          <a:lstStyle/>
          <a:p>
            <a:pPr marL="342882" indent="-342882">
              <a:lnSpc>
                <a:spcPct val="80000"/>
              </a:lnSpc>
              <a:spcBef>
                <a:spcPct val="20000"/>
              </a:spcBef>
              <a:buClr>
                <a:srgbClr val="D60093"/>
              </a:buClr>
              <a:buSzPct val="65000"/>
              <a:defRPr/>
            </a:pPr>
            <a:r>
              <a:rPr lang="en-US" sz="1600" b="1" dirty="0">
                <a:solidFill>
                  <a:schemeClr val="accent1">
                    <a:lumMod val="75000"/>
                  </a:schemeClr>
                </a:solidFill>
                <a:effectLst>
                  <a:outerShdw blurRad="38100" dist="38100" dir="2700000" algn="tl">
                    <a:srgbClr val="DDDDDD"/>
                  </a:outerShdw>
                </a:effectLst>
                <a:latin typeface="+mj-lt"/>
                <a:cs typeface="Arial"/>
              </a:rPr>
              <a:t>Develop internal leadership</a:t>
            </a:r>
          </a:p>
        </p:txBody>
      </p:sp>
      <p:sp>
        <p:nvSpPr>
          <p:cNvPr id="4" name="Right Arrow 3"/>
          <p:cNvSpPr/>
          <p:nvPr/>
        </p:nvSpPr>
        <p:spPr>
          <a:xfrm>
            <a:off x="3907227" y="2325519"/>
            <a:ext cx="406400" cy="3046330"/>
          </a:xfrm>
          <a:prstGeom prst="rightArrow">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pic>
        <p:nvPicPr>
          <p:cNvPr id="20" name="Picture 19" descr="IMG_4872 - Version 2.JPG">
            <a:extLst>
              <a:ext uri="{FF2B5EF4-FFF2-40B4-BE49-F238E27FC236}">
                <a16:creationId xmlns:a16="http://schemas.microsoft.com/office/drawing/2014/main" id="{1CADBA9A-48CD-1A42-9821-A52135CDED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74345" y="846145"/>
            <a:ext cx="2408768" cy="1768052"/>
          </a:xfrm>
          <a:prstGeom prst="rect">
            <a:avLst/>
          </a:prstGeom>
        </p:spPr>
      </p:pic>
      <p:pic>
        <p:nvPicPr>
          <p:cNvPr id="3" name="Picture 2" descr="A group of people sitting at a table&#10;&#10;Description automatically generated">
            <a:extLst>
              <a:ext uri="{FF2B5EF4-FFF2-40B4-BE49-F238E27FC236}">
                <a16:creationId xmlns:a16="http://schemas.microsoft.com/office/drawing/2014/main" id="{BD3EC6A6-3C52-554C-88AF-E1F8A28508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5966" y="446826"/>
            <a:ext cx="1418839" cy="1064822"/>
          </a:xfrm>
          <a:prstGeom prst="rect">
            <a:avLst/>
          </a:prstGeom>
        </p:spPr>
      </p:pic>
      <p:pic>
        <p:nvPicPr>
          <p:cNvPr id="25" name="Picture 24" descr="IMG_4876 - Version 2.JPG">
            <a:extLst>
              <a:ext uri="{FF2B5EF4-FFF2-40B4-BE49-F238E27FC236}">
                <a16:creationId xmlns:a16="http://schemas.microsoft.com/office/drawing/2014/main" id="{C56BF5E1-3ECB-674B-828A-198BF1F9513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07322" y="5348714"/>
            <a:ext cx="1792625" cy="1315799"/>
          </a:xfrm>
          <a:prstGeom prst="rect">
            <a:avLst/>
          </a:prstGeom>
        </p:spPr>
      </p:pic>
      <p:sp>
        <p:nvSpPr>
          <p:cNvPr id="26" name="Rectangle 4">
            <a:extLst>
              <a:ext uri="{FF2B5EF4-FFF2-40B4-BE49-F238E27FC236}">
                <a16:creationId xmlns:a16="http://schemas.microsoft.com/office/drawing/2014/main" id="{7276617E-052C-C947-931C-931A1D7DD53D}"/>
              </a:ext>
            </a:extLst>
          </p:cNvPr>
          <p:cNvSpPr>
            <a:spLocks noChangeArrowheads="1"/>
          </p:cNvSpPr>
          <p:nvPr/>
        </p:nvSpPr>
        <p:spPr bwMode="auto">
          <a:xfrm>
            <a:off x="1567175" y="4671631"/>
            <a:ext cx="2343337" cy="655868"/>
          </a:xfrm>
          <a:prstGeom prst="rect">
            <a:avLst/>
          </a:prstGeom>
          <a:noFill/>
          <a:ln w="9525">
            <a:noFill/>
            <a:miter lim="800000"/>
            <a:headEnd/>
            <a:tailEnd/>
          </a:ln>
          <a:effectLst/>
        </p:spPr>
        <p:txBody>
          <a:bodyPr lIns="64291" tIns="32146" rIns="64291" bIns="32146">
            <a:prstTxWarp prst="textNoShape">
              <a:avLst/>
            </a:prstTxWarp>
          </a:bodyPr>
          <a:lstStyle/>
          <a:p>
            <a:pPr marL="342882" indent="-342882">
              <a:spcBef>
                <a:spcPct val="20000"/>
              </a:spcBef>
              <a:buClr>
                <a:srgbClr val="D60093"/>
              </a:buClr>
              <a:buSzPct val="65000"/>
              <a:buFont typeface="Wingdings" pitchFamily="2" charset="2"/>
              <a:buChar char="Ø"/>
              <a:defRPr/>
            </a:pPr>
            <a:r>
              <a:rPr lang="en-US" sz="1700" dirty="0">
                <a:solidFill>
                  <a:srgbClr val="B63349"/>
                </a:solidFill>
                <a:effectLst>
                  <a:outerShdw blurRad="38100" dist="38100" dir="2700000" algn="tl">
                    <a:srgbClr val="DDDDDD"/>
                  </a:outerShdw>
                </a:effectLst>
                <a:latin typeface="+mj-lt"/>
                <a:cs typeface="Arial"/>
              </a:rPr>
              <a:t>What difference do we want to make?</a:t>
            </a:r>
          </a:p>
        </p:txBody>
      </p:sp>
      <p:sp>
        <p:nvSpPr>
          <p:cNvPr id="31" name="Rectangle 4">
            <a:extLst>
              <a:ext uri="{FF2B5EF4-FFF2-40B4-BE49-F238E27FC236}">
                <a16:creationId xmlns:a16="http://schemas.microsoft.com/office/drawing/2014/main" id="{04AE72F3-BA36-FF4D-B0BD-1653443F8AA1}"/>
              </a:ext>
            </a:extLst>
          </p:cNvPr>
          <p:cNvSpPr>
            <a:spLocks noChangeArrowheads="1"/>
          </p:cNvSpPr>
          <p:nvPr/>
        </p:nvSpPr>
        <p:spPr bwMode="auto">
          <a:xfrm rot="20075472">
            <a:off x="1386101" y="3947259"/>
            <a:ext cx="1984800" cy="412751"/>
          </a:xfrm>
          <a:prstGeom prst="rect">
            <a:avLst/>
          </a:prstGeom>
          <a:noFill/>
          <a:ln w="9525">
            <a:noFill/>
            <a:miter lim="800000"/>
            <a:headEnd/>
            <a:tailEnd/>
          </a:ln>
          <a:effectLst/>
        </p:spPr>
        <p:txBody>
          <a:bodyPr lIns="64291" tIns="32146" rIns="64291" bIns="32146">
            <a:prstTxWarp prst="textNoShape">
              <a:avLst/>
            </a:prstTxWarp>
          </a:bodyPr>
          <a:lstStyle/>
          <a:p>
            <a:pPr marL="342882" indent="-342882">
              <a:spcBef>
                <a:spcPct val="20000"/>
              </a:spcBef>
              <a:buClr>
                <a:srgbClr val="D60093"/>
              </a:buClr>
              <a:buSzPct val="65000"/>
              <a:buFont typeface="Wingdings" pitchFamily="2" charset="2"/>
              <a:buChar char="Ø"/>
              <a:defRPr/>
            </a:pPr>
            <a:r>
              <a:rPr lang="en-US" sz="1700" dirty="0">
                <a:solidFill>
                  <a:srgbClr val="B63349"/>
                </a:solidFill>
                <a:effectLst>
                  <a:outerShdw blurRad="38100" dist="38100" dir="2700000" algn="tl">
                    <a:srgbClr val="DDDDDD"/>
                  </a:outerShdw>
                </a:effectLst>
                <a:latin typeface="+mj-lt"/>
                <a:cs typeface="Arial"/>
              </a:rPr>
              <a:t>Who are we?</a:t>
            </a:r>
          </a:p>
        </p:txBody>
      </p:sp>
    </p:spTree>
    <p:extLst>
      <p:ext uri="{BB962C8B-B14F-4D97-AF65-F5344CB8AC3E}">
        <p14:creationId xmlns:p14="http://schemas.microsoft.com/office/powerpoint/2010/main" val="180300672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SC_0349.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312" y="0"/>
            <a:ext cx="9186312" cy="6858000"/>
          </a:xfrm>
          <a:prstGeom prst="rect">
            <a:avLst/>
          </a:prstGeom>
        </p:spPr>
      </p:pic>
      <p:sp>
        <p:nvSpPr>
          <p:cNvPr id="6" name="Title 1"/>
          <p:cNvSpPr txBox="1">
            <a:spLocks/>
          </p:cNvSpPr>
          <p:nvPr/>
        </p:nvSpPr>
        <p:spPr>
          <a:xfrm>
            <a:off x="-42312" y="12831"/>
            <a:ext cx="9186312" cy="985838"/>
          </a:xfrm>
          <a:prstGeom prst="rect">
            <a:avLst/>
          </a:prstGeom>
          <a:solidFill>
            <a:schemeClr val="tx1">
              <a:lumMod val="50000"/>
              <a:lumOff val="50000"/>
              <a:alpha val="55000"/>
            </a:schemeClr>
          </a:solidFill>
        </p:spPr>
        <p:txBody>
          <a:bodyPr vert="horz" lIns="91440" tIns="45720" rIns="91440" bIns="45720" rtlCol="0" anchor="ctr">
            <a:normAutofit fontScale="85000"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DDD9C3"/>
                </a:solidFill>
                <a:effectLst>
                  <a:outerShdw blurRad="50800" dist="38100" dir="2700000" algn="tl" rotWithShape="0">
                    <a:srgbClr val="000000">
                      <a:alpha val="43000"/>
                    </a:srgbClr>
                  </a:outerShdw>
                </a:effectLst>
                <a:uLnTx/>
                <a:uFillTx/>
                <a:latin typeface="+mj-lt"/>
                <a:ea typeface="+mj-ea"/>
                <a:cs typeface="+mj-cs"/>
              </a:rPr>
              <a:t>Creating a shared picture of the community</a:t>
            </a:r>
          </a:p>
        </p:txBody>
      </p:sp>
      <p:pic>
        <p:nvPicPr>
          <p:cNvPr id="7" name="Picture 6" descr="logo_imag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5680" y="6548532"/>
            <a:ext cx="396008" cy="255489"/>
          </a:xfrm>
          <a:prstGeom prst="rect">
            <a:avLst/>
          </a:prstGeom>
        </p:spPr>
      </p:pic>
    </p:spTree>
    <p:extLst>
      <p:ext uri="{BB962C8B-B14F-4D97-AF65-F5344CB8AC3E}">
        <p14:creationId xmlns:p14="http://schemas.microsoft.com/office/powerpoint/2010/main" val="3439882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856457" y="1232297"/>
            <a:ext cx="7302500" cy="1339850"/>
            <a:chOff x="568" y="1084"/>
            <a:chExt cx="4600" cy="844"/>
          </a:xfrm>
        </p:grpSpPr>
        <p:sp>
          <p:nvSpPr>
            <p:cNvPr id="2404356" name="Rectangle 4"/>
            <p:cNvSpPr>
              <a:spLocks noChangeArrowheads="1"/>
            </p:cNvSpPr>
            <p:nvPr/>
          </p:nvSpPr>
          <p:spPr bwMode="auto">
            <a:xfrm>
              <a:off x="568" y="1084"/>
              <a:ext cx="4600" cy="844"/>
            </a:xfrm>
            <a:prstGeom prst="rect">
              <a:avLst/>
            </a:prstGeom>
            <a:solidFill>
              <a:schemeClr val="bg1">
                <a:lumMod val="65000"/>
                <a:alpha val="85000"/>
              </a:schemeClr>
            </a:solidFill>
            <a:ln w="38100">
              <a:noFill/>
              <a:miter lim="800000"/>
              <a:headEnd/>
              <a:tailEnd/>
            </a:ln>
            <a:effectLst/>
            <a:scene3d>
              <a:camera prst="orthographicFront"/>
              <a:lightRig rig="threePt" dir="t"/>
            </a:scene3d>
            <a:sp3d>
              <a:bevelT/>
            </a:sp3d>
          </p:spPr>
          <p:txBody>
            <a:bodyPr wrap="none" anchor="ctr">
              <a:prstTxWarp prst="textNoShape">
                <a:avLst/>
              </a:prstTxWarp>
            </a:bodyPr>
            <a:lstStyle/>
            <a:p>
              <a:pPr>
                <a:defRPr/>
              </a:pPr>
              <a:endParaRPr lang="en-US">
                <a:effectLst>
                  <a:outerShdw blurRad="38100" dist="38100" dir="2700000" algn="tl">
                    <a:srgbClr val="000000">
                      <a:alpha val="43137"/>
                    </a:srgbClr>
                  </a:outerShdw>
                </a:effectLst>
                <a:latin typeface="Arial"/>
                <a:cs typeface="Arial"/>
              </a:endParaRPr>
            </a:p>
          </p:txBody>
        </p:sp>
        <p:sp>
          <p:nvSpPr>
            <p:cNvPr id="2404357" name="Rectangle 5"/>
            <p:cNvSpPr>
              <a:spLocks noChangeArrowheads="1"/>
            </p:cNvSpPr>
            <p:nvPr/>
          </p:nvSpPr>
          <p:spPr bwMode="auto">
            <a:xfrm>
              <a:off x="2015" y="1290"/>
              <a:ext cx="1604" cy="446"/>
            </a:xfrm>
            <a:prstGeom prst="rect">
              <a:avLst/>
            </a:prstGeom>
            <a:noFill/>
            <a:ln w="9525">
              <a:noFill/>
              <a:miter lim="800000"/>
              <a:headEnd/>
              <a:tailEnd/>
            </a:ln>
            <a:effectLst/>
            <a:scene3d>
              <a:camera prst="orthographicFront"/>
              <a:lightRig rig="threePt" dir="t"/>
            </a:scene3d>
            <a:sp3d>
              <a:bevelT/>
            </a:sp3d>
          </p:spPr>
          <p:txBody>
            <a:bodyPr wrap="square" anchor="ctr">
              <a:prstTxWarp prst="textNoShape">
                <a:avLst/>
              </a:prstTxWarp>
              <a:spAutoFit/>
            </a:bodyPr>
            <a:lstStyle/>
            <a:p>
              <a:pPr algn="ctr">
                <a:spcBef>
                  <a:spcPts val="500"/>
                </a:spcBef>
                <a:spcAft>
                  <a:spcPts val="500"/>
                </a:spcAft>
                <a:defRPr/>
              </a:pPr>
              <a:r>
                <a:rPr lang="en-US" sz="4000" b="1" dirty="0">
                  <a:solidFill>
                    <a:srgbClr val="4E1025"/>
                  </a:solidFill>
                  <a:effectLst>
                    <a:outerShdw blurRad="38100" dist="38100" dir="2700000" algn="tl">
                      <a:srgbClr val="DDDDDD"/>
                    </a:outerShdw>
                  </a:effectLst>
                  <a:cs typeface="Arial"/>
                </a:rPr>
                <a:t>Thanks!</a:t>
              </a:r>
            </a:p>
          </p:txBody>
        </p:sp>
      </p:grpSp>
      <p:sp>
        <p:nvSpPr>
          <p:cNvPr id="2404358" name="Rectangle 6"/>
          <p:cNvSpPr>
            <a:spLocks noChangeArrowheads="1"/>
          </p:cNvSpPr>
          <p:nvPr/>
        </p:nvSpPr>
        <p:spPr bwMode="auto">
          <a:xfrm>
            <a:off x="1250156" y="3429000"/>
            <a:ext cx="6697266" cy="3088082"/>
          </a:xfrm>
          <a:prstGeom prst="rect">
            <a:avLst/>
          </a:prstGeom>
          <a:solidFill>
            <a:schemeClr val="bg1">
              <a:lumMod val="85000"/>
              <a:alpha val="73000"/>
            </a:schemeClr>
          </a:solidFill>
          <a:ln w="9525">
            <a:noFill/>
            <a:miter lim="800000"/>
            <a:headEnd/>
            <a:tailEnd/>
          </a:ln>
          <a:effectLst/>
          <a:scene3d>
            <a:camera prst="orthographicFront"/>
            <a:lightRig rig="threePt" dir="t"/>
          </a:scene3d>
          <a:sp3d>
            <a:bevelT/>
          </a:sp3d>
        </p:spPr>
        <p:txBody>
          <a:bodyPr lIns="91435" tIns="182880" rIns="91435" bIns="45718">
            <a:prstTxWarp prst="textNoShape">
              <a:avLst/>
            </a:prstTxWarp>
          </a:bodyPr>
          <a:lstStyle/>
          <a:p>
            <a:pPr marL="7937" indent="-7937" algn="ctr">
              <a:spcBef>
                <a:spcPts val="1200"/>
              </a:spcBef>
              <a:buClr>
                <a:srgbClr val="D60093"/>
              </a:buClr>
              <a:buSzPct val="65000"/>
              <a:defRPr/>
            </a:pPr>
            <a:r>
              <a:rPr lang="en-US" sz="2400" dirty="0">
                <a:solidFill>
                  <a:srgbClr val="9D1F28"/>
                </a:solidFill>
                <a:effectLst>
                  <a:outerShdw blurRad="38100" dist="38100" dir="2700000" algn="tl">
                    <a:srgbClr val="DDDDDD"/>
                  </a:outerShdw>
                </a:effectLst>
                <a:cs typeface="Arial"/>
              </a:rPr>
              <a:t>Etienne and Beverly Wenger-Trayner</a:t>
            </a:r>
          </a:p>
          <a:p>
            <a:pPr marL="7937" indent="-7937" algn="ctr">
              <a:spcBef>
                <a:spcPts val="1200"/>
              </a:spcBef>
              <a:buClr>
                <a:srgbClr val="D60093"/>
              </a:buClr>
              <a:buSzPct val="65000"/>
              <a:defRPr/>
            </a:pPr>
            <a:r>
              <a:rPr lang="en-US" sz="2000" dirty="0">
                <a:solidFill>
                  <a:srgbClr val="9D1F28"/>
                </a:solidFill>
                <a:effectLst>
                  <a:outerShdw blurRad="38100" dist="38100" dir="2700000" algn="tl">
                    <a:srgbClr val="DDDDDD"/>
                  </a:outerShdw>
                </a:effectLst>
                <a:cs typeface="Arial"/>
              </a:rPr>
              <a:t>email: </a:t>
            </a:r>
            <a:r>
              <a:rPr lang="en-US" sz="2000" dirty="0" err="1">
                <a:solidFill>
                  <a:srgbClr val="9D1F28"/>
                </a:solidFill>
                <a:effectLst>
                  <a:outerShdw blurRad="38100" dist="38100" dir="2700000" algn="tl">
                    <a:srgbClr val="DDDDDD"/>
                  </a:outerShdw>
                </a:effectLst>
                <a:cs typeface="Arial"/>
              </a:rPr>
              <a:t>be@wenger-trayner.com</a:t>
            </a:r>
            <a:endParaRPr lang="en-US" sz="2000" dirty="0">
              <a:solidFill>
                <a:srgbClr val="9D1F28"/>
              </a:solidFill>
              <a:effectLst>
                <a:outerShdw blurRad="38100" dist="38100" dir="2700000" algn="tl">
                  <a:srgbClr val="DDDDDD"/>
                </a:outerShdw>
              </a:effectLst>
              <a:cs typeface="Arial"/>
            </a:endParaRPr>
          </a:p>
          <a:p>
            <a:pPr marL="7937" indent="-7937" algn="ctr">
              <a:spcBef>
                <a:spcPts val="1200"/>
              </a:spcBef>
              <a:buClr>
                <a:srgbClr val="D60093"/>
              </a:buClr>
              <a:buSzPct val="65000"/>
              <a:defRPr/>
            </a:pPr>
            <a:r>
              <a:rPr lang="en-US" sz="2000" dirty="0">
                <a:solidFill>
                  <a:srgbClr val="9D1F28"/>
                </a:solidFill>
                <a:effectLst>
                  <a:outerShdw blurRad="38100" dist="38100" dir="2700000" algn="tl">
                    <a:srgbClr val="DDDDDD"/>
                  </a:outerShdw>
                </a:effectLst>
                <a:cs typeface="Arial"/>
              </a:rPr>
              <a:t>website: http://</a:t>
            </a:r>
            <a:r>
              <a:rPr lang="en-US" sz="2000" dirty="0" err="1">
                <a:solidFill>
                  <a:srgbClr val="9D1F28"/>
                </a:solidFill>
                <a:effectLst>
                  <a:outerShdw blurRad="38100" dist="38100" dir="2700000" algn="tl">
                    <a:srgbClr val="DDDDDD"/>
                  </a:outerShdw>
                </a:effectLst>
                <a:cs typeface="Arial"/>
              </a:rPr>
              <a:t>wenger-trayner.com</a:t>
            </a:r>
            <a:br>
              <a:rPr lang="en-US" sz="2000" dirty="0">
                <a:solidFill>
                  <a:srgbClr val="9D1F28"/>
                </a:solidFill>
                <a:effectLst>
                  <a:outerShdw blurRad="38100" dist="38100" dir="2700000" algn="tl">
                    <a:srgbClr val="DDDDDD"/>
                  </a:outerShdw>
                </a:effectLst>
                <a:cs typeface="Arial"/>
              </a:rPr>
            </a:br>
            <a:endParaRPr lang="en-US" sz="1000" dirty="0">
              <a:solidFill>
                <a:srgbClr val="9D1F28"/>
              </a:solidFill>
              <a:effectLst>
                <a:outerShdw blurRad="38100" dist="38100" dir="2700000" algn="tl">
                  <a:srgbClr val="DDDDDD"/>
                </a:outerShdw>
              </a:effectLst>
              <a:cs typeface="Arial"/>
            </a:endParaRPr>
          </a:p>
          <a:p>
            <a:pPr marL="7937" indent="-7937" algn="ctr">
              <a:spcBef>
                <a:spcPts val="1200"/>
              </a:spcBef>
              <a:buClr>
                <a:srgbClr val="D60093"/>
              </a:buClr>
              <a:buSzPct val="65000"/>
              <a:defRPr/>
            </a:pPr>
            <a:r>
              <a:rPr lang="en-US" sz="2400" dirty="0">
                <a:solidFill>
                  <a:srgbClr val="9D1F28"/>
                </a:solidFill>
                <a:effectLst>
                  <a:outerShdw blurRad="38100" dist="38100" dir="2700000" algn="tl">
                    <a:srgbClr val="DDDDDD"/>
                  </a:outerShdw>
                </a:effectLst>
                <a:cs typeface="Arial"/>
              </a:rPr>
              <a:t>Social learning lab</a:t>
            </a:r>
            <a:br>
              <a:rPr lang="en-US" sz="2400" dirty="0">
                <a:solidFill>
                  <a:srgbClr val="9D1F28"/>
                </a:solidFill>
                <a:effectLst>
                  <a:outerShdw blurRad="38100" dist="38100" dir="2700000" algn="tl">
                    <a:srgbClr val="DDDDDD"/>
                  </a:outerShdw>
                </a:effectLst>
                <a:cs typeface="Arial"/>
              </a:rPr>
            </a:br>
            <a:r>
              <a:rPr lang="en-US" sz="2000" dirty="0">
                <a:solidFill>
                  <a:srgbClr val="9D1F28"/>
                </a:solidFill>
                <a:effectLst>
                  <a:outerShdw blurRad="38100" dist="38100" dir="2700000" algn="tl">
                    <a:srgbClr val="DDDDDD"/>
                  </a:outerShdw>
                </a:effectLst>
                <a:cs typeface="Arial"/>
              </a:rPr>
              <a:t>workshops face-to-face and online: </a:t>
            </a:r>
            <a:br>
              <a:rPr lang="en-US" sz="2000" dirty="0">
                <a:solidFill>
                  <a:srgbClr val="9D1F28"/>
                </a:solidFill>
                <a:effectLst>
                  <a:outerShdw blurRad="38100" dist="38100" dir="2700000" algn="tl">
                    <a:srgbClr val="DDDDDD"/>
                  </a:outerShdw>
                </a:effectLst>
                <a:cs typeface="Arial"/>
              </a:rPr>
            </a:br>
            <a:r>
              <a:rPr lang="en-US" sz="2000" dirty="0">
                <a:solidFill>
                  <a:srgbClr val="9D1F28"/>
                </a:solidFill>
                <a:effectLst>
                  <a:outerShdw blurRad="38100" dist="38100" dir="2700000" algn="tl">
                    <a:srgbClr val="DDDDDD"/>
                  </a:outerShdw>
                </a:effectLst>
                <a:cs typeface="Arial"/>
              </a:rPr>
              <a:t>http://</a:t>
            </a:r>
            <a:r>
              <a:rPr lang="en-US" sz="2000" dirty="0" err="1">
                <a:solidFill>
                  <a:srgbClr val="9D1F28"/>
                </a:solidFill>
                <a:effectLst>
                  <a:outerShdw blurRad="38100" dist="38100" dir="2700000" algn="tl">
                    <a:srgbClr val="DDDDDD"/>
                  </a:outerShdw>
                </a:effectLst>
                <a:cs typeface="Arial"/>
              </a:rPr>
              <a:t>wenger-trayner.com</a:t>
            </a:r>
            <a:r>
              <a:rPr lang="en-US" sz="2000" dirty="0">
                <a:solidFill>
                  <a:srgbClr val="9D1F28"/>
                </a:solidFill>
                <a:effectLst>
                  <a:outerShdw blurRad="38100" dist="38100" dir="2700000" algn="tl">
                    <a:srgbClr val="DDDDDD"/>
                  </a:outerShdw>
                </a:effectLst>
                <a:cs typeface="Arial"/>
              </a:rPr>
              <a:t>/events/</a:t>
            </a:r>
          </a:p>
          <a:p>
            <a:pPr marL="7937" indent="-7937">
              <a:spcBef>
                <a:spcPts val="1200"/>
              </a:spcBef>
              <a:buClr>
                <a:srgbClr val="D60093"/>
              </a:buClr>
              <a:buSzPct val="65000"/>
              <a:defRPr/>
            </a:pPr>
            <a:endParaRPr lang="en-US" sz="2400" dirty="0">
              <a:solidFill>
                <a:schemeClr val="bg2">
                  <a:lumMod val="50000"/>
                </a:schemeClr>
              </a:solidFill>
              <a:effectLst>
                <a:outerShdw blurRad="38100" dist="38100" dir="2700000" algn="tl">
                  <a:srgbClr val="DDDDDD"/>
                </a:outerShdw>
              </a:effectLst>
              <a:cs typeface="Arial"/>
            </a:endParaRPr>
          </a:p>
        </p:txBody>
      </p:sp>
      <p:sp>
        <p:nvSpPr>
          <p:cNvPr id="9" name="Rectangle 10"/>
          <p:cNvSpPr txBox="1">
            <a:spLocks noChangeArrowheads="1"/>
          </p:cNvSpPr>
          <p:nvPr/>
        </p:nvSpPr>
        <p:spPr bwMode="auto">
          <a:xfrm>
            <a:off x="2120900" y="76201"/>
            <a:ext cx="6032500" cy="990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defTabSz="914353" eaLnBrk="0" hangingPunct="0">
              <a:defRPr/>
            </a:pPr>
            <a:endParaRPr lang="en-US" sz="2400" kern="0" dirty="0">
              <a:solidFill>
                <a:schemeClr val="tx2"/>
              </a:solidFill>
              <a:latin typeface="Arial"/>
              <a:ea typeface="ＭＳ Ｐゴシック" charset="-128"/>
              <a:cs typeface="Arial"/>
            </a:endParaRPr>
          </a:p>
        </p:txBody>
      </p:sp>
    </p:spTree>
    <p:extLst>
      <p:ext uri="{BB962C8B-B14F-4D97-AF65-F5344CB8AC3E}">
        <p14:creationId xmlns:p14="http://schemas.microsoft.com/office/powerpoint/2010/main" val="523831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EA1A720-EC4D-440A-A2F1-2EFC75C8BFCA}"/>
              </a:ext>
            </a:extLst>
          </p:cNvPr>
          <p:cNvSpPr/>
          <p:nvPr/>
        </p:nvSpPr>
        <p:spPr>
          <a:xfrm>
            <a:off x="0" y="1"/>
            <a:ext cx="9144000" cy="6858000"/>
          </a:xfrm>
          <a:prstGeom prst="rect">
            <a:avLst/>
          </a:prstGeom>
          <a:solidFill>
            <a:srgbClr val="0F8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4" name="Picture 6" descr="Background Conference Banner">
            <a:extLst>
              <a:ext uri="{FF2B5EF4-FFF2-40B4-BE49-F238E27FC236}">
                <a16:creationId xmlns:a16="http://schemas.microsoft.com/office/drawing/2014/main" id="{24DFE874-AC92-4088-A8AC-E5A551EC4E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DD610C7-9808-48DE-868E-0605F402F191}"/>
              </a:ext>
            </a:extLst>
          </p:cNvPr>
          <p:cNvSpPr txBox="1"/>
          <p:nvPr/>
        </p:nvSpPr>
        <p:spPr>
          <a:xfrm>
            <a:off x="1058062" y="1629910"/>
            <a:ext cx="7027877" cy="3816429"/>
          </a:xfrm>
          <a:prstGeom prst="rect">
            <a:avLst/>
          </a:prstGeom>
          <a:noFill/>
        </p:spPr>
        <p:txBody>
          <a:bodyPr wrap="square" rtlCol="0">
            <a:spAutoFit/>
          </a:bodyPr>
          <a:lstStyle/>
          <a:p>
            <a:pPr algn="ctr"/>
            <a:r>
              <a:rPr lang="en-IE" sz="3000" dirty="0">
                <a:solidFill>
                  <a:schemeClr val="bg1"/>
                </a:solidFill>
                <a:latin typeface="Tw Cen MT" panose="020B0602020104020603" pitchFamily="34" charset="0"/>
              </a:rPr>
              <a:t>Next Up for #AHEAD2020</a:t>
            </a:r>
          </a:p>
          <a:p>
            <a:pPr algn="ctr"/>
            <a:endParaRPr lang="en-IE" sz="2100" dirty="0">
              <a:solidFill>
                <a:schemeClr val="bg1"/>
              </a:solidFill>
              <a:latin typeface="Tw Cen MT" panose="020B0602020104020603" pitchFamily="34" charset="0"/>
            </a:endParaRPr>
          </a:p>
          <a:p>
            <a:pPr algn="ctr"/>
            <a:endParaRPr lang="en-IE" sz="2100" dirty="0">
              <a:solidFill>
                <a:schemeClr val="bg1"/>
              </a:solidFill>
              <a:latin typeface="Tw Cen MT" panose="020B0602020104020603" pitchFamily="34" charset="0"/>
            </a:endParaRPr>
          </a:p>
          <a:p>
            <a:pPr algn="ctr"/>
            <a:r>
              <a:rPr lang="en-IE" sz="2800" dirty="0">
                <a:solidFill>
                  <a:schemeClr val="bg1"/>
                </a:solidFill>
                <a:latin typeface="Tw Cen MT" panose="020B0602020104020603" pitchFamily="34" charset="0"/>
              </a:rPr>
              <a:t>Next Friday (April 3rd): 14:30 – ‘Final of John Kelly Award for Universal Design for Learning’</a:t>
            </a:r>
          </a:p>
          <a:p>
            <a:pPr algn="ctr"/>
            <a:endParaRPr lang="en-IE" sz="2800" dirty="0">
              <a:solidFill>
                <a:schemeClr val="bg1"/>
              </a:solidFill>
              <a:latin typeface="Tw Cen MT" panose="020B0602020104020603" pitchFamily="34" charset="0"/>
            </a:endParaRPr>
          </a:p>
          <a:p>
            <a:pPr algn="ctr"/>
            <a:r>
              <a:rPr lang="en-IE" sz="2800" dirty="0">
                <a:solidFill>
                  <a:schemeClr val="bg1"/>
                </a:solidFill>
                <a:latin typeface="Tw Cen MT" panose="020B0602020104020603" pitchFamily="34" charset="0"/>
              </a:rPr>
              <a:t>Register for all sessions free at ahead.ie/conference2020</a:t>
            </a:r>
          </a:p>
          <a:p>
            <a:pPr algn="ctr"/>
            <a:endParaRPr lang="en-IE" sz="3000" dirty="0">
              <a:solidFill>
                <a:schemeClr val="bg1"/>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130DD30D-4D43-4A99-8E52-8E6336BD9146}"/>
              </a:ext>
            </a:extLst>
          </p:cNvPr>
          <p:cNvCxnSpPr/>
          <p:nvPr/>
        </p:nvCxnSpPr>
        <p:spPr>
          <a:xfrm>
            <a:off x="2418984" y="2372088"/>
            <a:ext cx="4306033"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8" name="Straight Connector 7">
            <a:extLst>
              <a:ext uri="{FF2B5EF4-FFF2-40B4-BE49-F238E27FC236}">
                <a16:creationId xmlns:a16="http://schemas.microsoft.com/office/drawing/2014/main" id="{A9AF496C-9C51-49F8-A62C-E1F4C13BD348}"/>
              </a:ext>
            </a:extLst>
          </p:cNvPr>
          <p:cNvCxnSpPr/>
          <p:nvPr/>
        </p:nvCxnSpPr>
        <p:spPr>
          <a:xfrm>
            <a:off x="2418984" y="3884870"/>
            <a:ext cx="4306033" cy="0"/>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6756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35268"/>
            <a:ext cx="11353800" cy="1325563"/>
          </a:xfrm>
        </p:spPr>
        <p:txBody>
          <a:bodyPr>
            <a:noAutofit/>
          </a:bodyPr>
          <a:lstStyle/>
          <a:p>
            <a:pPr algn="ctr"/>
            <a:r>
              <a:rPr lang="en-US" sz="4800" dirty="0">
                <a:solidFill>
                  <a:srgbClr val="C00000"/>
                </a:solidFill>
              </a:rPr>
              <a:t>Come together</a:t>
            </a:r>
          </a:p>
        </p:txBody>
      </p:sp>
      <p:sp>
        <p:nvSpPr>
          <p:cNvPr id="6" name="Title 1"/>
          <p:cNvSpPr txBox="1">
            <a:spLocks/>
          </p:cNvSpPr>
          <p:nvPr/>
        </p:nvSpPr>
        <p:spPr>
          <a:xfrm>
            <a:off x="-789648" y="4373564"/>
            <a:ext cx="105918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i="1" dirty="0">
                <a:solidFill>
                  <a:schemeClr val="tx1">
                    <a:lumMod val="50000"/>
                    <a:lumOff val="50000"/>
                  </a:schemeClr>
                </a:solidFill>
              </a:rPr>
              <a:t>Etienne Wenger-Trayner</a:t>
            </a:r>
            <a:br>
              <a:rPr lang="en-US" sz="2800" i="1" dirty="0">
                <a:solidFill>
                  <a:schemeClr val="tx1">
                    <a:lumMod val="50000"/>
                    <a:lumOff val="50000"/>
                  </a:schemeClr>
                </a:solidFill>
              </a:rPr>
            </a:br>
            <a:endParaRPr lang="en-US" sz="2800" i="1" dirty="0">
              <a:solidFill>
                <a:schemeClr val="tx1">
                  <a:lumMod val="50000"/>
                  <a:lumOff val="50000"/>
                </a:schemeClr>
              </a:solidFill>
            </a:endParaRPr>
          </a:p>
          <a:p>
            <a:pPr algn="ctr"/>
            <a:r>
              <a:rPr lang="en-US" sz="2400" dirty="0">
                <a:solidFill>
                  <a:schemeClr val="tx1">
                    <a:lumMod val="50000"/>
                    <a:lumOff val="50000"/>
                  </a:schemeClr>
                </a:solidFill>
              </a:rPr>
              <a:t>AHEAD Ireland, March 27, 2020</a:t>
            </a:r>
          </a:p>
        </p:txBody>
      </p:sp>
      <p:sp>
        <p:nvSpPr>
          <p:cNvPr id="4" name="Title 1"/>
          <p:cNvSpPr txBox="1">
            <a:spLocks/>
          </p:cNvSpPr>
          <p:nvPr/>
        </p:nvSpPr>
        <p:spPr>
          <a:xfrm>
            <a:off x="-685800" y="2392362"/>
            <a:ext cx="105918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tx1">
                    <a:lumMod val="50000"/>
                    <a:lumOff val="50000"/>
                  </a:schemeClr>
                </a:solidFill>
              </a:rPr>
              <a:t>exploring the potential of learning networks</a:t>
            </a:r>
            <a:br>
              <a:rPr lang="en-US" sz="3600" dirty="0">
                <a:solidFill>
                  <a:schemeClr val="tx1">
                    <a:lumMod val="50000"/>
                    <a:lumOff val="50000"/>
                  </a:schemeClr>
                </a:solidFill>
              </a:rPr>
            </a:br>
            <a:r>
              <a:rPr lang="en-US" sz="3600" dirty="0">
                <a:solidFill>
                  <a:schemeClr val="tx1">
                    <a:lumMod val="50000"/>
                    <a:lumOff val="50000"/>
                  </a:schemeClr>
                </a:solidFill>
              </a:rPr>
              <a:t>to promote inclusion</a:t>
            </a:r>
          </a:p>
        </p:txBody>
      </p:sp>
      <p:pic>
        <p:nvPicPr>
          <p:cNvPr id="5" name="Picture 4" descr="EB banner.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5932543"/>
            <a:ext cx="9144000" cy="942975"/>
          </a:xfrm>
          <a:prstGeom prst="rect">
            <a:avLst/>
          </a:prstGeom>
        </p:spPr>
      </p:pic>
    </p:spTree>
    <p:extLst>
      <p:ext uri="{BB962C8B-B14F-4D97-AF65-F5344CB8AC3E}">
        <p14:creationId xmlns:p14="http://schemas.microsoft.com/office/powerpoint/2010/main" val="1448018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G_1032.jpg"/>
          <p:cNvPicPr>
            <a:picLocks noChangeAspect="1"/>
          </p:cNvPicPr>
          <p:nvPr/>
        </p:nvPicPr>
        <p:blipFill>
          <a:blip r:embed="rId2"/>
          <a:stretch>
            <a:fillRect/>
          </a:stretch>
        </p:blipFill>
        <p:spPr>
          <a:xfrm>
            <a:off x="-220133" y="-167820"/>
            <a:ext cx="9381772" cy="7036330"/>
          </a:xfrm>
          <a:prstGeom prst="rect">
            <a:avLst/>
          </a:prstGeom>
        </p:spPr>
      </p:pic>
      <p:sp>
        <p:nvSpPr>
          <p:cNvPr id="6" name="Title 1"/>
          <p:cNvSpPr txBox="1">
            <a:spLocks/>
          </p:cNvSpPr>
          <p:nvPr/>
        </p:nvSpPr>
        <p:spPr>
          <a:xfrm>
            <a:off x="-179709" y="-178330"/>
            <a:ext cx="9341348" cy="985838"/>
          </a:xfrm>
          <a:prstGeom prst="rect">
            <a:avLst/>
          </a:prstGeom>
          <a:solidFill>
            <a:schemeClr val="accent2">
              <a:lumMod val="75000"/>
              <a:alpha val="35000"/>
            </a:schemeClr>
          </a:solidFill>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400" dirty="0">
                <a:solidFill>
                  <a:schemeClr val="bg1"/>
                </a:solidFill>
                <a:effectLst>
                  <a:outerShdw blurRad="50800" dist="38100" dir="2700000" algn="tl" rotWithShape="0">
                    <a:srgbClr val="000000">
                      <a:alpha val="43000"/>
                    </a:srgbClr>
                  </a:outerShdw>
                </a:effectLst>
                <a:latin typeface="+mj-lt"/>
                <a:ea typeface="+mj-ea"/>
                <a:cs typeface="+mj-cs"/>
              </a:rPr>
              <a:t>Discussing guidelines</a:t>
            </a:r>
            <a:endParaRPr kumimoji="0" lang="en-US" sz="4400" b="0" i="0" u="none" strike="noStrike" kern="1200" cap="none" spc="0" normalizeH="0" baseline="0" noProof="0" dirty="0">
              <a:ln>
                <a:noFill/>
              </a:ln>
              <a:solidFill>
                <a:schemeClr val="bg1"/>
              </a:solidFill>
              <a:effectLst>
                <a:outerShdw blurRad="50800" dist="38100" dir="2700000" algn="tl" rotWithShape="0">
                  <a:srgbClr val="000000">
                    <a:alpha val="43000"/>
                  </a:srgbClr>
                </a:outerShdw>
              </a:effectLst>
              <a:uLnTx/>
              <a:uFillTx/>
              <a:latin typeface="+mj-lt"/>
              <a:ea typeface="+mj-ea"/>
              <a:cs typeface="+mj-cs"/>
            </a:endParaRPr>
          </a:p>
        </p:txBody>
      </p:sp>
      <p:pic>
        <p:nvPicPr>
          <p:cNvPr id="7" name="Picture 6" descr="logo_imag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05680" y="6548532"/>
            <a:ext cx="396008" cy="255489"/>
          </a:xfrm>
          <a:prstGeom prst="rect">
            <a:avLst/>
          </a:prstGeom>
        </p:spPr>
      </p:pic>
    </p:spTree>
    <p:extLst>
      <p:ext uri="{BB962C8B-B14F-4D97-AF65-F5344CB8AC3E}">
        <p14:creationId xmlns:p14="http://schemas.microsoft.com/office/powerpoint/2010/main" val="1584085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Etienne &amp; Beverly Wenger-Trayner</a:t>
            </a: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87967" y="953105"/>
            <a:ext cx="6968066" cy="5758966"/>
          </a:xfrm>
          <a:prstGeom prst="rect">
            <a:avLst/>
          </a:prstGeom>
        </p:spPr>
      </p:pic>
      <p:sp>
        <p:nvSpPr>
          <p:cNvPr id="5" name="Rectangle 3"/>
          <p:cNvSpPr>
            <a:spLocks noGrp="1" noChangeArrowheads="1"/>
          </p:cNvSpPr>
          <p:nvPr>
            <p:ph type="title"/>
          </p:nvPr>
        </p:nvSpPr>
        <p:spPr>
          <a:xfrm>
            <a:off x="982716" y="173417"/>
            <a:ext cx="7274325" cy="556048"/>
          </a:xfrm>
        </p:spPr>
        <p:txBody>
          <a:bodyPr>
            <a:noAutofit/>
          </a:bodyPr>
          <a:lstStyle/>
          <a:p>
            <a:pPr algn="l">
              <a:defRPr/>
            </a:pPr>
            <a:r>
              <a:rPr lang="en-US" sz="4000" dirty="0">
                <a:solidFill>
                  <a:srgbClr val="800000"/>
                </a:solidFill>
                <a:latin typeface="+mn-lt"/>
              </a:rPr>
              <a:t>A case clinic</a:t>
            </a:r>
          </a:p>
        </p:txBody>
      </p:sp>
      <p:sp>
        <p:nvSpPr>
          <p:cNvPr id="9" name="Subtitle 11"/>
          <p:cNvSpPr txBox="1">
            <a:spLocks/>
          </p:cNvSpPr>
          <p:nvPr/>
        </p:nvSpPr>
        <p:spPr>
          <a:xfrm>
            <a:off x="4719145" y="549688"/>
            <a:ext cx="3400096" cy="414866"/>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dirty="0">
                <a:solidFill>
                  <a:schemeClr val="tx1">
                    <a:lumMod val="50000"/>
                    <a:lumOff val="50000"/>
                  </a:schemeClr>
                </a:solidFill>
              </a:rPr>
              <a:t>Working together online</a:t>
            </a:r>
          </a:p>
        </p:txBody>
      </p:sp>
      <p:pic>
        <p:nvPicPr>
          <p:cNvPr id="7" name="Picture 6" descr="logo_imag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06850" y="6568970"/>
            <a:ext cx="396008" cy="255489"/>
          </a:xfrm>
          <a:prstGeom prst="rect">
            <a:avLst/>
          </a:prstGeom>
        </p:spPr>
      </p:pic>
    </p:spTree>
    <p:extLst>
      <p:ext uri="{BB962C8B-B14F-4D97-AF65-F5344CB8AC3E}">
        <p14:creationId xmlns:p14="http://schemas.microsoft.com/office/powerpoint/2010/main" val="726777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IMG_0471.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5370" y="0"/>
            <a:ext cx="9150322" cy="6862793"/>
          </a:xfrm>
        </p:spPr>
      </p:pic>
      <p:sp>
        <p:nvSpPr>
          <p:cNvPr id="2" name="Title 1"/>
          <p:cNvSpPr>
            <a:spLocks noGrp="1"/>
          </p:cNvSpPr>
          <p:nvPr>
            <p:ph type="title"/>
          </p:nvPr>
        </p:nvSpPr>
        <p:spPr>
          <a:xfrm>
            <a:off x="245525" y="5668970"/>
            <a:ext cx="5477933" cy="1129771"/>
          </a:xfrm>
        </p:spPr>
        <p:txBody>
          <a:bodyPr/>
          <a:lstStyle/>
          <a:p>
            <a:r>
              <a:rPr lang="en-US" dirty="0">
                <a:solidFill>
                  <a:srgbClr val="DDD9C3"/>
                </a:solidFill>
                <a:effectLst>
                  <a:outerShdw blurRad="50800" dist="38100" dir="2700000" algn="tl" rotWithShape="0">
                    <a:srgbClr val="000000">
                      <a:alpha val="43000"/>
                    </a:srgbClr>
                  </a:outerShdw>
                </a:effectLst>
              </a:rPr>
              <a:t>Debating a key issue</a:t>
            </a:r>
          </a:p>
        </p:txBody>
      </p:sp>
      <p:pic>
        <p:nvPicPr>
          <p:cNvPr id="4" name="Picture 3" descr="logo_imag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39548" y="6523131"/>
            <a:ext cx="396008" cy="255489"/>
          </a:xfrm>
          <a:prstGeom prst="rect">
            <a:avLst/>
          </a:prstGeom>
        </p:spPr>
      </p:pic>
    </p:spTree>
    <p:extLst>
      <p:ext uri="{BB962C8B-B14F-4D97-AF65-F5344CB8AC3E}">
        <p14:creationId xmlns:p14="http://schemas.microsoft.com/office/powerpoint/2010/main" val="4284103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9144000" cy="6857999"/>
          </a:xfrm>
          <a:prstGeom prst="rect">
            <a:avLst/>
          </a:prstGeom>
        </p:spPr>
      </p:pic>
      <p:sp>
        <p:nvSpPr>
          <p:cNvPr id="3" name="Title 1"/>
          <p:cNvSpPr txBox="1">
            <a:spLocks/>
          </p:cNvSpPr>
          <p:nvPr/>
        </p:nvSpPr>
        <p:spPr>
          <a:xfrm>
            <a:off x="476080" y="-178330"/>
            <a:ext cx="8229600" cy="985838"/>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DDD9C3"/>
                </a:solidFill>
                <a:effectLst>
                  <a:outerShdw blurRad="50800" dist="38100" dir="2700000" algn="tl" rotWithShape="0">
                    <a:srgbClr val="000000">
                      <a:alpha val="43000"/>
                    </a:srgbClr>
                  </a:outerShdw>
                </a:effectLst>
                <a:uLnTx/>
                <a:uFillTx/>
                <a:latin typeface="+mj-lt"/>
                <a:ea typeface="+mj-ea"/>
                <a:cs typeface="+mj-cs"/>
              </a:rPr>
              <a:t>Preparing</a:t>
            </a:r>
            <a:r>
              <a:rPr kumimoji="0" lang="en-US" sz="4400" b="0" i="0" u="none" strike="noStrike" kern="1200" cap="none" spc="0" normalizeH="0" noProof="0" dirty="0">
                <a:ln>
                  <a:noFill/>
                </a:ln>
                <a:solidFill>
                  <a:srgbClr val="DDD9C3"/>
                </a:solidFill>
                <a:effectLst>
                  <a:outerShdw blurRad="50800" dist="38100" dir="2700000" algn="tl" rotWithShape="0">
                    <a:srgbClr val="000000">
                      <a:alpha val="43000"/>
                    </a:srgbClr>
                  </a:outerShdw>
                </a:effectLst>
                <a:uLnTx/>
                <a:uFillTx/>
                <a:latin typeface="+mj-lt"/>
                <a:ea typeface="+mj-ea"/>
                <a:cs typeface="+mj-cs"/>
              </a:rPr>
              <a:t> a document</a:t>
            </a:r>
            <a:endParaRPr kumimoji="0" lang="en-US" sz="4400" b="0" i="0" u="none" strike="noStrike" kern="1200" cap="none" spc="0" normalizeH="0" baseline="0" noProof="0" dirty="0">
              <a:ln>
                <a:noFill/>
              </a:ln>
              <a:solidFill>
                <a:srgbClr val="DDD9C3"/>
              </a:solidFill>
              <a:effectLst>
                <a:outerShdw blurRad="50800" dist="38100" dir="2700000" algn="tl" rotWithShape="0">
                  <a:srgbClr val="000000">
                    <a:alpha val="43000"/>
                  </a:srgbClr>
                </a:outerShdw>
              </a:effectLst>
              <a:uLnTx/>
              <a:uFillTx/>
              <a:latin typeface="+mj-lt"/>
              <a:ea typeface="+mj-ea"/>
              <a:cs typeface="+mj-cs"/>
            </a:endParaRPr>
          </a:p>
        </p:txBody>
      </p:sp>
      <p:grpSp>
        <p:nvGrpSpPr>
          <p:cNvPr id="4" name="Group 3"/>
          <p:cNvGrpSpPr/>
          <p:nvPr/>
        </p:nvGrpSpPr>
        <p:grpSpPr>
          <a:xfrm>
            <a:off x="2125133" y="4328581"/>
            <a:ext cx="3920067" cy="2529417"/>
            <a:chOff x="0" y="857250"/>
            <a:chExt cx="9144000" cy="514350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857250"/>
              <a:ext cx="3423928" cy="5143500"/>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11964" y="857250"/>
              <a:ext cx="3441662" cy="5143500"/>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32795" y="857250"/>
              <a:ext cx="4276725" cy="5143500"/>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44067" y="857250"/>
              <a:ext cx="3699933" cy="5143500"/>
            </a:xfrm>
            <a:prstGeom prst="rect">
              <a:avLst/>
            </a:prstGeom>
          </p:spPr>
        </p:pic>
      </p:grpSp>
    </p:spTree>
    <p:extLst>
      <p:ext uri="{BB962C8B-B14F-4D97-AF65-F5344CB8AC3E}">
        <p14:creationId xmlns:p14="http://schemas.microsoft.com/office/powerpoint/2010/main" val="1044717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DD985D-6849-3149-9D3F-A50010C905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80718"/>
            <a:ext cx="9144000" cy="5143500"/>
          </a:xfrm>
          <a:prstGeom prst="rect">
            <a:avLst/>
          </a:prstGeom>
        </p:spPr>
      </p:pic>
      <p:sp>
        <p:nvSpPr>
          <p:cNvPr id="4" name="Title 3">
            <a:extLst>
              <a:ext uri="{FF2B5EF4-FFF2-40B4-BE49-F238E27FC236}">
                <a16:creationId xmlns:a16="http://schemas.microsoft.com/office/drawing/2014/main" id="{A9A348D7-B992-0C4B-A7BB-F87405066E47}"/>
              </a:ext>
            </a:extLst>
          </p:cNvPr>
          <p:cNvSpPr txBox="1">
            <a:spLocks/>
          </p:cNvSpPr>
          <p:nvPr/>
        </p:nvSpPr>
        <p:spPr>
          <a:xfrm>
            <a:off x="625043" y="324436"/>
            <a:ext cx="7763934" cy="750093"/>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800" dirty="0">
                <a:solidFill>
                  <a:srgbClr val="800000"/>
                </a:solidFill>
              </a:rPr>
              <a:t>Creating social learning spaces</a:t>
            </a:r>
          </a:p>
        </p:txBody>
      </p:sp>
    </p:spTree>
    <p:extLst>
      <p:ext uri="{BB962C8B-B14F-4D97-AF65-F5344CB8AC3E}">
        <p14:creationId xmlns:p14="http://schemas.microsoft.com/office/powerpoint/2010/main" val="500336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3" name="Title 1">
            <a:extLst>
              <a:ext uri="{FF2B5EF4-FFF2-40B4-BE49-F238E27FC236}">
                <a16:creationId xmlns:a16="http://schemas.microsoft.com/office/drawing/2014/main" id="{AD8EDB2F-DD61-7B4A-B4A4-08C68E3F8677}"/>
              </a:ext>
            </a:extLst>
          </p:cNvPr>
          <p:cNvSpPr txBox="1">
            <a:spLocks/>
          </p:cNvSpPr>
          <p:nvPr/>
        </p:nvSpPr>
        <p:spPr>
          <a:xfrm>
            <a:off x="589359" y="304800"/>
            <a:ext cx="8054578" cy="598289"/>
          </a:xfrm>
          <a:prstGeom prst="rect">
            <a:avLst/>
          </a:prstGeom>
        </p:spPr>
        <p:txBody>
          <a:bodyPr vert="horz" lIns="91435" tIns="45718" rIns="91435" bIns="45718" rtlCol="0" anchor="ctr">
            <a:noAutofit/>
          </a:bodyPr>
          <a:lstStyle/>
          <a:p>
            <a:pPr algn="r" defTabSz="457177">
              <a:defRPr/>
            </a:pPr>
            <a:r>
              <a:rPr lang="en-US" sz="3800" dirty="0">
                <a:solidFill>
                  <a:srgbClr val="800000"/>
                </a:solidFill>
                <a:latin typeface="Calibri" panose="020F0502020204030204" pitchFamily="34" charset="0"/>
                <a:ea typeface="+mj-ea"/>
                <a:cs typeface="Calibri" panose="020F0502020204030204" pitchFamily="34" charset="0"/>
              </a:rPr>
              <a:t>How does social learning work?</a:t>
            </a:r>
          </a:p>
        </p:txBody>
      </p:sp>
      <p:pic>
        <p:nvPicPr>
          <p:cNvPr id="4" name="Picture 3" descr="logo_image.png">
            <a:extLst>
              <a:ext uri="{FF2B5EF4-FFF2-40B4-BE49-F238E27FC236}">
                <a16:creationId xmlns:a16="http://schemas.microsoft.com/office/drawing/2014/main" id="{0A398BC5-0E69-1B4B-A14F-8FEB5CEC42B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90360" y="6482953"/>
            <a:ext cx="396008" cy="255489"/>
          </a:xfrm>
          <a:prstGeom prst="rect">
            <a:avLst/>
          </a:prstGeom>
        </p:spPr>
      </p:pic>
      <p:sp>
        <p:nvSpPr>
          <p:cNvPr id="5" name="Title 1">
            <a:extLst>
              <a:ext uri="{FF2B5EF4-FFF2-40B4-BE49-F238E27FC236}">
                <a16:creationId xmlns:a16="http://schemas.microsoft.com/office/drawing/2014/main" id="{1A766DC8-24B6-BB4D-8BA5-F21CA4124C3E}"/>
              </a:ext>
            </a:extLst>
          </p:cNvPr>
          <p:cNvSpPr txBox="1">
            <a:spLocks/>
          </p:cNvSpPr>
          <p:nvPr/>
        </p:nvSpPr>
        <p:spPr>
          <a:xfrm>
            <a:off x="2913141" y="919974"/>
            <a:ext cx="5875223" cy="367000"/>
          </a:xfrm>
          <a:prstGeom prst="rect">
            <a:avLst/>
          </a:prstGeom>
        </p:spPr>
        <p:txBody>
          <a:bodyPr vert="horz" lIns="51435" tIns="25718" rIns="51435" bIns="25718"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700" dirty="0"/>
              <a:t>Developing practice in a learning network</a:t>
            </a:r>
          </a:p>
        </p:txBody>
      </p:sp>
      <p:pic>
        <p:nvPicPr>
          <p:cNvPr id="6" name="Picture 5">
            <a:extLst>
              <a:ext uri="{FF2B5EF4-FFF2-40B4-BE49-F238E27FC236}">
                <a16:creationId xmlns:a16="http://schemas.microsoft.com/office/drawing/2014/main" id="{90856F66-32A9-AB48-99CE-1FC8F9822D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2039" y="1011251"/>
            <a:ext cx="8171961" cy="6130467"/>
          </a:xfrm>
          <a:prstGeom prst="rect">
            <a:avLst/>
          </a:prstGeom>
        </p:spPr>
      </p:pic>
    </p:spTree>
    <p:extLst>
      <p:ext uri="{BB962C8B-B14F-4D97-AF65-F5344CB8AC3E}">
        <p14:creationId xmlns:p14="http://schemas.microsoft.com/office/powerpoint/2010/main" val="3525415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8498" name="Rectangle 2"/>
          <p:cNvSpPr>
            <a:spLocks noChangeArrowheads="1"/>
          </p:cNvSpPr>
          <p:nvPr/>
        </p:nvSpPr>
        <p:spPr bwMode="auto">
          <a:xfrm>
            <a:off x="1066800" y="1295401"/>
            <a:ext cx="6705601" cy="4495799"/>
          </a:xfrm>
          <a:prstGeom prst="rect">
            <a:avLst/>
          </a:prstGeom>
          <a:solidFill>
            <a:schemeClr val="bg1">
              <a:lumMod val="85000"/>
              <a:alpha val="50000"/>
            </a:schemeClr>
          </a:solidFill>
          <a:ln w="38100">
            <a:noFill/>
            <a:miter lim="800000"/>
            <a:headEnd/>
            <a:tailEnd/>
          </a:ln>
          <a:effectLst/>
          <a:scene3d>
            <a:camera prst="orthographicFront"/>
            <a:lightRig rig="threePt" dir="t"/>
          </a:scene3d>
          <a:sp3d>
            <a:bevelT/>
          </a:sp3d>
        </p:spPr>
        <p:txBody>
          <a:bodyPr wrap="none" lIns="91435" tIns="45718" rIns="91435" bIns="45718" anchor="ctr">
            <a:prstTxWarp prst="textNoShape">
              <a:avLst/>
            </a:prstTxWarp>
          </a:bodyPr>
          <a:lstStyle/>
          <a:p>
            <a:pPr>
              <a:lnSpc>
                <a:spcPct val="95000"/>
              </a:lnSpc>
              <a:spcBef>
                <a:spcPct val="70000"/>
              </a:spcBef>
              <a:defRPr/>
            </a:pPr>
            <a:endParaRPr lang="en-US" sz="1400" dirty="0">
              <a:effectLst>
                <a:outerShdw blurRad="38100" dist="38100" dir="2700000" algn="tl">
                  <a:srgbClr val="FFFFFF"/>
                </a:outerShdw>
              </a:effectLst>
              <a:latin typeface="Arial"/>
              <a:cs typeface="Arial"/>
            </a:endParaRPr>
          </a:p>
        </p:txBody>
      </p:sp>
      <p:sp>
        <p:nvSpPr>
          <p:cNvPr id="1898499" name="Rectangle 3"/>
          <p:cNvSpPr>
            <a:spLocks noGrp="1" noChangeArrowheads="1"/>
          </p:cNvSpPr>
          <p:nvPr>
            <p:ph type="title"/>
          </p:nvPr>
        </p:nvSpPr>
        <p:spPr>
          <a:xfrm>
            <a:off x="71438" y="321469"/>
            <a:ext cx="8117872" cy="609600"/>
          </a:xfrm>
        </p:spPr>
        <p:txBody>
          <a:bodyPr>
            <a:noAutofit/>
          </a:bodyPr>
          <a:lstStyle/>
          <a:p>
            <a:pPr algn="l">
              <a:defRPr/>
            </a:pPr>
            <a:r>
              <a:rPr lang="en-US" sz="4000" dirty="0">
                <a:solidFill>
                  <a:srgbClr val="800000"/>
                </a:solidFill>
                <a:latin typeface="+mn-lt"/>
              </a:rPr>
              <a:t>Practitioners need each other to …</a:t>
            </a:r>
          </a:p>
        </p:txBody>
      </p:sp>
      <p:pic>
        <p:nvPicPr>
          <p:cNvPr id="6" name="Picture 5" descr="logo_imag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06850" y="6568970"/>
            <a:ext cx="396008" cy="255489"/>
          </a:xfrm>
          <a:prstGeom prst="rect">
            <a:avLst/>
          </a:prstGeom>
        </p:spPr>
      </p:pic>
      <p:pic>
        <p:nvPicPr>
          <p:cNvPr id="8" name="Picture 7" descr="IMG_274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16135" y="931069"/>
            <a:ext cx="2565402" cy="1924051"/>
          </a:xfrm>
          <a:prstGeom prst="rect">
            <a:avLst/>
          </a:prstGeom>
          <a:effectLst>
            <a:softEdge rad="139700"/>
          </a:effectLst>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570" y="4949569"/>
            <a:ext cx="2510897" cy="1883173"/>
          </a:xfrm>
          <a:prstGeom prst="rect">
            <a:avLst/>
          </a:prstGeom>
          <a:effectLst>
            <a:softEdge rad="127000"/>
          </a:effectLst>
        </p:spPr>
      </p:pic>
      <p:sp>
        <p:nvSpPr>
          <p:cNvPr id="1898500" name="Rectangle 4"/>
          <p:cNvSpPr>
            <a:spLocks noGrp="1" noChangeArrowheads="1"/>
          </p:cNvSpPr>
          <p:nvPr>
            <p:ph type="body" idx="1"/>
          </p:nvPr>
        </p:nvSpPr>
        <p:spPr>
          <a:xfrm>
            <a:off x="1279525" y="1524001"/>
            <a:ext cx="6188075" cy="4114800"/>
          </a:xfrm>
        </p:spPr>
        <p:txBody>
          <a:bodyPr/>
          <a:lstStyle/>
          <a:p>
            <a:pPr marL="533372" indent="-533372">
              <a:lnSpc>
                <a:spcPct val="80000"/>
              </a:lnSpc>
              <a:spcBef>
                <a:spcPct val="70000"/>
              </a:spcBef>
              <a:spcAft>
                <a:spcPts val="600"/>
              </a:spcAft>
              <a:defRPr/>
            </a:pPr>
            <a:r>
              <a:rPr lang="en-US" sz="2000" dirty="0"/>
              <a:t>… help each other solve problems</a:t>
            </a:r>
          </a:p>
          <a:p>
            <a:pPr marL="533372" indent="-533372">
              <a:lnSpc>
                <a:spcPct val="80000"/>
              </a:lnSpc>
              <a:spcBef>
                <a:spcPct val="70000"/>
              </a:spcBef>
              <a:spcAft>
                <a:spcPts val="600"/>
              </a:spcAft>
              <a:defRPr/>
            </a:pPr>
            <a:r>
              <a:rPr lang="en-US" sz="2000" dirty="0"/>
              <a:t>… hear each other’s stories across contexts</a:t>
            </a:r>
          </a:p>
          <a:p>
            <a:pPr marL="533372" indent="-533372">
              <a:lnSpc>
                <a:spcPct val="80000"/>
              </a:lnSpc>
              <a:spcBef>
                <a:spcPct val="70000"/>
              </a:spcBef>
              <a:spcAft>
                <a:spcPts val="600"/>
              </a:spcAft>
              <a:defRPr/>
            </a:pPr>
            <a:r>
              <a:rPr lang="en-US" sz="2000" dirty="0"/>
              <a:t>… reflect on their practice and improve it</a:t>
            </a:r>
          </a:p>
          <a:p>
            <a:pPr marL="533372" indent="-533372">
              <a:lnSpc>
                <a:spcPct val="80000"/>
              </a:lnSpc>
              <a:spcBef>
                <a:spcPct val="70000"/>
              </a:spcBef>
              <a:spcAft>
                <a:spcPts val="600"/>
              </a:spcAft>
              <a:defRPr/>
            </a:pPr>
            <a:r>
              <a:rPr lang="en-US" sz="2000" dirty="0"/>
              <a:t>… build shared understanding</a:t>
            </a:r>
          </a:p>
          <a:p>
            <a:pPr marL="533372" indent="-533372">
              <a:lnSpc>
                <a:spcPct val="80000"/>
              </a:lnSpc>
              <a:spcBef>
                <a:spcPct val="70000"/>
              </a:spcBef>
              <a:spcAft>
                <a:spcPts val="600"/>
              </a:spcAft>
              <a:defRPr/>
            </a:pPr>
            <a:r>
              <a:rPr lang="en-US" sz="2000" dirty="0"/>
              <a:t>… keep up with change</a:t>
            </a:r>
          </a:p>
          <a:p>
            <a:pPr marL="533372" indent="-533372">
              <a:lnSpc>
                <a:spcPct val="80000"/>
              </a:lnSpc>
              <a:spcBef>
                <a:spcPct val="70000"/>
              </a:spcBef>
              <a:spcAft>
                <a:spcPts val="600"/>
              </a:spcAft>
              <a:defRPr/>
            </a:pPr>
            <a:r>
              <a:rPr lang="en-US" sz="2000" dirty="0"/>
              <a:t>… cooperate on innovation</a:t>
            </a:r>
          </a:p>
          <a:p>
            <a:pPr marL="533372" indent="-533372">
              <a:lnSpc>
                <a:spcPct val="80000"/>
              </a:lnSpc>
              <a:spcBef>
                <a:spcPct val="70000"/>
              </a:spcBef>
              <a:spcAft>
                <a:spcPts val="600"/>
              </a:spcAft>
              <a:defRPr/>
            </a:pPr>
            <a:r>
              <a:rPr lang="en-US" sz="2000" dirty="0"/>
              <a:t>… find a voice and gain strategic influence</a:t>
            </a:r>
          </a:p>
        </p:txBody>
      </p:sp>
    </p:spTree>
    <p:extLst>
      <p:ext uri="{BB962C8B-B14F-4D97-AF65-F5344CB8AC3E}">
        <p14:creationId xmlns:p14="http://schemas.microsoft.com/office/powerpoint/2010/main" val="2514055946"/>
      </p:ext>
    </p:extLst>
  </p:cSld>
  <p:clrMapOvr>
    <a:masterClrMapping/>
  </p:clrMapOv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26288</TotalTime>
  <Words>842</Words>
  <Application>Microsoft Macintosh PowerPoint</Application>
  <PresentationFormat>On-screen Show (4:3)</PresentationFormat>
  <Paragraphs>105</Paragraphs>
  <Slides>17</Slides>
  <Notes>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6" baseType="lpstr">
      <vt:lpstr>Arial</vt:lpstr>
      <vt:lpstr>Calibri</vt:lpstr>
      <vt:lpstr>Calibri Light</vt:lpstr>
      <vt:lpstr>Monotype Sorts</vt:lpstr>
      <vt:lpstr>Times New Roman</vt:lpstr>
      <vt:lpstr>Tw Cen MT</vt:lpstr>
      <vt:lpstr>Wingdings</vt:lpstr>
      <vt:lpstr>Office Theme</vt:lpstr>
      <vt:lpstr>Clip</vt:lpstr>
      <vt:lpstr>PowerPoint Presentation</vt:lpstr>
      <vt:lpstr>Come together</vt:lpstr>
      <vt:lpstr>PowerPoint Presentation</vt:lpstr>
      <vt:lpstr>A case clinic</vt:lpstr>
      <vt:lpstr>Debating a key issue</vt:lpstr>
      <vt:lpstr>PowerPoint Presentation</vt:lpstr>
      <vt:lpstr>PowerPoint Presentation</vt:lpstr>
      <vt:lpstr>PowerPoint Presentation</vt:lpstr>
      <vt:lpstr>Practitioners need each other to …</vt:lpstr>
      <vt:lpstr>A Question…</vt:lpstr>
      <vt:lpstr>PowerPoint Presentation</vt:lpstr>
      <vt:lpstr>PowerPoint Presentation</vt:lpstr>
      <vt:lpstr>A new enabler:  blending online and face-to-face</vt:lpstr>
      <vt:lpstr>How to get going</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Beverly Wenger-Trayner</dc:creator>
  <cp:lastModifiedBy>Etienne Wenger-Trayner</cp:lastModifiedBy>
  <cp:revision>293</cp:revision>
  <dcterms:created xsi:type="dcterms:W3CDTF">2016-12-12T04:57:52Z</dcterms:created>
  <dcterms:modified xsi:type="dcterms:W3CDTF">2020-03-26T09:53:59Z</dcterms:modified>
</cp:coreProperties>
</file>