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9" r:id="rId5"/>
    <p:sldId id="3800" r:id="rId6"/>
    <p:sldId id="4084" r:id="rId7"/>
    <p:sldId id="3902" r:id="rId8"/>
    <p:sldId id="3836" r:id="rId9"/>
    <p:sldId id="3898" r:id="rId10"/>
    <p:sldId id="4093" r:id="rId11"/>
    <p:sldId id="3920" r:id="rId12"/>
    <p:sldId id="4078" r:id="rId13"/>
    <p:sldId id="3869" r:id="rId14"/>
    <p:sldId id="3931" r:id="rId15"/>
    <p:sldId id="4081" r:id="rId16"/>
    <p:sldId id="4094" r:id="rId17"/>
    <p:sldId id="4066" r:id="rId18"/>
    <p:sldId id="4070" r:id="rId19"/>
    <p:sldId id="4069" r:id="rId20"/>
    <p:sldId id="4067" r:id="rId21"/>
    <p:sldId id="4068" r:id="rId22"/>
    <p:sldId id="4095" r:id="rId23"/>
    <p:sldId id="4088" r:id="rId24"/>
    <p:sldId id="4023" r:id="rId25"/>
    <p:sldId id="4087" r:id="rId26"/>
    <p:sldId id="4089" r:id="rId27"/>
    <p:sldId id="4096" r:id="rId28"/>
    <p:sldId id="3843" r:id="rId29"/>
  </p:sldIdLst>
  <p:sldSz cx="12192000" cy="6858000"/>
  <p:notesSz cx="6858000" cy="9144000"/>
  <p:embeddedFontLst>
    <p:embeddedFont>
      <p:font typeface="Gotham" panose="020B0604020202020204" charset="0"/>
      <p:regular r:id="rId32"/>
      <p:bold r:id="rId33"/>
      <p:italic r:id="rId34"/>
      <p:boldItalic r:id="rId35"/>
    </p:embeddedFont>
    <p:embeddedFont>
      <p:font typeface="Gotham Bold" panose="020B0604020202020204" charset="0"/>
      <p:regular r:id="rId36"/>
      <p:bold r:id="rId37"/>
      <p:italic r:id="rId38"/>
      <p:boldItalic r:id="rId39"/>
    </p:embeddedFont>
    <p:embeddedFont>
      <p:font typeface="Gotham Medium" charset="0"/>
      <p:regular r:id="rId40"/>
      <p:italic r:id="rId41"/>
    </p:embeddedFont>
    <p:embeddedFont>
      <p:font typeface="Roboto Black" panose="02000000000000000000" pitchFamily="2" charset="0"/>
      <p:bold r:id="rId42"/>
      <p:boldItalic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1861DF48-A8E4-4608-925B-D36F9C285D64}">
          <p14:sldIdLst>
            <p14:sldId id="259"/>
          </p14:sldIdLst>
        </p14:section>
        <p14:section name="Custom Slides" id="{EFCCCF93-BCA8-4CDB-8609-E45F80AA16E3}">
          <p14:sldIdLst>
            <p14:sldId id="3800"/>
            <p14:sldId id="4084"/>
            <p14:sldId id="3902"/>
            <p14:sldId id="3836"/>
            <p14:sldId id="3898"/>
            <p14:sldId id="4093"/>
            <p14:sldId id="3920"/>
            <p14:sldId id="4078"/>
            <p14:sldId id="3869"/>
            <p14:sldId id="3931"/>
            <p14:sldId id="4081"/>
            <p14:sldId id="4094"/>
            <p14:sldId id="4066"/>
            <p14:sldId id="4070"/>
            <p14:sldId id="4069"/>
            <p14:sldId id="4067"/>
            <p14:sldId id="4068"/>
            <p14:sldId id="4095"/>
            <p14:sldId id="4088"/>
            <p14:sldId id="4023"/>
            <p14:sldId id="4087"/>
            <p14:sldId id="4089"/>
            <p14:sldId id="4096"/>
            <p14:sldId id="3843"/>
          </p14:sldIdLst>
        </p14:section>
        <p14:section name="Contact slide" id="{735B2482-62F9-4A52-BCBB-07B8BB2F5C3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93F87E-4B28-642D-2148-806FF3114480}" name="Norma Gene Mcenery" initials="NM" userId="S::nmcenery@ucc.ie::70cb67a1-8ec7-4cd1-ad2c-c4d474798f54" providerId="AD"/>
  <p188:author id="{4F8C93C4-2B04-7E6A-C1A9-CBBECB6F549F}" name="Elodie O'Donovan" initials="EO" userId="S::ElodieOdonovan@ucc.ie::eda09685-ac54-4c4a-b5fd-606294ab60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00"/>
    <a:srgbClr val="FF9933"/>
    <a:srgbClr val="FFB400"/>
    <a:srgbClr val="00527E"/>
    <a:srgbClr val="E6E6E6"/>
    <a:srgbClr val="FFFFFF"/>
    <a:srgbClr val="CF1F2C"/>
    <a:srgbClr val="013B69"/>
    <a:srgbClr val="F1A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F65594-9BEA-408A-A755-3302B99A241D}" v="34" dt="2025-03-14T10:05:26.3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14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ccireland.sharepoint.com/sites/DSSEmployability/Shared%20Documents/EmployAbility%20Programme/00%20EmployAbility%20Programme%202024-25/FINAL%20Applications%20for%202025%20summer%20internship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Sheet4!$G$107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Sheet4!$F$108:$F$118</c:f>
              <c:strCache>
                <c:ptCount val="11"/>
                <c:pt idx="0">
                  <c:v>Vision impairment</c:v>
                </c:pt>
                <c:pt idx="1">
                  <c:v>Neurological condition</c:v>
                </c:pt>
                <c:pt idx="2">
                  <c:v>Significant Communication Difficulty</c:v>
                </c:pt>
                <c:pt idx="3">
                  <c:v>Hearing Impairment</c:v>
                </c:pt>
                <c:pt idx="4">
                  <c:v>Dyspraxia</c:v>
                </c:pt>
                <c:pt idx="5">
                  <c:v>Physical Disability</c:v>
                </c:pt>
                <c:pt idx="6">
                  <c:v>Mental Health Difficulty</c:v>
                </c:pt>
                <c:pt idx="7">
                  <c:v>Specific Learning Difficulty</c:v>
                </c:pt>
                <c:pt idx="8">
                  <c:v>Autism</c:v>
                </c:pt>
                <c:pt idx="9">
                  <c:v>ADHD / ADD</c:v>
                </c:pt>
                <c:pt idx="10">
                  <c:v>Significant Ongoing Illness</c:v>
                </c:pt>
              </c:strCache>
            </c:strRef>
          </c:cat>
          <c:val>
            <c:numRef>
              <c:f>Sheet4!$G$108:$G$118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13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36-42AE-A19A-E78F72D27E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18512064"/>
        <c:axId val="1618519264"/>
      </c:barChart>
      <c:catAx>
        <c:axId val="1618512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519264"/>
        <c:crosses val="autoZero"/>
        <c:auto val="1"/>
        <c:lblAlgn val="ctr"/>
        <c:lblOffset val="100"/>
        <c:noMultiLvlLbl val="0"/>
      </c:catAx>
      <c:valAx>
        <c:axId val="161851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851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37AA1E-886E-2B6B-0988-54115957C9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92656-15FA-5768-861B-857C5703EA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58EFA-8AFB-4698-8364-EA94228FC685}" type="datetimeFigureOut">
              <a:rPr lang="en-NL" smtClean="0"/>
              <a:t>03/17/2025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BF969-B518-E4A7-CAC1-487AF9AA3B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4276C-F4FD-AFBF-EEEB-1D158844AA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2719F-710D-43DE-8AD6-F46291C3CCD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218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1C0E-9F62-48ED-9125-0C6349F699D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4D53B-0B81-4095-9124-FD5D23415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3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0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Many students do not register with DS or register after year 1 (12.2% with a D vs 7.5 registered with DS) – 24% of new registrations with DS happen after year 1.</a:t>
            </a:r>
          </a:p>
          <a:p>
            <a:r>
              <a:rPr lang="en-US"/>
              <a:t>Postgraduate % is increasing by 33% vs previous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B7A0F-77A1-4CC3-8DD6-79E1AC0950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AD334-B8B9-FC66-6B5F-298B5824F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A1491-A26C-541E-C52F-508EF6ED6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C3643-12F4-3ED8-03D3-FD842FD80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68907-3C8C-C9F1-132E-C7F8ED582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3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28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411BC-9B2D-0BEF-F370-89929817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E479D-8DCA-5D5C-BD88-65C0DF274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EC98F-B60E-C756-F872-B8521AAFF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72940-24F6-1B4B-6DB7-5210882A4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60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62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4D53B-0B81-4095-9124-FD5D23415F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8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3FD7030-B942-45C5-C338-593D23759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647701"/>
            <a:ext cx="3901439" cy="113538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13BF8A2A-A3AA-4E14-AF88-D0EC0F926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0972891"/>
      </p:ext>
    </p:extLst>
  </p:cSld>
  <p:clrMapOvr>
    <a:masterClrMapping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D74C5221-5837-6BF8-8160-BEA85225E3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714501"/>
            <a:ext cx="4001134" cy="109473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09AD79F-04AF-4416-1D9D-451554E385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849880"/>
            <a:ext cx="4455599" cy="18135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8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3F57AF-5E1A-4DE2-8938-FC447F7D8406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4DE4F7-C4BD-412C-8FAE-89DF95A9C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78FF4B-A262-4C91-920B-15767AD3AD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0" y="6200774"/>
            <a:ext cx="784296" cy="485776"/>
          </a:xfrm>
          <a:prstGeom prst="rect">
            <a:avLst/>
          </a:prstGeom>
        </p:spPr>
      </p:pic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804AD49-3367-4763-8497-6A64E3B10C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6024059"/>
      </p:ext>
    </p:extLst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E03C5E9F-8D1C-4C77-28B4-C01DBDED21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066801"/>
            <a:ext cx="4175760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49FEA6A-7904-5DAD-C7AB-7A44010877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17576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4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AEFCBF89-BDAE-4145-853A-789676BDFE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7092842"/>
      </p:ext>
    </p:extLst>
  </p:cSld>
  <p:clrMapOvr>
    <a:masterClrMapping/>
  </p:clrMapOvr>
  <p:transition spd="med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F07A75-23EE-43F2-B320-33371324B3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825612" y="656810"/>
            <a:ext cx="4159856" cy="5372515"/>
          </a:xfrm>
          <a:custGeom>
            <a:avLst/>
            <a:gdLst>
              <a:gd name="connsiteX0" fmla="*/ 0 w 4688113"/>
              <a:gd name="connsiteY0" fmla="*/ 0 h 5943600"/>
              <a:gd name="connsiteX1" fmla="*/ 4688113 w 4688113"/>
              <a:gd name="connsiteY1" fmla="*/ 0 h 5943600"/>
              <a:gd name="connsiteX2" fmla="*/ 4688113 w 4688113"/>
              <a:gd name="connsiteY2" fmla="*/ 5943600 h 5943600"/>
              <a:gd name="connsiteX3" fmla="*/ 0 w 4688113"/>
              <a:gd name="connsiteY3" fmla="*/ 594360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113" h="5943600">
                <a:moveTo>
                  <a:pt x="0" y="0"/>
                </a:moveTo>
                <a:lnTo>
                  <a:pt x="4688113" y="0"/>
                </a:lnTo>
                <a:lnTo>
                  <a:pt x="4688113" y="5943600"/>
                </a:lnTo>
                <a:lnTo>
                  <a:pt x="0" y="59436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7118595-6230-4ECA-85F4-A58EDA34AB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0224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ED4097D-88F0-4F53-939B-EC9A20D90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33770" y="341979"/>
            <a:ext cx="5058230" cy="5549932"/>
          </a:xfrm>
          <a:custGeom>
            <a:avLst/>
            <a:gdLst>
              <a:gd name="connsiteX0" fmla="*/ 2278093 w 5758468"/>
              <a:gd name="connsiteY0" fmla="*/ 45 h 6858001"/>
              <a:gd name="connsiteX1" fmla="*/ 2938378 w 5758468"/>
              <a:gd name="connsiteY1" fmla="*/ 279372 h 6858001"/>
              <a:gd name="connsiteX2" fmla="*/ 5649652 w 5758468"/>
              <a:gd name="connsiteY2" fmla="*/ 2993173 h 6858001"/>
              <a:gd name="connsiteX3" fmla="*/ 5758468 w 5758468"/>
              <a:gd name="connsiteY3" fmla="*/ 3102090 h 6858001"/>
              <a:gd name="connsiteX4" fmla="*/ 5758468 w 5758468"/>
              <a:gd name="connsiteY4" fmla="*/ 5596625 h 6858001"/>
              <a:gd name="connsiteX5" fmla="*/ 5745571 w 5758468"/>
              <a:gd name="connsiteY5" fmla="*/ 5600087 h 6858001"/>
              <a:gd name="connsiteX6" fmla="*/ 1184626 w 5758468"/>
              <a:gd name="connsiteY6" fmla="*/ 6824467 h 6858001"/>
              <a:gd name="connsiteX7" fmla="*/ 697537 w 5758468"/>
              <a:gd name="connsiteY7" fmla="*/ 6827455 h 6858001"/>
              <a:gd name="connsiteX8" fmla="*/ 277200 w 5758468"/>
              <a:gd name="connsiteY8" fmla="*/ 6581322 h 6858001"/>
              <a:gd name="connsiteX9" fmla="*/ 32846 w 5758468"/>
              <a:gd name="connsiteY9" fmla="*/ 5678416 h 6858001"/>
              <a:gd name="connsiteX10" fmla="*/ 1367884 w 5758468"/>
              <a:gd name="connsiteY10" fmla="*/ 695991 h 6858001"/>
              <a:gd name="connsiteX11" fmla="*/ 2030952 w 5758468"/>
              <a:gd name="connsiteY11" fmla="*/ 36227 h 6858001"/>
              <a:gd name="connsiteX12" fmla="*/ 2278093 w 5758468"/>
              <a:gd name="connsiteY12" fmla="*/ 4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8468" h="6858001">
                <a:moveTo>
                  <a:pt x="2278093" y="45"/>
                </a:moveTo>
                <a:cubicBezTo>
                  <a:pt x="2523789" y="-2390"/>
                  <a:pt x="2759835" y="94993"/>
                  <a:pt x="2938378" y="279372"/>
                </a:cubicBezTo>
                <a:cubicBezTo>
                  <a:pt x="2938378" y="279372"/>
                  <a:pt x="2938378" y="279372"/>
                  <a:pt x="5649652" y="2993173"/>
                </a:cubicBezTo>
                <a:lnTo>
                  <a:pt x="5758468" y="3102090"/>
                </a:lnTo>
                <a:lnTo>
                  <a:pt x="5758468" y="5596625"/>
                </a:lnTo>
                <a:lnTo>
                  <a:pt x="5745571" y="5600087"/>
                </a:lnTo>
                <a:cubicBezTo>
                  <a:pt x="5209633" y="5743959"/>
                  <a:pt x="3984630" y="6072809"/>
                  <a:pt x="1184626" y="6824467"/>
                </a:cubicBezTo>
                <a:cubicBezTo>
                  <a:pt x="1027272" y="6867261"/>
                  <a:pt x="856337" y="6870005"/>
                  <a:pt x="697537" y="6827455"/>
                </a:cubicBezTo>
                <a:cubicBezTo>
                  <a:pt x="538738" y="6784905"/>
                  <a:pt x="392075" y="6697060"/>
                  <a:pt x="277200" y="6581322"/>
                </a:cubicBezTo>
                <a:cubicBezTo>
                  <a:pt x="36108" y="6346809"/>
                  <a:pt x="-55146" y="6006803"/>
                  <a:pt x="32846" y="5678416"/>
                </a:cubicBezTo>
                <a:cubicBezTo>
                  <a:pt x="32846" y="5678416"/>
                  <a:pt x="32846" y="5678416"/>
                  <a:pt x="1367884" y="695991"/>
                </a:cubicBezTo>
                <a:cubicBezTo>
                  <a:pt x="1455874" y="367603"/>
                  <a:pt x="1704905" y="118777"/>
                  <a:pt x="2030952" y="36227"/>
                </a:cubicBezTo>
                <a:cubicBezTo>
                  <a:pt x="2113224" y="12759"/>
                  <a:pt x="2196194" y="857"/>
                  <a:pt x="2278093" y="4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EAAA101-F36B-49C9-B20E-20A7E2B4B9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56064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">
    <p:bg>
      <p:bgPr>
        <a:solidFill>
          <a:srgbClr val="F7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DE740B3-73AF-46A8-9222-2153AE928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9" b="8989"/>
          <a:stretch/>
        </p:blipFill>
        <p:spPr>
          <a:xfrm>
            <a:off x="0" y="0"/>
            <a:ext cx="8506278" cy="6858000"/>
          </a:xfrm>
          <a:custGeom>
            <a:avLst/>
            <a:gdLst>
              <a:gd name="connsiteX0" fmla="*/ 0 w 8506278"/>
              <a:gd name="connsiteY0" fmla="*/ 0 h 6858000"/>
              <a:gd name="connsiteX1" fmla="*/ 8506278 w 8506278"/>
              <a:gd name="connsiteY1" fmla="*/ 0 h 6858000"/>
              <a:gd name="connsiteX2" fmla="*/ 1217583 w 8506278"/>
              <a:gd name="connsiteY2" fmla="*/ 6799829 h 6858000"/>
              <a:gd name="connsiteX3" fmla="*/ 1071961 w 8506278"/>
              <a:gd name="connsiteY3" fmla="*/ 6858000 h 6858000"/>
              <a:gd name="connsiteX4" fmla="*/ 0 w 850627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6278" h="6858000">
                <a:moveTo>
                  <a:pt x="0" y="0"/>
                </a:moveTo>
                <a:lnTo>
                  <a:pt x="8506278" y="0"/>
                </a:lnTo>
                <a:cubicBezTo>
                  <a:pt x="3415066" y="1193755"/>
                  <a:pt x="4624427" y="5359151"/>
                  <a:pt x="1217583" y="6799829"/>
                </a:cubicBezTo>
                <a:lnTo>
                  <a:pt x="107196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254E798-FAF3-4F1B-3432-7E00C31F0BEE}"/>
              </a:ext>
            </a:extLst>
          </p:cNvPr>
          <p:cNvSpPr/>
          <p:nvPr userDrawn="1"/>
        </p:nvSpPr>
        <p:spPr>
          <a:xfrm>
            <a:off x="0" y="0"/>
            <a:ext cx="8506278" cy="6858000"/>
          </a:xfrm>
          <a:custGeom>
            <a:avLst/>
            <a:gdLst>
              <a:gd name="connsiteX0" fmla="*/ 0 w 8506278"/>
              <a:gd name="connsiteY0" fmla="*/ 0 h 6858000"/>
              <a:gd name="connsiteX1" fmla="*/ 8506278 w 8506278"/>
              <a:gd name="connsiteY1" fmla="*/ 0 h 6858000"/>
              <a:gd name="connsiteX2" fmla="*/ 1217583 w 8506278"/>
              <a:gd name="connsiteY2" fmla="*/ 6799829 h 6858000"/>
              <a:gd name="connsiteX3" fmla="*/ 1071961 w 8506278"/>
              <a:gd name="connsiteY3" fmla="*/ 6858000 h 6858000"/>
              <a:gd name="connsiteX4" fmla="*/ 0 w 850627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6278" h="6858000">
                <a:moveTo>
                  <a:pt x="0" y="0"/>
                </a:moveTo>
                <a:lnTo>
                  <a:pt x="8506278" y="0"/>
                </a:lnTo>
                <a:cubicBezTo>
                  <a:pt x="3415066" y="1193755"/>
                  <a:pt x="4624427" y="5359151"/>
                  <a:pt x="1217583" y="6799829"/>
                </a:cubicBezTo>
                <a:lnTo>
                  <a:pt x="10719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4A1D2-24DF-10D7-E90D-979B34028DCC}"/>
              </a:ext>
            </a:extLst>
          </p:cNvPr>
          <p:cNvGrpSpPr/>
          <p:nvPr userDrawn="1"/>
        </p:nvGrpSpPr>
        <p:grpSpPr>
          <a:xfrm>
            <a:off x="2327771" y="1006204"/>
            <a:ext cx="8648160" cy="4427583"/>
            <a:chOff x="2353171" y="1203960"/>
            <a:chExt cx="8648160" cy="478826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CA5D45-11BB-95F3-407C-98D8A631F66A}"/>
                </a:ext>
              </a:extLst>
            </p:cNvPr>
            <p:cNvSpPr/>
            <p:nvPr userDrawn="1"/>
          </p:nvSpPr>
          <p:spPr>
            <a:xfrm>
              <a:off x="2353171" y="1203960"/>
              <a:ext cx="8648160" cy="478826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270000" dist="2540000" dir="7800000" sx="92000" sy="92000" algn="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49EAEB-F6A4-9A36-3BCD-BEC2C46FA2AD}"/>
                </a:ext>
              </a:extLst>
            </p:cNvPr>
            <p:cNvSpPr/>
            <p:nvPr userDrawn="1"/>
          </p:nvSpPr>
          <p:spPr>
            <a:xfrm>
              <a:off x="6692900" y="1203960"/>
              <a:ext cx="4307763" cy="4788264"/>
            </a:xfrm>
            <a:prstGeom prst="roundRect">
              <a:avLst>
                <a:gd name="adj" fmla="val 37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FFCC1B-B2E0-4DF2-A248-AC96F0852381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2DA20A-8A0D-47D9-B7BF-229A9BF3BF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48C1CB-2ECC-441B-8854-A0EC9A4E1F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0" y="6200774"/>
            <a:ext cx="784296" cy="485776"/>
          </a:xfrm>
          <a:prstGeom prst="rect">
            <a:avLst/>
          </a:prstGeom>
        </p:spPr>
      </p:pic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651A11E9-4A91-49D2-90BD-AFC4204AA9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5208207"/>
      </p:ext>
    </p:extLst>
  </p:cSld>
  <p:clrMapOvr>
    <a:masterClrMapping/>
  </p:clrMapOvr>
  <p:transition spd="med">
    <p:pull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03/17/2025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5631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5251-16D6-6D4C-9CBF-FA1D7578B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D247-8E19-0B4B-9F7E-C741F8DDE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E750B-AC26-1A4E-91DD-B2E64234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19AD-4B5D-EF40-9D82-9F1B57B4DCE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37D4-88AC-8D4C-A0E2-5F72A221F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4CA4-87C4-7D4D-87F0-4B337A79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F88B-4B93-ED4F-A302-6501FEA08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69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068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FC2F8852-E542-4DCD-A809-70B9F0BA9C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391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9AAF1004-6560-4CBF-9931-B6417CE0A3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833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498D496-97E0-4434-B395-922C7EC0BBFD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C46311-ACE0-4BC8-B172-42BEE63CF8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41" y="6166739"/>
            <a:ext cx="1123950" cy="553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F1CB25-A36E-4424-AD8E-ED8A1341C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r="65739"/>
          <a:stretch/>
        </p:blipFill>
        <p:spPr>
          <a:xfrm>
            <a:off x="973486" y="188551"/>
            <a:ext cx="3310466" cy="6515100"/>
          </a:xfrm>
          <a:prstGeom prst="rect">
            <a:avLst/>
          </a:prstGeom>
        </p:spPr>
      </p:pic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9CCB3ADA-D5B4-45E2-804D-E7AD038CA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7848" y="1782583"/>
            <a:ext cx="5928042" cy="1524243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4800" b="1" cap="all" baseline="0">
                <a:solidFill>
                  <a:schemeClr val="accent2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A84F8788-F4F3-4E92-B2C1-B3027A4C0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7848" y="3425551"/>
            <a:ext cx="5928042" cy="132289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10000"/>
              </a:lnSpc>
              <a:buFontTx/>
              <a:buNone/>
              <a:defRPr sz="2000" cap="none" baseline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67C12E-7ADE-4C75-A165-1F1A3C35EB7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277362"/>
            <a:ext cx="5163418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D606DD1-847E-46BF-A2D9-747E4C527B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9" y="6185534"/>
            <a:ext cx="907130" cy="561858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312EB37-11AB-4E87-A5C7-0FB2C8EA5B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676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EA8584F-7DD4-5154-A555-0A88F414A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2" y="965201"/>
            <a:ext cx="3620134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8EE0BB2-79D6-4801-94D4-9801BA8D47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6113" y="1"/>
            <a:ext cx="4391025" cy="603408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Gotham" pitchFamily="50" charset="0"/>
                <a:cs typeface="Gotham" pitchFamily="50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74EF737-5F38-A8B7-EACA-269A493265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92760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0AB11963-916B-43E9-85F0-0E14939094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3138793"/>
      </p:ext>
    </p:extLst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0EA8584F-7DD4-5154-A555-0A88F414A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003301"/>
            <a:ext cx="4607559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374EF737-5F38-A8B7-EACA-269A493265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2103120"/>
            <a:ext cx="4927600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B03B936-C7B3-DCE8-B1BF-605BF719E3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9858" y="944216"/>
            <a:ext cx="2630776" cy="2798859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1D29FE-DD3D-7E12-61A3-52D5A250D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29426" y="2103120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8D69FB-F4CC-AB1E-2D27-EDB5643DAE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99858" y="3852407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B156C85-38AB-6CA6-1701-D079C9408B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9425" y="3852407"/>
            <a:ext cx="1857901" cy="1635760"/>
          </a:xfrm>
          <a:prstGeom prst="roundRect">
            <a:avLst>
              <a:gd name="adj" fmla="val 673"/>
            </a:avLst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E0081B18-2DDD-4900-B862-4B17AD0120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031559"/>
      </p:ext>
    </p:extLst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AED07116-A560-48BA-90EA-EDF3C982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r="881"/>
          <a:stretch/>
        </p:blipFill>
        <p:spPr>
          <a:xfrm>
            <a:off x="4160520" y="-454934"/>
            <a:ext cx="3870960" cy="6491288"/>
          </a:xfrm>
          <a:custGeom>
            <a:avLst/>
            <a:gdLst>
              <a:gd name="connsiteX0" fmla="*/ 0 w 3870960"/>
              <a:gd name="connsiteY0" fmla="*/ 0 h 6491288"/>
              <a:gd name="connsiteX1" fmla="*/ 3870960 w 3870960"/>
              <a:gd name="connsiteY1" fmla="*/ 0 h 6491288"/>
              <a:gd name="connsiteX2" fmla="*/ 3870960 w 3870960"/>
              <a:gd name="connsiteY2" fmla="*/ 6491288 h 6491288"/>
              <a:gd name="connsiteX3" fmla="*/ 0 w 3870960"/>
              <a:gd name="connsiteY3" fmla="*/ 6491288 h 64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960" h="6491288">
                <a:moveTo>
                  <a:pt x="0" y="0"/>
                </a:moveTo>
                <a:lnTo>
                  <a:pt x="3870960" y="0"/>
                </a:lnTo>
                <a:lnTo>
                  <a:pt x="3870960" y="6491288"/>
                </a:lnTo>
                <a:lnTo>
                  <a:pt x="0" y="6491288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26C052-9837-D800-E88F-61DDB84EC86D}"/>
              </a:ext>
            </a:extLst>
          </p:cNvPr>
          <p:cNvSpPr/>
          <p:nvPr userDrawn="1"/>
        </p:nvSpPr>
        <p:spPr>
          <a:xfrm>
            <a:off x="4160520" y="-454934"/>
            <a:ext cx="3870960" cy="6491288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latin typeface="Gotham" pitchFamily="50" charset="0"/>
              <a:cs typeface="Gotham" pitchFamily="50" charset="0"/>
            </a:endParaRP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4B56731E-90F3-9765-237B-D421671BE7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041" y="1337926"/>
            <a:ext cx="3362959" cy="50665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NL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CA0C794A-24E5-5B3A-E51C-566AA69D5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40" y="1931725"/>
            <a:ext cx="3477259" cy="327152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4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39F063-AE1A-42A8-BD38-FE88F27891EF}"/>
              </a:ext>
            </a:extLst>
          </p:cNvPr>
          <p:cNvSpPr/>
          <p:nvPr userDrawn="1"/>
        </p:nvSpPr>
        <p:spPr>
          <a:xfrm>
            <a:off x="3442208" y="-647248"/>
            <a:ext cx="5079492" cy="64724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F650F5E-8671-446E-B8FE-FD3DC570E8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Gotham Medium" pitchFamily="50" charset="0"/>
                <a:ea typeface="Roboto Medium" panose="02000000000000000000" pitchFamily="2" charset="0"/>
                <a:cs typeface="Gotham Mediu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26712443"/>
      </p:ext>
    </p:extLst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3DA69D-2190-442A-9428-6C3F296B65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60520" y="-1"/>
            <a:ext cx="3870960" cy="6036470"/>
          </a:xfrm>
          <a:custGeom>
            <a:avLst/>
            <a:gdLst>
              <a:gd name="connsiteX0" fmla="*/ 0 w 3870960"/>
              <a:gd name="connsiteY0" fmla="*/ 0 h 6491288"/>
              <a:gd name="connsiteX1" fmla="*/ 3870960 w 3870960"/>
              <a:gd name="connsiteY1" fmla="*/ 0 h 6491288"/>
              <a:gd name="connsiteX2" fmla="*/ 3870960 w 3870960"/>
              <a:gd name="connsiteY2" fmla="*/ 6491288 h 6491288"/>
              <a:gd name="connsiteX3" fmla="*/ 0 w 3870960"/>
              <a:gd name="connsiteY3" fmla="*/ 6491288 h 649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0960" h="6491288">
                <a:moveTo>
                  <a:pt x="0" y="0"/>
                </a:moveTo>
                <a:lnTo>
                  <a:pt x="3870960" y="0"/>
                </a:lnTo>
                <a:lnTo>
                  <a:pt x="3870960" y="6491288"/>
                </a:lnTo>
                <a:lnTo>
                  <a:pt x="0" y="64912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182FF68-F2EC-4232-80BE-2F9FF00AC8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8643" y="63393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416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CF96F7-857E-A0F4-77C6-56C807E84E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520" y="-11574"/>
            <a:ext cx="3870960" cy="605042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  <a:latin typeface="Gotham" pitchFamily="50" charset="0"/>
                <a:cs typeface="Gotham" pitchFamily="50" charset="0"/>
              </a:defRPr>
            </a:lvl1pPr>
          </a:lstStyle>
          <a:p>
            <a:endParaRPr lang="en-NL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A419440-718A-51B4-7309-47DC9BF24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6160" y="679175"/>
            <a:ext cx="5933440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8E9EDD7E-490F-3265-5346-9B3B1CF714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6160" y="1715494"/>
            <a:ext cx="6350000" cy="342701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FE3A8037-7D62-4DFF-B644-DF4D3F4794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83607308"/>
      </p:ext>
    </p:extLst>
  </p:cSld>
  <p:clrMapOvr>
    <a:masterClrMapping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03E774-76F5-4133-A22F-224172E33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11" y="3898809"/>
            <a:ext cx="4538826" cy="1796528"/>
          </a:xfrm>
          <a:prstGeom prst="rect">
            <a:avLst/>
          </a:prstGeom>
        </p:spPr>
      </p:pic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1B6AEDE-04E2-47D0-8A16-DB4B206E79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3386" y="1137733"/>
            <a:ext cx="3905474" cy="3905474"/>
          </a:xfrm>
          <a:custGeom>
            <a:avLst/>
            <a:gdLst>
              <a:gd name="connsiteX0" fmla="*/ 2173779 w 4347558"/>
              <a:gd name="connsiteY0" fmla="*/ 0 h 4347558"/>
              <a:gd name="connsiteX1" fmla="*/ 4347558 w 4347558"/>
              <a:gd name="connsiteY1" fmla="*/ 2173779 h 4347558"/>
              <a:gd name="connsiteX2" fmla="*/ 2173779 w 4347558"/>
              <a:gd name="connsiteY2" fmla="*/ 4347558 h 4347558"/>
              <a:gd name="connsiteX3" fmla="*/ 0 w 4347558"/>
              <a:gd name="connsiteY3" fmla="*/ 2173779 h 4347558"/>
              <a:gd name="connsiteX4" fmla="*/ 2173779 w 4347558"/>
              <a:gd name="connsiteY4" fmla="*/ 0 h 434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7558" h="4347558">
                <a:moveTo>
                  <a:pt x="2173779" y="0"/>
                </a:moveTo>
                <a:cubicBezTo>
                  <a:pt x="3374324" y="0"/>
                  <a:pt x="4347558" y="973234"/>
                  <a:pt x="4347558" y="2173779"/>
                </a:cubicBezTo>
                <a:cubicBezTo>
                  <a:pt x="4347558" y="3374324"/>
                  <a:pt x="3374324" y="4347558"/>
                  <a:pt x="2173779" y="4347558"/>
                </a:cubicBezTo>
                <a:cubicBezTo>
                  <a:pt x="973234" y="4347558"/>
                  <a:pt x="0" y="3374324"/>
                  <a:pt x="0" y="2173779"/>
                </a:cubicBezTo>
                <a:cubicBezTo>
                  <a:pt x="0" y="973234"/>
                  <a:pt x="973234" y="0"/>
                  <a:pt x="2173779" y="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Gotham" pitchFamily="50" charset="0"/>
                <a:cs typeface="Gotham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31DBF4B7-7C9C-4118-B235-12C7305F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725" y="1479275"/>
            <a:ext cx="5518275" cy="103631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8ADA0FDF-07D2-4519-A726-BF2096C72C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725" y="2375893"/>
            <a:ext cx="5823075" cy="231040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800"/>
              </a:spcBef>
              <a:buFontTx/>
              <a:buNone/>
              <a:defRPr sz="16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65090C5C-BFD7-4AC0-A4D3-2E970BD529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842" y="6313943"/>
            <a:ext cx="3682315" cy="29653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0000"/>
              </a:lnSpc>
              <a:spcBef>
                <a:spcPts val="800"/>
              </a:spcBef>
              <a:buFontTx/>
              <a:buNone/>
              <a:defRPr sz="1100" b="0" cap="none" baseline="0">
                <a:solidFill>
                  <a:schemeClr val="accent1"/>
                </a:solidFill>
                <a:latin typeface="+mn-lt"/>
                <a:ea typeface="Roboto Medium" panose="02000000000000000000" pitchFamily="2" charset="0"/>
                <a:cs typeface="Gotham" pitchFamily="50" charset="0"/>
              </a:defRPr>
            </a:lvl1pPr>
          </a:lstStyle>
          <a:p>
            <a:pPr lvl="0"/>
            <a:r>
              <a:rPr lang="en-US"/>
              <a:t>Click to edit master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778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9C568B7-E870-81C9-86A8-C54D7368689E}"/>
              </a:ext>
            </a:extLst>
          </p:cNvPr>
          <p:cNvSpPr/>
          <p:nvPr userDrawn="1"/>
        </p:nvSpPr>
        <p:spPr>
          <a:xfrm>
            <a:off x="0" y="6029325"/>
            <a:ext cx="12192000" cy="828675"/>
          </a:xfrm>
          <a:custGeom>
            <a:avLst/>
            <a:gdLst>
              <a:gd name="connsiteX0" fmla="*/ 0 w 12192000"/>
              <a:gd name="connsiteY0" fmla="*/ 0 h 375258"/>
              <a:gd name="connsiteX1" fmla="*/ 12192000 w 12192000"/>
              <a:gd name="connsiteY1" fmla="*/ 3301 h 375258"/>
              <a:gd name="connsiteX2" fmla="*/ 12192000 w 12192000"/>
              <a:gd name="connsiteY2" fmla="*/ 375258 h 375258"/>
              <a:gd name="connsiteX3" fmla="*/ 0 w 12192000"/>
              <a:gd name="connsiteY3" fmla="*/ 375258 h 3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5258">
                <a:moveTo>
                  <a:pt x="0" y="0"/>
                </a:moveTo>
                <a:lnTo>
                  <a:pt x="12192000" y="3301"/>
                </a:lnTo>
                <a:lnTo>
                  <a:pt x="12192000" y="375258"/>
                </a:lnTo>
                <a:lnTo>
                  <a:pt x="0" y="3752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A2640B-26C4-43D7-B0D0-D57D76F3AA9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69" y="6190208"/>
            <a:ext cx="1028694" cy="506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CC4F6-0913-4343-8036-0428420A911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2" y="6200774"/>
            <a:ext cx="784296" cy="4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6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1" r:id="rId2"/>
    <p:sldLayoutId id="2147483649" r:id="rId3"/>
    <p:sldLayoutId id="2147483650" r:id="rId4"/>
    <p:sldLayoutId id="2147483651" r:id="rId5"/>
    <p:sldLayoutId id="2147483652" r:id="rId6"/>
    <p:sldLayoutId id="2147483662" r:id="rId7"/>
    <p:sldLayoutId id="2147483653" r:id="rId8"/>
    <p:sldLayoutId id="2147483669" r:id="rId9"/>
    <p:sldLayoutId id="2147483654" r:id="rId10"/>
    <p:sldLayoutId id="2147483656" r:id="rId11"/>
    <p:sldLayoutId id="2147483666" r:id="rId12"/>
    <p:sldLayoutId id="2147483668" r:id="rId13"/>
    <p:sldLayoutId id="2147483657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jpe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5" Type="http://schemas.openxmlformats.org/officeDocument/2006/relationships/image" Target="../media/image36.jpeg"/><Relationship Id="rId3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8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mperial.ac.uk/admin-services/careers/about/team/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ElodieOdonovan@ucc.ie" TargetMode="External"/><Relationship Id="rId5" Type="http://schemas.openxmlformats.org/officeDocument/2006/relationships/hyperlink" Target="mailto:shay.nolan@ucc.ie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414E-A77F-1316-75CA-A12BD52E97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Opening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B4553-0F18-00C4-54C8-539839AA0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69026" y="914780"/>
            <a:ext cx="8322974" cy="172927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>
                <a:cs typeface="Gotham Black" pitchFamily="50" charset="0"/>
              </a:rPr>
              <a:t>Access </a:t>
            </a:r>
            <a:r>
              <a:rPr lang="en-US" sz="3200" err="1">
                <a:cs typeface="Gotham Black" pitchFamily="50" charset="0"/>
              </a:rPr>
              <a:t>ucc</a:t>
            </a:r>
            <a:r>
              <a:rPr lang="en-US" sz="3200">
                <a:cs typeface="Gotham Black" pitchFamily="50" charset="0"/>
              </a:rPr>
              <a:t> DS EmployAbility programme: </a:t>
            </a:r>
            <a:endParaRPr lang="en-NL" sz="2400">
              <a:latin typeface="+mj-lt"/>
              <a:cs typeface="Gotham Black" pitchFamily="50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858CF8A-C0A6-4367-EB46-0EB799784CF0}"/>
              </a:ext>
            </a:extLst>
          </p:cNvPr>
          <p:cNvSpPr txBox="1">
            <a:spLocks/>
          </p:cNvSpPr>
          <p:nvPr/>
        </p:nvSpPr>
        <p:spPr>
          <a:xfrm>
            <a:off x="5749412" y="1769479"/>
            <a:ext cx="5604388" cy="1729276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800" b="1" kern="1200" cap="all" baseline="0">
                <a:solidFill>
                  <a:schemeClr val="accent2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dirty="0">
                <a:cs typeface="Gotham Black" pitchFamily="50" charset="0"/>
              </a:rPr>
              <a:t>a model of good practice in inclusive recruitment</a:t>
            </a:r>
            <a:endParaRPr lang="en-NL" sz="2800" dirty="0">
              <a:cs typeface="Gotham Black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766750-7BB3-BD4C-2772-D2C68CDA41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0504" y="3283318"/>
            <a:ext cx="7196831" cy="1322898"/>
          </a:xfrm>
        </p:spPr>
        <p:txBody>
          <a:bodyPr/>
          <a:lstStyle/>
          <a:p>
            <a:pPr algn="l"/>
            <a:endParaRPr lang="en-US">
              <a:latin typeface="+mn-lt"/>
            </a:endParaRPr>
          </a:p>
          <a:p>
            <a:pPr algn="l"/>
            <a:r>
              <a:rPr lang="en-US">
                <a:latin typeface="+mn-lt"/>
              </a:rPr>
              <a:t>AHEAD CONFERENCE</a:t>
            </a:r>
          </a:p>
          <a:p>
            <a:pPr algn="l"/>
            <a:r>
              <a:rPr lang="en-US"/>
              <a:t>March 19</a:t>
            </a:r>
            <a:r>
              <a:rPr lang="en-US" baseline="30000"/>
              <a:t>th</a:t>
            </a:r>
            <a:r>
              <a:rPr lang="en-US"/>
              <a:t>, 2025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Shay NOLAN &amp; Elodie O’DONOVAN</a:t>
            </a:r>
          </a:p>
        </p:txBody>
      </p:sp>
    </p:spTree>
    <p:extLst>
      <p:ext uri="{BB962C8B-B14F-4D97-AF65-F5344CB8AC3E}">
        <p14:creationId xmlns:p14="http://schemas.microsoft.com/office/powerpoint/2010/main" val="8062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48BAC-DE59-8404-C9BF-915A1580B9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881" y="296750"/>
            <a:ext cx="8587995" cy="10363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Our Employer Partners </a:t>
            </a:r>
            <a:endParaRPr kumimoji="0" lang="en-NL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Roboto Black" panose="02000000000000000000" pitchFamily="2" charset="0"/>
              <a:cs typeface="Gotham" pitchFamily="50" charset="0"/>
            </a:endParaRPr>
          </a:p>
        </p:txBody>
      </p:sp>
      <p:grpSp>
        <p:nvGrpSpPr>
          <p:cNvPr id="2" name="Group 1" descr="Group of photos of various students and employers">
            <a:extLst>
              <a:ext uri="{FF2B5EF4-FFF2-40B4-BE49-F238E27FC236}">
                <a16:creationId xmlns:a16="http://schemas.microsoft.com/office/drawing/2014/main" id="{7DBAED0E-6C35-B5C4-0321-0E1D618E4F79}"/>
              </a:ext>
            </a:extLst>
          </p:cNvPr>
          <p:cNvGrpSpPr/>
          <p:nvPr/>
        </p:nvGrpSpPr>
        <p:grpSpPr>
          <a:xfrm>
            <a:off x="34641" y="1265456"/>
            <a:ext cx="4899311" cy="4734173"/>
            <a:chOff x="34641" y="1265456"/>
            <a:chExt cx="4899311" cy="47341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9C9BFD-0D3B-6776-147F-3CD5E2A83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1" y="1265456"/>
              <a:ext cx="1095489" cy="14606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B33E5E-BFFC-00BD-8B3D-46EBA5F86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602" y="1291446"/>
              <a:ext cx="1095489" cy="14606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85987D-DFD0-A02F-2C03-67259E6B9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335" y="1303975"/>
              <a:ext cx="1095489" cy="146065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C96B2E-E89C-34E0-7EFF-D58EE4F94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463" y="1325563"/>
              <a:ext cx="1095489" cy="14606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064941C-966F-50BB-A578-17BCE95D9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1" y="2942892"/>
              <a:ext cx="1099286" cy="14657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EDBC27-4CBB-559F-769A-032613EE1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601" y="2953606"/>
              <a:ext cx="1095489" cy="146065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021E9-0BB2-5345-E230-FA2558F58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441" y="2953606"/>
              <a:ext cx="1095489" cy="146065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7612BC-5EF9-8A15-68E3-D8440D58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463" y="2953606"/>
              <a:ext cx="1095489" cy="146065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9CA2658-8682-9C1A-5314-FE677EDAE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1" y="4534611"/>
              <a:ext cx="1095490" cy="14606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7D9F67-911E-D031-D05D-387A1CA91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601" y="4534611"/>
              <a:ext cx="1095489" cy="14606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7C723C-791E-5D8A-5DEE-E2810F79C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560" y="4538977"/>
              <a:ext cx="1095489" cy="146065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D581297-6AFE-368E-C291-73A682B4C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462" y="4534611"/>
              <a:ext cx="1095490" cy="1460653"/>
            </a:xfrm>
            <a:prstGeom prst="rect">
              <a:avLst/>
            </a:prstGeom>
          </p:spPr>
        </p:pic>
      </p:grpSp>
      <p:pic>
        <p:nvPicPr>
          <p:cNvPr id="1026" name="Picture 2" descr="A&amp;L Goodbody logo">
            <a:extLst>
              <a:ext uri="{FF2B5EF4-FFF2-40B4-BE49-F238E27FC236}">
                <a16:creationId xmlns:a16="http://schemas.microsoft.com/office/drawing/2014/main" id="{F88E8CDC-9BB7-418C-9003-D2B518616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6" b="34272"/>
          <a:stretch/>
        </p:blipFill>
        <p:spPr bwMode="auto">
          <a:xfrm>
            <a:off x="6096000" y="598991"/>
            <a:ext cx="2662646" cy="38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pple – Logo">
            <a:extLst>
              <a:ext uri="{FF2B5EF4-FFF2-40B4-BE49-F238E27FC236}">
                <a16:creationId xmlns:a16="http://schemas.microsoft.com/office/drawing/2014/main" id="{6FF2E775-3613-4DC7-9342-CE2ACAC66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089" y="392925"/>
            <a:ext cx="607956" cy="7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ter Domus logo">
            <a:extLst>
              <a:ext uri="{FF2B5EF4-FFF2-40B4-BE49-F238E27FC236}">
                <a16:creationId xmlns:a16="http://schemas.microsoft.com/office/drawing/2014/main" id="{0BCA0818-0457-4C4E-A696-6C4000961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38914" r="9467" b="36907"/>
          <a:stretch/>
        </p:blipFill>
        <p:spPr bwMode="auto">
          <a:xfrm>
            <a:off x="9660396" y="497675"/>
            <a:ext cx="2320701" cy="3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ston Scientific Logo">
            <a:extLst>
              <a:ext uri="{FF2B5EF4-FFF2-40B4-BE49-F238E27FC236}">
                <a16:creationId xmlns:a16="http://schemas.microsoft.com/office/drawing/2014/main" id="{D201ACA6-15EB-4B4C-93F8-5F68709ED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32057" r="1016" b="33900"/>
          <a:stretch/>
        </p:blipFill>
        <p:spPr bwMode="auto">
          <a:xfrm>
            <a:off x="6179685" y="1066939"/>
            <a:ext cx="1492248" cy="52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oudera logo">
            <a:extLst>
              <a:ext uri="{FF2B5EF4-FFF2-40B4-BE49-F238E27FC236}">
                <a16:creationId xmlns:a16="http://schemas.microsoft.com/office/drawing/2014/main" id="{BEF4A231-8332-95AA-60F2-B0B2F07D74D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20662" y="1243514"/>
            <a:ext cx="2276675" cy="500514"/>
          </a:xfrm>
          <a:prstGeom prst="rect">
            <a:avLst/>
          </a:prstGeom>
        </p:spPr>
      </p:pic>
      <p:pic>
        <p:nvPicPr>
          <p:cNvPr id="1040" name="Picture 16" descr="DePuy Synthes logo">
            <a:extLst>
              <a:ext uri="{FF2B5EF4-FFF2-40B4-BE49-F238E27FC236}">
                <a16:creationId xmlns:a16="http://schemas.microsoft.com/office/drawing/2014/main" id="{EE916880-DE45-4833-B2F1-CFC1065D4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3030"/>
          <a:stretch/>
        </p:blipFill>
        <p:spPr bwMode="auto">
          <a:xfrm>
            <a:off x="10249281" y="1107280"/>
            <a:ext cx="1731816" cy="99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as Networks Ireland logo">
            <a:extLst>
              <a:ext uri="{FF2B5EF4-FFF2-40B4-BE49-F238E27FC236}">
                <a16:creationId xmlns:a16="http://schemas.microsoft.com/office/drawing/2014/main" id="{8821B3F9-9FDC-451E-FE43-803DE5D5981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68950" y="1880271"/>
            <a:ext cx="2188086" cy="881766"/>
          </a:xfrm>
          <a:prstGeom prst="rect">
            <a:avLst/>
          </a:prstGeom>
        </p:spPr>
      </p:pic>
      <p:pic>
        <p:nvPicPr>
          <p:cNvPr id="9" name="Picture 8" descr="GE Healthcare logo">
            <a:extLst>
              <a:ext uri="{FF2B5EF4-FFF2-40B4-BE49-F238E27FC236}">
                <a16:creationId xmlns:a16="http://schemas.microsoft.com/office/drawing/2014/main" id="{D81C04BF-400E-1126-C05C-05368FBE52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5969" y="1927476"/>
            <a:ext cx="3070464" cy="804439"/>
          </a:xfrm>
          <a:prstGeom prst="rect">
            <a:avLst/>
          </a:prstGeom>
        </p:spPr>
      </p:pic>
      <p:pic>
        <p:nvPicPr>
          <p:cNvPr id="1044" name="Picture 20" descr="HedgeServ logo">
            <a:extLst>
              <a:ext uri="{FF2B5EF4-FFF2-40B4-BE49-F238E27FC236}">
                <a16:creationId xmlns:a16="http://schemas.microsoft.com/office/drawing/2014/main" id="{DFC81196-16ED-41FE-958A-5559C511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9" b="44096"/>
          <a:stretch/>
        </p:blipFill>
        <p:spPr bwMode="auto">
          <a:xfrm>
            <a:off x="6239693" y="2942892"/>
            <a:ext cx="2518779" cy="3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Janssen logo">
            <a:extLst>
              <a:ext uri="{FF2B5EF4-FFF2-40B4-BE49-F238E27FC236}">
                <a16:creationId xmlns:a16="http://schemas.microsoft.com/office/drawing/2014/main" id="{7B29AF21-6C59-48CE-BAE3-2B46E0092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7" b="29584"/>
          <a:stretch/>
        </p:blipFill>
        <p:spPr bwMode="auto">
          <a:xfrm>
            <a:off x="8971155" y="2639925"/>
            <a:ext cx="3092735" cy="6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Laya healthcare logo finished | Advance Systems Ireland">
            <a:extLst>
              <a:ext uri="{FF2B5EF4-FFF2-40B4-BE49-F238E27FC236}">
                <a16:creationId xmlns:a16="http://schemas.microsoft.com/office/drawing/2014/main" id="{CE834991-BBBA-451F-83C3-196502FA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t="17362" r="14609" b="21409"/>
          <a:stretch/>
        </p:blipFill>
        <p:spPr bwMode="auto">
          <a:xfrm>
            <a:off x="6497000" y="3372941"/>
            <a:ext cx="1643913" cy="8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Lilly logo">
            <a:extLst>
              <a:ext uri="{FF2B5EF4-FFF2-40B4-BE49-F238E27FC236}">
                <a16:creationId xmlns:a16="http://schemas.microsoft.com/office/drawing/2014/main" id="{90A8FCD5-FEB9-4C73-B297-8146730E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06" y="3441503"/>
            <a:ext cx="1256263" cy="68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cKesson logo">
            <a:extLst>
              <a:ext uri="{FF2B5EF4-FFF2-40B4-BE49-F238E27FC236}">
                <a16:creationId xmlns:a16="http://schemas.microsoft.com/office/drawing/2014/main" id="{7787F065-6A9C-D92E-ADDD-34ACC80A810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07842" y="3384430"/>
            <a:ext cx="2256048" cy="445522"/>
          </a:xfrm>
          <a:prstGeom prst="rect">
            <a:avLst/>
          </a:prstGeom>
        </p:spPr>
      </p:pic>
      <p:pic>
        <p:nvPicPr>
          <p:cNvPr id="17" name="Picture 16" descr="Morgan McKinley logo">
            <a:extLst>
              <a:ext uri="{FF2B5EF4-FFF2-40B4-BE49-F238E27FC236}">
                <a16:creationId xmlns:a16="http://schemas.microsoft.com/office/drawing/2014/main" id="{CC5F41FE-263E-E664-672A-52BF5B713C8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68782" y="4340031"/>
            <a:ext cx="2100347" cy="745918"/>
          </a:xfrm>
          <a:prstGeom prst="rect">
            <a:avLst/>
          </a:prstGeom>
        </p:spPr>
      </p:pic>
      <p:pic>
        <p:nvPicPr>
          <p:cNvPr id="15" name="Picture 14" descr="NetApp logo">
            <a:extLst>
              <a:ext uri="{FF2B5EF4-FFF2-40B4-BE49-F238E27FC236}">
                <a16:creationId xmlns:a16="http://schemas.microsoft.com/office/drawing/2014/main" id="{FC7C0651-9518-B64B-416F-65A079483CB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84015" y="4285198"/>
            <a:ext cx="854551" cy="979740"/>
          </a:xfrm>
          <a:prstGeom prst="rect">
            <a:avLst/>
          </a:prstGeom>
        </p:spPr>
      </p:pic>
      <p:pic>
        <p:nvPicPr>
          <p:cNvPr id="19" name="Picture 18" descr="Pepsico logo">
            <a:extLst>
              <a:ext uri="{FF2B5EF4-FFF2-40B4-BE49-F238E27FC236}">
                <a16:creationId xmlns:a16="http://schemas.microsoft.com/office/drawing/2014/main" id="{230B5F50-E507-B990-9381-DA8A636BA31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10469" y="4071395"/>
            <a:ext cx="2470628" cy="445523"/>
          </a:xfrm>
          <a:prstGeom prst="rect">
            <a:avLst/>
          </a:prstGeom>
        </p:spPr>
      </p:pic>
      <p:pic>
        <p:nvPicPr>
          <p:cNvPr id="1064" name="Picture 40" descr="Stryker logo">
            <a:extLst>
              <a:ext uri="{FF2B5EF4-FFF2-40B4-BE49-F238E27FC236}">
                <a16:creationId xmlns:a16="http://schemas.microsoft.com/office/drawing/2014/main" id="{6C1D6905-F47A-4D1F-91E7-837562E0A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t="34592" r="9754" b="34844"/>
          <a:stretch/>
        </p:blipFill>
        <p:spPr bwMode="auto">
          <a:xfrm>
            <a:off x="9947634" y="4674534"/>
            <a:ext cx="1596298" cy="4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fizer – Logo">
            <a:extLst>
              <a:ext uri="{FF2B5EF4-FFF2-40B4-BE49-F238E27FC236}">
                <a16:creationId xmlns:a16="http://schemas.microsoft.com/office/drawing/2014/main" id="{39D82EC3-D669-4F2E-8B9D-8D79C23B1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3609" r="2714" b="3609"/>
          <a:stretch/>
        </p:blipFill>
        <p:spPr bwMode="auto">
          <a:xfrm>
            <a:off x="6318472" y="5246744"/>
            <a:ext cx="1217424" cy="71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Qualcomm logo">
            <a:extLst>
              <a:ext uri="{FF2B5EF4-FFF2-40B4-BE49-F238E27FC236}">
                <a16:creationId xmlns:a16="http://schemas.microsoft.com/office/drawing/2014/main" id="{7F8F316C-79EF-1CF0-5424-BD22DE29E81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787303" y="5350839"/>
            <a:ext cx="2367705" cy="560629"/>
          </a:xfrm>
          <a:prstGeom prst="rect">
            <a:avLst/>
          </a:prstGeom>
        </p:spPr>
      </p:pic>
      <p:pic>
        <p:nvPicPr>
          <p:cNvPr id="1068" name="Picture 44" descr="University College Cork logo">
            <a:extLst>
              <a:ext uri="{FF2B5EF4-FFF2-40B4-BE49-F238E27FC236}">
                <a16:creationId xmlns:a16="http://schemas.microsoft.com/office/drawing/2014/main" id="{FD77D7DC-4244-4784-933E-48BA8226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13" y="5229367"/>
            <a:ext cx="1379484" cy="6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8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049D-352D-8EF1-37DA-3203F4CE6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20A63-A3E8-BDDD-DA93-4831D6BEFA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Types of disabilities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453E265-E172-F655-5CB1-C7D60B0E4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333" y="302169"/>
            <a:ext cx="9715067" cy="638891"/>
          </a:xfrm>
        </p:spPr>
        <p:txBody>
          <a:bodyPr/>
          <a:lstStyle/>
          <a:p>
            <a:r>
              <a:rPr lang="en-GB" sz="3600" dirty="0"/>
              <a:t>What Do </a:t>
            </a:r>
            <a:r>
              <a:rPr lang="en-GB" dirty="0"/>
              <a:t>W</a:t>
            </a:r>
            <a:r>
              <a:rPr lang="en-GB" sz="3600" dirty="0"/>
              <a:t>e </a:t>
            </a:r>
            <a:r>
              <a:rPr lang="en-GB" dirty="0"/>
              <a:t>M</a:t>
            </a:r>
            <a:r>
              <a:rPr lang="en-GB" sz="3600" dirty="0"/>
              <a:t>ean by “Interns with Disabilities”?</a:t>
            </a:r>
          </a:p>
        </p:txBody>
      </p:sp>
      <p:graphicFrame>
        <p:nvGraphicFramePr>
          <p:cNvPr id="18" name="Chart 17" descr="A horizontal bar chart displaying different disabilities and conditions along with their corresponding frequencies. &quot;Significant Ongoing Illness&quot; has the highest count at 16, followed by &quot;ADHD/ADD&quot; with 13, and &quot;Autism&quot; with 10. &quot;Specific Learning Difficulty&quot; and &quot;Mental Health Difficulty&quot; each have 9. &quot;Physical Disability&quot; has 5, while &quot;Dyspraxia&quot; and &quot;Hearing Impairment&quot; both have 3. &quot;Significant Communication Difficulty&quot; and &quot;Neurological Condition&quot; each have 2, and &quot;Vision Impairment&quot; has the lowest count at 1. Yellow dots highlight &quot;ADHD/ADD,&quot; &quot;Autism,&quot; &quot;Specific Learning Difficulty,&quot; and &quot;Dyspraxia.&quot;">
            <a:extLst>
              <a:ext uri="{FF2B5EF4-FFF2-40B4-BE49-F238E27FC236}">
                <a16:creationId xmlns:a16="http://schemas.microsoft.com/office/drawing/2014/main" id="{9F926E17-F82B-0876-479E-25222D398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873097"/>
              </p:ext>
            </p:extLst>
          </p:nvPr>
        </p:nvGraphicFramePr>
        <p:xfrm>
          <a:off x="206173" y="1425568"/>
          <a:ext cx="6501384" cy="3974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E741CAC-0860-675A-143C-A242DAF7F3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20230" y="1680160"/>
            <a:ext cx="4602378" cy="108548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Not all DS students identify with the term “disability”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Wide range of conditions: some visible, most invisible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Many fall within the “neurodivergent” category (n35 – 48%) 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F76537F-3D62-8353-B1B7-ACF186D9A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77450" y="2259643"/>
            <a:ext cx="198965" cy="184935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669C574A-C7E7-F68E-9BC9-FDC7DDE6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65387" y="1929232"/>
            <a:ext cx="198965" cy="184935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607FF521-A08C-95E0-84A8-D699DB256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8717" y="2580710"/>
            <a:ext cx="198965" cy="184935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48B9F3DC-3576-54DA-C7E9-382458115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78485" y="3521467"/>
            <a:ext cx="198965" cy="184935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453075BD-ADE7-5ACC-4267-0F488597E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87168" y="4820528"/>
            <a:ext cx="198965" cy="184935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31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  <p:bldP spid="23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CBBDECE-F98D-6940-E4BC-4A6E8C4758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3454" y="259772"/>
            <a:ext cx="671945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Gotham Medium"/>
              </a:rPr>
              <a:t>Outcomes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CAA88F-9F7D-EB5B-DA3C-BF597DFDED45}"/>
              </a:ext>
            </a:extLst>
          </p:cNvPr>
          <p:cNvSpPr txBox="1"/>
          <p:nvPr/>
        </p:nvSpPr>
        <p:spPr>
          <a:xfrm>
            <a:off x="250388" y="989800"/>
            <a:ext cx="6783237" cy="49021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chemeClr val="accent4"/>
                </a:solidFill>
              </a:rPr>
              <a:t>Student: </a:t>
            </a:r>
            <a:r>
              <a:rPr lang="en-US" sz="1400"/>
              <a:t>“</a:t>
            </a:r>
            <a:r>
              <a:rPr lang="en-US" sz="1400" dirty="0"/>
              <a:t>I thought I’d learn CV skills and interview skills. But in the end, I just got </a:t>
            </a:r>
            <a:r>
              <a:rPr lang="en-US" sz="1400">
                <a:solidFill>
                  <a:schemeClr val="accent1"/>
                </a:solidFill>
              </a:rPr>
              <a:t>life lessons </a:t>
            </a:r>
            <a:r>
              <a:rPr lang="en-US" sz="1400" dirty="0"/>
              <a:t>and that was way more important to me because </a:t>
            </a:r>
            <a:r>
              <a:rPr lang="en-US" sz="1400">
                <a:solidFill>
                  <a:schemeClr val="accent1"/>
                </a:solidFill>
              </a:rPr>
              <a:t>I needed to improve on my confidence </a:t>
            </a:r>
            <a:r>
              <a:rPr lang="en-US" sz="1400" dirty="0"/>
              <a:t>and getting myself out there</a:t>
            </a:r>
            <a:r>
              <a:rPr lang="en-US" sz="1400"/>
              <a:t>.”</a:t>
            </a:r>
            <a:endParaRPr lang="en-US" sz="1400">
              <a:cs typeface="Gotham Medium"/>
            </a:endParaRPr>
          </a:p>
          <a:p>
            <a:pPr algn="just">
              <a:lnSpc>
                <a:spcPct val="150000"/>
              </a:lnSpc>
            </a:pPr>
            <a:endParaRPr lang="en-US" sz="1400"/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400">
                <a:solidFill>
                  <a:schemeClr val="accent4"/>
                </a:solidFill>
              </a:rPr>
              <a:t>Manager: </a:t>
            </a:r>
            <a:r>
              <a:rPr lang="en-US" sz="1400"/>
              <a:t>“</a:t>
            </a:r>
            <a:r>
              <a:rPr lang="en-US" sz="1400" dirty="0"/>
              <a:t>The </a:t>
            </a:r>
            <a:r>
              <a:rPr lang="en-US" sz="1400"/>
              <a:t>programme</a:t>
            </a:r>
            <a:r>
              <a:rPr lang="en-US" sz="1400" dirty="0"/>
              <a:t> increased my awareness of the </a:t>
            </a:r>
            <a:r>
              <a:rPr lang="en-US" sz="1400">
                <a:solidFill>
                  <a:schemeClr val="accent1"/>
                </a:solidFill>
              </a:rPr>
              <a:t>need to accommodate</a:t>
            </a:r>
            <a:r>
              <a:rPr lang="en-US" sz="1400" dirty="0"/>
              <a:t> for additional needs in the recruitment and interview processes. I had a </a:t>
            </a:r>
            <a:r>
              <a:rPr lang="en-US" sz="1400">
                <a:solidFill>
                  <a:schemeClr val="accent1"/>
                </a:solidFill>
              </a:rPr>
              <a:t>fantastic human connection </a:t>
            </a:r>
            <a:r>
              <a:rPr lang="en-US" sz="1400" dirty="0"/>
              <a:t>with a talented young individual. I was reminded that it’s easy and rewarding supporting younger individuals in taking off on their career journey</a:t>
            </a:r>
            <a:r>
              <a:rPr lang="en-US" sz="1400"/>
              <a:t>.”</a:t>
            </a:r>
            <a:endParaRPr lang="en-US" sz="1400">
              <a:cs typeface="Gotham Medium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endParaRPr lang="en-US" sz="1400">
              <a:cs typeface="Gotham Medium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1400">
                <a:cs typeface="Gotham Medium"/>
              </a:rPr>
              <a:t>Many students secure further employment opportunities: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>
                <a:cs typeface="Gotham Medium"/>
              </a:rPr>
              <a:t>6-month college placements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cs typeface="Gotham Medium"/>
              </a:rPr>
              <a:t>Graduate </a:t>
            </a:r>
            <a:r>
              <a:rPr lang="en-US" sz="1400">
                <a:cs typeface="Gotham Medium"/>
              </a:rPr>
              <a:t>roles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>
                <a:cs typeface="Gotham Medium"/>
              </a:rPr>
              <a:t>Industry employment while in college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2ABF03-2533-A15A-7F0D-35E44D737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622" r="19622"/>
          <a:stretch/>
        </p:blipFill>
        <p:spPr/>
      </p:pic>
    </p:spTree>
    <p:extLst>
      <p:ext uri="{BB962C8B-B14F-4D97-AF65-F5344CB8AC3E}">
        <p14:creationId xmlns:p14="http://schemas.microsoft.com/office/powerpoint/2010/main" val="28776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9AC26-71F4-70C2-364C-95BB95E6A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7EF09C6F-817A-4877-957A-4263C34E08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02409" y="379356"/>
            <a:ext cx="3495998" cy="10363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Agenda - 3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9543466-2157-A5F3-0725-76733FAE14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2409" y="1649272"/>
            <a:ext cx="6043407" cy="1325563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Context &amp;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Gotham Medium"/>
              <a:ea typeface="Roboto"/>
              <a:cs typeface="Gotham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Gotham Medium"/>
                <a:ea typeface="Roboto"/>
                <a:cs typeface="Gotham Medium"/>
              </a:rPr>
              <a:t>The Programme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Gotham Medium"/>
                <a:ea typeface="Roboto"/>
                <a:cs typeface="Gotham Medium"/>
              </a:rPr>
              <a:t>DS EmployAbility Development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Training for Employers and Students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Group Discussion</a:t>
            </a: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endParaRPr lang="id-ID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4DF92-0603-FD32-49EF-265C725EA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249"/>
            <a:ext cx="5596041" cy="51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F6D3-D912-B255-4112-C2FBB5AD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A128F8-40C7-B039-2348-C0F8574288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Timeline - applications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9E472768-BD70-2762-C096-FDAE43B76FCB}"/>
              </a:ext>
            </a:extLst>
          </p:cNvPr>
          <p:cNvSpPr txBox="1">
            <a:spLocks/>
          </p:cNvSpPr>
          <p:nvPr/>
        </p:nvSpPr>
        <p:spPr>
          <a:xfrm>
            <a:off x="1180729" y="149568"/>
            <a:ext cx="10209321" cy="612669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EmployAbility Programme Genesis </a:t>
            </a:r>
            <a:endParaRPr lang="en-US"/>
          </a:p>
        </p:txBody>
      </p:sp>
      <p:sp>
        <p:nvSpPr>
          <p:cNvPr id="8" name="Google Shape;416;p58">
            <a:extLst>
              <a:ext uri="{FF2B5EF4-FFF2-40B4-BE49-F238E27FC236}">
                <a16:creationId xmlns:a16="http://schemas.microsoft.com/office/drawing/2014/main" id="{8350CD70-D4CD-F69C-E70D-DC85F9CC8863}"/>
              </a:ext>
            </a:extLst>
          </p:cNvPr>
          <p:cNvSpPr/>
          <p:nvPr/>
        </p:nvSpPr>
        <p:spPr>
          <a:xfrm>
            <a:off x="378185" y="940049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rgbClr val="00527E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2015 </a:t>
            </a: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B8444-5B7F-04BB-9179-C45CE74F576A}"/>
              </a:ext>
            </a:extLst>
          </p:cNvPr>
          <p:cNvSpPr txBox="1"/>
          <p:nvPr/>
        </p:nvSpPr>
        <p:spPr>
          <a:xfrm>
            <a:off x="1490829" y="1205873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Pilot based on student feedback</a:t>
            </a:r>
            <a:endParaRPr lang="en-IE"/>
          </a:p>
        </p:txBody>
      </p:sp>
      <p:sp>
        <p:nvSpPr>
          <p:cNvPr id="6" name="Google Shape;414;p58">
            <a:extLst>
              <a:ext uri="{FF2B5EF4-FFF2-40B4-BE49-F238E27FC236}">
                <a16:creationId xmlns:a16="http://schemas.microsoft.com/office/drawing/2014/main" id="{D9896291-A8DD-DCE9-9131-5464DB62E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2" y="1931135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6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41AD53-AE0B-0CFA-0520-AD1F1BA51609}"/>
              </a:ext>
            </a:extLst>
          </p:cNvPr>
          <p:cNvSpPr txBox="1"/>
          <p:nvPr/>
        </p:nvSpPr>
        <p:spPr>
          <a:xfrm>
            <a:off x="1490829" y="2193430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Employer recruitment </a:t>
            </a:r>
            <a:endParaRPr lang="en-IE"/>
          </a:p>
        </p:txBody>
      </p:sp>
      <p:sp>
        <p:nvSpPr>
          <p:cNvPr id="20" name="Google Shape;416;p58">
            <a:extLst>
              <a:ext uri="{FF2B5EF4-FFF2-40B4-BE49-F238E27FC236}">
                <a16:creationId xmlns:a16="http://schemas.microsoft.com/office/drawing/2014/main" id="{F8509780-7E60-A6BD-5584-60AEF5A0C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5" y="2900109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17A81-E0D0-9949-CEB0-1A1F01235324}"/>
              </a:ext>
            </a:extLst>
          </p:cNvPr>
          <p:cNvSpPr txBox="1"/>
          <p:nvPr/>
        </p:nvSpPr>
        <p:spPr>
          <a:xfrm>
            <a:off x="1490829" y="2919177"/>
            <a:ext cx="4130433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US"/>
              <a:t>T</a:t>
            </a:r>
            <a:r>
              <a:rPr lang="en-IE"/>
              <a:t>wo separate programmes – Mentoring &amp; Internship</a:t>
            </a:r>
          </a:p>
        </p:txBody>
      </p:sp>
      <p:sp>
        <p:nvSpPr>
          <p:cNvPr id="23" name="Google Shape;414;p58">
            <a:extLst>
              <a:ext uri="{FF2B5EF4-FFF2-40B4-BE49-F238E27FC236}">
                <a16:creationId xmlns:a16="http://schemas.microsoft.com/office/drawing/2014/main" id="{38693FBF-DF46-736B-7916-97F50A7CD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1" y="3886353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6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453936-40FB-45CA-42AB-C52479125822}"/>
              </a:ext>
            </a:extLst>
          </p:cNvPr>
          <p:cNvSpPr txBox="1"/>
          <p:nvPr/>
        </p:nvSpPr>
        <p:spPr>
          <a:xfrm>
            <a:off x="1490829" y="4110573"/>
            <a:ext cx="4698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1</a:t>
            </a:r>
            <a:r>
              <a:rPr lang="en-IE"/>
              <a:t> company &amp; 7 mentoring partnerships </a:t>
            </a:r>
          </a:p>
        </p:txBody>
      </p:sp>
      <p:sp>
        <p:nvSpPr>
          <p:cNvPr id="12" name="Google Shape;416;p58">
            <a:extLst>
              <a:ext uri="{FF2B5EF4-FFF2-40B4-BE49-F238E27FC236}">
                <a16:creationId xmlns:a16="http://schemas.microsoft.com/office/drawing/2014/main" id="{2B1CD0EB-FB81-7C9C-4960-5A7B366B6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1" y="4872597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rgbClr val="00527E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F3A4B0-6A80-9AC1-A377-A236FC23F8AF}"/>
              </a:ext>
            </a:extLst>
          </p:cNvPr>
          <p:cNvSpPr txBox="1"/>
          <p:nvPr/>
        </p:nvSpPr>
        <p:spPr>
          <a:xfrm>
            <a:off x="1490829" y="5119733"/>
            <a:ext cx="3796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3</a:t>
            </a:r>
            <a:r>
              <a:rPr lang="en-IE"/>
              <a:t> companies &amp; 3 internships </a:t>
            </a:r>
          </a:p>
        </p:txBody>
      </p:sp>
      <p:pic>
        <p:nvPicPr>
          <p:cNvPr id="14" name="Picture 13" descr="UCC DS graduate recruitment survey report cover">
            <a:extLst>
              <a:ext uri="{FF2B5EF4-FFF2-40B4-BE49-F238E27FC236}">
                <a16:creationId xmlns:a16="http://schemas.microsoft.com/office/drawing/2014/main" id="{902C68CD-5444-E239-0FA4-FCC5F6A2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933" y="990225"/>
            <a:ext cx="4024410" cy="48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06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9ACA0AF-118F-175C-3AAA-088D53B68A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0729" y="149568"/>
            <a:ext cx="10209321" cy="6126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DS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EmployAbility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 Forum &amp; Employer Recruitment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Roboto Black" panose="02000000000000000000" pitchFamily="2" charset="0"/>
              <a:cs typeface="Gotham" pitchFamily="50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46B90-969C-05A0-DF91-36B44385C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 </a:t>
            </a:r>
            <a:endParaRPr lang="en-IE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0A631E7-9614-6B28-8A25-4C2674A4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r="8993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241B7D0-EAE9-F748-F5B1-0F4C0E52C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920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84ECAA5-1D40-F88A-0B20-CDCAECDB8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6106" b="6106"/>
          <a:stretch>
            <a:fillRect/>
          </a:stretch>
        </p:blipFill>
        <p:spPr>
          <a:xfrm>
            <a:off x="8799513" y="944563"/>
            <a:ext cx="2630487" cy="2798762"/>
          </a:xfrm>
          <a:prstGeom prst="rect">
            <a:avLst/>
          </a:prstGeom>
        </p:spPr>
      </p:pic>
      <p:sp>
        <p:nvSpPr>
          <p:cNvPr id="19" name="Google Shape;416;p58">
            <a:extLst>
              <a:ext uri="{FF2B5EF4-FFF2-40B4-BE49-F238E27FC236}">
                <a16:creationId xmlns:a16="http://schemas.microsoft.com/office/drawing/2014/main" id="{44913539-AA14-C183-476D-9697AC88A434}"/>
              </a:ext>
            </a:extLst>
          </p:cNvPr>
          <p:cNvSpPr/>
          <p:nvPr/>
        </p:nvSpPr>
        <p:spPr>
          <a:xfrm>
            <a:off x="378185" y="940049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rgbClr val="00527E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2015 - 2019 </a:t>
            </a: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53BBD-42B8-7130-24EE-BC6E37CFE890}"/>
              </a:ext>
            </a:extLst>
          </p:cNvPr>
          <p:cNvSpPr txBox="1"/>
          <p:nvPr/>
        </p:nvSpPr>
        <p:spPr>
          <a:xfrm>
            <a:off x="1490829" y="1205873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Annual seminar for employers</a:t>
            </a:r>
            <a:endParaRPr lang="en-IE"/>
          </a:p>
        </p:txBody>
      </p:sp>
      <p:sp>
        <p:nvSpPr>
          <p:cNvPr id="20" name="Google Shape;414;p58">
            <a:extLst>
              <a:ext uri="{FF2B5EF4-FFF2-40B4-BE49-F238E27FC236}">
                <a16:creationId xmlns:a16="http://schemas.microsoft.com/office/drawing/2014/main" id="{A7E4CBAE-EDE5-F125-B2DD-07CBD8673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2" y="1931135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66EF95-109B-4169-F611-D745982C3007}"/>
              </a:ext>
            </a:extLst>
          </p:cNvPr>
          <p:cNvSpPr txBox="1"/>
          <p:nvPr/>
        </p:nvSpPr>
        <p:spPr>
          <a:xfrm>
            <a:off x="1534241" y="1876684"/>
            <a:ext cx="5116448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Making your recruitment &amp; selection processes more inclusive to disability </a:t>
            </a:r>
            <a:endParaRPr lang="en-IE" dirty="0"/>
          </a:p>
        </p:txBody>
      </p:sp>
      <p:sp>
        <p:nvSpPr>
          <p:cNvPr id="21" name="Google Shape;416;p58">
            <a:extLst>
              <a:ext uri="{FF2B5EF4-FFF2-40B4-BE49-F238E27FC236}">
                <a16:creationId xmlns:a16="http://schemas.microsoft.com/office/drawing/2014/main" id="{88E981E0-9B84-1C1A-A0B1-0CC03832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5" y="2900109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rgbClr val="00527E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B700E2-77EB-96DC-60FB-D2E005063026}"/>
              </a:ext>
            </a:extLst>
          </p:cNvPr>
          <p:cNvSpPr txBox="1"/>
          <p:nvPr/>
        </p:nvSpPr>
        <p:spPr>
          <a:xfrm>
            <a:off x="1490828" y="2979697"/>
            <a:ext cx="4458679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US"/>
              <a:t>Disclosure – Challenges for students &amp; employers </a:t>
            </a:r>
            <a:endParaRPr lang="en-IE"/>
          </a:p>
        </p:txBody>
      </p:sp>
      <p:sp>
        <p:nvSpPr>
          <p:cNvPr id="23" name="Google Shape;414;p58">
            <a:extLst>
              <a:ext uri="{FF2B5EF4-FFF2-40B4-BE49-F238E27FC236}">
                <a16:creationId xmlns:a16="http://schemas.microsoft.com/office/drawing/2014/main" id="{E46117EE-38D8-7279-89BE-5CB86A8EC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1" y="3886353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6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D0B0DB-BC23-1F99-FAB2-284BB1866630}"/>
              </a:ext>
            </a:extLst>
          </p:cNvPr>
          <p:cNvSpPr txBox="1"/>
          <p:nvPr/>
        </p:nvSpPr>
        <p:spPr>
          <a:xfrm>
            <a:off x="1534241" y="4148648"/>
            <a:ext cx="3995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Employer Disability Initiatives</a:t>
            </a:r>
            <a:endParaRPr lang="en-IE"/>
          </a:p>
        </p:txBody>
      </p:sp>
      <p:sp>
        <p:nvSpPr>
          <p:cNvPr id="25" name="Google Shape;416;p58">
            <a:extLst>
              <a:ext uri="{FF2B5EF4-FFF2-40B4-BE49-F238E27FC236}">
                <a16:creationId xmlns:a16="http://schemas.microsoft.com/office/drawing/2014/main" id="{4A17CB7F-BEE6-0DDE-14BF-2CFAB46FE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1" y="4872597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rgbClr val="00527E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96CD50-C702-65FB-432C-F7379AD4468E}"/>
              </a:ext>
            </a:extLst>
          </p:cNvPr>
          <p:cNvSpPr txBox="1"/>
          <p:nvPr/>
        </p:nvSpPr>
        <p:spPr>
          <a:xfrm>
            <a:off x="1490828" y="5134892"/>
            <a:ext cx="4312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Outputs shared among the group</a:t>
            </a:r>
            <a:endParaRPr lang="en-IE"/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55685BED-38C3-3B38-414A-DFE383EE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54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AA9A1-39A7-69A6-D2E5-F6ACAD2B1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F6953-D934-03C5-3CE5-7A91EB7574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Timeline - internships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82569F1-2B6B-ED3D-0A7C-2155DCF151F2}"/>
              </a:ext>
            </a:extLst>
          </p:cNvPr>
          <p:cNvSpPr txBox="1">
            <a:spLocks/>
          </p:cNvSpPr>
          <p:nvPr/>
        </p:nvSpPr>
        <p:spPr>
          <a:xfrm>
            <a:off x="330197" y="153445"/>
            <a:ext cx="11574758" cy="612669"/>
          </a:xfrm>
          <a:prstGeom prst="rect">
            <a:avLst/>
          </a:prstGeom>
        </p:spPr>
        <p:txBody>
          <a:bodyPr anchor="ctr"/>
          <a:lstStyle>
            <a:defPPr>
              <a:defRPr lang="en-NL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EmployAbility Programme – Rapid Growth</a:t>
            </a:r>
            <a:endParaRPr lang="en-US"/>
          </a:p>
        </p:txBody>
      </p:sp>
      <p:sp>
        <p:nvSpPr>
          <p:cNvPr id="22" name="Google Shape;414;p58">
            <a:extLst>
              <a:ext uri="{FF2B5EF4-FFF2-40B4-BE49-F238E27FC236}">
                <a16:creationId xmlns:a16="http://schemas.microsoft.com/office/drawing/2014/main" id="{1A4E1E6E-6881-DDE7-FC60-C3B90EB49FFD}"/>
              </a:ext>
            </a:extLst>
          </p:cNvPr>
          <p:cNvSpPr/>
          <p:nvPr/>
        </p:nvSpPr>
        <p:spPr>
          <a:xfrm>
            <a:off x="5670614" y="1005419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2</a:t>
            </a:r>
            <a:r>
              <a:rPr lang="en-IE" sz="16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019</a:t>
            </a:r>
            <a:endParaRPr sz="16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E29EF-042F-E04F-E40F-084EEA4D7FF7}"/>
              </a:ext>
            </a:extLst>
          </p:cNvPr>
          <p:cNvSpPr txBox="1"/>
          <p:nvPr/>
        </p:nvSpPr>
        <p:spPr>
          <a:xfrm>
            <a:off x="6819894" y="994154"/>
            <a:ext cx="5243151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US"/>
              <a:t>B</a:t>
            </a:r>
            <a:r>
              <a:rPr lang="en-IE"/>
              <a:t>y 2019 the programmes had grown significantly</a:t>
            </a:r>
          </a:p>
        </p:txBody>
      </p:sp>
      <p:sp>
        <p:nvSpPr>
          <p:cNvPr id="24" name="Google Shape;416;p58">
            <a:extLst>
              <a:ext uri="{FF2B5EF4-FFF2-40B4-BE49-F238E27FC236}">
                <a16:creationId xmlns:a16="http://schemas.microsoft.com/office/drawing/2014/main" id="{DCB36976-3457-AA14-A82F-9842BBBFD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0617" y="2046363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575740-1CEE-E263-E090-625FA501887D}"/>
              </a:ext>
            </a:extLst>
          </p:cNvPr>
          <p:cNvSpPr txBox="1"/>
          <p:nvPr/>
        </p:nvSpPr>
        <p:spPr>
          <a:xfrm>
            <a:off x="6837586" y="2071019"/>
            <a:ext cx="3657604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IE"/>
              <a:t>11 companies and 70 mentoring partnerships </a:t>
            </a:r>
          </a:p>
        </p:txBody>
      </p:sp>
      <p:sp>
        <p:nvSpPr>
          <p:cNvPr id="21" name="Google Shape;414;p58">
            <a:extLst>
              <a:ext uri="{FF2B5EF4-FFF2-40B4-BE49-F238E27FC236}">
                <a16:creationId xmlns:a16="http://schemas.microsoft.com/office/drawing/2014/main" id="{000922C2-0BC7-A224-A0F2-6A9C7CA0F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0614" y="3061221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92183A-4E67-59A4-4CDC-5B3D379A8A79}"/>
              </a:ext>
            </a:extLst>
          </p:cNvPr>
          <p:cNvSpPr txBox="1"/>
          <p:nvPr/>
        </p:nvSpPr>
        <p:spPr>
          <a:xfrm>
            <a:off x="6819894" y="3266231"/>
            <a:ext cx="4223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6</a:t>
            </a:r>
            <a:r>
              <a:rPr lang="en-IE"/>
              <a:t> companies and 16 internships </a:t>
            </a:r>
          </a:p>
        </p:txBody>
      </p:sp>
      <p:sp>
        <p:nvSpPr>
          <p:cNvPr id="10" name="Google Shape;416;p58">
            <a:extLst>
              <a:ext uri="{FF2B5EF4-FFF2-40B4-BE49-F238E27FC236}">
                <a16:creationId xmlns:a16="http://schemas.microsoft.com/office/drawing/2014/main" id="{ECF447EB-65B3-89B3-81B8-4F4A0CF90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0617" y="4042624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IE"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54C5A4-B18B-A78C-206E-FC7EBC3C1FC4}"/>
              </a:ext>
            </a:extLst>
          </p:cNvPr>
          <p:cNvSpPr txBox="1"/>
          <p:nvPr/>
        </p:nvSpPr>
        <p:spPr>
          <a:xfrm>
            <a:off x="6837586" y="4276277"/>
            <a:ext cx="4902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IE"/>
              <a:t>Programme in need of further resources </a:t>
            </a:r>
          </a:p>
        </p:txBody>
      </p:sp>
      <p:sp>
        <p:nvSpPr>
          <p:cNvPr id="25" name="Google Shape;414;p58">
            <a:extLst>
              <a:ext uri="{FF2B5EF4-FFF2-40B4-BE49-F238E27FC236}">
                <a16:creationId xmlns:a16="http://schemas.microsoft.com/office/drawing/2014/main" id="{398A7864-6F1A-91C3-BFCC-6D3CB2B6F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0614" y="5024028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05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05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0599A5-6792-D5C3-57D2-F6114C7771AC}"/>
              </a:ext>
            </a:extLst>
          </p:cNvPr>
          <p:cNvSpPr txBox="1"/>
          <p:nvPr/>
        </p:nvSpPr>
        <p:spPr>
          <a:xfrm>
            <a:off x="6819894" y="5286323"/>
            <a:ext cx="3060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IE"/>
              <a:t>Funding application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B29CC-4205-F0A9-1756-8E60E8BB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6" y="1434879"/>
            <a:ext cx="4914904" cy="36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8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41C57-2EAD-E936-6EE2-A3DAE98C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E8E96227-B57E-3C30-BAD5-2C129F5907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53445"/>
            <a:ext cx="10178988" cy="6126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NL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EmployAbility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 Programme Funding –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ReThink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 Ireland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Roboto Black" panose="02000000000000000000" pitchFamily="2" charset="0"/>
              <a:cs typeface="Gotham" pitchFamily="50" charset="0"/>
            </a:endParaRPr>
          </a:p>
        </p:txBody>
      </p:sp>
      <p:pic>
        <p:nvPicPr>
          <p:cNvPr id="54" name="Picture 53" descr="UCC DS at Rethink Ireland photoshoot">
            <a:extLst>
              <a:ext uri="{FF2B5EF4-FFF2-40B4-BE49-F238E27FC236}">
                <a16:creationId xmlns:a16="http://schemas.microsoft.com/office/drawing/2014/main" id="{BA2817D8-25BE-99A7-73F3-1229240A8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996" y="1377432"/>
            <a:ext cx="3733803" cy="3733803"/>
          </a:xfrm>
          <a:prstGeom prst="rect">
            <a:avLst/>
          </a:prstGeom>
        </p:spPr>
      </p:pic>
      <p:sp>
        <p:nvSpPr>
          <p:cNvPr id="24" name="Google Shape;416;p58">
            <a:extLst>
              <a:ext uri="{FF2B5EF4-FFF2-40B4-BE49-F238E27FC236}">
                <a16:creationId xmlns:a16="http://schemas.microsoft.com/office/drawing/2014/main" id="{379EB232-CB87-5636-21A0-A3B145177837}"/>
              </a:ext>
            </a:extLst>
          </p:cNvPr>
          <p:cNvSpPr/>
          <p:nvPr/>
        </p:nvSpPr>
        <p:spPr>
          <a:xfrm>
            <a:off x="5649038" y="1377432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rgbClr val="00527E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2020 </a:t>
            </a: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A9E43E6-19E4-4C37-E80B-3CC8C5342EF1}"/>
              </a:ext>
            </a:extLst>
          </p:cNvPr>
          <p:cNvSpPr txBox="1"/>
          <p:nvPr/>
        </p:nvSpPr>
        <p:spPr>
          <a:xfrm>
            <a:off x="6834960" y="1563953"/>
            <a:ext cx="4197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A</a:t>
            </a:r>
            <a:r>
              <a:rPr lang="en-IE" err="1"/>
              <a:t>bility</a:t>
            </a:r>
            <a:r>
              <a:rPr lang="en-IE"/>
              <a:t> to work fund 2020 - 2023</a:t>
            </a:r>
          </a:p>
        </p:txBody>
      </p:sp>
      <p:sp>
        <p:nvSpPr>
          <p:cNvPr id="21" name="Google Shape;414;p58">
            <a:extLst>
              <a:ext uri="{FF2B5EF4-FFF2-40B4-BE49-F238E27FC236}">
                <a16:creationId xmlns:a16="http://schemas.microsoft.com/office/drawing/2014/main" id="{4A43C665-44C1-6609-FABA-24020532A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7558" y="2462516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IE" sz="16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B0AFD5-AB57-7ABB-FF4D-8CF1EF9CA5C0}"/>
              </a:ext>
            </a:extLst>
          </p:cNvPr>
          <p:cNvSpPr txBox="1"/>
          <p:nvPr/>
        </p:nvSpPr>
        <p:spPr>
          <a:xfrm>
            <a:off x="6834960" y="2435362"/>
            <a:ext cx="4197292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US"/>
              <a:t>O</a:t>
            </a:r>
            <a:r>
              <a:rPr lang="en-IE" err="1"/>
              <a:t>pportunity</a:t>
            </a:r>
            <a:r>
              <a:rPr lang="en-IE"/>
              <a:t> to develop EmployAbility Team</a:t>
            </a:r>
          </a:p>
        </p:txBody>
      </p:sp>
      <p:sp>
        <p:nvSpPr>
          <p:cNvPr id="10" name="Google Shape;416;p58">
            <a:extLst>
              <a:ext uri="{FF2B5EF4-FFF2-40B4-BE49-F238E27FC236}">
                <a16:creationId xmlns:a16="http://schemas.microsoft.com/office/drawing/2014/main" id="{926548BB-6724-4509-F39C-ECDAA6093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7561" y="3547600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F60DF-276D-73A0-2D9E-94D2B47EC9B7}"/>
              </a:ext>
            </a:extLst>
          </p:cNvPr>
          <p:cNvSpPr txBox="1"/>
          <p:nvPr/>
        </p:nvSpPr>
        <p:spPr>
          <a:xfrm>
            <a:off x="6819894" y="3805721"/>
            <a:ext cx="5105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T</a:t>
            </a:r>
            <a:r>
              <a:rPr lang="en-IE"/>
              <a:t>raining &amp; consultancy support </a:t>
            </a:r>
          </a:p>
        </p:txBody>
      </p:sp>
      <p:sp>
        <p:nvSpPr>
          <p:cNvPr id="25" name="Google Shape;414;p58">
            <a:extLst>
              <a:ext uri="{FF2B5EF4-FFF2-40B4-BE49-F238E27FC236}">
                <a16:creationId xmlns:a16="http://schemas.microsoft.com/office/drawing/2014/main" id="{AD8541D7-125F-F8D1-BE3B-33126FA1C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7558" y="4632684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1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1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DEF62B-C55A-B26F-7E62-F8F6F23620E5}"/>
              </a:ext>
            </a:extLst>
          </p:cNvPr>
          <p:cNvSpPr txBox="1"/>
          <p:nvPr/>
        </p:nvSpPr>
        <p:spPr>
          <a:xfrm>
            <a:off x="6834960" y="4434468"/>
            <a:ext cx="5372105" cy="12903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IE"/>
              <a:t>Further growth:</a:t>
            </a:r>
          </a:p>
          <a:p>
            <a:pPr>
              <a:lnSpc>
                <a:spcPct val="150000"/>
              </a:lnSpc>
            </a:pPr>
            <a:r>
              <a:rPr lang="en-IE"/>
              <a:t>19 employers &amp; 135 mentoring partnerships</a:t>
            </a:r>
          </a:p>
          <a:p>
            <a:pPr>
              <a:lnSpc>
                <a:spcPct val="150000"/>
              </a:lnSpc>
            </a:pPr>
            <a:r>
              <a:rPr lang="en-IE"/>
              <a:t>20 internships  </a:t>
            </a:r>
          </a:p>
        </p:txBody>
      </p:sp>
    </p:spTree>
    <p:extLst>
      <p:ext uri="{BB962C8B-B14F-4D97-AF65-F5344CB8AC3E}">
        <p14:creationId xmlns:p14="http://schemas.microsoft.com/office/powerpoint/2010/main" val="159758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4FC48-79E4-ABD4-4639-C4945EF9C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BEEAB-7D61-FE9F-8C4B-B7FF5AF300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Timeline - onboarding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8E01A91-3C9D-C6FA-56E4-74A2B1620FC2}"/>
              </a:ext>
            </a:extLst>
          </p:cNvPr>
          <p:cNvSpPr txBox="1">
            <a:spLocks/>
          </p:cNvSpPr>
          <p:nvPr/>
        </p:nvSpPr>
        <p:spPr>
          <a:xfrm>
            <a:off x="1367161" y="153445"/>
            <a:ext cx="9729925" cy="612669"/>
          </a:xfrm>
          <a:prstGeom prst="rect">
            <a:avLst/>
          </a:prstGeom>
        </p:spPr>
        <p:txBody>
          <a:bodyPr anchor="ctr"/>
          <a:lstStyle>
            <a:defPPr>
              <a:defRPr lang="en-NL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EmployAbility Programme - Remodel</a:t>
            </a:r>
            <a:endParaRPr lang="en-US"/>
          </a:p>
        </p:txBody>
      </p:sp>
      <p:sp>
        <p:nvSpPr>
          <p:cNvPr id="6" name="Google Shape;414;p58">
            <a:extLst>
              <a:ext uri="{FF2B5EF4-FFF2-40B4-BE49-F238E27FC236}">
                <a16:creationId xmlns:a16="http://schemas.microsoft.com/office/drawing/2014/main" id="{5B7401D6-42B7-937F-F47E-302ED036064A}"/>
              </a:ext>
            </a:extLst>
          </p:cNvPr>
          <p:cNvSpPr/>
          <p:nvPr/>
        </p:nvSpPr>
        <p:spPr>
          <a:xfrm>
            <a:off x="391238" y="1210699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2023</a:t>
            </a:r>
            <a:r>
              <a:rPr lang="en-IE" sz="11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 </a:t>
            </a:r>
            <a:endParaRPr sz="11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DC0012-932F-D887-4F32-D7BE865EB340}"/>
              </a:ext>
            </a:extLst>
          </p:cNvPr>
          <p:cNvSpPr txBox="1"/>
          <p:nvPr/>
        </p:nvSpPr>
        <p:spPr>
          <a:xfrm>
            <a:off x="1528238" y="1465044"/>
            <a:ext cx="5001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US"/>
              <a:t>Amalgamate mentoring with internships </a:t>
            </a:r>
            <a:endParaRPr lang="en-IE"/>
          </a:p>
        </p:txBody>
      </p:sp>
      <p:sp>
        <p:nvSpPr>
          <p:cNvPr id="20" name="Google Shape;416;p58">
            <a:extLst>
              <a:ext uri="{FF2B5EF4-FFF2-40B4-BE49-F238E27FC236}">
                <a16:creationId xmlns:a16="http://schemas.microsoft.com/office/drawing/2014/main" id="{F63E67A7-0F6F-A421-7951-00599D588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1" y="2439726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78EAD2-DE64-BBD2-DE19-BF7D58C80BAD}"/>
              </a:ext>
            </a:extLst>
          </p:cNvPr>
          <p:cNvSpPr txBox="1"/>
          <p:nvPr/>
        </p:nvSpPr>
        <p:spPr>
          <a:xfrm>
            <a:off x="1588512" y="2413023"/>
            <a:ext cx="4880967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US"/>
              <a:t>63 internships summer 2024</a:t>
            </a:r>
          </a:p>
          <a:p>
            <a:pPr>
              <a:lnSpc>
                <a:spcPct val="150000"/>
              </a:lnSpc>
            </a:pPr>
            <a:r>
              <a:rPr lang="en-US"/>
              <a:t>77 internships summer 2025</a:t>
            </a:r>
          </a:p>
        </p:txBody>
      </p:sp>
      <p:sp>
        <p:nvSpPr>
          <p:cNvPr id="23" name="Google Shape;414;p58">
            <a:extLst>
              <a:ext uri="{FF2B5EF4-FFF2-40B4-BE49-F238E27FC236}">
                <a16:creationId xmlns:a16="http://schemas.microsoft.com/office/drawing/2014/main" id="{94929418-4A25-BCDD-EB03-6FA9C5101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237" y="3668753"/>
            <a:ext cx="893923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400">
                <a:solidFill>
                  <a:schemeClr val="bg1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400">
              <a:solidFill>
                <a:schemeClr val="bg1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78788-D480-7580-F166-93179888D910}"/>
              </a:ext>
            </a:extLst>
          </p:cNvPr>
          <p:cNvSpPr txBox="1"/>
          <p:nvPr/>
        </p:nvSpPr>
        <p:spPr>
          <a:xfrm>
            <a:off x="1528238" y="3654385"/>
            <a:ext cx="4763478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pPr>
              <a:lnSpc>
                <a:spcPct val="150000"/>
              </a:lnSpc>
            </a:pPr>
            <a:r>
              <a:rPr lang="en-US"/>
              <a:t>Higher impact programme for students and employers </a:t>
            </a:r>
            <a:endParaRPr lang="en-IE"/>
          </a:p>
        </p:txBody>
      </p:sp>
      <p:sp>
        <p:nvSpPr>
          <p:cNvPr id="12" name="Google Shape;416;p58">
            <a:extLst>
              <a:ext uri="{FF2B5EF4-FFF2-40B4-BE49-F238E27FC236}">
                <a16:creationId xmlns:a16="http://schemas.microsoft.com/office/drawing/2014/main" id="{2F297A1D-0636-E815-53C6-B5F0F0BE6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8181" y="4897780"/>
            <a:ext cx="893920" cy="893923"/>
          </a:xfrm>
          <a:custGeom>
            <a:avLst/>
            <a:gdLst/>
            <a:ahLst/>
            <a:cxnLst/>
            <a:rect l="l" t="t" r="r" b="b"/>
            <a:pathLst>
              <a:path w="1169505" h="1169505" extrusionOk="0">
                <a:moveTo>
                  <a:pt x="1169506" y="584753"/>
                </a:moveTo>
                <a:cubicBezTo>
                  <a:pt x="1169506" y="907703"/>
                  <a:pt x="907703" y="1169506"/>
                  <a:pt x="584753" y="1169506"/>
                </a:cubicBezTo>
                <a:cubicBezTo>
                  <a:pt x="261803" y="1169506"/>
                  <a:pt x="0" y="907703"/>
                  <a:pt x="0" y="584753"/>
                </a:cubicBezTo>
                <a:cubicBezTo>
                  <a:pt x="0" y="261803"/>
                  <a:pt x="261803" y="0"/>
                  <a:pt x="584753" y="0"/>
                </a:cubicBezTo>
                <a:cubicBezTo>
                  <a:pt x="907703" y="0"/>
                  <a:pt x="1169506" y="261803"/>
                  <a:pt x="1169506" y="5847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42900"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600">
                <a:solidFill>
                  <a:srgbClr val="00527E"/>
                </a:solidFill>
                <a:latin typeface="Gotham Medium" pitchFamily="50" charset="0"/>
                <a:ea typeface="Roboto"/>
                <a:cs typeface="Gotham Medium" pitchFamily="50" charset="0"/>
                <a:sym typeface="Roboto"/>
              </a:rPr>
              <a:t> </a:t>
            </a:r>
            <a:endParaRPr sz="1600">
              <a:solidFill>
                <a:srgbClr val="00527E"/>
              </a:solidFill>
              <a:latin typeface="Gotham Medium" pitchFamily="50" charset="0"/>
              <a:ea typeface="Roboto"/>
              <a:cs typeface="Gotham Medium" pitchFamily="50" charset="0"/>
              <a:sym typeface="Roboto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E11E8-9AD1-58D6-AA0E-5B92FDB56175}"/>
              </a:ext>
            </a:extLst>
          </p:cNvPr>
          <p:cNvSpPr txBox="1"/>
          <p:nvPr/>
        </p:nvSpPr>
        <p:spPr>
          <a:xfrm>
            <a:off x="1530377" y="5160075"/>
            <a:ext cx="462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</a:lstStyle>
          <a:p>
            <a:r>
              <a:rPr lang="en-IE"/>
              <a:t>Training for employers  </a:t>
            </a:r>
          </a:p>
        </p:txBody>
      </p:sp>
      <p:pic>
        <p:nvPicPr>
          <p:cNvPr id="3" name="Picture 2" descr="Mentor and mentee walking on UCC campus">
            <a:extLst>
              <a:ext uri="{FF2B5EF4-FFF2-40B4-BE49-F238E27FC236}">
                <a16:creationId xmlns:a16="http://schemas.microsoft.com/office/drawing/2014/main" id="{9E264FBB-8A60-3F01-B9E1-60C4F6063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 r="29603"/>
          <a:stretch/>
        </p:blipFill>
        <p:spPr>
          <a:xfrm>
            <a:off x="7015655" y="1182501"/>
            <a:ext cx="3941379" cy="41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D815F-BE3B-EEBF-5BA2-AC6DB7B9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8694D7AB-8BDC-3083-FEA0-4B5F64A99C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02409" y="379356"/>
            <a:ext cx="3495998" cy="10363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Agenda - 4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DB760-FB43-D655-FCCA-2995F53DD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249"/>
            <a:ext cx="5596041" cy="5118859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5A3C8B5-51F7-D33F-3758-88E77ADDA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2409" y="1649272"/>
            <a:ext cx="6043407" cy="4034836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Context &amp;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Gotham Medium"/>
              <a:ea typeface="Roboto"/>
              <a:cs typeface="Gotham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Gotham Medium"/>
                <a:ea typeface="Roboto"/>
                <a:cs typeface="Gotham Medium"/>
              </a:rPr>
              <a:t>The Programme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Gotham Medium"/>
                <a:ea typeface="Roboto"/>
                <a:cs typeface="Gotham Medium"/>
              </a:rPr>
              <a:t>DS EmployAbility Development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Gotham Medium"/>
                <a:ea typeface="Roboto"/>
                <a:cs typeface="Gotham Medium"/>
              </a:rPr>
              <a:t>Training for Employers and Students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Group Discussion</a:t>
            </a: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endParaRPr lang="id-ID" sz="1800" dirty="0"/>
          </a:p>
        </p:txBody>
      </p:sp>
    </p:spTree>
    <p:extLst>
      <p:ext uri="{BB962C8B-B14F-4D97-AF65-F5344CB8AC3E}">
        <p14:creationId xmlns:p14="http://schemas.microsoft.com/office/powerpoint/2010/main" val="199349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FE05AA-EED7-4A81-B8D2-931C32E48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r="19640"/>
          <a:stretch/>
        </p:blipFill>
        <p:spPr>
          <a:xfrm>
            <a:off x="7750628" y="1018801"/>
            <a:ext cx="4441371" cy="4873109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102626-67B9-4AF7-9B88-32010E09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70146" y="1293196"/>
            <a:ext cx="2807336" cy="3952298"/>
            <a:chOff x="6981031" y="1293196"/>
            <a:chExt cx="2807336" cy="39522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ABC483-9DF2-4438-A732-DC13EE09D943}"/>
                </a:ext>
              </a:extLst>
            </p:cNvPr>
            <p:cNvSpPr/>
            <p:nvPr/>
          </p:nvSpPr>
          <p:spPr>
            <a:xfrm>
              <a:off x="6981031" y="1293196"/>
              <a:ext cx="2807336" cy="39522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482600" dist="101600" dir="5400000" sx="97000" sy="97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 Medium" pitchFamily="50" charset="0"/>
                <a:cs typeface="Gotham Medium" pitchFamily="50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0350CF2-4166-4662-900B-A5DBAEFB232D}"/>
                </a:ext>
              </a:extLst>
            </p:cNvPr>
            <p:cNvCxnSpPr>
              <a:cxnSpLocks/>
            </p:cNvCxnSpPr>
            <p:nvPr/>
          </p:nvCxnSpPr>
          <p:spPr>
            <a:xfrm>
              <a:off x="7386479" y="2314575"/>
              <a:ext cx="199644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33">
            <a:extLst>
              <a:ext uri="{FF2B5EF4-FFF2-40B4-BE49-F238E27FC236}">
                <a16:creationId xmlns:a16="http://schemas.microsoft.com/office/drawing/2014/main" id="{F9836EDF-D68B-48C8-97DD-78F20C7DD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668" y="394918"/>
            <a:ext cx="1141911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Access UCC </a:t>
            </a:r>
            <a:r>
              <a:rPr kumimoji="0" lang="en-IE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EmployAbility</a:t>
            </a: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Roboto Black" panose="02000000000000000000" pitchFamily="2" charset="0"/>
                <a:cs typeface="Gotham" pitchFamily="50" charset="0"/>
              </a:rPr>
              <a:t> Team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Roboto Black" panose="02000000000000000000" pitchFamily="2" charset="0"/>
              <a:cs typeface="Gotham" pitchFamily="50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9333E0-4E0F-4012-B25B-B6CC73B1A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7125" y="1293196"/>
            <a:ext cx="2807336" cy="3952298"/>
            <a:chOff x="3895853" y="1293196"/>
            <a:chExt cx="2807336" cy="39522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F7D85C-9CA9-4C7E-8BA5-791EC61FC9FF}"/>
                </a:ext>
              </a:extLst>
            </p:cNvPr>
            <p:cNvSpPr/>
            <p:nvPr/>
          </p:nvSpPr>
          <p:spPr>
            <a:xfrm>
              <a:off x="3895853" y="1293196"/>
              <a:ext cx="2807336" cy="39522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482600" dist="101600" dir="5400000" sx="97000" sy="97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50">
                <a:latin typeface="Gotham Medium" pitchFamily="50" charset="0"/>
                <a:cs typeface="Gotham Medium" pitchFamily="50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C331C7-4E09-4CD6-8918-041C4F8AD424}"/>
                </a:ext>
              </a:extLst>
            </p:cNvPr>
            <p:cNvCxnSpPr>
              <a:cxnSpLocks/>
            </p:cNvCxnSpPr>
            <p:nvPr/>
          </p:nvCxnSpPr>
          <p:spPr>
            <a:xfrm>
              <a:off x="4301301" y="2314575"/>
              <a:ext cx="199644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50B352B-180B-4381-B731-18B382B1F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88" y="2462265"/>
            <a:ext cx="1747380" cy="17473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C5F264-7580-4C76-A456-86BAEEE8E4E0}"/>
              </a:ext>
            </a:extLst>
          </p:cNvPr>
          <p:cNvSpPr txBox="1"/>
          <p:nvPr/>
        </p:nvSpPr>
        <p:spPr>
          <a:xfrm>
            <a:off x="962886" y="1911339"/>
            <a:ext cx="1996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000">
                <a:solidFill>
                  <a:schemeClr val="accent1"/>
                </a:solidFill>
                <a:latin typeface="Gotham Medium" pitchFamily="50" charset="0"/>
                <a:cs typeface="Gotham Medium" pitchFamily="50" charset="0"/>
              </a:rPr>
              <a:t>Shay Nolan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0466BF-FE52-4A28-BF25-75B973E9F34D}"/>
              </a:ext>
            </a:extLst>
          </p:cNvPr>
          <p:cNvSpPr txBox="1"/>
          <p:nvPr/>
        </p:nvSpPr>
        <p:spPr>
          <a:xfrm>
            <a:off x="567125" y="4313329"/>
            <a:ext cx="27987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400">
                <a:solidFill>
                  <a:schemeClr val="tx1">
                    <a:lumMod val="85000"/>
                    <a:lumOff val="15000"/>
                  </a:schemeClr>
                </a:solidFill>
                <a:cs typeface="Gotham Medium" pitchFamily="50" charset="0"/>
              </a:rPr>
              <a:t>EmployAbility Project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400">
                <a:solidFill>
                  <a:schemeClr val="tx1">
                    <a:lumMod val="85000"/>
                    <a:lumOff val="15000"/>
                  </a:schemeClr>
                </a:solidFill>
                <a:cs typeface="Gotham Medium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shay.nolan@ucc.ie</a:t>
            </a:r>
            <a:r>
              <a:rPr lang="en-IE" sz="1400">
                <a:solidFill>
                  <a:schemeClr val="tx1">
                    <a:lumMod val="85000"/>
                    <a:lumOff val="15000"/>
                  </a:schemeClr>
                </a:solidFill>
                <a:cs typeface="Gotham Medium" pitchFamily="50" charset="0"/>
              </a:rPr>
              <a:t> </a:t>
            </a:r>
          </a:p>
        </p:txBody>
      </p:sp>
      <p:grpSp>
        <p:nvGrpSpPr>
          <p:cNvPr id="13" name="Group 12" descr="Elodie O'Donovan&#10;&#10;Employability Project Advisor elodieodonovan@ucc.ie">
            <a:extLst>
              <a:ext uri="{FF2B5EF4-FFF2-40B4-BE49-F238E27FC236}">
                <a16:creationId xmlns:a16="http://schemas.microsoft.com/office/drawing/2014/main" id="{E362D823-84AA-4C82-9E24-B95370EE81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757362" y="1293196"/>
            <a:ext cx="2829883" cy="3952298"/>
            <a:chOff x="3873306" y="1293196"/>
            <a:chExt cx="2829883" cy="3952298"/>
          </a:xfrm>
        </p:grpSpPr>
        <p:grpSp>
          <p:nvGrpSpPr>
            <p:cNvPr id="5" name="Group 4" descr="Paragraph holder">
              <a:extLst>
                <a:ext uri="{FF2B5EF4-FFF2-40B4-BE49-F238E27FC236}">
                  <a16:creationId xmlns:a16="http://schemas.microsoft.com/office/drawing/2014/main" id="{E5821754-5233-4B60-9AE3-EB50FA5A3960}"/>
                </a:ext>
              </a:extLst>
            </p:cNvPr>
            <p:cNvGrpSpPr/>
            <p:nvPr/>
          </p:nvGrpSpPr>
          <p:grpSpPr>
            <a:xfrm>
              <a:off x="3895853" y="1293196"/>
              <a:ext cx="2807336" cy="3952298"/>
              <a:chOff x="3895853" y="1293196"/>
              <a:chExt cx="2807336" cy="395229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91CFB5-EFBC-4E08-8EE6-71E7999BA4EC}"/>
                  </a:ext>
                </a:extLst>
              </p:cNvPr>
              <p:cNvSpPr/>
              <p:nvPr/>
            </p:nvSpPr>
            <p:spPr>
              <a:xfrm>
                <a:off x="3895853" y="1293196"/>
                <a:ext cx="2807336" cy="39522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482600" dist="101600" dir="5400000" sx="97000" sy="97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50">
                  <a:latin typeface="Gotham Medium" pitchFamily="50" charset="0"/>
                  <a:cs typeface="Gotham Medium" pitchFamily="50" charset="0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69CE83A-11D4-4110-B289-CBA9BA615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1301" y="2314575"/>
                <a:ext cx="1996440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46BB50-8884-485A-9E42-D07F6C049EAC}"/>
                </a:ext>
              </a:extLst>
            </p:cNvPr>
            <p:cNvSpPr txBox="1"/>
            <p:nvPr/>
          </p:nvSpPr>
          <p:spPr>
            <a:xfrm>
              <a:off x="3978054" y="1899157"/>
              <a:ext cx="2552124" cy="4001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1"/>
                  </a:solidFill>
                  <a:latin typeface="Gotham Medium" pitchFamily="50" charset="0"/>
                  <a:cs typeface="Gotham Medium" pitchFamily="50" charset="0"/>
                </a:rPr>
                <a:t>Elodie O’Donovan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3ADCA1-290F-424F-A9E4-689BFD201C9F}"/>
                </a:ext>
              </a:extLst>
            </p:cNvPr>
            <p:cNvSpPr txBox="1"/>
            <p:nvPr/>
          </p:nvSpPr>
          <p:spPr>
            <a:xfrm>
              <a:off x="3873306" y="4313329"/>
              <a:ext cx="282988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IE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EmployAbility Project Advisor</a:t>
              </a:r>
            </a:p>
            <a:p>
              <a:pPr algn="ctr">
                <a:defRPr/>
              </a:pPr>
              <a:r>
                <a:rPr lang="en-IE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otham Medium" pitchFamily="50" charset="0"/>
                  <a:cs typeface="Gotham Medium" pitchFamily="50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ElodieODonovan</a:t>
              </a:r>
              <a:r>
                <a:rPr lang="en-IE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otham Medium" pitchFamily="50" charset="0"/>
                  <a:cs typeface="Gotham Medium" pitchFamily="50" charset="0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@ucc.ie</a:t>
              </a:r>
              <a:r>
                <a:rPr lang="en-IE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B9D513A-0CFF-483E-905A-C79363429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11009" y="2459499"/>
            <a:ext cx="1747380" cy="17473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6AEB2BE-9D6E-4F99-B7DA-9DAE171ECB0B}"/>
              </a:ext>
            </a:extLst>
          </p:cNvPr>
          <p:cNvSpPr txBox="1"/>
          <p:nvPr/>
        </p:nvSpPr>
        <p:spPr>
          <a:xfrm>
            <a:off x="7133770" y="1911339"/>
            <a:ext cx="255212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2000">
                <a:solidFill>
                  <a:schemeClr val="accent1"/>
                </a:solidFill>
                <a:latin typeface="Gotham Medium" pitchFamily="50" charset="0"/>
                <a:cs typeface="Gotham Medium" pitchFamily="50" charset="0"/>
              </a:rPr>
              <a:t>Norma McEnery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131B0F-4651-41D3-8151-E4753309366C}"/>
              </a:ext>
            </a:extLst>
          </p:cNvPr>
          <p:cNvSpPr txBox="1"/>
          <p:nvPr/>
        </p:nvSpPr>
        <p:spPr>
          <a:xfrm>
            <a:off x="7097752" y="4313329"/>
            <a:ext cx="25521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Gotham Medium" pitchFamily="50" charset="0"/>
              </a:rPr>
              <a:t>EmployAbility</a:t>
            </a:r>
            <a:r>
              <a:rPr lang="en-IE" sz="1400" dirty="0">
                <a:solidFill>
                  <a:schemeClr val="tx1">
                    <a:lumMod val="85000"/>
                    <a:lumOff val="15000"/>
                  </a:schemeClr>
                </a:solidFill>
                <a:cs typeface="Gotham Medium" pitchFamily="50" charset="0"/>
              </a:rPr>
              <a:t> Project Advisor</a:t>
            </a:r>
          </a:p>
          <a:p>
            <a:pPr algn="ctr">
              <a:defRPr/>
            </a:pPr>
            <a:r>
              <a:rPr lang="en-IE" sz="1400" dirty="0">
                <a:solidFill>
                  <a:schemeClr val="tx1">
                    <a:lumMod val="85000"/>
                    <a:lumOff val="15000"/>
                  </a:schemeClr>
                </a:solidFill>
                <a:cs typeface="Gotham Medium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nmcenery@ucc.ie</a:t>
            </a:r>
            <a:r>
              <a:rPr lang="en-IE" sz="1400" dirty="0">
                <a:solidFill>
                  <a:schemeClr val="tx1">
                    <a:lumMod val="85000"/>
                    <a:lumOff val="15000"/>
                  </a:schemeClr>
                </a:solidFill>
                <a:cs typeface="Gotham Medium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BC94B5-5D6B-CADD-9A16-8CA8F8065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8198" y="2353367"/>
            <a:ext cx="2108210" cy="19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C6723-9A95-D669-97BC-D0176D09A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80F5F5-3C0A-CA54-D535-696316DF6A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 dirty="0"/>
              <a:t>Training for employers</a:t>
            </a:r>
            <a:endParaRPr lang="en-IE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F0C1DAD7-A035-1B4A-3570-F64C7B859E14}"/>
              </a:ext>
            </a:extLst>
          </p:cNvPr>
          <p:cNvSpPr txBox="1">
            <a:spLocks/>
          </p:cNvSpPr>
          <p:nvPr/>
        </p:nvSpPr>
        <p:spPr>
          <a:xfrm>
            <a:off x="828970" y="236166"/>
            <a:ext cx="10209321" cy="612669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Training for Employers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367573-E9FB-F8E3-6DF3-875F1DD768DB}"/>
              </a:ext>
            </a:extLst>
          </p:cNvPr>
          <p:cNvSpPr txBox="1"/>
          <p:nvPr/>
        </p:nvSpPr>
        <p:spPr>
          <a:xfrm>
            <a:off x="582786" y="1085001"/>
            <a:ext cx="6942189" cy="4614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Training provided to our partner employers on: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Disability Awareness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Disclosure &amp; Reasonable Accommodations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Disability Inclusive Recruitment: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Advertising and Applications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Interviewing and Assessing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Onboarding</a:t>
            </a:r>
          </a:p>
          <a:p>
            <a:pPr lvl="1">
              <a:lnSpc>
                <a:spcPct val="150000"/>
              </a:lnSpc>
            </a:pP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Training developed based on: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The student voice (quantitative survey &amp; focus group)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Employer feedback (piloted 4 workshops)</a:t>
            </a:r>
            <a:endParaRPr lang="en-IE"/>
          </a:p>
        </p:txBody>
      </p:sp>
      <p:pic>
        <p:nvPicPr>
          <p:cNvPr id="2" name="Picture 1" descr="Employer, student and two members of the Employability team standing together at an employer training event.">
            <a:extLst>
              <a:ext uri="{FF2B5EF4-FFF2-40B4-BE49-F238E27FC236}">
                <a16:creationId xmlns:a16="http://schemas.microsoft.com/office/drawing/2014/main" id="{17F044E2-08AC-A7E2-2560-10AD6B4AEE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975" y="848835"/>
            <a:ext cx="3838055" cy="499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4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7F8E-CD5D-365A-9366-B31985AB25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lIns="91440" tIns="45720" rIns="91440" bIns="45720" anchor="b"/>
          <a:lstStyle/>
          <a:p>
            <a:r>
              <a:rPr lang="en-GB">
                <a:cs typeface="Gotham Bold"/>
              </a:rPr>
              <a:t>Tools to support inclusion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7416C9E-71F0-FDBD-CE23-7898669EE1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5266" y="276166"/>
            <a:ext cx="10374407" cy="638891"/>
          </a:xfrm>
        </p:spPr>
        <p:txBody>
          <a:bodyPr/>
          <a:lstStyle/>
          <a:p>
            <a:r>
              <a:rPr lang="en-GB" dirty="0"/>
              <a:t>Inclusive Recruitment Training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06512BD-A726-E8E5-C597-B173999218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266" y="1178115"/>
            <a:ext cx="10771570" cy="6388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E" sz="2400">
                <a:solidFill>
                  <a:schemeClr val="tx1"/>
                </a:solidFill>
              </a:rPr>
              <a:t>To support open discussions on reasonable accommodations and disability inclusive recruitment, we developed three key documents: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40E794-52C2-EC36-724D-1245D708EB2E}"/>
              </a:ext>
            </a:extLst>
          </p:cNvPr>
          <p:cNvSpPr txBox="1"/>
          <p:nvPr/>
        </p:nvSpPr>
        <p:spPr>
          <a:xfrm>
            <a:off x="373777" y="2363581"/>
            <a:ext cx="3762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>
                <a:solidFill>
                  <a:srgbClr val="00527E"/>
                </a:solidFill>
              </a:rPr>
              <a:t>A job description template</a:t>
            </a:r>
          </a:p>
        </p:txBody>
      </p:sp>
      <p:pic>
        <p:nvPicPr>
          <p:cNvPr id="4" name="Picture 3" descr="Cartoon checklist and pencil">
            <a:extLst>
              <a:ext uri="{FF2B5EF4-FFF2-40B4-BE49-F238E27FC236}">
                <a16:creationId xmlns:a16="http://schemas.microsoft.com/office/drawing/2014/main" id="{ACF4D6F8-0A1E-48E7-D234-A663EB44E2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5" y="3429000"/>
            <a:ext cx="2645772" cy="1984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342FE6-3B7A-38C1-A23B-ED7CEE000D12}"/>
              </a:ext>
            </a:extLst>
          </p:cNvPr>
          <p:cNvSpPr txBox="1"/>
          <p:nvPr/>
        </p:nvSpPr>
        <p:spPr>
          <a:xfrm>
            <a:off x="978729" y="5531183"/>
            <a:ext cx="2552124" cy="4616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GB" sz="2400">
                <a:solidFill>
                  <a:srgbClr val="FFC000"/>
                </a:solidFill>
                <a:latin typeface="Gotham Medium"/>
                <a:cs typeface="Gotham Medium"/>
              </a:rPr>
              <a:t>Applications</a:t>
            </a:r>
            <a:endParaRPr lang="en-GB" sz="2400">
              <a:solidFill>
                <a:srgbClr val="FF9933"/>
              </a:solidFill>
              <a:latin typeface="Gotham Medium"/>
              <a:cs typeface="Gotham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E2ECF-CE70-FE0C-A3A2-9665B65CAD2A}"/>
              </a:ext>
            </a:extLst>
          </p:cNvPr>
          <p:cNvSpPr txBox="1"/>
          <p:nvPr/>
        </p:nvSpPr>
        <p:spPr>
          <a:xfrm>
            <a:off x="3821455" y="2363581"/>
            <a:ext cx="3762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>
                <a:solidFill>
                  <a:srgbClr val="00527E"/>
                </a:solidFill>
              </a:rPr>
              <a:t>Inclusive interview guidelines</a:t>
            </a:r>
          </a:p>
        </p:txBody>
      </p:sp>
      <p:pic>
        <p:nvPicPr>
          <p:cNvPr id="8" name="Picture 7" descr="Two blank speech balloons">
            <a:extLst>
              <a:ext uri="{FF2B5EF4-FFF2-40B4-BE49-F238E27FC236}">
                <a16:creationId xmlns:a16="http://schemas.microsoft.com/office/drawing/2014/main" id="{8C9F8E85-21B6-270B-E9E7-48702A879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26" y="3428998"/>
            <a:ext cx="3174925" cy="1984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6A61DD-EB0C-C503-7232-D7F48FEE3D27}"/>
              </a:ext>
            </a:extLst>
          </p:cNvPr>
          <p:cNvSpPr txBox="1"/>
          <p:nvPr/>
        </p:nvSpPr>
        <p:spPr>
          <a:xfrm>
            <a:off x="4624989" y="5531183"/>
            <a:ext cx="2552124" cy="4616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GB" sz="2400">
                <a:solidFill>
                  <a:srgbClr val="FFC000"/>
                </a:solidFill>
                <a:latin typeface="Gotham Medium"/>
                <a:cs typeface="Gotham Medium"/>
              </a:rPr>
              <a:t>Interviews</a:t>
            </a:r>
            <a:endParaRPr lang="en-GB" sz="2400">
              <a:solidFill>
                <a:srgbClr val="FF9933"/>
              </a:solidFill>
              <a:latin typeface="Gotham Medium"/>
              <a:cs typeface="Gotham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70891-A66A-9FB5-4E2F-10DC650BD795}"/>
              </a:ext>
            </a:extLst>
          </p:cNvPr>
          <p:cNvSpPr txBox="1"/>
          <p:nvPr/>
        </p:nvSpPr>
        <p:spPr>
          <a:xfrm>
            <a:off x="7779116" y="2334944"/>
            <a:ext cx="3574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NL"/>
            </a:defPPr>
            <a:lvl1pPr algn="ctr">
              <a:lnSpc>
                <a:spcPct val="150000"/>
              </a:lnSpc>
              <a:defRPr sz="2400">
                <a:solidFill>
                  <a:srgbClr val="00527E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IE"/>
              <a:t>A support assessment form and process</a:t>
            </a:r>
          </a:p>
        </p:txBody>
      </p:sp>
      <p:pic>
        <p:nvPicPr>
          <p:cNvPr id="6" name="Picture 5" descr="A wood puzzle">
            <a:extLst>
              <a:ext uri="{FF2B5EF4-FFF2-40B4-BE49-F238E27FC236}">
                <a16:creationId xmlns:a16="http://schemas.microsoft.com/office/drawing/2014/main" id="{619E167E-FC44-44C0-97FD-F81A2BA7D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11" y="3428999"/>
            <a:ext cx="2976494" cy="1984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A0AF48-0B3D-B404-B117-E132529552F0}"/>
              </a:ext>
            </a:extLst>
          </p:cNvPr>
          <p:cNvSpPr txBox="1"/>
          <p:nvPr/>
        </p:nvSpPr>
        <p:spPr>
          <a:xfrm>
            <a:off x="8290396" y="5526274"/>
            <a:ext cx="2552124" cy="4616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GB" sz="2400">
                <a:solidFill>
                  <a:srgbClr val="FFC000"/>
                </a:solidFill>
                <a:latin typeface="Gotham Medium"/>
                <a:cs typeface="Gotham Medium"/>
              </a:rPr>
              <a:t>Onboarding</a:t>
            </a:r>
            <a:endParaRPr lang="en-GB" sz="2400">
              <a:solidFill>
                <a:srgbClr val="FF9933"/>
              </a:solidFill>
              <a:latin typeface="Gotham Medium"/>
              <a:cs typeface="Gotham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665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2DE9F-0DFF-CB4D-C39B-5400278AD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1B67AF-722C-6FE6-4581-618CA87CAB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lIns="91440" tIns="45720" rIns="91440" bIns="45720" anchor="b"/>
          <a:lstStyle/>
          <a:p>
            <a:r>
              <a:rPr lang="en-IE">
                <a:cs typeface="Gotham Bold"/>
              </a:rPr>
              <a:t> Training for students 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BB87343E-26C2-1DD3-AD0C-16517B8AF4DD}"/>
              </a:ext>
            </a:extLst>
          </p:cNvPr>
          <p:cNvSpPr txBox="1">
            <a:spLocks/>
          </p:cNvSpPr>
          <p:nvPr/>
        </p:nvSpPr>
        <p:spPr>
          <a:xfrm>
            <a:off x="838200" y="400026"/>
            <a:ext cx="10209321" cy="612669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Training for Students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2ABE7D-32C3-541D-C04F-F1B10C4F792A}"/>
              </a:ext>
            </a:extLst>
          </p:cNvPr>
          <p:cNvSpPr txBox="1"/>
          <p:nvPr/>
        </p:nvSpPr>
        <p:spPr>
          <a:xfrm>
            <a:off x="606232" y="1511250"/>
            <a:ext cx="6160477" cy="4198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Group workshops </a:t>
            </a:r>
            <a:r>
              <a:rPr lang="en-US"/>
              <a:t>to support all DS students with their applications</a:t>
            </a:r>
            <a:r>
              <a:rPr lang="en-US" dirty="0"/>
              <a:t> and internships</a:t>
            </a:r>
            <a:r>
              <a:rPr lang="en-US"/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CV</a:t>
            </a:r>
            <a:r>
              <a:rPr lang="en-US" dirty="0"/>
              <a:t> &amp; </a:t>
            </a:r>
            <a:r>
              <a:rPr lang="en-US"/>
              <a:t>Cover Letters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Interview skills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/>
              <a:t>Disclosing a disability</a:t>
            </a:r>
            <a:r>
              <a:rPr lang="en-US" dirty="0"/>
              <a:t> &amp; requesting supports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Mentoring</a:t>
            </a:r>
            <a:endParaRPr lang="en-US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Internship etiquette</a:t>
            </a:r>
            <a:endParaRPr lang="en-US"/>
          </a:p>
          <a:p>
            <a:pPr lvl="1">
              <a:lnSpc>
                <a:spcPct val="150000"/>
              </a:lnSpc>
            </a:pPr>
            <a:endParaRPr 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1:1 meeting </a:t>
            </a:r>
            <a:r>
              <a:rPr lang="en-US"/>
              <a:t>with a member of the EmployAbility Team for the successful interns</a:t>
            </a:r>
            <a:endParaRPr lang="en-IE"/>
          </a:p>
        </p:txBody>
      </p:sp>
      <p:pic>
        <p:nvPicPr>
          <p:cNvPr id="4" name="Picture Placeholder 11" descr="A person smiling at camera">
            <a:extLst>
              <a:ext uri="{FF2B5EF4-FFF2-40B4-BE49-F238E27FC236}">
                <a16:creationId xmlns:a16="http://schemas.microsoft.com/office/drawing/2014/main" id="{02364115-1B30-8D8B-D01D-A846DB3805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07" r="7407"/>
          <a:stretch>
            <a:fillRect/>
          </a:stretch>
        </p:blipFill>
        <p:spPr>
          <a:xfrm>
            <a:off x="7332634" y="2146252"/>
            <a:ext cx="1857901" cy="1635760"/>
          </a:xfrm>
          <a:prstGeom prst="roundRect">
            <a:avLst>
              <a:gd name="adj" fmla="val 673"/>
            </a:avLst>
          </a:prstGeom>
        </p:spPr>
      </p:pic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E3F9CD90-7173-ADE1-E35D-D01B67CF3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3" t="1447" r="13" b="23649"/>
          <a:stretch/>
        </p:blipFill>
        <p:spPr>
          <a:xfrm>
            <a:off x="9345853" y="1002072"/>
            <a:ext cx="2630490" cy="2785285"/>
          </a:xfrm>
          <a:prstGeom prst="rect">
            <a:avLst/>
          </a:prstGeom>
        </p:spPr>
      </p:pic>
      <p:pic>
        <p:nvPicPr>
          <p:cNvPr id="8" name="Picture Placeholder 34" descr="A student smiling at the camera">
            <a:extLst>
              <a:ext uri="{FF2B5EF4-FFF2-40B4-BE49-F238E27FC236}">
                <a16:creationId xmlns:a16="http://schemas.microsoft.com/office/drawing/2014/main" id="{3644084B-40B7-448B-20CC-15189638CE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07" r="7407"/>
          <a:stretch>
            <a:fillRect/>
          </a:stretch>
        </p:blipFill>
        <p:spPr>
          <a:xfrm>
            <a:off x="7332633" y="3852407"/>
            <a:ext cx="1857901" cy="1635760"/>
          </a:xfrm>
          <a:prstGeom prst="roundRect">
            <a:avLst>
              <a:gd name="adj" fmla="val 673"/>
            </a:avLst>
          </a:prstGeom>
        </p:spPr>
      </p:pic>
      <p:pic>
        <p:nvPicPr>
          <p:cNvPr id="10" name="Picture Placeholder 15" descr="A student smiling at the camera">
            <a:extLst>
              <a:ext uri="{FF2B5EF4-FFF2-40B4-BE49-F238E27FC236}">
                <a16:creationId xmlns:a16="http://schemas.microsoft.com/office/drawing/2014/main" id="{519F26FE-DA43-BF4C-D3E3-0FE7A2612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07" r="7407"/>
          <a:stretch>
            <a:fillRect/>
          </a:stretch>
        </p:blipFill>
        <p:spPr>
          <a:xfrm>
            <a:off x="9346198" y="3852407"/>
            <a:ext cx="1857901" cy="16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88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56CBC-EE80-BF2A-CE5B-93A68DBC7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A240A-D550-D066-07B8-C70B68FA00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 dirty="0"/>
              <a:t>Or students</a:t>
            </a:r>
            <a:endParaRPr lang="en-IE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9887EBF6-F3C4-C788-4214-4A37ABC0497B}"/>
              </a:ext>
            </a:extLst>
          </p:cNvPr>
          <p:cNvSpPr txBox="1">
            <a:spLocks/>
          </p:cNvSpPr>
          <p:nvPr/>
        </p:nvSpPr>
        <p:spPr>
          <a:xfrm>
            <a:off x="1657066" y="543464"/>
            <a:ext cx="4088642" cy="612669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3600" b="1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/>
              <a:t>The Internship Fair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14BA07-37E7-9135-6DDC-F410C42BD813}"/>
              </a:ext>
            </a:extLst>
          </p:cNvPr>
          <p:cNvSpPr txBox="1"/>
          <p:nvPr/>
        </p:nvSpPr>
        <p:spPr>
          <a:xfrm>
            <a:off x="6549000" y="302481"/>
            <a:ext cx="4287359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4"/>
                </a:solidFill>
              </a:rPr>
              <a:t>An opportunity for students and employers to interact</a:t>
            </a:r>
          </a:p>
        </p:txBody>
      </p:sp>
      <p:pic>
        <p:nvPicPr>
          <p:cNvPr id="4" name="Picture 3" descr="Picture of students attending Internship Fair&#10;">
            <a:extLst>
              <a:ext uri="{FF2B5EF4-FFF2-40B4-BE49-F238E27FC236}">
                <a16:creationId xmlns:a16="http://schemas.microsoft.com/office/drawing/2014/main" id="{2F700D03-6783-C8F4-3374-2CF721AC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10" y="1542320"/>
            <a:ext cx="9924180" cy="44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73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CEF72-9E8D-F520-B79C-71BD58E3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B8AA7-BAF6-9DD8-9EC9-A96A6B9B8A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Group </a:t>
            </a:r>
            <a:r>
              <a:rPr lang="en-IE" dirty="0"/>
              <a:t>Discussion</a:t>
            </a:r>
          </a:p>
        </p:txBody>
      </p:sp>
      <p:pic>
        <p:nvPicPr>
          <p:cNvPr id="6" name="Picture Placeholder 5" descr="Empty speech bubbles">
            <a:extLst>
              <a:ext uri="{FF2B5EF4-FFF2-40B4-BE49-F238E27FC236}">
                <a16:creationId xmlns:a16="http://schemas.microsoft.com/office/drawing/2014/main" id="{C1A34B85-B089-E033-581B-668FFA89EB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4" b="12774"/>
          <a:stretch>
            <a:fillRect/>
          </a:stretch>
        </p:blipFill>
        <p:spPr>
          <a:xfrm>
            <a:off x="0" y="0"/>
            <a:ext cx="12192000" cy="6049963"/>
          </a:xfr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133431-69A3-AA01-9925-65410207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08447" y="3025408"/>
            <a:ext cx="5250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+mj-lt"/>
                <a:cs typeface="Gotham" pitchFamily="50" charset="0"/>
              </a:rPr>
              <a:t>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2854162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414E-A77F-1316-75CA-A12BD52E97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Closing Slide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B4553-0F18-00C4-54C8-539839AA0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9906" y="1821807"/>
            <a:ext cx="6970342" cy="1729276"/>
          </a:xfrm>
        </p:spPr>
        <p:txBody>
          <a:bodyPr/>
          <a:lstStyle/>
          <a:p>
            <a:pPr algn="ctr"/>
            <a:r>
              <a:rPr lang="en-IE" sz="4000">
                <a:latin typeface="+mj-lt"/>
                <a:cs typeface="Gotham Black" pitchFamily="50" charset="0"/>
              </a:rPr>
              <a:t>THANK YOU FOR YOUR PARTICIPATION!</a:t>
            </a:r>
            <a:endParaRPr lang="en-NL" sz="3200">
              <a:latin typeface="+mj-lt"/>
              <a:cs typeface="Gotham Black" pitchFamily="50" charset="0"/>
            </a:endParaRP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78D90EE5-FA10-2206-E387-2DF3D6F49841}"/>
              </a:ext>
            </a:extLst>
          </p:cNvPr>
          <p:cNvSpPr txBox="1">
            <a:spLocks/>
          </p:cNvSpPr>
          <p:nvPr/>
        </p:nvSpPr>
        <p:spPr>
          <a:xfrm>
            <a:off x="6096000" y="3954005"/>
            <a:ext cx="4743526" cy="547754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800"/>
              </a:spcBef>
              <a:buFontTx/>
              <a:buNone/>
              <a:defRPr sz="1600" kern="12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</a:rPr>
              <a:t>AccessEmployAbility@ucc.ie</a:t>
            </a:r>
          </a:p>
        </p:txBody>
      </p:sp>
    </p:spTree>
    <p:extLst>
      <p:ext uri="{BB962C8B-B14F-4D97-AF65-F5344CB8AC3E}">
        <p14:creationId xmlns:p14="http://schemas.microsoft.com/office/powerpoint/2010/main" val="32588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20A9F-1877-CE51-1A0F-A1B4568E9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F4ADF-BFB0-D46E-3036-A05803F181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/>
              <a:t>Agenda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2492A0BE-8D5F-A435-00F2-CFBB1CC978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409" y="379356"/>
            <a:ext cx="3495998" cy="1036319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93E1473-35B5-9808-5842-63416470E9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2409" y="1649272"/>
            <a:ext cx="6043407" cy="1325563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Gotham Medium"/>
                <a:ea typeface="Roboto"/>
                <a:cs typeface="Gotham Medium"/>
              </a:rPr>
              <a:t>Context &amp;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Gotham Medium"/>
              <a:ea typeface="Roboto"/>
              <a:cs typeface="Gotham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The Programme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Gotham Medium"/>
                <a:ea typeface="Roboto"/>
                <a:cs typeface="Gotham Medium"/>
              </a:rPr>
              <a:t>DS EmployAbility Development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Gotham Medium"/>
                <a:ea typeface="Roboto"/>
                <a:cs typeface="Gotham Medium"/>
              </a:rPr>
              <a:t>Training for Employers and Students</a:t>
            </a:r>
          </a:p>
          <a:p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Gotham Medium"/>
                <a:ea typeface="Roboto"/>
                <a:cs typeface="Gotham Medium"/>
              </a:rPr>
              <a:t>Group Discussion</a:t>
            </a:r>
            <a:endParaRPr lang="en-US" sz="1800"/>
          </a:p>
          <a:p>
            <a:pPr>
              <a:lnSpc>
                <a:spcPct val="200000"/>
              </a:lnSpc>
            </a:pPr>
            <a:endParaRPr lang="en-US" sz="1800"/>
          </a:p>
          <a:p>
            <a:pPr>
              <a:lnSpc>
                <a:spcPct val="200000"/>
              </a:lnSpc>
            </a:pPr>
            <a:endParaRPr lang="en-US" sz="1800"/>
          </a:p>
          <a:p>
            <a:pPr>
              <a:lnSpc>
                <a:spcPct val="200000"/>
              </a:lnSpc>
            </a:pPr>
            <a:endParaRPr lang="en-US" sz="1800"/>
          </a:p>
          <a:p>
            <a:endParaRPr lang="id-ID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F83DE-CBDE-C429-EA88-7ECC6B17C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249"/>
            <a:ext cx="5596041" cy="51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F92053C-B50E-4061-8611-1AAC083C18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7040" y="436226"/>
            <a:ext cx="10982960" cy="506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Gotham"/>
              </a:rPr>
              <a:t>Disability Statistics in Ireland</a:t>
            </a:r>
            <a:endParaRPr kumimoji="0" lang="en-NL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Gotham" pitchFamily="50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3492CB-D7A2-CE2F-C620-819365EBE83D}"/>
              </a:ext>
            </a:extLst>
          </p:cNvPr>
          <p:cNvSpPr txBox="1">
            <a:spLocks/>
          </p:cNvSpPr>
          <p:nvPr/>
        </p:nvSpPr>
        <p:spPr>
          <a:xfrm>
            <a:off x="2170853" y="1237005"/>
            <a:ext cx="7138180" cy="42755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2,000 students with disabilities graduate every year</a:t>
            </a:r>
            <a:endParaRPr lang="id-ID" sz="1600" dirty="0">
              <a:solidFill>
                <a:schemeClr val="accent1"/>
              </a:solidFill>
            </a:endParaRPr>
          </a:p>
        </p:txBody>
      </p:sp>
      <p:sp>
        <p:nvSpPr>
          <p:cNvPr id="5" name="Oval 4" descr="22%">
            <a:extLst>
              <a:ext uri="{FF2B5EF4-FFF2-40B4-BE49-F238E27FC236}">
                <a16:creationId xmlns:a16="http://schemas.microsoft.com/office/drawing/2014/main" id="{71ABF8C4-2435-4AD9-8722-B9A0E12BE7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77346" y="2047343"/>
            <a:ext cx="1178515" cy="1084561"/>
          </a:xfrm>
          <a:prstGeom prst="ellipse">
            <a:avLst/>
          </a:prstGeom>
          <a:solidFill>
            <a:srgbClr val="00527E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500" b="1" dirty="0">
                <a:solidFill>
                  <a:srgbClr val="FFFFFF"/>
                </a:solidFill>
                <a:cs typeface="Gotham"/>
              </a:rPr>
              <a:t>22%</a:t>
            </a:r>
            <a:endParaRPr lang="en-US" sz="1500" b="1" dirty="0">
              <a:solidFill>
                <a:srgbClr val="FFFFFF"/>
              </a:solidFill>
              <a:cs typeface="Gotham" pitchFamily="5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7C2142-27DF-4898-9B70-5364F58C9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3348" y="2449544"/>
            <a:ext cx="2733012" cy="27330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C74C6-908D-CE48-B8EB-6B18B8B92368}"/>
              </a:ext>
            </a:extLst>
          </p:cNvPr>
          <p:cNvSpPr txBox="1"/>
          <p:nvPr/>
        </p:nvSpPr>
        <p:spPr>
          <a:xfrm>
            <a:off x="1397210" y="3154330"/>
            <a:ext cx="185554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cs typeface="Gotham"/>
              </a:rPr>
              <a:t>of persons in Ireland have a disability*</a:t>
            </a:r>
          </a:p>
          <a:p>
            <a:pPr algn="ctr"/>
            <a:endParaRPr lang="en-US" sz="1600" b="1">
              <a:solidFill>
                <a:srgbClr val="FFFFFF"/>
              </a:solidFill>
              <a:cs typeface="Gotham" pitchFamily="50" charset="0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cs typeface="Gotham"/>
              </a:rPr>
              <a:t>(~1'110'000)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BC70D4-164F-4491-AA6C-5FE3AFD0B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45810" y="2449544"/>
            <a:ext cx="2733012" cy="27330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44C547-D40C-677F-3B91-58A5878B68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446174" y="2047343"/>
            <a:ext cx="1178515" cy="1084561"/>
          </a:xfrm>
          <a:prstGeom prst="ellipse">
            <a:avLst/>
          </a:prstGeom>
          <a:solidFill>
            <a:srgbClr val="00527E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>
              <a:solidFill>
                <a:srgbClr val="FFFFFF"/>
              </a:solidFill>
              <a:cs typeface="Gotham"/>
            </a:endParaRPr>
          </a:p>
          <a:p>
            <a:pPr algn="ctr"/>
            <a:r>
              <a:rPr lang="en-US" sz="1490" b="1">
                <a:solidFill>
                  <a:srgbClr val="FFFFFF"/>
                </a:solidFill>
                <a:cs typeface="Gotham"/>
              </a:rPr>
              <a:t>20’351</a:t>
            </a:r>
            <a:endParaRPr lang="en-US" sz="1490" b="1">
              <a:solidFill>
                <a:srgbClr val="FFFFFF"/>
              </a:solidFill>
              <a:cs typeface="Gotham" pitchFamily="50" charset="0"/>
            </a:endParaRPr>
          </a:p>
          <a:p>
            <a:pPr algn="ctr"/>
            <a:r>
              <a:rPr lang="en-US" sz="1490" b="1">
                <a:solidFill>
                  <a:srgbClr val="FFFFFF"/>
                </a:solidFill>
                <a:cs typeface="Gotham" pitchFamily="50" charset="0"/>
              </a:rPr>
              <a:t>7.4%</a:t>
            </a:r>
          </a:p>
          <a:p>
            <a:pPr algn="ctr"/>
            <a:endParaRPr lang="en-US" sz="1500" b="1">
              <a:solidFill>
                <a:srgbClr val="FFFFFF"/>
              </a:solidFill>
              <a:cs typeface="Gotham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B37C86-E315-41C0-A0BA-54F67C044344}"/>
              </a:ext>
            </a:extLst>
          </p:cNvPr>
          <p:cNvSpPr txBox="1"/>
          <p:nvPr/>
        </p:nvSpPr>
        <p:spPr>
          <a:xfrm>
            <a:off x="3849844" y="3154330"/>
            <a:ext cx="212494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>
                <a:solidFill>
                  <a:srgbClr val="00527E"/>
                </a:solidFill>
                <a:cs typeface="Gotham"/>
              </a:rPr>
              <a:t>students registered with disability support**</a:t>
            </a:r>
            <a:endParaRPr lang="en-US" sz="1600" b="1">
              <a:solidFill>
                <a:srgbClr val="00527E"/>
              </a:solidFill>
              <a:cs typeface="Gotham" pitchFamily="50" charset="0"/>
            </a:endParaRPr>
          </a:p>
          <a:p>
            <a:pPr algn="ctr"/>
            <a:endParaRPr lang="en-US" sz="1600" b="1">
              <a:solidFill>
                <a:srgbClr val="00527E"/>
              </a:solidFill>
              <a:cs typeface="Gotham" pitchFamily="50" charset="0"/>
            </a:endParaRPr>
          </a:p>
          <a:p>
            <a:pPr algn="ctr"/>
            <a:r>
              <a:rPr lang="en-US" sz="1600" b="1">
                <a:solidFill>
                  <a:srgbClr val="00527E"/>
                </a:solidFill>
                <a:cs typeface="Gotham"/>
              </a:rPr>
              <a:t>(2’200 in UCC)</a:t>
            </a:r>
          </a:p>
        </p:txBody>
      </p:sp>
      <p:sp>
        <p:nvSpPr>
          <p:cNvPr id="11" name="Oval 10" descr="50% of Disabled people half as likely to be employed as others of working age***&#10;">
            <a:extLst>
              <a:ext uri="{FF2B5EF4-FFF2-40B4-BE49-F238E27FC236}">
                <a16:creationId xmlns:a16="http://schemas.microsoft.com/office/drawing/2014/main" id="{E376B803-6FFF-4FA9-A073-C5AA6D3612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988498" y="2386234"/>
            <a:ext cx="2733012" cy="27330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pPr algn="ctr"/>
            <a:endParaRPr lang="en-IE" sz="1600" b="1" dirty="0">
              <a:solidFill>
                <a:srgbClr val="FFFFFF"/>
              </a:solidFill>
              <a:cs typeface="Gotham"/>
            </a:endParaRPr>
          </a:p>
          <a:p>
            <a:pPr algn="ctr"/>
            <a:r>
              <a:rPr lang="en-IE" sz="1600" b="1" dirty="0">
                <a:solidFill>
                  <a:srgbClr val="FFFFFF"/>
                </a:solidFill>
                <a:cs typeface="Gotham"/>
              </a:rPr>
              <a:t>Disabled people half as likely to be employed as others of working age***</a:t>
            </a:r>
            <a:endParaRPr lang="en-US" sz="1600" b="1" dirty="0">
              <a:solidFill>
                <a:srgbClr val="FFFFFF"/>
              </a:solidFill>
              <a:cs typeface="Gotham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ADA1B8-832C-CA70-6F54-E63BA9B38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8629" y="2039566"/>
            <a:ext cx="1178515" cy="1084561"/>
          </a:xfrm>
          <a:prstGeom prst="ellipse">
            <a:avLst/>
          </a:prstGeom>
          <a:solidFill>
            <a:srgbClr val="00527E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FFFFFF"/>
                </a:solidFill>
                <a:cs typeface="Gotham" pitchFamily="50" charset="0"/>
              </a:rPr>
              <a:t>50%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8E65A7-3B00-4265-A216-98E26167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09121" y="2449544"/>
            <a:ext cx="2733012" cy="27330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pPr algn="ctr"/>
            <a:endParaRPr lang="en-US">
              <a:latin typeface="Gotham" pitchFamily="50" charset="0"/>
              <a:cs typeface="Gotham" pitchFamily="50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0A31BD-0EE2-6C04-20CB-8E6AB7175F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597112" y="2069769"/>
            <a:ext cx="1178515" cy="1084561"/>
          </a:xfrm>
          <a:prstGeom prst="ellipse">
            <a:avLst/>
          </a:prstGeom>
          <a:solidFill>
            <a:srgbClr val="00527E"/>
          </a:solidFill>
          <a:ln>
            <a:noFill/>
          </a:ln>
          <a:effectLst>
            <a:outerShdw blurRad="635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rgbClr val="FFFFFF"/>
                </a:solidFill>
                <a:cs typeface="Gotham" pitchFamily="50" charset="0"/>
              </a:rPr>
              <a:t>36%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875EB6-B783-119D-743C-F603D900D8BF}"/>
              </a:ext>
            </a:extLst>
          </p:cNvPr>
          <p:cNvSpPr txBox="1"/>
          <p:nvPr/>
        </p:nvSpPr>
        <p:spPr>
          <a:xfrm>
            <a:off x="8530960" y="3277440"/>
            <a:ext cx="2526931" cy="1323439"/>
          </a:xfrm>
          <a:prstGeom prst="rect">
            <a:avLst/>
          </a:prstGeom>
          <a:noFill/>
        </p:spPr>
        <p:txBody>
          <a:bodyPr wrap="square" tIns="45720" rtlCol="0">
            <a:spAutoFit/>
          </a:bodyPr>
          <a:lstStyle/>
          <a:p>
            <a:pPr algn="ctr"/>
            <a:r>
              <a:rPr lang="en-IE" sz="1600" b="1">
                <a:solidFill>
                  <a:srgbClr val="00527E"/>
                </a:solidFill>
                <a:cs typeface="Gotham" pitchFamily="50" charset="0"/>
              </a:rPr>
              <a:t>Of UCC DS graduates unemployed…</a:t>
            </a:r>
          </a:p>
          <a:p>
            <a:pPr algn="ctr"/>
            <a:endParaRPr lang="en-IE" sz="1600" b="1">
              <a:solidFill>
                <a:srgbClr val="00527E"/>
              </a:solidFill>
              <a:cs typeface="Gotham" pitchFamily="50" charset="0"/>
            </a:endParaRPr>
          </a:p>
          <a:p>
            <a:pPr algn="ctr"/>
            <a:r>
              <a:rPr lang="en-IE" sz="1600" b="1">
                <a:solidFill>
                  <a:srgbClr val="00527E"/>
                </a:solidFill>
                <a:cs typeface="Gotham" pitchFamily="50" charset="0"/>
              </a:rPr>
              <a:t>…of which, 50% never employed****</a:t>
            </a:r>
            <a:endParaRPr lang="en-US" sz="1600" b="1">
              <a:solidFill>
                <a:srgbClr val="00527E"/>
              </a:solidFill>
              <a:cs typeface="Gotham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52F9C4-0D8A-48DE-A463-242CBBCE283F}"/>
              </a:ext>
            </a:extLst>
          </p:cNvPr>
          <p:cNvSpPr txBox="1"/>
          <p:nvPr/>
        </p:nvSpPr>
        <p:spPr>
          <a:xfrm>
            <a:off x="1133770" y="6088559"/>
            <a:ext cx="9709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>
                <a:solidFill>
                  <a:srgbClr val="00527E"/>
                </a:solidFill>
              </a:rPr>
              <a:t>* Census of Population (CSO, 2022) </a:t>
            </a:r>
          </a:p>
          <a:p>
            <a:r>
              <a:rPr lang="en-IE" sz="1100">
                <a:solidFill>
                  <a:srgbClr val="00527E"/>
                </a:solidFill>
              </a:rPr>
              <a:t>** Students with Disabilities Engaged with Support Services in Higher Education in Ireland 2022/23 (AHEAD, 2023)</a:t>
            </a:r>
          </a:p>
          <a:p>
            <a:r>
              <a:rPr lang="en-IE" sz="1100">
                <a:solidFill>
                  <a:srgbClr val="00527E"/>
                </a:solidFill>
              </a:rPr>
              <a:t>*** Employment (National Disability Authority, 2023)</a:t>
            </a:r>
          </a:p>
          <a:p>
            <a:r>
              <a:rPr lang="en-IE" sz="1100">
                <a:solidFill>
                  <a:srgbClr val="00527E"/>
                </a:solidFill>
              </a:rPr>
              <a:t>**** DSS Graduate Recruitment Report (UCC, 2014)</a:t>
            </a:r>
          </a:p>
        </p:txBody>
      </p:sp>
    </p:spTree>
    <p:extLst>
      <p:ext uri="{BB962C8B-B14F-4D97-AF65-F5344CB8AC3E}">
        <p14:creationId xmlns:p14="http://schemas.microsoft.com/office/powerpoint/2010/main" val="414373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Empty speech bubbles">
            <a:extLst>
              <a:ext uri="{FF2B5EF4-FFF2-40B4-BE49-F238E27FC236}">
                <a16:creationId xmlns:a16="http://schemas.microsoft.com/office/drawing/2014/main" id="{C82A433F-EA2B-143E-0796-2A6D7F4FB5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4" b="12774"/>
          <a:stretch>
            <a:fillRect/>
          </a:stretch>
        </p:blipFill>
        <p:spPr>
          <a:xfrm>
            <a:off x="0" y="0"/>
            <a:ext cx="12192000" cy="60499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FF4E53-4F71-B058-F52D-13E5EC1603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06463" y="2041878"/>
            <a:ext cx="4865076" cy="26022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barriers do students with a disability face when seeking paid employment?</a:t>
            </a:r>
          </a:p>
        </p:txBody>
      </p:sp>
    </p:spTree>
    <p:extLst>
      <p:ext uri="{BB962C8B-B14F-4D97-AF65-F5344CB8AC3E}">
        <p14:creationId xmlns:p14="http://schemas.microsoft.com/office/powerpoint/2010/main" val="151188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F09109-F624-75B6-92B3-6C0F83EF3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anchor="b"/>
          <a:lstStyle/>
          <a:p>
            <a:r>
              <a:rPr lang="en-IE"/>
              <a:t>Aims of the programme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5B0ABD-6711-E444-8AA2-114241763717}"/>
              </a:ext>
            </a:extLst>
          </p:cNvPr>
          <p:cNvSpPr/>
          <p:nvPr/>
        </p:nvSpPr>
        <p:spPr>
          <a:xfrm>
            <a:off x="429124" y="548714"/>
            <a:ext cx="10895253" cy="59093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E" sz="3600" b="1">
                <a:solidFill>
                  <a:schemeClr val="accent1"/>
                </a:solidFill>
                <a:latin typeface="+mj-lt"/>
                <a:cs typeface="Gotham"/>
              </a:rPr>
              <a:t>Aims Of The EmployAbility Programme</a:t>
            </a:r>
            <a:endParaRPr lang="en-US" sz="3600" b="1">
              <a:solidFill>
                <a:schemeClr val="accent1"/>
              </a:solidFill>
              <a:latin typeface="+mj-lt"/>
              <a:cs typeface="Gotha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EA7DC2-E459-AC4F-80EB-F70B2FBCD198}"/>
              </a:ext>
            </a:extLst>
          </p:cNvPr>
          <p:cNvSpPr/>
          <p:nvPr/>
        </p:nvSpPr>
        <p:spPr>
          <a:xfrm>
            <a:off x="521487" y="1931465"/>
            <a:ext cx="5288095" cy="13365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5180"/>
              </a:buClr>
            </a:pPr>
            <a:r>
              <a:rPr lang="en-IE" sz="2000" b="1">
                <a:solidFill>
                  <a:srgbClr val="FFC000"/>
                </a:solidFill>
              </a:rPr>
              <a:t>Student focus:</a:t>
            </a:r>
          </a:p>
          <a:p>
            <a:pPr>
              <a:lnSpc>
                <a:spcPct val="150000"/>
              </a:lnSpc>
              <a:buClr>
                <a:srgbClr val="005180"/>
              </a:buClr>
            </a:pPr>
            <a:r>
              <a:rPr lang="en-IE"/>
              <a:t>Equip students with a disability to progress from third-level education to the workplace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8DE1F-67EF-8E65-66A4-68848B7C09AC}"/>
              </a:ext>
            </a:extLst>
          </p:cNvPr>
          <p:cNvSpPr/>
          <p:nvPr/>
        </p:nvSpPr>
        <p:spPr>
          <a:xfrm>
            <a:off x="521487" y="3720897"/>
            <a:ext cx="5666876" cy="17927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5180"/>
              </a:buClr>
            </a:pPr>
            <a:r>
              <a:rPr lang="en-IE" sz="2000" b="1">
                <a:solidFill>
                  <a:srgbClr val="FFC000"/>
                </a:solidFill>
              </a:rPr>
              <a:t>Employer focus:</a:t>
            </a:r>
          </a:p>
          <a:p>
            <a:pPr>
              <a:lnSpc>
                <a:spcPct val="150000"/>
              </a:lnSpc>
              <a:buClr>
                <a:srgbClr val="005180"/>
              </a:buClr>
            </a:pPr>
            <a:r>
              <a:rPr lang="en-IE"/>
              <a:t>Empower employers and managers to create disability-inclusive workplaces </a:t>
            </a:r>
          </a:p>
          <a:p>
            <a:pPr>
              <a:lnSpc>
                <a:spcPct val="150000"/>
              </a:lnSpc>
              <a:buClr>
                <a:srgbClr val="005180"/>
              </a:buClr>
            </a:pPr>
            <a:endParaRPr lang="en-IE" sz="2000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45FA30-E048-3A11-E828-BFE4847FD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45" y="1786577"/>
            <a:ext cx="5163555" cy="34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31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B5D33-B7DC-0A76-F902-DFDEDECCA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4B44D-C93A-21E7-9E6E-8F59097E71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lIns="91440" tIns="45720" rIns="91440" bIns="45720" anchor="b"/>
          <a:lstStyle/>
          <a:p>
            <a:r>
              <a:rPr lang="en-IE">
                <a:cs typeface="Gotham Bold"/>
              </a:rPr>
              <a:t> Agenda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2739F7-6703-043B-A0B4-92F97CC8F5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2409" y="379356"/>
            <a:ext cx="3495998" cy="1036319"/>
          </a:xfrm>
        </p:spPr>
        <p:txBody>
          <a:bodyPr/>
          <a:lstStyle/>
          <a:p>
            <a:r>
              <a:rPr lang="en-GB" dirty="0"/>
              <a:t>Agenda - 2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5FF3E18-B2AF-FAA4-421B-2CFE6093A5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2409" y="1649272"/>
            <a:ext cx="6043407" cy="1325563"/>
          </a:xfrm>
        </p:spPr>
        <p:txBody>
          <a:bodyPr lIns="91440" tIns="45720" rIns="91440" bIns="4572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Context &amp;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Gotham Medium"/>
              <a:ea typeface="Roboto"/>
              <a:cs typeface="Gotham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  <a:latin typeface="Gotham Medium"/>
                <a:ea typeface="Roboto"/>
                <a:cs typeface="Gotham Medium"/>
              </a:rPr>
              <a:t>The Programme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DS EmployAbility Development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Training for Employers and Students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otham Medium"/>
                <a:ea typeface="Roboto"/>
                <a:cs typeface="Gotham Medium"/>
              </a:rPr>
              <a:t>Group Discussion</a:t>
            </a: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  <a:p>
            <a:endParaRPr lang="id-ID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149E9-E90C-4B22-FDEC-CB3F47E8D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249"/>
            <a:ext cx="5596041" cy="51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B7DA9-E5CC-CB71-1DA7-9B774DB1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127CB8-D021-5235-B2EF-8AF30B15C8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Programme Timeline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6163A6-6198-EB67-5D9C-188ED8EF5F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769" y="285510"/>
            <a:ext cx="3549866" cy="506658"/>
          </a:xfrm>
        </p:spPr>
        <p:txBody>
          <a:bodyPr lIns="91440" tIns="45720" rIns="91440" bIns="45720" anchor="ctr"/>
          <a:lstStyle/>
          <a:p>
            <a:pPr algn="ctr"/>
            <a:r>
              <a:rPr lang="en-IE" sz="2400">
                <a:ea typeface="Roboto Black"/>
                <a:cs typeface="Gotham"/>
              </a:rPr>
              <a:t>Mentoring Pre-Internship</a:t>
            </a:r>
          </a:p>
          <a:p>
            <a:pPr algn="ctr"/>
            <a:r>
              <a:rPr lang="en-IE" sz="2000">
                <a:ea typeface="Roboto Black"/>
                <a:cs typeface="Gotham"/>
              </a:rPr>
              <a:t>March - May 2025 </a:t>
            </a:r>
            <a:endParaRPr lang="en-IE" sz="200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635DE4C-FD92-951C-40BC-DFFA87BE9408}"/>
              </a:ext>
            </a:extLst>
          </p:cNvPr>
          <p:cNvSpPr txBox="1">
            <a:spLocks/>
          </p:cNvSpPr>
          <p:nvPr/>
        </p:nvSpPr>
        <p:spPr>
          <a:xfrm>
            <a:off x="328612" y="1202771"/>
            <a:ext cx="3727998" cy="472516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800"/>
              </a:spcBef>
              <a:buFontTx/>
              <a:buNone/>
              <a:defRPr sz="1400" kern="1200" cap="none" baseline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50" charset="0"/>
                <a:ea typeface="Roboto" panose="02000000000000000000" pitchFamily="2" charset="0"/>
                <a:cs typeface="Gotham Medium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IE" b="1" dirty="0">
                <a:solidFill>
                  <a:srgbClr val="FFBD00"/>
                </a:solidFill>
                <a:latin typeface="+mn-lt"/>
              </a:rPr>
              <a:t>Purpose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+mn-lt"/>
              </a:rPr>
              <a:t>Prepare for the internship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 sz="800" dirty="0">
              <a:solidFill>
                <a:srgbClr val="FFBD00"/>
              </a:solidFill>
              <a:latin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IE" b="1" dirty="0">
                <a:solidFill>
                  <a:srgbClr val="FFBD00"/>
                </a:solidFill>
                <a:latin typeface="+mn-lt"/>
              </a:rPr>
              <a:t>Content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+mn-lt"/>
              </a:rPr>
              <a:t>Professional communication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+mn-lt"/>
              </a:rPr>
              <a:t>Meeting etiquette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+mn-lt"/>
              </a:rPr>
              <a:t>Company / industry insights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+mn-lt"/>
              </a:rPr>
              <a:t>Insights into hybrid working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+mn-lt"/>
              </a:rPr>
              <a:t>At least one onsite visit to meet team &amp; line manager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 sz="800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IE" b="1" dirty="0">
                <a:solidFill>
                  <a:srgbClr val="FFBE00"/>
                </a:solidFill>
                <a:latin typeface="+mn-lt"/>
              </a:rPr>
              <a:t>Mentor Profile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+mn-lt"/>
              </a:rPr>
              <a:t>Employee of the team the intern will be with over the summer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A516B-6FA6-B2FF-32B7-9E732617E355}"/>
              </a:ext>
            </a:extLst>
          </p:cNvPr>
          <p:cNvSpPr txBox="1"/>
          <p:nvPr/>
        </p:nvSpPr>
        <p:spPr>
          <a:xfrm>
            <a:off x="3961785" y="285510"/>
            <a:ext cx="4268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Gotham" pitchFamily="50" charset="0"/>
              </a:rPr>
              <a:t>EmployAbility Programme</a:t>
            </a:r>
          </a:p>
          <a:p>
            <a:pPr algn="ctr"/>
            <a:r>
              <a:rPr lang="en-IE" sz="24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Gotham" pitchFamily="50" charset="0"/>
              </a:rPr>
              <a:t>Structure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2BBCB5B-66EC-783F-B986-AEA5B144E468}"/>
              </a:ext>
            </a:extLst>
          </p:cNvPr>
          <p:cNvSpPr txBox="1">
            <a:spLocks/>
          </p:cNvSpPr>
          <p:nvPr/>
        </p:nvSpPr>
        <p:spPr>
          <a:xfrm>
            <a:off x="4473734" y="2922342"/>
            <a:ext cx="3362959" cy="50665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kern="1200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800"/>
              <a:t>Summer Internship</a:t>
            </a:r>
          </a:p>
          <a:p>
            <a:pPr algn="ctr"/>
            <a:r>
              <a:rPr lang="en-IE" sz="2800">
                <a:ea typeface="Roboto Black"/>
                <a:cs typeface="Gotham"/>
              </a:rPr>
              <a:t>June - August 2025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375CCF-5AFF-66BB-B33C-AC73327D98DF}"/>
              </a:ext>
            </a:extLst>
          </p:cNvPr>
          <p:cNvSpPr txBox="1">
            <a:spLocks/>
          </p:cNvSpPr>
          <p:nvPr/>
        </p:nvSpPr>
        <p:spPr>
          <a:xfrm>
            <a:off x="8135391" y="199246"/>
            <a:ext cx="3918064" cy="592922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b="1" kern="1200" cap="none" baseline="0">
                <a:solidFill>
                  <a:schemeClr val="accent1"/>
                </a:solidFill>
                <a:latin typeface="+mj-lt"/>
                <a:ea typeface="Roboto Black" panose="02000000000000000000" pitchFamily="2" charset="0"/>
                <a:cs typeface="Gotham" pitchFamily="5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400">
                <a:ea typeface="Roboto Black"/>
                <a:cs typeface="Gotham"/>
              </a:rPr>
              <a:t>Mentoring During Internship</a:t>
            </a:r>
          </a:p>
          <a:p>
            <a:pPr algn="ctr"/>
            <a:r>
              <a:rPr lang="en-IE" sz="2000">
                <a:ea typeface="Roboto Black"/>
                <a:cs typeface="Gotham"/>
              </a:rPr>
              <a:t>June - August 2025 </a:t>
            </a:r>
            <a:endParaRPr lang="en-IE" sz="2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ACDDA-F7E9-2CDF-FDC3-959ACD90E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35391" y="1126997"/>
            <a:ext cx="3727997" cy="3271520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IE" b="1">
                <a:solidFill>
                  <a:srgbClr val="FFBD00"/>
                </a:solidFill>
                <a:latin typeface="+mn-lt"/>
                <a:ea typeface="Roboto"/>
                <a:cs typeface="Gotham Medium"/>
              </a:rPr>
              <a:t>Purpose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Support the internship experience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Prepare for upcoming applications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 sz="80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IE" b="1">
                <a:solidFill>
                  <a:srgbClr val="FFBD00"/>
                </a:solidFill>
                <a:latin typeface="+mn-lt"/>
                <a:ea typeface="Roboto"/>
                <a:cs typeface="Gotham Medium"/>
              </a:rPr>
              <a:t>Content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Reflect on learnings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Review supports in place 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CVs, Cover Letters, Interview skills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Introductions to industry contacts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IE">
                <a:solidFill>
                  <a:srgbClr val="000000"/>
                </a:solidFill>
                <a:latin typeface="+mn-lt"/>
              </a:rPr>
              <a:t>Act as informal “buddy” during internship</a:t>
            </a:r>
            <a:endParaRPr lang="en-IE">
              <a:solidFill>
                <a:srgbClr val="000000"/>
              </a:solidFill>
              <a:latin typeface="+mn-lt"/>
              <a:ea typeface="Roboto"/>
              <a:cs typeface="Gotham Medium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 sz="80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IE" b="1">
                <a:solidFill>
                  <a:srgbClr val="FFBD00"/>
                </a:solidFill>
                <a:latin typeface="+mn-lt"/>
                <a:ea typeface="Roboto"/>
                <a:cs typeface="Gotham Medium"/>
              </a:rPr>
              <a:t>Mentor Profile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err="1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Same</a:t>
            </a:r>
            <a:r>
              <a:rPr lang="fr-FR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 mentor but </a:t>
            </a:r>
            <a:r>
              <a:rPr lang="fr-FR" err="1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some</a:t>
            </a:r>
            <a:r>
              <a:rPr lang="fr-FR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 input </a:t>
            </a:r>
            <a:r>
              <a:rPr lang="fr-FR" err="1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from</a:t>
            </a:r>
            <a:r>
              <a:rPr lang="fr-FR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 HR </a:t>
            </a:r>
            <a:r>
              <a:rPr lang="fr-FR" err="1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may</a:t>
            </a:r>
            <a:r>
              <a:rPr lang="fr-FR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 </a:t>
            </a:r>
            <a:r>
              <a:rPr lang="fr-FR" err="1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be</a:t>
            </a:r>
            <a:r>
              <a:rPr lang="fr-FR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 </a:t>
            </a:r>
            <a:r>
              <a:rPr lang="fr-FR" err="1">
                <a:solidFill>
                  <a:srgbClr val="000000"/>
                </a:solidFill>
                <a:latin typeface="+mn-lt"/>
                <a:ea typeface="Roboto"/>
                <a:cs typeface="Gotham Medium"/>
              </a:rPr>
              <a:t>provided</a:t>
            </a:r>
            <a:endParaRPr lang="fr-FR">
              <a:solidFill>
                <a:srgbClr val="000000"/>
              </a:solidFill>
              <a:latin typeface="+mn-lt"/>
              <a:ea typeface="Roboto"/>
              <a:cs typeface="Gotham Medium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>
              <a:solidFill>
                <a:srgbClr val="FFBE00"/>
              </a:solidFill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341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B38F9-C83A-1333-9238-C0CD4DBC1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IE" dirty="0"/>
              <a:t>Benefits of the programme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846BB-A760-01F9-1FCB-5254E884C961}"/>
              </a:ext>
            </a:extLst>
          </p:cNvPr>
          <p:cNvSpPr txBox="1"/>
          <p:nvPr/>
        </p:nvSpPr>
        <p:spPr>
          <a:xfrm>
            <a:off x="861405" y="350070"/>
            <a:ext cx="249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Benefits to students</a:t>
            </a:r>
            <a:endParaRPr lang="en-IE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886F8-342E-CC00-00E4-DF421C824746}"/>
              </a:ext>
            </a:extLst>
          </p:cNvPr>
          <p:cNvSpPr txBox="1"/>
          <p:nvPr/>
        </p:nvSpPr>
        <p:spPr>
          <a:xfrm>
            <a:off x="250721" y="1072842"/>
            <a:ext cx="3716593" cy="471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Opportunity to get relevant and meaningful professional work experience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E" sz="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summer internship allows students to develop their professional workplace skills as well as significantly develop their confidence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IE" sz="8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Opportunity to avail of mentoring support from an experienced professional that will support their internship experience</a:t>
            </a:r>
          </a:p>
        </p:txBody>
      </p:sp>
      <p:pic>
        <p:nvPicPr>
          <p:cNvPr id="8" name="Picture Placeholder 7" descr="Employability Programme brochure cover page">
            <a:extLst>
              <a:ext uri="{FF2B5EF4-FFF2-40B4-BE49-F238E27FC236}">
                <a16:creationId xmlns:a16="http://schemas.microsoft.com/office/drawing/2014/main" id="{9EFF0C84-F82A-4481-1F3F-1F5E6975A1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4689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8202D3-0E76-2BB7-7280-7270B0E30AB9}"/>
              </a:ext>
            </a:extLst>
          </p:cNvPr>
          <p:cNvSpPr txBox="1"/>
          <p:nvPr/>
        </p:nvSpPr>
        <p:spPr>
          <a:xfrm>
            <a:off x="8786522" y="350070"/>
            <a:ext cx="274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Benefits to employers</a:t>
            </a:r>
            <a:endParaRPr lang="en-IE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E34403-15BF-9FDF-92B9-10FD5CF74A2F}"/>
              </a:ext>
            </a:extLst>
          </p:cNvPr>
          <p:cNvSpPr txBox="1"/>
          <p:nvPr/>
        </p:nvSpPr>
        <p:spPr>
          <a:xfrm>
            <a:off x="8224683" y="1072842"/>
            <a:ext cx="3716596" cy="3419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Access to a highly skilled and diverse talent pool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IE" sz="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Learning and development opportunity in the area of inclusive recruitment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IE" sz="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IE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Become more experienced and aware of the values in employing a person with a disability</a:t>
            </a:r>
          </a:p>
        </p:txBody>
      </p:sp>
    </p:spTree>
    <p:extLst>
      <p:ext uri="{BB962C8B-B14F-4D97-AF65-F5344CB8AC3E}">
        <p14:creationId xmlns:p14="http://schemas.microsoft.com/office/powerpoint/2010/main" val="40243181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0.0.5209"/>
  <p:tag name="SLIDO_PRESENTATION_ID" val="00000000-0000-0000-0000-000000000000"/>
  <p:tag name="SLIDO_EVENT_SECTION_UUID" val="739b6260-c480-41b5-8329-01aeef0056a7"/>
  <p:tag name="SLIDO_EVENT_UUID" val="b8752479-a394-4497-973d-60df3c8fceaa"/>
</p:tagLst>
</file>

<file path=ppt/theme/theme1.xml><?xml version="1.0" encoding="utf-8"?>
<a:theme xmlns:a="http://schemas.openxmlformats.org/drawingml/2006/main" name="Office Theme">
  <a:themeElements>
    <a:clrScheme name="Custom 58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07F"/>
      </a:accent1>
      <a:accent2>
        <a:srgbClr val="FFCA00"/>
      </a:accent2>
      <a:accent3>
        <a:srgbClr val="CF1F2C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Gotham Bold"/>
        <a:ea typeface=""/>
        <a:cs typeface=""/>
      </a:majorFont>
      <a:minorFont>
        <a:latin typeface="Gotham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754D421-E08D-49B2-B13D-786898B69295}">
  <we:reference id="wa200004709" version="1.1.0.2" store="en-US" storeType="OMEX"/>
  <we:alternateReferences>
    <we:reference id="WA200004709" version="1.1.0.2" store="WA200004709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7" ma:contentTypeDescription="Create a new document." ma:contentTypeScope="" ma:versionID="504a4eee48183cc64ffa4f8ca4e8fda6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cf20f95ca4649c41c8b81b9c4d626c3f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a9eb8c-6a01-428e-9f5d-17b5596ff277" xsi:nil="true"/>
    <lcf76f155ced4ddcb4097134ff3c332f xmlns="f04adec5-321f-46c9-8d8f-d278d5019d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DE5E62-DA9B-4570-8985-237D91C850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C47957-C9DA-46B5-B511-FFCE3E7055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117A9F-93C0-4C4D-BFE1-37F9D5E6569F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www.w3.org/XML/1998/namespace"/>
    <ds:schemaRef ds:uri="98a9eb8c-6a01-428e-9f5d-17b5596ff277"/>
    <ds:schemaRef ds:uri="f04adec5-321f-46c9-8d8f-d278d5019d73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1094</Words>
  <Application>Microsoft Office PowerPoint</Application>
  <PresentationFormat>Widescreen</PresentationFormat>
  <Paragraphs>263</Paragraphs>
  <Slides>25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Opening Slide</vt:lpstr>
      <vt:lpstr>Access UCC EmployAbility Team </vt:lpstr>
      <vt:lpstr>Agenda</vt:lpstr>
      <vt:lpstr>Disability Statistics in Ireland</vt:lpstr>
      <vt:lpstr>What barriers do students with a disability face when seeking paid employment?</vt:lpstr>
      <vt:lpstr>Aims of the programme</vt:lpstr>
      <vt:lpstr> Agenda</vt:lpstr>
      <vt:lpstr>Programme Timeline</vt:lpstr>
      <vt:lpstr>Benefits of the programme</vt:lpstr>
      <vt:lpstr>Our Employer Partners </vt:lpstr>
      <vt:lpstr>Types of disabilities</vt:lpstr>
      <vt:lpstr>Outcomes </vt:lpstr>
      <vt:lpstr>Agenda - 3</vt:lpstr>
      <vt:lpstr>Timeline - applications</vt:lpstr>
      <vt:lpstr>DS EmployAbility Forum &amp; Employer Recruitment</vt:lpstr>
      <vt:lpstr>Timeline - internships</vt:lpstr>
      <vt:lpstr>EmployAbility Programme Funding – ReThink Ireland  </vt:lpstr>
      <vt:lpstr>Timeline - onboarding</vt:lpstr>
      <vt:lpstr>Agenda - 4</vt:lpstr>
      <vt:lpstr>Training for employers</vt:lpstr>
      <vt:lpstr>Tools to support inclusion</vt:lpstr>
      <vt:lpstr> Training for students </vt:lpstr>
      <vt:lpstr>Or students</vt:lpstr>
      <vt:lpstr>Group Discussion</vt:lpstr>
      <vt:lpstr>Closing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Design</dc:creator>
  <cp:lastModifiedBy>Danielle O'Rourke</cp:lastModifiedBy>
  <cp:revision>13</cp:revision>
  <dcterms:created xsi:type="dcterms:W3CDTF">2022-07-16T17:42:42Z</dcterms:created>
  <dcterms:modified xsi:type="dcterms:W3CDTF">2025-03-17T11:59:18Z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1.10.0.5209</vt:lpwstr>
  </property>
  <property fmtid="{D5CDD505-2E9C-101B-9397-08002B2CF9AE}" pid="3" name="ContentTypeId">
    <vt:lpwstr>0x01010069946560433F2B4BAC6115A870028350</vt:lpwstr>
  </property>
  <property fmtid="{D5CDD505-2E9C-101B-9397-08002B2CF9AE}" pid="4" name="MediaServiceImageTags">
    <vt:lpwstr/>
  </property>
</Properties>
</file>