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8"/>
  </p:notesMasterIdLst>
  <p:sldIdLst>
    <p:sldId id="256" r:id="rId6"/>
    <p:sldId id="259" r:id="rId7"/>
    <p:sldId id="262" r:id="rId8"/>
    <p:sldId id="280" r:id="rId9"/>
    <p:sldId id="281" r:id="rId10"/>
    <p:sldId id="282" r:id="rId11"/>
    <p:sldId id="283" r:id="rId12"/>
    <p:sldId id="288" r:id="rId13"/>
    <p:sldId id="296" r:id="rId14"/>
    <p:sldId id="298" r:id="rId15"/>
    <p:sldId id="299" r:id="rId16"/>
    <p:sldId id="297" r:id="rId17"/>
    <p:sldId id="295" r:id="rId18"/>
    <p:sldId id="285" r:id="rId19"/>
    <p:sldId id="286" r:id="rId20"/>
    <p:sldId id="287" r:id="rId21"/>
    <p:sldId id="289" r:id="rId22"/>
    <p:sldId id="290" r:id="rId23"/>
    <p:sldId id="291" r:id="rId24"/>
    <p:sldId id="293" r:id="rId25"/>
    <p:sldId id="300" r:id="rId26"/>
    <p:sldId id="294" r:id="rId27"/>
  </p:sldIdLst>
  <p:sldSz cx="9144000" cy="5143500" type="screen16x9"/>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260C6E8-0DCC-4671-A062-469E48002499}">
          <p14:sldIdLst>
            <p14:sldId id="256"/>
            <p14:sldId id="259"/>
          </p14:sldIdLst>
        </p14:section>
        <p14:section name="Project" id="{E9C0B453-E672-49DF-B021-9B83F872A60D}">
          <p14:sldIdLst>
            <p14:sldId id="262"/>
            <p14:sldId id="280"/>
            <p14:sldId id="281"/>
            <p14:sldId id="282"/>
            <p14:sldId id="283"/>
            <p14:sldId id="288"/>
            <p14:sldId id="296"/>
            <p14:sldId id="298"/>
            <p14:sldId id="299"/>
            <p14:sldId id="297"/>
            <p14:sldId id="295"/>
            <p14:sldId id="285"/>
            <p14:sldId id="286"/>
            <p14:sldId id="287"/>
            <p14:sldId id="289"/>
            <p14:sldId id="290"/>
            <p14:sldId id="291"/>
            <p14:sldId id="293"/>
            <p14:sldId id="300"/>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32FF"/>
    <a:srgbClr val="063A59"/>
    <a:srgbClr val="63696F"/>
    <a:srgbClr val="EC607C"/>
    <a:srgbClr val="1BA1AE"/>
    <a:srgbClr val="EC600C"/>
    <a:srgbClr val="E45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7F986-F18D-46B3-853D-89ED57AB0874}" v="8" dt="2025-03-14T17:46:51.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35" autoAdjust="0"/>
  </p:normalViewPr>
  <p:slideViewPr>
    <p:cSldViewPr snapToGrid="0" snapToObjects="1" showGuides="1">
      <p:cViewPr varScale="1">
        <p:scale>
          <a:sx n="103" d="100"/>
          <a:sy n="103" d="100"/>
        </p:scale>
        <p:origin x="86" y="8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10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EBA28-CF60-4BBA-8852-6E393C4E2DCB}" type="doc">
      <dgm:prSet loTypeId="urn:microsoft.com/office/officeart/2005/8/layout/hProcess3" loCatId="process" qsTypeId="urn:microsoft.com/office/officeart/2005/8/quickstyle/simple3" qsCatId="simple" csTypeId="urn:microsoft.com/office/officeart/2005/8/colors/accent1_2" csCatId="accent1" phldr="1"/>
      <dgm:spPr/>
      <dgm:t>
        <a:bodyPr/>
        <a:lstStyle/>
        <a:p>
          <a:endParaRPr lang="en-IE"/>
        </a:p>
      </dgm:t>
    </dgm:pt>
    <dgm:pt modelId="{076C693B-2676-4DB1-AD38-123CBC419CEF}">
      <dgm:prSet phldrT="[Text]"/>
      <dgm:spPr>
        <a:xfrm>
          <a:off x="1182624" y="1918860"/>
          <a:ext cx="1583254" cy="629607"/>
        </a:xfrm>
      </dgm:spPr>
      <dgm:t>
        <a:bodyPr/>
        <a:lstStyle/>
        <a:p>
          <a:r>
            <a:rPr lang="en-GB" dirty="0">
              <a:solidFill>
                <a:schemeClr val="bg1"/>
              </a:solidFill>
            </a:rPr>
            <a:t>Phase 1: Employer  consultation</a:t>
          </a:r>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B9DFA669-6E61-41C2-ABCF-F345BE36EE6B}" type="parTrans" cxnId="{BDF1CB07-2616-4881-B6FE-2D01AE4DFC23}">
      <dgm:prSet/>
      <dgm:spPr/>
      <dgm:t>
        <a:bodyPr/>
        <a:lstStyle/>
        <a:p>
          <a:endParaRPr lang="en-IE"/>
        </a:p>
      </dgm:t>
    </dgm:pt>
    <dgm:pt modelId="{01687191-2F7B-4013-BF20-893E27216AD6}" type="sibTrans" cxnId="{BDF1CB07-2616-4881-B6FE-2D01AE4DFC23}">
      <dgm:prSet/>
      <dgm:spPr>
        <a:xfrm>
          <a:off x="1746030" y="969127"/>
          <a:ext cx="2166252" cy="2166252"/>
        </a:xfrm>
        <a:prstGeom prst="leftCircularArrow">
          <a:avLst>
            <a:gd name="adj1" fmla="val 4033"/>
            <a:gd name="adj2" fmla="val 506867"/>
            <a:gd name="adj3" fmla="val 2249951"/>
            <a:gd name="adj4" fmla="val 8992063"/>
            <a:gd name="adj5" fmla="val 4705"/>
          </a:avLst>
        </a:prstGeom>
      </dgm:spPr>
      <dgm:t>
        <a:bodyPr/>
        <a:lstStyle/>
        <a:p>
          <a:endParaRPr lang="en-IE"/>
        </a:p>
      </dgm:t>
    </dgm:pt>
    <dgm:pt modelId="{DC6D27C3-D9E1-453B-91A4-83EC076AD050}">
      <dgm:prSet phldrT="[Text]"/>
      <dgm:spPr>
        <a:xfrm>
          <a:off x="764439" y="756873"/>
          <a:ext cx="1825689" cy="1484495"/>
        </a:xfrm>
      </dgm:spPr>
      <dgm:t>
        <a:bodyPr/>
        <a:lstStyle/>
        <a:p>
          <a:r>
            <a:rPr lang="en-GB" dirty="0"/>
            <a:t>Online survey (n=128) </a:t>
          </a:r>
          <a:endParaRPr lang="en-IE" dirty="0"/>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418819EA-04DC-4495-AE26-3777AD6C6F81}" type="parTrans" cxnId="{2B96F7AE-B509-4304-95FE-8535DCA3CD66}">
      <dgm:prSet/>
      <dgm:spPr/>
      <dgm:t>
        <a:bodyPr/>
        <a:lstStyle/>
        <a:p>
          <a:endParaRPr lang="en-IE"/>
        </a:p>
      </dgm:t>
    </dgm:pt>
    <dgm:pt modelId="{ED2F5073-7D7A-4484-B4D6-10D213B6C872}" type="sibTrans" cxnId="{2B96F7AE-B509-4304-95FE-8535DCA3CD66}">
      <dgm:prSet/>
      <dgm:spPr/>
      <dgm:t>
        <a:bodyPr/>
        <a:lstStyle/>
        <a:p>
          <a:endParaRPr lang="en-IE"/>
        </a:p>
      </dgm:t>
    </dgm:pt>
    <dgm:pt modelId="{B687EC66-9780-46A8-A12D-3CF9F7E55468}">
      <dgm:prSet phldrT="[Text]"/>
      <dgm:spPr>
        <a:xfrm>
          <a:off x="764439" y="756873"/>
          <a:ext cx="1825689" cy="1484495"/>
        </a:xfrm>
      </dgm:spPr>
      <dgm:t>
        <a:bodyPr/>
        <a:lstStyle/>
        <a:p>
          <a:r>
            <a:rPr lang="en-GB" dirty="0"/>
            <a:t>Interviews (n=21)</a:t>
          </a:r>
          <a:endParaRPr lang="en-IE" dirty="0"/>
        </a:p>
      </dgm:t>
    </dgm:pt>
    <dgm:pt modelId="{3EA3D256-A620-40AE-A394-8DB04915E903}" type="parTrans" cxnId="{C8FC5DB5-0CEA-4E3D-A0DC-73A471D8D8F9}">
      <dgm:prSet/>
      <dgm:spPr/>
      <dgm:t>
        <a:bodyPr/>
        <a:lstStyle/>
        <a:p>
          <a:endParaRPr lang="en-IE"/>
        </a:p>
      </dgm:t>
    </dgm:pt>
    <dgm:pt modelId="{FA449A8F-56CC-4700-AA50-573F3F9D9E9A}" type="sibTrans" cxnId="{C8FC5DB5-0CEA-4E3D-A0DC-73A471D8D8F9}">
      <dgm:prSet/>
      <dgm:spPr/>
      <dgm:t>
        <a:bodyPr/>
        <a:lstStyle/>
        <a:p>
          <a:endParaRPr lang="en-IE"/>
        </a:p>
      </dgm:t>
    </dgm:pt>
    <dgm:pt modelId="{76A064AE-81D1-4C4F-B093-9FC49A07B99A}">
      <dgm:prSet phldrT="[Text]"/>
      <dgm:spPr>
        <a:xfrm>
          <a:off x="3577723" y="449719"/>
          <a:ext cx="1583254" cy="629607"/>
        </a:xfrm>
      </dgm:spPr>
      <dgm:t>
        <a:bodyPr/>
        <a:lstStyle/>
        <a:p>
          <a:r>
            <a:rPr lang="en-GB" dirty="0">
              <a:solidFill>
                <a:schemeClr val="bg1"/>
              </a:solidFill>
            </a:rPr>
            <a:t>Phase 2:  Student engagement</a:t>
          </a:r>
          <a:endParaRPr lang="en-IE" dirty="0">
            <a:solidFill>
              <a:schemeClr val="bg1"/>
            </a:solidFill>
          </a:endParaRPr>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0468EF0C-5860-4B71-B5DC-D7A677FFC846}" type="parTrans" cxnId="{41300D9C-96AD-4C3D-A9DF-51B99598B196}">
      <dgm:prSet/>
      <dgm:spPr/>
      <dgm:t>
        <a:bodyPr/>
        <a:lstStyle/>
        <a:p>
          <a:endParaRPr lang="en-IE"/>
        </a:p>
      </dgm:t>
    </dgm:pt>
    <dgm:pt modelId="{359EF412-91B4-409E-87B8-8F264AC4F727}" type="sibTrans" cxnId="{41300D9C-96AD-4C3D-A9DF-51B99598B196}">
      <dgm:prSet/>
      <dgm:spPr>
        <a:xfrm>
          <a:off x="4131436" y="-200907"/>
          <a:ext cx="2386055" cy="2386055"/>
        </a:xfrm>
        <a:prstGeom prst="circularArrow">
          <a:avLst>
            <a:gd name="adj1" fmla="val 3662"/>
            <a:gd name="adj2" fmla="val 456072"/>
            <a:gd name="adj3" fmla="val 19368417"/>
            <a:gd name="adj4" fmla="val 12575511"/>
            <a:gd name="adj5" fmla="val 4272"/>
          </a:avLst>
        </a:prstGeom>
      </dgm:spPr>
      <dgm:t>
        <a:bodyPr/>
        <a:lstStyle/>
        <a:p>
          <a:endParaRPr lang="en-IE"/>
        </a:p>
      </dgm:t>
    </dgm:pt>
    <dgm:pt modelId="{12863BF3-71C1-436F-A695-32248A46F923}">
      <dgm:prSet phldrT="[Text]"/>
      <dgm:spPr>
        <a:xfrm>
          <a:off x="3188607" y="748363"/>
          <a:ext cx="1781160" cy="1469085"/>
        </a:xfrm>
      </dgm:spPr>
      <dgm:t>
        <a:bodyPr/>
        <a:lstStyle/>
        <a:p>
          <a:r>
            <a:rPr lang="en-GB" dirty="0"/>
            <a:t>5 disciplines</a:t>
          </a:r>
          <a:endParaRPr lang="en-IE" dirty="0"/>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5E405FEC-8483-4573-A50D-814C5AA9B06B}" type="parTrans" cxnId="{5FC90A0D-E42D-4AE8-8D09-F0BCA9FA27FD}">
      <dgm:prSet/>
      <dgm:spPr/>
      <dgm:t>
        <a:bodyPr/>
        <a:lstStyle/>
        <a:p>
          <a:endParaRPr lang="en-IE"/>
        </a:p>
      </dgm:t>
    </dgm:pt>
    <dgm:pt modelId="{C4BAAFA8-AC8F-4D47-9516-8DCC2C3F790F}" type="sibTrans" cxnId="{5FC90A0D-E42D-4AE8-8D09-F0BCA9FA27FD}">
      <dgm:prSet/>
      <dgm:spPr/>
      <dgm:t>
        <a:bodyPr/>
        <a:lstStyle/>
        <a:p>
          <a:endParaRPr lang="en-IE"/>
        </a:p>
      </dgm:t>
    </dgm:pt>
    <dgm:pt modelId="{B2CA7646-0C55-47A0-BAD5-832D56832F37}">
      <dgm:prSet phldrT="[Text]"/>
      <dgm:spPr>
        <a:xfrm>
          <a:off x="5972933" y="1997342"/>
          <a:ext cx="1583254" cy="629607"/>
        </a:xfrm>
      </dgm:spPr>
      <dgm:t>
        <a:bodyPr/>
        <a:lstStyle/>
        <a:p>
          <a:r>
            <a:rPr lang="en-GB" dirty="0">
              <a:solidFill>
                <a:schemeClr val="bg1"/>
              </a:solidFill>
            </a:rPr>
            <a:t>Phase 3: SES4Work  module</a:t>
          </a:r>
          <a:endParaRPr lang="en-IE" dirty="0">
            <a:solidFill>
              <a:schemeClr val="bg1"/>
            </a:solidFill>
          </a:endParaRPr>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8D05E940-BAC5-4A6C-9DCE-496BB18A2BE4}" type="parTrans" cxnId="{EED8A34C-A6B6-4AA4-AAA6-CA963049E7F4}">
      <dgm:prSet/>
      <dgm:spPr/>
      <dgm:t>
        <a:bodyPr/>
        <a:lstStyle/>
        <a:p>
          <a:endParaRPr lang="en-IE"/>
        </a:p>
      </dgm:t>
    </dgm:pt>
    <dgm:pt modelId="{82B8B4A0-A2B1-4686-94BB-3F5F2E5EB197}" type="sibTrans" cxnId="{EED8A34C-A6B6-4AA4-AAA6-CA963049E7F4}">
      <dgm:prSet/>
      <dgm:spPr/>
      <dgm:t>
        <a:bodyPr/>
        <a:lstStyle/>
        <a:p>
          <a:endParaRPr lang="en-IE"/>
        </a:p>
      </dgm:t>
    </dgm:pt>
    <dgm:pt modelId="{DA0E59E0-B5AA-4563-A5D9-07A062772FCD}">
      <dgm:prSet phldrT="[Text]"/>
      <dgm:spPr>
        <a:xfrm>
          <a:off x="5577008" y="764523"/>
          <a:ext cx="1781160" cy="1469085"/>
        </a:xfrm>
      </dgm:spPr>
      <dgm:t>
        <a:bodyPr/>
        <a:lstStyle/>
        <a:p>
          <a:r>
            <a:rPr lang="en-IE" dirty="0"/>
            <a:t>Post-testing: TEIque &amp; EDP</a:t>
          </a:r>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D47CA80B-C6DB-4207-A19E-B3F80C677931}" type="parTrans" cxnId="{C3924CF5-9F51-4353-9B10-E9AEDF16AC35}">
      <dgm:prSet/>
      <dgm:spPr/>
      <dgm:t>
        <a:bodyPr/>
        <a:lstStyle/>
        <a:p>
          <a:endParaRPr lang="en-IE"/>
        </a:p>
      </dgm:t>
    </dgm:pt>
    <dgm:pt modelId="{A5A17591-1626-4D11-ABA8-5DD4ECBAEEAA}" type="sibTrans" cxnId="{C3924CF5-9F51-4353-9B10-E9AEDF16AC35}">
      <dgm:prSet/>
      <dgm:spPr/>
      <dgm:t>
        <a:bodyPr/>
        <a:lstStyle/>
        <a:p>
          <a:endParaRPr lang="en-IE"/>
        </a:p>
      </dgm:t>
    </dgm:pt>
    <dgm:pt modelId="{7828802F-6407-4253-B138-7D4D91E299B7}">
      <dgm:prSet phldrT="[Text]"/>
      <dgm:spPr>
        <a:xfrm>
          <a:off x="764439" y="756873"/>
          <a:ext cx="1825689" cy="1484495"/>
        </a:xfrm>
      </dgm:spPr>
      <dgm:t>
        <a:bodyPr/>
        <a:lstStyle/>
        <a:p>
          <a:r>
            <a:rPr lang="en-GB" dirty="0"/>
            <a:t>Workshop design</a:t>
          </a:r>
          <a:endParaRPr lang="en-IE" dirty="0"/>
        </a:p>
      </dgm:t>
    </dgm:pt>
    <dgm:pt modelId="{E5773932-8EAE-4CFE-BA14-2921BA4461CA}" type="parTrans" cxnId="{349F9D83-7298-488E-8FDE-0C9B1C7288F3}">
      <dgm:prSet/>
      <dgm:spPr/>
      <dgm:t>
        <a:bodyPr/>
        <a:lstStyle/>
        <a:p>
          <a:endParaRPr lang="en-IE"/>
        </a:p>
      </dgm:t>
    </dgm:pt>
    <dgm:pt modelId="{E10AB47E-9033-4E67-BEF0-71B17732C579}" type="sibTrans" cxnId="{349F9D83-7298-488E-8FDE-0C9B1C7288F3}">
      <dgm:prSet/>
      <dgm:spPr/>
      <dgm:t>
        <a:bodyPr/>
        <a:lstStyle/>
        <a:p>
          <a:endParaRPr lang="en-IE"/>
        </a:p>
      </dgm:t>
    </dgm:pt>
    <dgm:pt modelId="{0675208B-8CD4-4CBE-BD13-DC30DDD6A0F6}">
      <dgm:prSet phldrT="[Text]"/>
      <dgm:spPr>
        <a:xfrm>
          <a:off x="3188607" y="748363"/>
          <a:ext cx="1781160" cy="1469085"/>
        </a:xfrm>
      </dgm:spPr>
      <dgm:t>
        <a:bodyPr/>
        <a:lstStyle/>
        <a:p>
          <a:r>
            <a:rPr lang="en-IE" dirty="0"/>
            <a:t>Pre-testing TEIque &amp; EDP</a:t>
          </a:r>
        </a:p>
      </dgm:t>
    </dgm:pt>
    <dgm:pt modelId="{03CA42DF-DF45-4E3A-B403-1C35B23CEBFD}" type="parTrans" cxnId="{66690E97-BEFA-46AB-B81E-D92C62DCE66E}">
      <dgm:prSet/>
      <dgm:spPr/>
      <dgm:t>
        <a:bodyPr/>
        <a:lstStyle/>
        <a:p>
          <a:endParaRPr lang="en-IE"/>
        </a:p>
      </dgm:t>
    </dgm:pt>
    <dgm:pt modelId="{615315CC-9520-4F1F-A68F-69F06E5F5668}" type="sibTrans" cxnId="{66690E97-BEFA-46AB-B81E-D92C62DCE66E}">
      <dgm:prSet/>
      <dgm:spPr/>
      <dgm:t>
        <a:bodyPr/>
        <a:lstStyle/>
        <a:p>
          <a:endParaRPr lang="en-IE"/>
        </a:p>
      </dgm:t>
    </dgm:pt>
    <dgm:pt modelId="{37396861-9C03-4C99-A040-AF40E816EB34}">
      <dgm:prSet phldrT="[Text]"/>
      <dgm:spPr>
        <a:xfrm>
          <a:off x="5972933" y="1997342"/>
          <a:ext cx="1583254" cy="629607"/>
        </a:xfrm>
      </dgm:spPr>
      <dgm:t>
        <a:bodyPr/>
        <a:lstStyle/>
        <a:p>
          <a:r>
            <a:rPr lang="en-IE" dirty="0">
              <a:solidFill>
                <a:schemeClr val="bg1"/>
              </a:solidFill>
            </a:rPr>
            <a:t>Phase 4:   Project Evaluation</a:t>
          </a:r>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4928F9BA-E1DF-4170-920F-EA2957053C4A}" type="parTrans" cxnId="{CD1417A3-8540-4AA1-BC12-F833561CE72B}">
      <dgm:prSet/>
      <dgm:spPr/>
      <dgm:t>
        <a:bodyPr/>
        <a:lstStyle/>
        <a:p>
          <a:endParaRPr lang="en-IE"/>
        </a:p>
      </dgm:t>
    </dgm:pt>
    <dgm:pt modelId="{93B90959-CDBF-438A-B95E-5EF85DC7C001}" type="sibTrans" cxnId="{CD1417A3-8540-4AA1-BC12-F833561CE72B}">
      <dgm:prSet/>
      <dgm:spPr/>
      <dgm:t>
        <a:bodyPr/>
        <a:lstStyle/>
        <a:p>
          <a:endParaRPr lang="en-IE"/>
        </a:p>
      </dgm:t>
    </dgm:pt>
    <dgm:pt modelId="{BB710D87-EBD3-4E11-A433-8C3C55F92362}">
      <dgm:prSet/>
      <dgm:spPr/>
      <dgm:t>
        <a:bodyPr/>
        <a:lstStyle/>
        <a:p>
          <a:r>
            <a:rPr lang="en-IE" dirty="0"/>
            <a:t>4 x 90-minute workshops</a:t>
          </a:r>
        </a:p>
        <a:p>
          <a:r>
            <a:rPr lang="en-IE" dirty="0"/>
            <a:t>2 Fireside chats </a:t>
          </a:r>
        </a:p>
        <a:p>
          <a:r>
            <a:rPr lang="en-GB" dirty="0"/>
            <a:t>1 Mock interview with feedback</a:t>
          </a:r>
          <a:endParaRPr lang="en-IE" dirty="0"/>
        </a:p>
      </dgm:t>
      <dgm:extLst>
        <a:ext uri="{E40237B7-FDA0-4F09-8148-C483321AD2D9}">
          <dgm14:cNvPr xmlns:dgm14="http://schemas.microsoft.com/office/drawing/2010/diagram" id="0" name="" descr="Phase 1: Employer  consultation&#10; Online survey (n=128) &#10; 5 sectors&#10; Interviews (n=21)&#10; Workshop design&#10;Phase 2:  Student engagement&#10; 5 disciplines&#10; 4 campuses&#10; Exit year students&#10; Pre-testing TEIque &amp; EDP&#10;Phase 3: SES4Work  module&#10; 4 x 90-minute workshops&#10;2 Fireside chats &#10;1 Mock interview with feedback&#10;Phase 4:   Project Evaluation&#10; Post-testing: TEIque &amp; EDP&#10; Student feedback&#10; Focus groups with employers &amp; students"/>
        </a:ext>
      </dgm:extLst>
    </dgm:pt>
    <dgm:pt modelId="{EFDCA60B-301E-4BD8-B9F4-192A15646EAB}" type="parTrans" cxnId="{C4E4416D-6C17-4F76-ADC5-15D7E7A00633}">
      <dgm:prSet/>
      <dgm:spPr/>
      <dgm:t>
        <a:bodyPr/>
        <a:lstStyle/>
        <a:p>
          <a:endParaRPr lang="en-IE"/>
        </a:p>
      </dgm:t>
    </dgm:pt>
    <dgm:pt modelId="{22FF59D0-6AAB-464A-B4AD-CC88399C8689}" type="sibTrans" cxnId="{C4E4416D-6C17-4F76-ADC5-15D7E7A00633}">
      <dgm:prSet/>
      <dgm:spPr/>
      <dgm:t>
        <a:bodyPr/>
        <a:lstStyle/>
        <a:p>
          <a:endParaRPr lang="en-IE"/>
        </a:p>
      </dgm:t>
    </dgm:pt>
    <dgm:pt modelId="{A85B2F36-0670-4815-87D5-BA06597E8586}">
      <dgm:prSet phldrT="[Text]"/>
      <dgm:spPr>
        <a:xfrm>
          <a:off x="5577008" y="764523"/>
          <a:ext cx="1781160" cy="1469085"/>
        </a:xfrm>
      </dgm:spPr>
      <dgm:t>
        <a:bodyPr/>
        <a:lstStyle/>
        <a:p>
          <a:r>
            <a:rPr lang="en-IE" dirty="0"/>
            <a:t>Student feedback</a:t>
          </a:r>
        </a:p>
      </dgm:t>
    </dgm:pt>
    <dgm:pt modelId="{DC3C99E8-1479-4629-A9A5-B3A8EEF8A3B0}" type="parTrans" cxnId="{81F70331-9628-4287-89D6-42C9E11527E2}">
      <dgm:prSet/>
      <dgm:spPr/>
      <dgm:t>
        <a:bodyPr/>
        <a:lstStyle/>
        <a:p>
          <a:endParaRPr lang="en-IE"/>
        </a:p>
      </dgm:t>
    </dgm:pt>
    <dgm:pt modelId="{09230BA9-3876-4DC4-9F55-3209ACE5D6CB}" type="sibTrans" cxnId="{81F70331-9628-4287-89D6-42C9E11527E2}">
      <dgm:prSet/>
      <dgm:spPr/>
      <dgm:t>
        <a:bodyPr/>
        <a:lstStyle/>
        <a:p>
          <a:endParaRPr lang="en-IE"/>
        </a:p>
      </dgm:t>
    </dgm:pt>
    <dgm:pt modelId="{FE7E3AB6-3EE0-4744-88B3-1B472A56FE3C}">
      <dgm:prSet phldrT="[Text]"/>
      <dgm:spPr>
        <a:xfrm>
          <a:off x="5577008" y="764523"/>
          <a:ext cx="1781160" cy="1469085"/>
        </a:xfrm>
      </dgm:spPr>
      <dgm:t>
        <a:bodyPr/>
        <a:lstStyle/>
        <a:p>
          <a:r>
            <a:rPr lang="en-IE" dirty="0"/>
            <a:t>Focus groups with employers &amp; students</a:t>
          </a:r>
        </a:p>
      </dgm:t>
    </dgm:pt>
    <dgm:pt modelId="{018D49E2-7BB7-4F62-8A43-4C91372DB959}" type="parTrans" cxnId="{9FF9B088-92CB-4510-981C-4C358C9B3A2D}">
      <dgm:prSet/>
      <dgm:spPr/>
      <dgm:t>
        <a:bodyPr/>
        <a:lstStyle/>
        <a:p>
          <a:endParaRPr lang="en-IE"/>
        </a:p>
      </dgm:t>
    </dgm:pt>
    <dgm:pt modelId="{B5DAD622-4B97-4A75-AF1D-B72820F9E6BB}" type="sibTrans" cxnId="{9FF9B088-92CB-4510-981C-4C358C9B3A2D}">
      <dgm:prSet/>
      <dgm:spPr/>
      <dgm:t>
        <a:bodyPr/>
        <a:lstStyle/>
        <a:p>
          <a:endParaRPr lang="en-IE"/>
        </a:p>
      </dgm:t>
    </dgm:pt>
    <dgm:pt modelId="{974AF6CB-65C3-4738-AC61-34E98F9C38DF}">
      <dgm:prSet phldrT="[Text]"/>
      <dgm:spPr>
        <a:xfrm>
          <a:off x="764439" y="756873"/>
          <a:ext cx="1825689" cy="1484495"/>
        </a:xfrm>
      </dgm:spPr>
      <dgm:t>
        <a:bodyPr/>
        <a:lstStyle/>
        <a:p>
          <a:r>
            <a:rPr lang="en-IE" dirty="0"/>
            <a:t>5 sectors</a:t>
          </a:r>
        </a:p>
      </dgm:t>
    </dgm:pt>
    <dgm:pt modelId="{C39E2B31-7D87-4956-8B2D-DC66931E7321}" type="parTrans" cxnId="{D8AC48BE-0DD3-45DA-8700-D10DC7823EE2}">
      <dgm:prSet/>
      <dgm:spPr/>
      <dgm:t>
        <a:bodyPr/>
        <a:lstStyle/>
        <a:p>
          <a:endParaRPr lang="en-IE"/>
        </a:p>
      </dgm:t>
    </dgm:pt>
    <dgm:pt modelId="{7A2CD090-CFC1-4A3F-8537-756FD19C480B}" type="sibTrans" cxnId="{D8AC48BE-0DD3-45DA-8700-D10DC7823EE2}">
      <dgm:prSet/>
      <dgm:spPr/>
      <dgm:t>
        <a:bodyPr/>
        <a:lstStyle/>
        <a:p>
          <a:endParaRPr lang="en-IE"/>
        </a:p>
      </dgm:t>
    </dgm:pt>
    <dgm:pt modelId="{330BA090-785F-42BB-80A6-3176EDED66C5}">
      <dgm:prSet phldrT="[Text]"/>
      <dgm:spPr>
        <a:xfrm>
          <a:off x="3188607" y="748363"/>
          <a:ext cx="1781160" cy="1469085"/>
        </a:xfrm>
      </dgm:spPr>
      <dgm:t>
        <a:bodyPr/>
        <a:lstStyle/>
        <a:p>
          <a:r>
            <a:rPr lang="en-IE" dirty="0"/>
            <a:t>Exit year students</a:t>
          </a:r>
        </a:p>
      </dgm:t>
    </dgm:pt>
    <dgm:pt modelId="{C88BFBEF-103F-4CD3-AB18-C387DA9D905A}" type="parTrans" cxnId="{F3DEBB9F-F608-45BB-B846-BCA5F5759A8F}">
      <dgm:prSet/>
      <dgm:spPr/>
      <dgm:t>
        <a:bodyPr/>
        <a:lstStyle/>
        <a:p>
          <a:endParaRPr lang="en-IE"/>
        </a:p>
      </dgm:t>
    </dgm:pt>
    <dgm:pt modelId="{B09BDC09-B084-40C4-9009-1412C5C15200}" type="sibTrans" cxnId="{F3DEBB9F-F608-45BB-B846-BCA5F5759A8F}">
      <dgm:prSet/>
      <dgm:spPr/>
      <dgm:t>
        <a:bodyPr/>
        <a:lstStyle/>
        <a:p>
          <a:endParaRPr lang="en-IE"/>
        </a:p>
      </dgm:t>
    </dgm:pt>
    <dgm:pt modelId="{F65C30C1-2273-4C78-BBCA-336B874CC942}">
      <dgm:prSet phldrT="[Text]"/>
      <dgm:spPr>
        <a:xfrm>
          <a:off x="3188607" y="748363"/>
          <a:ext cx="1781160" cy="1469085"/>
        </a:xfrm>
      </dgm:spPr>
      <dgm:t>
        <a:bodyPr/>
        <a:lstStyle/>
        <a:p>
          <a:r>
            <a:rPr lang="en-IE"/>
            <a:t>4 campuses</a:t>
          </a:r>
          <a:endParaRPr lang="en-IE" dirty="0"/>
        </a:p>
      </dgm:t>
    </dgm:pt>
    <dgm:pt modelId="{9293B55F-7CCF-46CF-9446-EDEECAB05EB3}" type="sibTrans" cxnId="{E803EF3C-E134-4CA9-B092-C7D09859523A}">
      <dgm:prSet/>
      <dgm:spPr/>
      <dgm:t>
        <a:bodyPr/>
        <a:lstStyle/>
        <a:p>
          <a:endParaRPr lang="en-IE"/>
        </a:p>
      </dgm:t>
    </dgm:pt>
    <dgm:pt modelId="{5DD6DAB5-2804-4EC4-A7CD-7E016776DA4F}" type="parTrans" cxnId="{E803EF3C-E134-4CA9-B092-C7D09859523A}">
      <dgm:prSet/>
      <dgm:spPr/>
      <dgm:t>
        <a:bodyPr/>
        <a:lstStyle/>
        <a:p>
          <a:endParaRPr lang="en-IE"/>
        </a:p>
      </dgm:t>
    </dgm:pt>
    <dgm:pt modelId="{31F2FB1B-FA17-4BEE-9EF4-14CC3A40DFB9}" type="pres">
      <dgm:prSet presAssocID="{93CEBA28-CF60-4BBA-8852-6E393C4E2DCB}" presName="Name0" presStyleCnt="0">
        <dgm:presLayoutVars>
          <dgm:dir/>
          <dgm:animLvl val="lvl"/>
          <dgm:resizeHandles val="exact"/>
        </dgm:presLayoutVars>
      </dgm:prSet>
      <dgm:spPr/>
    </dgm:pt>
    <dgm:pt modelId="{B856B57C-35F6-49C0-8488-2D9DFF5C6F7F}" type="pres">
      <dgm:prSet presAssocID="{93CEBA28-CF60-4BBA-8852-6E393C4E2DCB}" presName="dummy" presStyleCnt="0"/>
      <dgm:spPr/>
    </dgm:pt>
    <dgm:pt modelId="{D2669CCC-8267-4907-832E-553C20491EBF}" type="pres">
      <dgm:prSet presAssocID="{93CEBA28-CF60-4BBA-8852-6E393C4E2DCB}" presName="linH" presStyleCnt="0"/>
      <dgm:spPr/>
    </dgm:pt>
    <dgm:pt modelId="{DA9A6471-CEB1-4B78-9F36-EC98B8C89C28}" type="pres">
      <dgm:prSet presAssocID="{93CEBA28-CF60-4BBA-8852-6E393C4E2DCB}" presName="padding1" presStyleCnt="0"/>
      <dgm:spPr/>
    </dgm:pt>
    <dgm:pt modelId="{85DFC5D7-323B-4110-9F60-2A859CA2C10C}" type="pres">
      <dgm:prSet presAssocID="{076C693B-2676-4DB1-AD38-123CBC419CEF}" presName="linV" presStyleCnt="0"/>
      <dgm:spPr/>
    </dgm:pt>
    <dgm:pt modelId="{3A393691-6365-4D2E-BC39-8706B7898096}" type="pres">
      <dgm:prSet presAssocID="{076C693B-2676-4DB1-AD38-123CBC419CEF}" presName="spVertical1" presStyleCnt="0"/>
      <dgm:spPr/>
    </dgm:pt>
    <dgm:pt modelId="{A46F49C6-3890-4E72-9DDA-08DAC8343F61}" type="pres">
      <dgm:prSet presAssocID="{076C693B-2676-4DB1-AD38-123CBC419CEF}" presName="parTx" presStyleLbl="revTx" presStyleIdx="0" presStyleCnt="8">
        <dgm:presLayoutVars>
          <dgm:chMax val="0"/>
          <dgm:chPref val="0"/>
          <dgm:bulletEnabled val="1"/>
        </dgm:presLayoutVars>
      </dgm:prSet>
      <dgm:spPr/>
    </dgm:pt>
    <dgm:pt modelId="{3F2F6152-1DF9-499F-974B-92CF8F476D67}" type="pres">
      <dgm:prSet presAssocID="{076C693B-2676-4DB1-AD38-123CBC419CEF}" presName="spVertical2" presStyleCnt="0"/>
      <dgm:spPr/>
    </dgm:pt>
    <dgm:pt modelId="{0D84C000-9406-4D8E-960B-44C6D940F79F}" type="pres">
      <dgm:prSet presAssocID="{076C693B-2676-4DB1-AD38-123CBC419CEF}" presName="spVertical3" presStyleCnt="0"/>
      <dgm:spPr/>
    </dgm:pt>
    <dgm:pt modelId="{4FC6DE40-8228-4788-B628-A93A03187596}" type="pres">
      <dgm:prSet presAssocID="{076C693B-2676-4DB1-AD38-123CBC419CEF}" presName="desTx" presStyleLbl="revTx" presStyleIdx="1" presStyleCnt="8" custLinFactNeighborX="-9564" custLinFactNeighborY="6280">
        <dgm:presLayoutVars>
          <dgm:bulletEnabled val="1"/>
        </dgm:presLayoutVars>
      </dgm:prSet>
      <dgm:spPr/>
    </dgm:pt>
    <dgm:pt modelId="{C98E9014-DBE4-49AB-9343-3945A853D1DF}" type="pres">
      <dgm:prSet presAssocID="{01687191-2F7B-4013-BF20-893E27216AD6}" presName="space" presStyleCnt="0"/>
      <dgm:spPr/>
    </dgm:pt>
    <dgm:pt modelId="{A49BA6E6-8E47-466D-9E56-B3BD3EDD58BA}" type="pres">
      <dgm:prSet presAssocID="{76A064AE-81D1-4C4F-B093-9FC49A07B99A}" presName="linV" presStyleCnt="0"/>
      <dgm:spPr/>
    </dgm:pt>
    <dgm:pt modelId="{F9074233-07B0-46C4-8D1E-529A9CAA6C75}" type="pres">
      <dgm:prSet presAssocID="{76A064AE-81D1-4C4F-B093-9FC49A07B99A}" presName="spVertical1" presStyleCnt="0"/>
      <dgm:spPr/>
    </dgm:pt>
    <dgm:pt modelId="{D6B3D8A8-41A2-41C3-ACB0-8D75DC88E2BF}" type="pres">
      <dgm:prSet presAssocID="{76A064AE-81D1-4C4F-B093-9FC49A07B99A}" presName="parTx" presStyleLbl="revTx" presStyleIdx="2" presStyleCnt="8" custLinFactNeighborX="-11385" custLinFactNeighborY="0">
        <dgm:presLayoutVars>
          <dgm:chMax val="0"/>
          <dgm:chPref val="0"/>
          <dgm:bulletEnabled val="1"/>
        </dgm:presLayoutVars>
      </dgm:prSet>
      <dgm:spPr/>
    </dgm:pt>
    <dgm:pt modelId="{CEB477E6-F687-4EE5-BCD6-A91DCA420F3C}" type="pres">
      <dgm:prSet presAssocID="{76A064AE-81D1-4C4F-B093-9FC49A07B99A}" presName="spVertical2" presStyleCnt="0"/>
      <dgm:spPr/>
    </dgm:pt>
    <dgm:pt modelId="{969D68DD-53A2-4AEA-8496-417DCF82678B}" type="pres">
      <dgm:prSet presAssocID="{76A064AE-81D1-4C4F-B093-9FC49A07B99A}" presName="spVertical3" presStyleCnt="0"/>
      <dgm:spPr/>
    </dgm:pt>
    <dgm:pt modelId="{C4A2D8DC-5D80-4C6E-B303-13D6C52500C9}" type="pres">
      <dgm:prSet presAssocID="{76A064AE-81D1-4C4F-B093-9FC49A07B99A}" presName="desTx" presStyleLbl="revTx" presStyleIdx="3" presStyleCnt="8" custLinFactNeighborX="-15029" custLinFactNeighborY="6279">
        <dgm:presLayoutVars>
          <dgm:bulletEnabled val="1"/>
        </dgm:presLayoutVars>
      </dgm:prSet>
      <dgm:spPr/>
    </dgm:pt>
    <dgm:pt modelId="{7ADFCD8D-B2D7-4310-850A-FE3BCB7D7E50}" type="pres">
      <dgm:prSet presAssocID="{359EF412-91B4-409E-87B8-8F264AC4F727}" presName="space" presStyleCnt="0"/>
      <dgm:spPr/>
    </dgm:pt>
    <dgm:pt modelId="{96B30561-0084-462D-9178-356FEB17A982}" type="pres">
      <dgm:prSet presAssocID="{B2CA7646-0C55-47A0-BAD5-832D56832F37}" presName="linV" presStyleCnt="0"/>
      <dgm:spPr/>
    </dgm:pt>
    <dgm:pt modelId="{8B73BFCA-6E8A-4243-8C41-131492BCDAC1}" type="pres">
      <dgm:prSet presAssocID="{B2CA7646-0C55-47A0-BAD5-832D56832F37}" presName="spVertical1" presStyleCnt="0"/>
      <dgm:spPr/>
    </dgm:pt>
    <dgm:pt modelId="{7D30A461-2217-4155-A80A-0257B3F33222}" type="pres">
      <dgm:prSet presAssocID="{B2CA7646-0C55-47A0-BAD5-832D56832F37}" presName="parTx" presStyleLbl="revTx" presStyleIdx="4" presStyleCnt="8" custLinFactNeighborX="-12409" custLinFactNeighborY="1162">
        <dgm:presLayoutVars>
          <dgm:chMax val="0"/>
          <dgm:chPref val="0"/>
          <dgm:bulletEnabled val="1"/>
        </dgm:presLayoutVars>
      </dgm:prSet>
      <dgm:spPr/>
    </dgm:pt>
    <dgm:pt modelId="{824D82B3-F080-46A7-BA7F-B80CA419A60A}" type="pres">
      <dgm:prSet presAssocID="{B2CA7646-0C55-47A0-BAD5-832D56832F37}" presName="spVertical2" presStyleCnt="0"/>
      <dgm:spPr/>
    </dgm:pt>
    <dgm:pt modelId="{8A2B2A87-9BFF-4D77-A8EF-49B8E6A1686A}" type="pres">
      <dgm:prSet presAssocID="{B2CA7646-0C55-47A0-BAD5-832D56832F37}" presName="spVertical3" presStyleCnt="0"/>
      <dgm:spPr/>
    </dgm:pt>
    <dgm:pt modelId="{85C23E03-9707-4F35-8900-717D6087F5FC}" type="pres">
      <dgm:prSet presAssocID="{B2CA7646-0C55-47A0-BAD5-832D56832F37}" presName="desTx" presStyleLbl="revTx" presStyleIdx="5" presStyleCnt="8" custLinFactNeighborX="-18673" custLinFactNeighborY="6279">
        <dgm:presLayoutVars>
          <dgm:bulletEnabled val="1"/>
        </dgm:presLayoutVars>
      </dgm:prSet>
      <dgm:spPr/>
    </dgm:pt>
    <dgm:pt modelId="{544FFA65-E127-4A4C-A4D8-13F5DC4C4D27}" type="pres">
      <dgm:prSet presAssocID="{82B8B4A0-A2B1-4686-94BB-3F5F2E5EB197}" presName="space" presStyleCnt="0"/>
      <dgm:spPr/>
    </dgm:pt>
    <dgm:pt modelId="{28E671BB-68A9-40FF-85A2-831095285425}" type="pres">
      <dgm:prSet presAssocID="{37396861-9C03-4C99-A040-AF40E816EB34}" presName="linV" presStyleCnt="0"/>
      <dgm:spPr/>
    </dgm:pt>
    <dgm:pt modelId="{3C078265-E407-4106-A0FB-E87793079AFD}" type="pres">
      <dgm:prSet presAssocID="{37396861-9C03-4C99-A040-AF40E816EB34}" presName="spVertical1" presStyleCnt="0"/>
      <dgm:spPr/>
    </dgm:pt>
    <dgm:pt modelId="{D2D95DB6-459A-4A1C-BADD-0BEBCEA85800}" type="pres">
      <dgm:prSet presAssocID="{37396861-9C03-4C99-A040-AF40E816EB34}" presName="parTx" presStyleLbl="revTx" presStyleIdx="6" presStyleCnt="8" custLinFactNeighborX="-17306" custLinFactNeighborY="1161">
        <dgm:presLayoutVars>
          <dgm:chMax val="0"/>
          <dgm:chPref val="0"/>
          <dgm:bulletEnabled val="1"/>
        </dgm:presLayoutVars>
      </dgm:prSet>
      <dgm:spPr/>
    </dgm:pt>
    <dgm:pt modelId="{D93B8D3E-478A-4FC6-9E36-6E0E7BB06B8A}" type="pres">
      <dgm:prSet presAssocID="{37396861-9C03-4C99-A040-AF40E816EB34}" presName="spVertical2" presStyleCnt="0"/>
      <dgm:spPr/>
    </dgm:pt>
    <dgm:pt modelId="{91203260-D33E-4AE4-B1C0-DF8AEEEF0071}" type="pres">
      <dgm:prSet presAssocID="{37396861-9C03-4C99-A040-AF40E816EB34}" presName="spVertical3" presStyleCnt="0"/>
      <dgm:spPr/>
    </dgm:pt>
    <dgm:pt modelId="{C7D83774-049C-4F2A-A338-6CA59B532FE1}" type="pres">
      <dgm:prSet presAssocID="{37396861-9C03-4C99-A040-AF40E816EB34}" presName="desTx" presStyleLbl="revTx" presStyleIdx="7" presStyleCnt="8" custLinFactNeighborX="-30058" custLinFactNeighborY="6280">
        <dgm:presLayoutVars>
          <dgm:bulletEnabled val="1"/>
        </dgm:presLayoutVars>
      </dgm:prSet>
      <dgm:spPr/>
    </dgm:pt>
    <dgm:pt modelId="{46CA79BA-A895-4EE6-9AFD-14DF8EAB499B}" type="pres">
      <dgm:prSet presAssocID="{93CEBA28-CF60-4BBA-8852-6E393C4E2DCB}" presName="padding2" presStyleCnt="0"/>
      <dgm:spPr/>
    </dgm:pt>
    <dgm:pt modelId="{DE4A4007-4BBA-4B78-91E0-CC0B72165483}" type="pres">
      <dgm:prSet presAssocID="{93CEBA28-CF60-4BBA-8852-6E393C4E2DCB}" presName="negArrow" presStyleCnt="0"/>
      <dgm:spPr/>
    </dgm:pt>
    <dgm:pt modelId="{AF4D8B6D-D8BE-46FC-8014-F982ACEFB22C}" type="pres">
      <dgm:prSet presAssocID="{93CEBA28-CF60-4BBA-8852-6E393C4E2DCB}" presName="backgroundArrow" presStyleLbl="node1" presStyleIdx="0" presStyleCnt="1" custLinFactNeighborX="1745" custLinFactNeighborY="2323"/>
      <dgm:spPr>
        <a:solidFill>
          <a:srgbClr val="1BA1AE"/>
        </a:solidFill>
      </dgm:spPr>
    </dgm:pt>
  </dgm:ptLst>
  <dgm:cxnLst>
    <dgm:cxn modelId="{BDF1CB07-2616-4881-B6FE-2D01AE4DFC23}" srcId="{93CEBA28-CF60-4BBA-8852-6E393C4E2DCB}" destId="{076C693B-2676-4DB1-AD38-123CBC419CEF}" srcOrd="0" destOrd="0" parTransId="{B9DFA669-6E61-41C2-ABCF-F345BE36EE6B}" sibTransId="{01687191-2F7B-4013-BF20-893E27216AD6}"/>
    <dgm:cxn modelId="{5FC90A0D-E42D-4AE8-8D09-F0BCA9FA27FD}" srcId="{76A064AE-81D1-4C4F-B093-9FC49A07B99A}" destId="{12863BF3-71C1-436F-A695-32248A46F923}" srcOrd="0" destOrd="0" parTransId="{5E405FEC-8483-4573-A50D-814C5AA9B06B}" sibTransId="{C4BAAFA8-AC8F-4D47-9516-8DCC2C3F790F}"/>
    <dgm:cxn modelId="{C5ED6B0D-53F9-411F-8DBC-AFC917D71100}" type="presOf" srcId="{0675208B-8CD4-4CBE-BD13-DC30DDD6A0F6}" destId="{C4A2D8DC-5D80-4C6E-B303-13D6C52500C9}" srcOrd="0" destOrd="3" presId="urn:microsoft.com/office/officeart/2005/8/layout/hProcess3"/>
    <dgm:cxn modelId="{B985832C-3C60-45C9-BF9C-9EE387CC7179}" type="presOf" srcId="{330BA090-785F-42BB-80A6-3176EDED66C5}" destId="{C4A2D8DC-5D80-4C6E-B303-13D6C52500C9}" srcOrd="0" destOrd="2" presId="urn:microsoft.com/office/officeart/2005/8/layout/hProcess3"/>
    <dgm:cxn modelId="{40D89A2E-4C68-4D1D-8C77-5D814AF97AFA}" type="presOf" srcId="{974AF6CB-65C3-4738-AC61-34E98F9C38DF}" destId="{4FC6DE40-8228-4788-B628-A93A03187596}" srcOrd="0" destOrd="1" presId="urn:microsoft.com/office/officeart/2005/8/layout/hProcess3"/>
    <dgm:cxn modelId="{81F70331-9628-4287-89D6-42C9E11527E2}" srcId="{37396861-9C03-4C99-A040-AF40E816EB34}" destId="{A85B2F36-0670-4815-87D5-BA06597E8586}" srcOrd="1" destOrd="0" parTransId="{DC3C99E8-1479-4629-A9A5-B3A8EEF8A3B0}" sibTransId="{09230BA9-3876-4DC4-9F55-3209ACE5D6CB}"/>
    <dgm:cxn modelId="{E803EF3C-E134-4CA9-B092-C7D09859523A}" srcId="{76A064AE-81D1-4C4F-B093-9FC49A07B99A}" destId="{F65C30C1-2273-4C78-BBCA-336B874CC942}" srcOrd="1" destOrd="0" parTransId="{5DD6DAB5-2804-4EC4-A7CD-7E016776DA4F}" sibTransId="{9293B55F-7CCF-46CF-9446-EDEECAB05EB3}"/>
    <dgm:cxn modelId="{BD7B465C-410F-4B75-AB4D-0D5A32CAA5F9}" type="presOf" srcId="{DA0E59E0-B5AA-4563-A5D9-07A062772FCD}" destId="{C7D83774-049C-4F2A-A338-6CA59B532FE1}" srcOrd="0" destOrd="0" presId="urn:microsoft.com/office/officeart/2005/8/layout/hProcess3"/>
    <dgm:cxn modelId="{08362662-A3DB-4461-91A6-3F23B0DD0EDB}" type="presOf" srcId="{076C693B-2676-4DB1-AD38-123CBC419CEF}" destId="{A46F49C6-3890-4E72-9DDA-08DAC8343F61}" srcOrd="0" destOrd="0" presId="urn:microsoft.com/office/officeart/2005/8/layout/hProcess3"/>
    <dgm:cxn modelId="{6190E84A-31BE-485C-9A17-DB5B2B0DAF73}" type="presOf" srcId="{B687EC66-9780-46A8-A12D-3CF9F7E55468}" destId="{4FC6DE40-8228-4788-B628-A93A03187596}" srcOrd="0" destOrd="2" presId="urn:microsoft.com/office/officeart/2005/8/layout/hProcess3"/>
    <dgm:cxn modelId="{EED8A34C-A6B6-4AA4-AAA6-CA963049E7F4}" srcId="{93CEBA28-CF60-4BBA-8852-6E393C4E2DCB}" destId="{B2CA7646-0C55-47A0-BAD5-832D56832F37}" srcOrd="2" destOrd="0" parTransId="{8D05E940-BAC5-4A6C-9DCE-496BB18A2BE4}" sibTransId="{82B8B4A0-A2B1-4686-94BB-3F5F2E5EB197}"/>
    <dgm:cxn modelId="{C4E4416D-6C17-4F76-ADC5-15D7E7A00633}" srcId="{B2CA7646-0C55-47A0-BAD5-832D56832F37}" destId="{BB710D87-EBD3-4E11-A433-8C3C55F92362}" srcOrd="0" destOrd="0" parTransId="{EFDCA60B-301E-4BD8-B9F4-192A15646EAB}" sibTransId="{22FF59D0-6AAB-464A-B4AD-CC88399C8689}"/>
    <dgm:cxn modelId="{5227DE6E-41DB-474E-A3B7-335A801BA648}" type="presOf" srcId="{37396861-9C03-4C99-A040-AF40E816EB34}" destId="{D2D95DB6-459A-4A1C-BADD-0BEBCEA85800}" srcOrd="0" destOrd="0" presId="urn:microsoft.com/office/officeart/2005/8/layout/hProcess3"/>
    <dgm:cxn modelId="{BDA4CD7D-FB7C-4A2C-873A-7CD264185BCC}" type="presOf" srcId="{93CEBA28-CF60-4BBA-8852-6E393C4E2DCB}" destId="{31F2FB1B-FA17-4BEE-9EF4-14CC3A40DFB9}" srcOrd="0" destOrd="0" presId="urn:microsoft.com/office/officeart/2005/8/layout/hProcess3"/>
    <dgm:cxn modelId="{349F9D83-7298-488E-8FDE-0C9B1C7288F3}" srcId="{076C693B-2676-4DB1-AD38-123CBC419CEF}" destId="{7828802F-6407-4253-B138-7D4D91E299B7}" srcOrd="3" destOrd="0" parTransId="{E5773932-8EAE-4CFE-BA14-2921BA4461CA}" sibTransId="{E10AB47E-9033-4E67-BEF0-71B17732C579}"/>
    <dgm:cxn modelId="{C405E587-F28E-4428-A295-D25E2E7D4039}" type="presOf" srcId="{BB710D87-EBD3-4E11-A433-8C3C55F92362}" destId="{85C23E03-9707-4F35-8900-717D6087F5FC}" srcOrd="0" destOrd="0" presId="urn:microsoft.com/office/officeart/2005/8/layout/hProcess3"/>
    <dgm:cxn modelId="{2C485B88-11A1-4535-A464-F7815A2B1249}" type="presOf" srcId="{76A064AE-81D1-4C4F-B093-9FC49A07B99A}" destId="{D6B3D8A8-41A2-41C3-ACB0-8D75DC88E2BF}" srcOrd="0" destOrd="0" presId="urn:microsoft.com/office/officeart/2005/8/layout/hProcess3"/>
    <dgm:cxn modelId="{9FF9B088-92CB-4510-981C-4C358C9B3A2D}" srcId="{37396861-9C03-4C99-A040-AF40E816EB34}" destId="{FE7E3AB6-3EE0-4744-88B3-1B472A56FE3C}" srcOrd="2" destOrd="0" parTransId="{018D49E2-7BB7-4F62-8A43-4C91372DB959}" sibTransId="{B5DAD622-4B97-4A75-AF1D-B72820F9E6BB}"/>
    <dgm:cxn modelId="{DD01C195-1BF9-4BA9-B4DC-6D3552924BB7}" type="presOf" srcId="{7828802F-6407-4253-B138-7D4D91E299B7}" destId="{4FC6DE40-8228-4788-B628-A93A03187596}" srcOrd="0" destOrd="3" presId="urn:microsoft.com/office/officeart/2005/8/layout/hProcess3"/>
    <dgm:cxn modelId="{66690E97-BEFA-46AB-B81E-D92C62DCE66E}" srcId="{76A064AE-81D1-4C4F-B093-9FC49A07B99A}" destId="{0675208B-8CD4-4CBE-BD13-DC30DDD6A0F6}" srcOrd="3" destOrd="0" parTransId="{03CA42DF-DF45-4E3A-B403-1C35B23CEBFD}" sibTransId="{615315CC-9520-4F1F-A68F-69F06E5F5668}"/>
    <dgm:cxn modelId="{41300D9C-96AD-4C3D-A9DF-51B99598B196}" srcId="{93CEBA28-CF60-4BBA-8852-6E393C4E2DCB}" destId="{76A064AE-81D1-4C4F-B093-9FC49A07B99A}" srcOrd="1" destOrd="0" parTransId="{0468EF0C-5860-4B71-B5DC-D7A677FFC846}" sibTransId="{359EF412-91B4-409E-87B8-8F264AC4F727}"/>
    <dgm:cxn modelId="{F3DEBB9F-F608-45BB-B846-BCA5F5759A8F}" srcId="{76A064AE-81D1-4C4F-B093-9FC49A07B99A}" destId="{330BA090-785F-42BB-80A6-3176EDED66C5}" srcOrd="2" destOrd="0" parTransId="{C88BFBEF-103F-4CD3-AB18-C387DA9D905A}" sibTransId="{B09BDC09-B084-40C4-9009-1412C5C15200}"/>
    <dgm:cxn modelId="{CD1417A3-8540-4AA1-BC12-F833561CE72B}" srcId="{93CEBA28-CF60-4BBA-8852-6E393C4E2DCB}" destId="{37396861-9C03-4C99-A040-AF40E816EB34}" srcOrd="3" destOrd="0" parTransId="{4928F9BA-E1DF-4170-920F-EA2957053C4A}" sibTransId="{93B90959-CDBF-438A-B95E-5EF85DC7C001}"/>
    <dgm:cxn modelId="{2B96F7AE-B509-4304-95FE-8535DCA3CD66}" srcId="{076C693B-2676-4DB1-AD38-123CBC419CEF}" destId="{DC6D27C3-D9E1-453B-91A4-83EC076AD050}" srcOrd="0" destOrd="0" parTransId="{418819EA-04DC-4495-AE26-3777AD6C6F81}" sibTransId="{ED2F5073-7D7A-4484-B4D6-10D213B6C872}"/>
    <dgm:cxn modelId="{78B0C3AF-FE6D-4CF2-8EC6-B6A3EFD80EC6}" type="presOf" srcId="{B2CA7646-0C55-47A0-BAD5-832D56832F37}" destId="{7D30A461-2217-4155-A80A-0257B3F33222}" srcOrd="0" destOrd="0" presId="urn:microsoft.com/office/officeart/2005/8/layout/hProcess3"/>
    <dgm:cxn modelId="{C8FC5DB5-0CEA-4E3D-A0DC-73A471D8D8F9}" srcId="{076C693B-2676-4DB1-AD38-123CBC419CEF}" destId="{B687EC66-9780-46A8-A12D-3CF9F7E55468}" srcOrd="2" destOrd="0" parTransId="{3EA3D256-A620-40AE-A394-8DB04915E903}" sibTransId="{FA449A8F-56CC-4700-AA50-573F3F9D9E9A}"/>
    <dgm:cxn modelId="{D8AC48BE-0DD3-45DA-8700-D10DC7823EE2}" srcId="{076C693B-2676-4DB1-AD38-123CBC419CEF}" destId="{974AF6CB-65C3-4738-AC61-34E98F9C38DF}" srcOrd="1" destOrd="0" parTransId="{C39E2B31-7D87-4956-8B2D-DC66931E7321}" sibTransId="{7A2CD090-CFC1-4A3F-8537-756FD19C480B}"/>
    <dgm:cxn modelId="{265C32CC-DCAE-4CD4-A097-51AA79EAB7C7}" type="presOf" srcId="{12863BF3-71C1-436F-A695-32248A46F923}" destId="{C4A2D8DC-5D80-4C6E-B303-13D6C52500C9}" srcOrd="0" destOrd="0" presId="urn:microsoft.com/office/officeart/2005/8/layout/hProcess3"/>
    <dgm:cxn modelId="{E28B8CCE-ACF3-4256-BA33-3E5A9F64AFD1}" type="presOf" srcId="{F65C30C1-2273-4C78-BBCA-336B874CC942}" destId="{C4A2D8DC-5D80-4C6E-B303-13D6C52500C9}" srcOrd="0" destOrd="1" presId="urn:microsoft.com/office/officeart/2005/8/layout/hProcess3"/>
    <dgm:cxn modelId="{C14C02D3-673A-4964-9203-739A005B4CAB}" type="presOf" srcId="{A85B2F36-0670-4815-87D5-BA06597E8586}" destId="{C7D83774-049C-4F2A-A338-6CA59B532FE1}" srcOrd="0" destOrd="1" presId="urn:microsoft.com/office/officeart/2005/8/layout/hProcess3"/>
    <dgm:cxn modelId="{EADCD9DC-5A89-43C3-9BF6-6661B776B87C}" type="presOf" srcId="{DC6D27C3-D9E1-453B-91A4-83EC076AD050}" destId="{4FC6DE40-8228-4788-B628-A93A03187596}" srcOrd="0" destOrd="0" presId="urn:microsoft.com/office/officeart/2005/8/layout/hProcess3"/>
    <dgm:cxn modelId="{5359CCEE-F66C-40F8-ACBC-C47F0891EDB0}" type="presOf" srcId="{FE7E3AB6-3EE0-4744-88B3-1B472A56FE3C}" destId="{C7D83774-049C-4F2A-A338-6CA59B532FE1}" srcOrd="0" destOrd="2" presId="urn:microsoft.com/office/officeart/2005/8/layout/hProcess3"/>
    <dgm:cxn modelId="{C3924CF5-9F51-4353-9B10-E9AEDF16AC35}" srcId="{37396861-9C03-4C99-A040-AF40E816EB34}" destId="{DA0E59E0-B5AA-4563-A5D9-07A062772FCD}" srcOrd="0" destOrd="0" parTransId="{D47CA80B-C6DB-4207-A19E-B3F80C677931}" sibTransId="{A5A17591-1626-4D11-ABA8-5DD4ECBAEEAA}"/>
    <dgm:cxn modelId="{60045EF1-A1D3-438E-A74D-082DC52E7359}" type="presParOf" srcId="{31F2FB1B-FA17-4BEE-9EF4-14CC3A40DFB9}" destId="{B856B57C-35F6-49C0-8488-2D9DFF5C6F7F}" srcOrd="0" destOrd="0" presId="urn:microsoft.com/office/officeart/2005/8/layout/hProcess3"/>
    <dgm:cxn modelId="{9EC4421B-F31E-4158-87D6-FD0D039631B8}" type="presParOf" srcId="{31F2FB1B-FA17-4BEE-9EF4-14CC3A40DFB9}" destId="{D2669CCC-8267-4907-832E-553C20491EBF}" srcOrd="1" destOrd="0" presId="urn:microsoft.com/office/officeart/2005/8/layout/hProcess3"/>
    <dgm:cxn modelId="{20D08F51-09D1-4C0F-89AD-01B687993602}" type="presParOf" srcId="{D2669CCC-8267-4907-832E-553C20491EBF}" destId="{DA9A6471-CEB1-4B78-9F36-EC98B8C89C28}" srcOrd="0" destOrd="0" presId="urn:microsoft.com/office/officeart/2005/8/layout/hProcess3"/>
    <dgm:cxn modelId="{4A278B1C-04E4-4120-AEF7-C52A8A2D023B}" type="presParOf" srcId="{D2669CCC-8267-4907-832E-553C20491EBF}" destId="{85DFC5D7-323B-4110-9F60-2A859CA2C10C}" srcOrd="1" destOrd="0" presId="urn:microsoft.com/office/officeart/2005/8/layout/hProcess3"/>
    <dgm:cxn modelId="{D4109715-29A2-4D0F-AEE8-0F5E22911C38}" type="presParOf" srcId="{85DFC5D7-323B-4110-9F60-2A859CA2C10C}" destId="{3A393691-6365-4D2E-BC39-8706B7898096}" srcOrd="0" destOrd="0" presId="urn:microsoft.com/office/officeart/2005/8/layout/hProcess3"/>
    <dgm:cxn modelId="{92A261BF-A2C2-43B6-9458-D531FA996B83}" type="presParOf" srcId="{85DFC5D7-323B-4110-9F60-2A859CA2C10C}" destId="{A46F49C6-3890-4E72-9DDA-08DAC8343F61}" srcOrd="1" destOrd="0" presId="urn:microsoft.com/office/officeart/2005/8/layout/hProcess3"/>
    <dgm:cxn modelId="{00D8BBD6-76B2-45A7-8E6A-22995588B6FE}" type="presParOf" srcId="{85DFC5D7-323B-4110-9F60-2A859CA2C10C}" destId="{3F2F6152-1DF9-499F-974B-92CF8F476D67}" srcOrd="2" destOrd="0" presId="urn:microsoft.com/office/officeart/2005/8/layout/hProcess3"/>
    <dgm:cxn modelId="{6EED0113-1270-4D1F-90FA-5E0D27F2A2DF}" type="presParOf" srcId="{85DFC5D7-323B-4110-9F60-2A859CA2C10C}" destId="{0D84C000-9406-4D8E-960B-44C6D940F79F}" srcOrd="3" destOrd="0" presId="urn:microsoft.com/office/officeart/2005/8/layout/hProcess3"/>
    <dgm:cxn modelId="{1D98F2D9-830C-4624-AF70-C3E54ABC8F1D}" type="presParOf" srcId="{85DFC5D7-323B-4110-9F60-2A859CA2C10C}" destId="{4FC6DE40-8228-4788-B628-A93A03187596}" srcOrd="4" destOrd="0" presId="urn:microsoft.com/office/officeart/2005/8/layout/hProcess3"/>
    <dgm:cxn modelId="{3DCC8D92-F8BB-4B52-B797-2869C88D9F02}" type="presParOf" srcId="{D2669CCC-8267-4907-832E-553C20491EBF}" destId="{C98E9014-DBE4-49AB-9343-3945A853D1DF}" srcOrd="2" destOrd="0" presId="urn:microsoft.com/office/officeart/2005/8/layout/hProcess3"/>
    <dgm:cxn modelId="{5D7B9BFE-1A4C-412B-835D-1F5E04C7CB25}" type="presParOf" srcId="{D2669CCC-8267-4907-832E-553C20491EBF}" destId="{A49BA6E6-8E47-466D-9E56-B3BD3EDD58BA}" srcOrd="3" destOrd="0" presId="urn:microsoft.com/office/officeart/2005/8/layout/hProcess3"/>
    <dgm:cxn modelId="{CAF3FFAE-B604-4C06-8A6C-B4DFFCD539CB}" type="presParOf" srcId="{A49BA6E6-8E47-466D-9E56-B3BD3EDD58BA}" destId="{F9074233-07B0-46C4-8D1E-529A9CAA6C75}" srcOrd="0" destOrd="0" presId="urn:microsoft.com/office/officeart/2005/8/layout/hProcess3"/>
    <dgm:cxn modelId="{0114F355-AD59-47E5-BABE-B1201A20AC67}" type="presParOf" srcId="{A49BA6E6-8E47-466D-9E56-B3BD3EDD58BA}" destId="{D6B3D8A8-41A2-41C3-ACB0-8D75DC88E2BF}" srcOrd="1" destOrd="0" presId="urn:microsoft.com/office/officeart/2005/8/layout/hProcess3"/>
    <dgm:cxn modelId="{0FF72CA7-F8DF-4BA5-82A5-684985663D70}" type="presParOf" srcId="{A49BA6E6-8E47-466D-9E56-B3BD3EDD58BA}" destId="{CEB477E6-F687-4EE5-BCD6-A91DCA420F3C}" srcOrd="2" destOrd="0" presId="urn:microsoft.com/office/officeart/2005/8/layout/hProcess3"/>
    <dgm:cxn modelId="{42D540F9-ABFA-4AB9-B60D-352DA989C67C}" type="presParOf" srcId="{A49BA6E6-8E47-466D-9E56-B3BD3EDD58BA}" destId="{969D68DD-53A2-4AEA-8496-417DCF82678B}" srcOrd="3" destOrd="0" presId="urn:microsoft.com/office/officeart/2005/8/layout/hProcess3"/>
    <dgm:cxn modelId="{AD7FB479-7C2D-49EC-918D-08913BF94899}" type="presParOf" srcId="{A49BA6E6-8E47-466D-9E56-B3BD3EDD58BA}" destId="{C4A2D8DC-5D80-4C6E-B303-13D6C52500C9}" srcOrd="4" destOrd="0" presId="urn:microsoft.com/office/officeart/2005/8/layout/hProcess3"/>
    <dgm:cxn modelId="{72793C3A-C0E2-4E0F-9FE6-33270668121E}" type="presParOf" srcId="{D2669CCC-8267-4907-832E-553C20491EBF}" destId="{7ADFCD8D-B2D7-4310-850A-FE3BCB7D7E50}" srcOrd="4" destOrd="0" presId="urn:microsoft.com/office/officeart/2005/8/layout/hProcess3"/>
    <dgm:cxn modelId="{77AF92F7-185A-49EB-B37C-5A60B290D1BC}" type="presParOf" srcId="{D2669CCC-8267-4907-832E-553C20491EBF}" destId="{96B30561-0084-462D-9178-356FEB17A982}" srcOrd="5" destOrd="0" presId="urn:microsoft.com/office/officeart/2005/8/layout/hProcess3"/>
    <dgm:cxn modelId="{EF54FEF0-2380-4D64-827A-A4A2C88B1FD6}" type="presParOf" srcId="{96B30561-0084-462D-9178-356FEB17A982}" destId="{8B73BFCA-6E8A-4243-8C41-131492BCDAC1}" srcOrd="0" destOrd="0" presId="urn:microsoft.com/office/officeart/2005/8/layout/hProcess3"/>
    <dgm:cxn modelId="{96C62757-25C0-4AA5-8B30-F18B2BB53E15}" type="presParOf" srcId="{96B30561-0084-462D-9178-356FEB17A982}" destId="{7D30A461-2217-4155-A80A-0257B3F33222}" srcOrd="1" destOrd="0" presId="urn:microsoft.com/office/officeart/2005/8/layout/hProcess3"/>
    <dgm:cxn modelId="{A0970792-7010-4241-9CAD-DA7D7D678500}" type="presParOf" srcId="{96B30561-0084-462D-9178-356FEB17A982}" destId="{824D82B3-F080-46A7-BA7F-B80CA419A60A}" srcOrd="2" destOrd="0" presId="urn:microsoft.com/office/officeart/2005/8/layout/hProcess3"/>
    <dgm:cxn modelId="{B5E17FBA-786C-4071-9C3B-D28FC0FC3EB2}" type="presParOf" srcId="{96B30561-0084-462D-9178-356FEB17A982}" destId="{8A2B2A87-9BFF-4D77-A8EF-49B8E6A1686A}" srcOrd="3" destOrd="0" presId="urn:microsoft.com/office/officeart/2005/8/layout/hProcess3"/>
    <dgm:cxn modelId="{C00B7B61-2C56-43AA-A8C3-212D4BD3DC46}" type="presParOf" srcId="{96B30561-0084-462D-9178-356FEB17A982}" destId="{85C23E03-9707-4F35-8900-717D6087F5FC}" srcOrd="4" destOrd="0" presId="urn:microsoft.com/office/officeart/2005/8/layout/hProcess3"/>
    <dgm:cxn modelId="{A8626AA1-843A-4463-A46D-0D0A2F07DD45}" type="presParOf" srcId="{D2669CCC-8267-4907-832E-553C20491EBF}" destId="{544FFA65-E127-4A4C-A4D8-13F5DC4C4D27}" srcOrd="6" destOrd="0" presId="urn:microsoft.com/office/officeart/2005/8/layout/hProcess3"/>
    <dgm:cxn modelId="{84FABE36-6CD5-43D1-9178-DF28BD905772}" type="presParOf" srcId="{D2669CCC-8267-4907-832E-553C20491EBF}" destId="{28E671BB-68A9-40FF-85A2-831095285425}" srcOrd="7" destOrd="0" presId="urn:microsoft.com/office/officeart/2005/8/layout/hProcess3"/>
    <dgm:cxn modelId="{11C9B4C1-1A2A-4301-B30E-2F644DBFBD88}" type="presParOf" srcId="{28E671BB-68A9-40FF-85A2-831095285425}" destId="{3C078265-E407-4106-A0FB-E87793079AFD}" srcOrd="0" destOrd="0" presId="urn:microsoft.com/office/officeart/2005/8/layout/hProcess3"/>
    <dgm:cxn modelId="{50470793-F4B2-45D5-ABEF-DFC7C2341C5E}" type="presParOf" srcId="{28E671BB-68A9-40FF-85A2-831095285425}" destId="{D2D95DB6-459A-4A1C-BADD-0BEBCEA85800}" srcOrd="1" destOrd="0" presId="urn:microsoft.com/office/officeart/2005/8/layout/hProcess3"/>
    <dgm:cxn modelId="{2AB397B3-B585-4B77-AA66-3FD06F7F787E}" type="presParOf" srcId="{28E671BB-68A9-40FF-85A2-831095285425}" destId="{D93B8D3E-478A-4FC6-9E36-6E0E7BB06B8A}" srcOrd="2" destOrd="0" presId="urn:microsoft.com/office/officeart/2005/8/layout/hProcess3"/>
    <dgm:cxn modelId="{3E0AF12C-B8B1-4B7A-926A-721CC79A4291}" type="presParOf" srcId="{28E671BB-68A9-40FF-85A2-831095285425}" destId="{91203260-D33E-4AE4-B1C0-DF8AEEEF0071}" srcOrd="3" destOrd="0" presId="urn:microsoft.com/office/officeart/2005/8/layout/hProcess3"/>
    <dgm:cxn modelId="{F91F129B-D1B3-49AE-A18E-64412C728F05}" type="presParOf" srcId="{28E671BB-68A9-40FF-85A2-831095285425}" destId="{C7D83774-049C-4F2A-A338-6CA59B532FE1}" srcOrd="4" destOrd="0" presId="urn:microsoft.com/office/officeart/2005/8/layout/hProcess3"/>
    <dgm:cxn modelId="{A288AF43-ADC1-4C67-B18D-8CCC45A7FA8C}" type="presParOf" srcId="{D2669CCC-8267-4907-832E-553C20491EBF}" destId="{46CA79BA-A895-4EE6-9AFD-14DF8EAB499B}" srcOrd="8" destOrd="0" presId="urn:microsoft.com/office/officeart/2005/8/layout/hProcess3"/>
    <dgm:cxn modelId="{80319958-E299-46CB-A491-F68A07249DC0}" type="presParOf" srcId="{D2669CCC-8267-4907-832E-553C20491EBF}" destId="{DE4A4007-4BBA-4B78-91E0-CC0B72165483}" srcOrd="9" destOrd="0" presId="urn:microsoft.com/office/officeart/2005/8/layout/hProcess3"/>
    <dgm:cxn modelId="{2359C02F-5A46-423F-A7E0-9C8A0516FB0A}" type="presParOf" srcId="{D2669CCC-8267-4907-832E-553C20491EBF}" destId="{AF4D8B6D-D8BE-46FC-8014-F982ACEFB22C}" srcOrd="10" destOrd="0" presId="urn:microsoft.com/office/officeart/2005/8/layout/hProcess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dgm:spPr>
        <a:solidFill>
          <a:srgbClr val="1BA1AE"/>
        </a:solidFill>
      </dgm:spPr>
      <dgm:t>
        <a:bodyPr/>
        <a:lstStyle/>
        <a:p>
          <a:r>
            <a:rPr lang="en-US" dirty="0"/>
            <a:t>Teamwork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a:solidFill>
          <a:srgbClr val="1BA1AE"/>
        </a:solidFill>
      </dgm:spPr>
      <dgm:t>
        <a:bodyPr/>
        <a:lstStyle/>
        <a:p>
          <a:r>
            <a:rPr lang="en-US" dirty="0"/>
            <a:t>Listening &amp; Speaking</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a:solidFill>
          <a:srgbClr val="1BA1AE"/>
        </a:solidFill>
      </dgm:spPr>
      <dgm:t>
        <a:bodyPr/>
        <a:lstStyle/>
        <a:p>
          <a:r>
            <a:rPr lang="en-US" dirty="0"/>
            <a:t>Reading &amp; Writing </a:t>
          </a:r>
        </a:p>
      </dgm:t>
    </dgm:pt>
    <dgm:pt modelId="{8500F72A-2C6D-4FDF-9C1D-CA691380EB0B}" type="sibTrans" cxnId="{C4CCE57E-E871-46D6-BAD5-880252C95D22}">
      <dgm:prSet/>
      <dgm:spPr/>
      <dgm:t>
        <a:bodyPr/>
        <a:lstStyle/>
        <a:p>
          <a:endParaRPr lang="en-US"/>
        </a:p>
      </dgm:t>
    </dgm:pt>
    <dgm:pt modelId="{A7920A2F-3244-4159-AF04-6A1D38B7B317}" type="parTrans" cxnId="{C4CCE57E-E871-46D6-BAD5-880252C95D22}">
      <dgm:prSet/>
      <dgm:spPr/>
      <dgm:t>
        <a:bodyPr/>
        <a:lstStyle/>
        <a:p>
          <a:endParaRPr lang="en-US"/>
        </a:p>
      </dgm:t>
    </dgm:pt>
    <dgm:pt modelId="{187C3E86-868A-469D-B8DA-110BA6B4153D}">
      <dgm:prSet/>
      <dgm:spPr>
        <a:solidFill>
          <a:srgbClr val="1BA1AE"/>
        </a:solidFill>
      </dgm:spPr>
      <dgm:t>
        <a:bodyPr/>
        <a:lstStyle/>
        <a:p>
          <a:r>
            <a:rPr lang="en-US" dirty="0"/>
            <a:t>Interview Preparation</a:t>
          </a:r>
        </a:p>
      </dgm:t>
    </dgm:pt>
    <dgm:pt modelId="{D599395F-5477-4336-A49C-8E41CEAB34CA}" type="parTrans" cxnId="{96988528-4630-4E14-A143-2D86618EDD0D}">
      <dgm:prSet/>
      <dgm:spPr/>
      <dgm:t>
        <a:bodyPr/>
        <a:lstStyle/>
        <a:p>
          <a:endParaRPr lang="en-IE"/>
        </a:p>
      </dgm:t>
    </dgm:pt>
    <dgm:pt modelId="{03BBF10C-C5D6-4EF9-9748-8C90B8BC468D}" type="sibTrans" cxnId="{96988528-4630-4E14-A143-2D86618EDD0D}">
      <dgm:prSet/>
      <dgm:spPr/>
      <dgm:t>
        <a:bodyPr/>
        <a:lstStyle/>
        <a:p>
          <a:endParaRPr lang="en-IE"/>
        </a:p>
      </dgm:t>
    </dgm:pt>
    <dgm:pt modelId="{AB0A000A-37A5-445F-B665-DA7993095045}">
      <dgm:prSet/>
      <dgm:spPr>
        <a:solidFill>
          <a:srgbClr val="1BA1AE"/>
        </a:solidFill>
      </dgm:spPr>
      <dgm:t>
        <a:bodyPr/>
        <a:lstStyle/>
        <a:p>
          <a:r>
            <a:rPr lang="en-US" dirty="0"/>
            <a:t>Competency-based Interviews</a:t>
          </a:r>
        </a:p>
      </dgm:t>
    </dgm:pt>
    <dgm:pt modelId="{AE6D07B0-5A32-4D1A-B584-26052AEC8E11}" type="parTrans" cxnId="{8C54F0B2-03F8-4C7A-B62A-4DA1B309A64A}">
      <dgm:prSet/>
      <dgm:spPr/>
      <dgm:t>
        <a:bodyPr/>
        <a:lstStyle/>
        <a:p>
          <a:endParaRPr lang="en-IE"/>
        </a:p>
      </dgm:t>
    </dgm:pt>
    <dgm:pt modelId="{5D3C4004-96C4-4295-8102-D62EA8B82025}" type="sibTrans" cxnId="{8C54F0B2-03F8-4C7A-B62A-4DA1B309A64A}">
      <dgm:prSet/>
      <dgm:spPr/>
      <dgm:t>
        <a:bodyPr/>
        <a:lstStyle/>
        <a:p>
          <a:endParaRPr lang="en-IE"/>
        </a:p>
      </dgm:t>
    </dgm:pt>
    <dgm:pt modelId="{E1C0BF3C-CD1F-408A-813C-AD112D5E5136}" type="pres">
      <dgm:prSet presAssocID="{01A66772-F185-4D58-B8BB-E9370D7A7A2B}" presName="linear" presStyleCnt="0">
        <dgm:presLayoutVars>
          <dgm:animLvl val="lvl"/>
          <dgm:resizeHandles val="exact"/>
        </dgm:presLayoutVars>
      </dgm:prSet>
      <dgm:spPr/>
    </dgm:pt>
    <dgm:pt modelId="{D770EFB7-325E-4D1B-B37B-0A0F79B8CF7F}" type="pres">
      <dgm:prSet presAssocID="{40FC4FFE-8987-4A26-B7F4-8A516F18ADAE}" presName="parentText" presStyleLbl="node1" presStyleIdx="0" presStyleCnt="5" custLinFactNeighborY="8422">
        <dgm:presLayoutVars>
          <dgm:chMax val="0"/>
          <dgm:bulletEnabled val="1"/>
        </dgm:presLayoutVars>
      </dgm:prSet>
      <dgm:spPr/>
    </dgm:pt>
    <dgm:pt modelId="{AE7A6746-2112-4F67-8787-ACDB92894A6A}" type="pres">
      <dgm:prSet presAssocID="{5B62599A-5C9B-48E7-896E-EA782AC60C8B}" presName="spacer" presStyleCnt="0"/>
      <dgm:spPr/>
    </dgm:pt>
    <dgm:pt modelId="{7A8AD930-B418-44EE-A2F2-34B46E252C5B}" type="pres">
      <dgm:prSet presAssocID="{49225C73-1633-42F1-AB3B-7CB183E5F8B8}" presName="parentText" presStyleLbl="node1" presStyleIdx="1" presStyleCnt="5">
        <dgm:presLayoutVars>
          <dgm:chMax val="0"/>
          <dgm:bulletEnabled val="1"/>
        </dgm:presLayoutVars>
      </dgm:prSet>
      <dgm:spPr/>
    </dgm:pt>
    <dgm:pt modelId="{85E06995-C14C-4FA1-AFBA-389FC9D0D2C0}" type="pres">
      <dgm:prSet presAssocID="{9646853A-8964-4519-A5B1-0B7D18B2983D}" presName="spacer" presStyleCnt="0"/>
      <dgm:spPr/>
    </dgm:pt>
    <dgm:pt modelId="{4B530607-052E-4E27-8E22-18A7279C119F}" type="pres">
      <dgm:prSet presAssocID="{1C383F32-22E8-4F62-A3E0-BDC3D5F48992}" presName="parentText" presStyleLbl="node1" presStyleIdx="2" presStyleCnt="5">
        <dgm:presLayoutVars>
          <dgm:chMax val="0"/>
          <dgm:bulletEnabled val="1"/>
        </dgm:presLayoutVars>
      </dgm:prSet>
      <dgm:spPr/>
    </dgm:pt>
    <dgm:pt modelId="{60DC23DE-A8E9-45F8-AD82-A624FB0C8AB0}" type="pres">
      <dgm:prSet presAssocID="{8500F72A-2C6D-4FDF-9C1D-CA691380EB0B}" presName="spacer" presStyleCnt="0"/>
      <dgm:spPr/>
    </dgm:pt>
    <dgm:pt modelId="{DE64EA6B-943A-4863-A999-4A1FA2F320F4}" type="pres">
      <dgm:prSet presAssocID="{187C3E86-868A-469D-B8DA-110BA6B4153D}" presName="parentText" presStyleLbl="node1" presStyleIdx="3" presStyleCnt="5">
        <dgm:presLayoutVars>
          <dgm:chMax val="0"/>
          <dgm:bulletEnabled val="1"/>
        </dgm:presLayoutVars>
      </dgm:prSet>
      <dgm:spPr/>
    </dgm:pt>
    <dgm:pt modelId="{1AED657D-12E0-4274-B721-1F40D55CAF04}" type="pres">
      <dgm:prSet presAssocID="{03BBF10C-C5D6-4EF9-9748-8C90B8BC468D}" presName="spacer" presStyleCnt="0"/>
      <dgm:spPr/>
    </dgm:pt>
    <dgm:pt modelId="{9E127195-6CCC-478D-B1B6-72FFB3C183B0}" type="pres">
      <dgm:prSet presAssocID="{AB0A000A-37A5-445F-B665-DA7993095045}" presName="parentText" presStyleLbl="node1" presStyleIdx="4" presStyleCnt="5">
        <dgm:presLayoutVars>
          <dgm:chMax val="0"/>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5BF090D-E83F-4EE9-92F2-F52D4CEAE025}" type="presOf" srcId="{40FC4FFE-8987-4A26-B7F4-8A516F18ADAE}" destId="{D770EFB7-325E-4D1B-B37B-0A0F79B8CF7F}" srcOrd="0" destOrd="0" presId="urn:microsoft.com/office/officeart/2005/8/layout/vList2"/>
    <dgm:cxn modelId="{96988528-4630-4E14-A143-2D86618EDD0D}" srcId="{01A66772-F185-4D58-B8BB-E9370D7A7A2B}" destId="{187C3E86-868A-469D-B8DA-110BA6B4153D}" srcOrd="3" destOrd="0" parTransId="{D599395F-5477-4336-A49C-8E41CEAB34CA}" sibTransId="{03BBF10C-C5D6-4EF9-9748-8C90B8BC468D}"/>
    <dgm:cxn modelId="{C7AD8469-3C68-4AF9-AB82-79B0043AA120}" srcId="{01A66772-F185-4D58-B8BB-E9370D7A7A2B}" destId="{40FC4FFE-8987-4A26-B7F4-8A516F18ADAE}" srcOrd="0" destOrd="0" parTransId="{CAD7EF86-FB23-41F6-BF42-040B36DEFDB1}" sibTransId="{5B62599A-5C9B-48E7-896E-EA782AC60C8B}"/>
    <dgm:cxn modelId="{FCD88252-EB33-409C-A002-E5BEB1551E72}" type="presOf" srcId="{49225C73-1633-42F1-AB3B-7CB183E5F8B8}" destId="{7A8AD930-B418-44EE-A2F2-34B46E252C5B}" srcOrd="0" destOrd="0" presId="urn:microsoft.com/office/officeart/2005/8/layout/vList2"/>
    <dgm:cxn modelId="{C4CCE57E-E871-46D6-BAD5-880252C95D22}" srcId="{01A66772-F185-4D58-B8BB-E9370D7A7A2B}" destId="{1C383F32-22E8-4F62-A3E0-BDC3D5F48992}" srcOrd="2" destOrd="0" parTransId="{A7920A2F-3244-4159-AF04-6A1D38B7B317}" sibTransId="{8500F72A-2C6D-4FDF-9C1D-CA691380EB0B}"/>
    <dgm:cxn modelId="{B5B1FBA3-3ED8-4EF5-9407-F5C61C33A15B}" type="presOf" srcId="{AB0A000A-37A5-445F-B665-DA7993095045}" destId="{9E127195-6CCC-478D-B1B6-72FFB3C183B0}" srcOrd="0" destOrd="0" presId="urn:microsoft.com/office/officeart/2005/8/layout/vList2"/>
    <dgm:cxn modelId="{8C54F0B2-03F8-4C7A-B62A-4DA1B309A64A}" srcId="{01A66772-F185-4D58-B8BB-E9370D7A7A2B}" destId="{AB0A000A-37A5-445F-B665-DA7993095045}" srcOrd="4" destOrd="0" parTransId="{AE6D07B0-5A32-4D1A-B584-26052AEC8E11}" sibTransId="{5D3C4004-96C4-4295-8102-D62EA8B82025}"/>
    <dgm:cxn modelId="{EA8D00B8-5BA6-453D-BE4D-67BEAE25E210}" type="presOf" srcId="{01A66772-F185-4D58-B8BB-E9370D7A7A2B}" destId="{E1C0BF3C-CD1F-408A-813C-AD112D5E5136}" srcOrd="0" destOrd="0" presId="urn:microsoft.com/office/officeart/2005/8/layout/vList2"/>
    <dgm:cxn modelId="{85095CC8-D06D-463A-A4B1-C313C80A632E}" type="presOf" srcId="{187C3E86-868A-469D-B8DA-110BA6B4153D}" destId="{DE64EA6B-943A-4863-A999-4A1FA2F320F4}" srcOrd="0" destOrd="0" presId="urn:microsoft.com/office/officeart/2005/8/layout/vList2"/>
    <dgm:cxn modelId="{C97792EC-08B4-458E-96CB-EBD7E799E080}" type="presOf" srcId="{1C383F32-22E8-4F62-A3E0-BDC3D5F48992}" destId="{4B530607-052E-4E27-8E22-18A7279C119F}" srcOrd="0" destOrd="0" presId="urn:microsoft.com/office/officeart/2005/8/layout/vList2"/>
    <dgm:cxn modelId="{D7D81DA5-48C5-4048-A71F-3F45C9A050A8}" type="presParOf" srcId="{E1C0BF3C-CD1F-408A-813C-AD112D5E5136}" destId="{D770EFB7-325E-4D1B-B37B-0A0F79B8CF7F}" srcOrd="0" destOrd="0" presId="urn:microsoft.com/office/officeart/2005/8/layout/vList2"/>
    <dgm:cxn modelId="{54C60FA9-202F-4E1E-98C4-BC02085EC357}" type="presParOf" srcId="{E1C0BF3C-CD1F-408A-813C-AD112D5E5136}" destId="{AE7A6746-2112-4F67-8787-ACDB92894A6A}" srcOrd="1" destOrd="0" presId="urn:microsoft.com/office/officeart/2005/8/layout/vList2"/>
    <dgm:cxn modelId="{F8DD6B35-EBE5-487E-8971-452AEA26732B}" type="presParOf" srcId="{E1C0BF3C-CD1F-408A-813C-AD112D5E5136}" destId="{7A8AD930-B418-44EE-A2F2-34B46E252C5B}" srcOrd="2" destOrd="0" presId="urn:microsoft.com/office/officeart/2005/8/layout/vList2"/>
    <dgm:cxn modelId="{93A8DCA2-71DD-43A0-8403-031651AAEA5A}" type="presParOf" srcId="{E1C0BF3C-CD1F-408A-813C-AD112D5E5136}" destId="{85E06995-C14C-4FA1-AFBA-389FC9D0D2C0}" srcOrd="3" destOrd="0" presId="urn:microsoft.com/office/officeart/2005/8/layout/vList2"/>
    <dgm:cxn modelId="{C9C5B279-0741-492F-AE35-A798B2233126}" type="presParOf" srcId="{E1C0BF3C-CD1F-408A-813C-AD112D5E5136}" destId="{4B530607-052E-4E27-8E22-18A7279C119F}" srcOrd="4" destOrd="0" presId="urn:microsoft.com/office/officeart/2005/8/layout/vList2"/>
    <dgm:cxn modelId="{ECC6455F-08DF-4293-8EEA-F8187D1F86C4}" type="presParOf" srcId="{E1C0BF3C-CD1F-408A-813C-AD112D5E5136}" destId="{60DC23DE-A8E9-45F8-AD82-A624FB0C8AB0}" srcOrd="5" destOrd="0" presId="urn:microsoft.com/office/officeart/2005/8/layout/vList2"/>
    <dgm:cxn modelId="{A702292C-A62A-4438-9244-76FA2542951D}" type="presParOf" srcId="{E1C0BF3C-CD1F-408A-813C-AD112D5E5136}" destId="{DE64EA6B-943A-4863-A999-4A1FA2F320F4}" srcOrd="6" destOrd="0" presId="urn:microsoft.com/office/officeart/2005/8/layout/vList2"/>
    <dgm:cxn modelId="{5FB8ABD0-F557-4702-9D14-3A43555B0ED6}" type="presParOf" srcId="{E1C0BF3C-CD1F-408A-813C-AD112D5E5136}" destId="{1AED657D-12E0-4274-B721-1F40D55CAF04}" srcOrd="7" destOrd="0" presId="urn:microsoft.com/office/officeart/2005/8/layout/vList2"/>
    <dgm:cxn modelId="{F8A361B6-F824-4419-877D-63B254B8260B}" type="presParOf" srcId="{E1C0BF3C-CD1F-408A-813C-AD112D5E5136}" destId="{9E127195-6CCC-478D-B1B6-72FFB3C183B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8B6D-D8BE-46FC-8014-F982ACEFB22C}">
      <dsp:nvSpPr>
        <dsp:cNvPr id="0" name=""/>
        <dsp:cNvSpPr/>
      </dsp:nvSpPr>
      <dsp:spPr>
        <a:xfrm>
          <a:off x="0" y="113715"/>
          <a:ext cx="8599574" cy="2502409"/>
        </a:xfrm>
        <a:prstGeom prst="rightArrow">
          <a:avLst/>
        </a:prstGeom>
        <a:solidFill>
          <a:srgbClr val="1BA1A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D83774-049C-4F2A-A338-6CA59B532FE1}">
      <dsp:nvSpPr>
        <dsp:cNvPr id="0" name=""/>
        <dsp:cNvSpPr/>
      </dsp:nvSpPr>
      <dsp:spPr>
        <a:xfrm>
          <a:off x="5746297" y="2088942"/>
          <a:ext cx="1532638"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IE" sz="1600" kern="1200" dirty="0"/>
            <a:t>Post-testing: TEIque &amp; EDP</a:t>
          </a:r>
        </a:p>
        <a:p>
          <a:pPr marL="171450" lvl="1" indent="-171450" algn="l" defTabSz="711200">
            <a:lnSpc>
              <a:spcPct val="90000"/>
            </a:lnSpc>
            <a:spcBef>
              <a:spcPct val="0"/>
            </a:spcBef>
            <a:spcAft>
              <a:spcPct val="15000"/>
            </a:spcAft>
            <a:buChar char="•"/>
          </a:pPr>
          <a:r>
            <a:rPr lang="en-IE" sz="1600" kern="1200" dirty="0"/>
            <a:t>Student feedback</a:t>
          </a:r>
        </a:p>
        <a:p>
          <a:pPr marL="171450" lvl="1" indent="-171450" algn="l" defTabSz="711200">
            <a:lnSpc>
              <a:spcPct val="90000"/>
            </a:lnSpc>
            <a:spcBef>
              <a:spcPct val="0"/>
            </a:spcBef>
            <a:spcAft>
              <a:spcPct val="15000"/>
            </a:spcAft>
            <a:buChar char="•"/>
          </a:pPr>
          <a:r>
            <a:rPr lang="en-IE" sz="1600" kern="1200" dirty="0"/>
            <a:t>Focus groups with employers &amp; students</a:t>
          </a:r>
        </a:p>
      </dsp:txBody>
      <dsp:txXfrm>
        <a:off x="5746297" y="2088942"/>
        <a:ext cx="1532638" cy="1710000"/>
      </dsp:txXfrm>
    </dsp:sp>
    <dsp:sp modelId="{D2D95DB6-459A-4A1C-BADD-0BEBCEA85800}">
      <dsp:nvSpPr>
        <dsp:cNvPr id="0" name=""/>
        <dsp:cNvSpPr/>
      </dsp:nvSpPr>
      <dsp:spPr>
        <a:xfrm>
          <a:off x="5941739" y="688450"/>
          <a:ext cx="1532638" cy="125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en-IE" sz="2000" kern="1200" dirty="0">
              <a:solidFill>
                <a:schemeClr val="bg1"/>
              </a:solidFill>
            </a:rPr>
            <a:t>Phase 4:   Project Evaluation</a:t>
          </a:r>
        </a:p>
      </dsp:txBody>
      <dsp:txXfrm>
        <a:off x="5941739" y="688450"/>
        <a:ext cx="1532638" cy="1251204"/>
      </dsp:txXfrm>
    </dsp:sp>
    <dsp:sp modelId="{85C23E03-9707-4F35-8900-717D6087F5FC}">
      <dsp:nvSpPr>
        <dsp:cNvPr id="0" name=""/>
        <dsp:cNvSpPr/>
      </dsp:nvSpPr>
      <dsp:spPr>
        <a:xfrm>
          <a:off x="4081621" y="2088937"/>
          <a:ext cx="1532638"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IE" sz="1600" kern="1200" dirty="0"/>
            <a:t>4 x 90-minute workshops</a:t>
          </a:r>
        </a:p>
        <a:p>
          <a:pPr marL="171450" lvl="1" indent="-171450" algn="l" defTabSz="711200">
            <a:lnSpc>
              <a:spcPct val="90000"/>
            </a:lnSpc>
            <a:spcBef>
              <a:spcPct val="0"/>
            </a:spcBef>
            <a:spcAft>
              <a:spcPct val="15000"/>
            </a:spcAft>
            <a:buChar char="•"/>
          </a:pPr>
          <a:r>
            <a:rPr lang="en-IE" sz="1600" kern="1200" dirty="0"/>
            <a:t>2 Fireside chats </a:t>
          </a:r>
        </a:p>
        <a:p>
          <a:pPr marL="171450" lvl="1" indent="-171450" algn="l" defTabSz="711200">
            <a:lnSpc>
              <a:spcPct val="90000"/>
            </a:lnSpc>
            <a:spcBef>
              <a:spcPct val="0"/>
            </a:spcBef>
            <a:spcAft>
              <a:spcPct val="15000"/>
            </a:spcAft>
            <a:buChar char="•"/>
          </a:pPr>
          <a:r>
            <a:rPr lang="en-GB" sz="1600" kern="1200" dirty="0"/>
            <a:t>1 Mock interview with feedback</a:t>
          </a:r>
          <a:endParaRPr lang="en-IE" sz="1600" kern="1200" dirty="0"/>
        </a:p>
      </dsp:txBody>
      <dsp:txXfrm>
        <a:off x="4081621" y="2088937"/>
        <a:ext cx="1532638" cy="1710000"/>
      </dsp:txXfrm>
    </dsp:sp>
    <dsp:sp modelId="{7D30A461-2217-4155-A80A-0257B3F33222}">
      <dsp:nvSpPr>
        <dsp:cNvPr id="0" name=""/>
        <dsp:cNvSpPr/>
      </dsp:nvSpPr>
      <dsp:spPr>
        <a:xfrm>
          <a:off x="4177625" y="688456"/>
          <a:ext cx="1532638" cy="125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bg1"/>
              </a:solidFill>
            </a:rPr>
            <a:t>Phase 3: SES4Work  module</a:t>
          </a:r>
          <a:endParaRPr lang="en-IE" sz="2000" kern="1200" dirty="0">
            <a:solidFill>
              <a:schemeClr val="bg1"/>
            </a:solidFill>
          </a:endParaRPr>
        </a:p>
      </dsp:txBody>
      <dsp:txXfrm>
        <a:off x="4177625" y="688456"/>
        <a:ext cx="1532638" cy="1251204"/>
      </dsp:txXfrm>
    </dsp:sp>
    <dsp:sp modelId="{C4A2D8DC-5D80-4C6E-B303-13D6C52500C9}">
      <dsp:nvSpPr>
        <dsp:cNvPr id="0" name=""/>
        <dsp:cNvSpPr/>
      </dsp:nvSpPr>
      <dsp:spPr>
        <a:xfrm>
          <a:off x="2298303" y="2088937"/>
          <a:ext cx="1532638"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5 disciplines</a:t>
          </a:r>
          <a:endParaRPr lang="en-IE" sz="1600" kern="1200" dirty="0"/>
        </a:p>
        <a:p>
          <a:pPr marL="171450" lvl="1" indent="-171450" algn="l" defTabSz="711200">
            <a:lnSpc>
              <a:spcPct val="90000"/>
            </a:lnSpc>
            <a:spcBef>
              <a:spcPct val="0"/>
            </a:spcBef>
            <a:spcAft>
              <a:spcPct val="15000"/>
            </a:spcAft>
            <a:buChar char="•"/>
          </a:pPr>
          <a:r>
            <a:rPr lang="en-IE" sz="1600" kern="1200"/>
            <a:t>4 campuses</a:t>
          </a:r>
          <a:endParaRPr lang="en-IE" sz="1600" kern="1200" dirty="0"/>
        </a:p>
        <a:p>
          <a:pPr marL="171450" lvl="1" indent="-171450" algn="l" defTabSz="711200">
            <a:lnSpc>
              <a:spcPct val="90000"/>
            </a:lnSpc>
            <a:spcBef>
              <a:spcPct val="0"/>
            </a:spcBef>
            <a:spcAft>
              <a:spcPct val="15000"/>
            </a:spcAft>
            <a:buChar char="•"/>
          </a:pPr>
          <a:r>
            <a:rPr lang="en-IE" sz="1600" kern="1200" dirty="0"/>
            <a:t>Exit year students</a:t>
          </a:r>
        </a:p>
        <a:p>
          <a:pPr marL="171450" lvl="1" indent="-171450" algn="l" defTabSz="711200">
            <a:lnSpc>
              <a:spcPct val="90000"/>
            </a:lnSpc>
            <a:spcBef>
              <a:spcPct val="0"/>
            </a:spcBef>
            <a:spcAft>
              <a:spcPct val="15000"/>
            </a:spcAft>
            <a:buChar char="•"/>
          </a:pPr>
          <a:r>
            <a:rPr lang="en-IE" sz="1600" kern="1200" dirty="0"/>
            <a:t>Pre-testing TEIque &amp; EDP</a:t>
          </a:r>
        </a:p>
      </dsp:txBody>
      <dsp:txXfrm>
        <a:off x="2298303" y="2088937"/>
        <a:ext cx="1532638" cy="1710000"/>
      </dsp:txXfrm>
    </dsp:sp>
    <dsp:sp modelId="{D6B3D8A8-41A2-41C3-ACB0-8D75DC88E2BF}">
      <dsp:nvSpPr>
        <dsp:cNvPr id="0" name=""/>
        <dsp:cNvSpPr/>
      </dsp:nvSpPr>
      <dsp:spPr>
        <a:xfrm>
          <a:off x="2354153" y="681187"/>
          <a:ext cx="1532638" cy="125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bg1"/>
              </a:solidFill>
            </a:rPr>
            <a:t>Phase 2:  Student engagement</a:t>
          </a:r>
          <a:endParaRPr lang="en-IE" sz="2000" kern="1200" dirty="0">
            <a:solidFill>
              <a:schemeClr val="bg1"/>
            </a:solidFill>
          </a:endParaRPr>
        </a:p>
      </dsp:txBody>
      <dsp:txXfrm>
        <a:off x="2354153" y="681187"/>
        <a:ext cx="1532638" cy="1251204"/>
      </dsp:txXfrm>
    </dsp:sp>
    <dsp:sp modelId="{4FC6DE40-8228-4788-B628-A93A03187596}">
      <dsp:nvSpPr>
        <dsp:cNvPr id="0" name=""/>
        <dsp:cNvSpPr/>
      </dsp:nvSpPr>
      <dsp:spPr>
        <a:xfrm>
          <a:off x="542895" y="2088942"/>
          <a:ext cx="1532638"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Online survey (n=128) </a:t>
          </a:r>
          <a:endParaRPr lang="en-IE" sz="1600" kern="1200" dirty="0"/>
        </a:p>
        <a:p>
          <a:pPr marL="171450" lvl="1" indent="-171450" algn="l" defTabSz="711200">
            <a:lnSpc>
              <a:spcPct val="90000"/>
            </a:lnSpc>
            <a:spcBef>
              <a:spcPct val="0"/>
            </a:spcBef>
            <a:spcAft>
              <a:spcPct val="15000"/>
            </a:spcAft>
            <a:buChar char="•"/>
          </a:pPr>
          <a:r>
            <a:rPr lang="en-IE" sz="1600" kern="1200" dirty="0"/>
            <a:t>5 sectors</a:t>
          </a:r>
        </a:p>
        <a:p>
          <a:pPr marL="171450" lvl="1" indent="-171450" algn="l" defTabSz="711200">
            <a:lnSpc>
              <a:spcPct val="90000"/>
            </a:lnSpc>
            <a:spcBef>
              <a:spcPct val="0"/>
            </a:spcBef>
            <a:spcAft>
              <a:spcPct val="15000"/>
            </a:spcAft>
            <a:buChar char="•"/>
          </a:pPr>
          <a:r>
            <a:rPr lang="en-GB" sz="1600" kern="1200" dirty="0"/>
            <a:t>Interviews (n=21)</a:t>
          </a:r>
          <a:endParaRPr lang="en-IE" sz="1600" kern="1200" dirty="0"/>
        </a:p>
        <a:p>
          <a:pPr marL="171450" lvl="1" indent="-171450" algn="l" defTabSz="711200">
            <a:lnSpc>
              <a:spcPct val="90000"/>
            </a:lnSpc>
            <a:spcBef>
              <a:spcPct val="0"/>
            </a:spcBef>
            <a:spcAft>
              <a:spcPct val="15000"/>
            </a:spcAft>
            <a:buChar char="•"/>
          </a:pPr>
          <a:r>
            <a:rPr lang="en-GB" sz="1600" kern="1200" dirty="0"/>
            <a:t>Workshop design</a:t>
          </a:r>
          <a:endParaRPr lang="en-IE" sz="1600" kern="1200" dirty="0"/>
        </a:p>
      </dsp:txBody>
      <dsp:txXfrm>
        <a:off x="542895" y="2088942"/>
        <a:ext cx="1532638" cy="1710000"/>
      </dsp:txXfrm>
    </dsp:sp>
    <dsp:sp modelId="{A46F49C6-3890-4E72-9DDA-08DAC8343F61}">
      <dsp:nvSpPr>
        <dsp:cNvPr id="0" name=""/>
        <dsp:cNvSpPr/>
      </dsp:nvSpPr>
      <dsp:spPr>
        <a:xfrm>
          <a:off x="689477" y="681187"/>
          <a:ext cx="1532638" cy="125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bg1"/>
              </a:solidFill>
            </a:rPr>
            <a:t>Phase 1: Employer  consultation</a:t>
          </a:r>
        </a:p>
      </dsp:txBody>
      <dsp:txXfrm>
        <a:off x="689477" y="681187"/>
        <a:ext cx="1532638" cy="1251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EFB7-325E-4D1B-B37B-0A0F79B8CF7F}">
      <dsp:nvSpPr>
        <dsp:cNvPr id="0" name=""/>
        <dsp:cNvSpPr/>
      </dsp:nvSpPr>
      <dsp:spPr>
        <a:xfrm>
          <a:off x="0" y="49476"/>
          <a:ext cx="4601248" cy="647595"/>
        </a:xfrm>
        <a:prstGeom prst="roundRect">
          <a:avLst/>
        </a:prstGeom>
        <a:solidFill>
          <a:srgbClr val="1BA1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Teamwork </a:t>
          </a:r>
        </a:p>
      </dsp:txBody>
      <dsp:txXfrm>
        <a:off x="31613" y="81089"/>
        <a:ext cx="4538022" cy="584369"/>
      </dsp:txXfrm>
    </dsp:sp>
    <dsp:sp modelId="{7A8AD930-B418-44EE-A2F2-34B46E252C5B}">
      <dsp:nvSpPr>
        <dsp:cNvPr id="0" name=""/>
        <dsp:cNvSpPr/>
      </dsp:nvSpPr>
      <dsp:spPr>
        <a:xfrm>
          <a:off x="0" y="768282"/>
          <a:ext cx="4601248" cy="647595"/>
        </a:xfrm>
        <a:prstGeom prst="roundRect">
          <a:avLst/>
        </a:prstGeom>
        <a:solidFill>
          <a:srgbClr val="1BA1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Listening &amp; Speaking</a:t>
          </a:r>
        </a:p>
      </dsp:txBody>
      <dsp:txXfrm>
        <a:off x="31613" y="799895"/>
        <a:ext cx="4538022" cy="584369"/>
      </dsp:txXfrm>
    </dsp:sp>
    <dsp:sp modelId="{4B530607-052E-4E27-8E22-18A7279C119F}">
      <dsp:nvSpPr>
        <dsp:cNvPr id="0" name=""/>
        <dsp:cNvSpPr/>
      </dsp:nvSpPr>
      <dsp:spPr>
        <a:xfrm>
          <a:off x="0" y="1493638"/>
          <a:ext cx="4601248" cy="647595"/>
        </a:xfrm>
        <a:prstGeom prst="roundRect">
          <a:avLst/>
        </a:prstGeom>
        <a:solidFill>
          <a:srgbClr val="1BA1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Reading &amp; Writing </a:t>
          </a:r>
        </a:p>
      </dsp:txBody>
      <dsp:txXfrm>
        <a:off x="31613" y="1525251"/>
        <a:ext cx="4538022" cy="584369"/>
      </dsp:txXfrm>
    </dsp:sp>
    <dsp:sp modelId="{DE64EA6B-943A-4863-A999-4A1FA2F320F4}">
      <dsp:nvSpPr>
        <dsp:cNvPr id="0" name=""/>
        <dsp:cNvSpPr/>
      </dsp:nvSpPr>
      <dsp:spPr>
        <a:xfrm>
          <a:off x="0" y="2218993"/>
          <a:ext cx="4601248" cy="647595"/>
        </a:xfrm>
        <a:prstGeom prst="roundRect">
          <a:avLst/>
        </a:prstGeom>
        <a:solidFill>
          <a:srgbClr val="1BA1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Interview Preparation</a:t>
          </a:r>
        </a:p>
      </dsp:txBody>
      <dsp:txXfrm>
        <a:off x="31613" y="2250606"/>
        <a:ext cx="4538022" cy="584369"/>
      </dsp:txXfrm>
    </dsp:sp>
    <dsp:sp modelId="{9E127195-6CCC-478D-B1B6-72FFB3C183B0}">
      <dsp:nvSpPr>
        <dsp:cNvPr id="0" name=""/>
        <dsp:cNvSpPr/>
      </dsp:nvSpPr>
      <dsp:spPr>
        <a:xfrm>
          <a:off x="0" y="2944348"/>
          <a:ext cx="4601248" cy="647595"/>
        </a:xfrm>
        <a:prstGeom prst="roundRect">
          <a:avLst/>
        </a:prstGeom>
        <a:solidFill>
          <a:srgbClr val="1BA1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Competency-based Interviews</a:t>
          </a:r>
        </a:p>
      </dsp:txBody>
      <dsp:txXfrm>
        <a:off x="31613" y="2975961"/>
        <a:ext cx="4538022"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83E4B-61ED-4CEC-ABFE-38EFF4FF4788}" type="datetimeFigureOut">
              <a:rPr lang="en-IE" smtClean="0"/>
              <a:t>17/03/2025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DA512-7990-49B9-A689-C7B4765D70FC}" type="slidenum">
              <a:rPr lang="en-IE" smtClean="0"/>
              <a:t>‹#›</a:t>
            </a:fld>
            <a:endParaRPr lang="en-IE"/>
          </a:p>
        </p:txBody>
      </p:sp>
    </p:spTree>
    <p:extLst>
      <p:ext uri="{BB962C8B-B14F-4D97-AF65-F5344CB8AC3E}">
        <p14:creationId xmlns:p14="http://schemas.microsoft.com/office/powerpoint/2010/main" val="293845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A2DA512-7990-49B9-A689-C7B4765D70FC}" type="slidenum">
              <a:rPr lang="en-IE" smtClean="0"/>
              <a:t>1</a:t>
            </a:fld>
            <a:endParaRPr lang="en-IE"/>
          </a:p>
        </p:txBody>
      </p:sp>
    </p:spTree>
    <p:extLst>
      <p:ext uri="{BB962C8B-B14F-4D97-AF65-F5344CB8AC3E}">
        <p14:creationId xmlns:p14="http://schemas.microsoft.com/office/powerpoint/2010/main" val="276124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project considers that, whereas key programme learning outcomes are achievable within any structured discipline-specific academic curriculum, the 21st century graduate profiles espoused by employers are dynamic, requiring an equally agile learning ecosystem, to ensure consistency in producing graduate who meet and/or exceed the technical and employability skills demanded in a wide spectrum of job-roles</a:t>
            </a:r>
            <a:endParaRPr lang="en-IE" dirty="0"/>
          </a:p>
        </p:txBody>
      </p:sp>
      <p:sp>
        <p:nvSpPr>
          <p:cNvPr id="4" name="Slide Number Placeholder 3"/>
          <p:cNvSpPr>
            <a:spLocks noGrp="1"/>
          </p:cNvSpPr>
          <p:nvPr>
            <p:ph type="sldNum" sz="quarter" idx="5"/>
          </p:nvPr>
        </p:nvSpPr>
        <p:spPr/>
        <p:txBody>
          <a:bodyPr/>
          <a:lstStyle/>
          <a:p>
            <a:fld id="{8A2DA512-7990-49B9-A689-C7B4765D70FC}" type="slidenum">
              <a:rPr lang="en-IE" smtClean="0"/>
              <a:t>2</a:t>
            </a:fld>
            <a:endParaRPr lang="en-IE"/>
          </a:p>
        </p:txBody>
      </p:sp>
    </p:spTree>
    <p:extLst>
      <p:ext uri="{BB962C8B-B14F-4D97-AF65-F5344CB8AC3E}">
        <p14:creationId xmlns:p14="http://schemas.microsoft.com/office/powerpoint/2010/main" val="314672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81F32C-0ABB-4145-A679-00AEBF00F52C}"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59518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3/17/2025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pic>
        <p:nvPicPr>
          <p:cNvPr id="7" name="Picture 6">
            <a:extLst>
              <a:ext uri="{FF2B5EF4-FFF2-40B4-BE49-F238E27FC236}">
                <a16:creationId xmlns:a16="http://schemas.microsoft.com/office/drawing/2014/main" id="{8EED0FFF-8C54-43DA-97ED-6A9D4FFC966E}"/>
              </a:ext>
            </a:extLst>
          </p:cNvPr>
          <p:cNvPicPr>
            <a:picLocks noChangeAspect="1"/>
          </p:cNvPicPr>
          <p:nvPr userDrawn="1"/>
        </p:nvPicPr>
        <p:blipFill>
          <a:blip r:embed="rId2"/>
          <a:stretch>
            <a:fillRect/>
          </a:stretch>
        </p:blipFill>
        <p:spPr>
          <a:xfrm>
            <a:off x="457200" y="4659295"/>
            <a:ext cx="5023539" cy="384081"/>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048DF8E7-81AB-4E63-997B-2CD5F7B68A6F}"/>
              </a:ext>
            </a:extLst>
          </p:cNvPr>
          <p:cNvPicPr>
            <a:picLocks noChangeAspect="1"/>
          </p:cNvPicPr>
          <p:nvPr userDrawn="1"/>
        </p:nvPicPr>
        <p:blipFill>
          <a:blip r:embed="rId3"/>
          <a:stretch>
            <a:fillRect/>
          </a:stretch>
        </p:blipFill>
        <p:spPr>
          <a:xfrm>
            <a:off x="7786306" y="238315"/>
            <a:ext cx="900494" cy="857250"/>
          </a:xfrm>
          <a:prstGeom prst="rect">
            <a:avLst/>
          </a:prstGeom>
        </p:spPr>
      </p:pic>
    </p:spTree>
    <p:extLst>
      <p:ext uri="{BB962C8B-B14F-4D97-AF65-F5344CB8AC3E}">
        <p14:creationId xmlns:p14="http://schemas.microsoft.com/office/powerpoint/2010/main" val="394885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3/17/2025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4628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pic>
        <p:nvPicPr>
          <p:cNvPr id="10" name="Picture 9">
            <a:extLst>
              <a:ext uri="{FF2B5EF4-FFF2-40B4-BE49-F238E27FC236}">
                <a16:creationId xmlns:a16="http://schemas.microsoft.com/office/drawing/2014/main" id="{BD6D7DA0-43AB-4271-833E-1DEFD3C129CD}"/>
              </a:ext>
            </a:extLst>
          </p:cNvPr>
          <p:cNvPicPr>
            <a:picLocks noChangeAspect="1"/>
          </p:cNvPicPr>
          <p:nvPr userDrawn="1"/>
        </p:nvPicPr>
        <p:blipFill>
          <a:blip r:embed="rId2"/>
          <a:stretch>
            <a:fillRect/>
          </a:stretch>
        </p:blipFill>
        <p:spPr>
          <a:xfrm>
            <a:off x="1621155" y="4767263"/>
            <a:ext cx="4274820" cy="304557"/>
          </a:xfrm>
          <a:prstGeom prst="rect">
            <a:avLst/>
          </a:prstGeom>
        </p:spPr>
      </p:pic>
      <p:pic>
        <p:nvPicPr>
          <p:cNvPr id="11" name="Picture 10">
            <a:extLst>
              <a:ext uri="{FF2B5EF4-FFF2-40B4-BE49-F238E27FC236}">
                <a16:creationId xmlns:a16="http://schemas.microsoft.com/office/drawing/2014/main" id="{CE04F129-F8B1-4A58-BD14-966C776A66FC}"/>
              </a:ext>
            </a:extLst>
          </p:cNvPr>
          <p:cNvPicPr>
            <a:picLocks noChangeAspect="1"/>
          </p:cNvPicPr>
          <p:nvPr userDrawn="1"/>
        </p:nvPicPr>
        <p:blipFill>
          <a:blip r:embed="rId3"/>
          <a:stretch>
            <a:fillRect/>
          </a:stretch>
        </p:blipFill>
        <p:spPr>
          <a:xfrm>
            <a:off x="185469" y="4212209"/>
            <a:ext cx="902286" cy="859611"/>
          </a:xfrm>
          <a:prstGeom prst="rect">
            <a:avLst/>
          </a:prstGeom>
        </p:spPr>
      </p:pic>
    </p:spTree>
    <p:extLst>
      <p:ext uri="{BB962C8B-B14F-4D97-AF65-F5344CB8AC3E}">
        <p14:creationId xmlns:p14="http://schemas.microsoft.com/office/powerpoint/2010/main" val="106727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3/17/2025</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9A06A48-4EB9-2C41-9849-9FDB674E928A}" type="slidenum">
              <a:rPr lang="en-US" smtClean="0"/>
              <a:pPr/>
              <a:t>‹#›</a:t>
            </a:fld>
            <a:endParaRPr lang="en-US"/>
          </a:p>
        </p:txBody>
      </p:sp>
      <p:pic>
        <p:nvPicPr>
          <p:cNvPr id="10" name="Picture 9">
            <a:extLst>
              <a:ext uri="{FF2B5EF4-FFF2-40B4-BE49-F238E27FC236}">
                <a16:creationId xmlns:a16="http://schemas.microsoft.com/office/drawing/2014/main" id="{44F93AE4-5635-47F3-BD77-B8CCFCD3F38D}"/>
              </a:ext>
            </a:extLst>
          </p:cNvPr>
          <p:cNvPicPr>
            <a:picLocks noChangeAspect="1"/>
          </p:cNvPicPr>
          <p:nvPr userDrawn="1"/>
        </p:nvPicPr>
        <p:blipFill>
          <a:blip r:embed="rId2"/>
          <a:stretch>
            <a:fillRect/>
          </a:stretch>
        </p:blipFill>
        <p:spPr>
          <a:xfrm>
            <a:off x="1725930" y="4723036"/>
            <a:ext cx="4212009" cy="303770"/>
          </a:xfrm>
          <a:prstGeom prst="rect">
            <a:avLst/>
          </a:prstGeom>
        </p:spPr>
      </p:pic>
      <p:pic>
        <p:nvPicPr>
          <p:cNvPr id="11" name="Picture 10">
            <a:extLst>
              <a:ext uri="{FF2B5EF4-FFF2-40B4-BE49-F238E27FC236}">
                <a16:creationId xmlns:a16="http://schemas.microsoft.com/office/drawing/2014/main" id="{70FB6653-9E7E-4B02-AD91-C12E36974A4D}"/>
              </a:ext>
            </a:extLst>
          </p:cNvPr>
          <p:cNvPicPr>
            <a:picLocks noChangeAspect="1"/>
          </p:cNvPicPr>
          <p:nvPr userDrawn="1"/>
        </p:nvPicPr>
        <p:blipFill>
          <a:blip r:embed="rId3"/>
          <a:stretch>
            <a:fillRect/>
          </a:stretch>
        </p:blipFill>
        <p:spPr>
          <a:xfrm>
            <a:off x="189279" y="4213153"/>
            <a:ext cx="902286" cy="859611"/>
          </a:xfrm>
          <a:prstGeom prst="rect">
            <a:avLst/>
          </a:prstGeom>
        </p:spPr>
      </p:pic>
    </p:spTree>
    <p:extLst>
      <p:ext uri="{BB962C8B-B14F-4D97-AF65-F5344CB8AC3E}">
        <p14:creationId xmlns:p14="http://schemas.microsoft.com/office/powerpoint/2010/main" val="313437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9A06A48-4EB9-2C41-9849-9FDB674E928A}" type="slidenum">
              <a:rPr lang="en-US" smtClean="0"/>
              <a:pPr/>
              <a:t>‹#›</a:t>
            </a:fld>
            <a:endParaRPr lang="en-US"/>
          </a:p>
        </p:txBody>
      </p:sp>
      <p:pic>
        <p:nvPicPr>
          <p:cNvPr id="6" name="Picture 5">
            <a:extLst>
              <a:ext uri="{FF2B5EF4-FFF2-40B4-BE49-F238E27FC236}">
                <a16:creationId xmlns:a16="http://schemas.microsoft.com/office/drawing/2014/main" id="{2C207DD0-D09C-4802-AFB9-6B3D994DC8E0}"/>
              </a:ext>
            </a:extLst>
          </p:cNvPr>
          <p:cNvPicPr>
            <a:picLocks noChangeAspect="1"/>
          </p:cNvPicPr>
          <p:nvPr userDrawn="1"/>
        </p:nvPicPr>
        <p:blipFill>
          <a:blip r:embed="rId2"/>
          <a:stretch>
            <a:fillRect/>
          </a:stretch>
        </p:blipFill>
        <p:spPr>
          <a:xfrm>
            <a:off x="1621155" y="4767263"/>
            <a:ext cx="4274820" cy="304557"/>
          </a:xfrm>
          <a:prstGeom prst="rect">
            <a:avLst/>
          </a:prstGeom>
        </p:spPr>
      </p:pic>
      <p:pic>
        <p:nvPicPr>
          <p:cNvPr id="7" name="Picture 6">
            <a:extLst>
              <a:ext uri="{FF2B5EF4-FFF2-40B4-BE49-F238E27FC236}">
                <a16:creationId xmlns:a16="http://schemas.microsoft.com/office/drawing/2014/main" id="{67E57EA4-903D-4421-8319-059DE3A71640}"/>
              </a:ext>
            </a:extLst>
          </p:cNvPr>
          <p:cNvPicPr>
            <a:picLocks noChangeAspect="1"/>
          </p:cNvPicPr>
          <p:nvPr userDrawn="1"/>
        </p:nvPicPr>
        <p:blipFill>
          <a:blip r:embed="rId3"/>
          <a:stretch>
            <a:fillRect/>
          </a:stretch>
        </p:blipFill>
        <p:spPr>
          <a:xfrm>
            <a:off x="185469" y="4212209"/>
            <a:ext cx="902286" cy="859611"/>
          </a:xfrm>
          <a:prstGeom prst="rect">
            <a:avLst/>
          </a:prstGeom>
        </p:spPr>
      </p:pic>
    </p:spTree>
    <p:extLst>
      <p:ext uri="{BB962C8B-B14F-4D97-AF65-F5344CB8AC3E}">
        <p14:creationId xmlns:p14="http://schemas.microsoft.com/office/powerpoint/2010/main" val="3247064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3/17/2025</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9A06A48-4EB9-2C41-9849-9FDB674E928A}" type="slidenum">
              <a:rPr lang="en-US" smtClean="0"/>
              <a:pPr/>
              <a:t>‹#›</a:t>
            </a:fld>
            <a:endParaRPr lang="en-US"/>
          </a:p>
        </p:txBody>
      </p:sp>
      <p:sp>
        <p:nvSpPr>
          <p:cNvPr id="5" name="Date Placeholder 6">
            <a:extLst>
              <a:ext uri="{FF2B5EF4-FFF2-40B4-BE49-F238E27FC236}">
                <a16:creationId xmlns:a16="http://schemas.microsoft.com/office/drawing/2014/main" id="{7B96CAA1-EADD-4D2A-9E3B-EF8E5996E839}"/>
              </a:ext>
            </a:extLst>
          </p:cNvPr>
          <p:cNvSpPr txBox="1">
            <a:spLocks/>
          </p:cNvSpPr>
          <p:nvPr userDrawn="1"/>
        </p:nvSpPr>
        <p:spPr>
          <a:xfrm>
            <a:off x="457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81F32C-0ABB-4145-A679-00AEBF00F52C}" type="datetimeFigureOut">
              <a:rPr lang="en-US" smtClean="0"/>
              <a:pPr/>
              <a:t>3/17/2025</a:t>
            </a:fld>
            <a:endParaRPr lang="en-US"/>
          </a:p>
        </p:txBody>
      </p:sp>
      <p:pic>
        <p:nvPicPr>
          <p:cNvPr id="6" name="Picture 5">
            <a:extLst>
              <a:ext uri="{FF2B5EF4-FFF2-40B4-BE49-F238E27FC236}">
                <a16:creationId xmlns:a16="http://schemas.microsoft.com/office/drawing/2014/main" id="{39046CD6-9EF5-48A0-86C4-28F1BD60D4F3}"/>
              </a:ext>
            </a:extLst>
          </p:cNvPr>
          <p:cNvPicPr>
            <a:picLocks noChangeAspect="1"/>
          </p:cNvPicPr>
          <p:nvPr userDrawn="1"/>
        </p:nvPicPr>
        <p:blipFill>
          <a:blip r:embed="rId2"/>
          <a:stretch>
            <a:fillRect/>
          </a:stretch>
        </p:blipFill>
        <p:spPr>
          <a:xfrm>
            <a:off x="1725930" y="4723036"/>
            <a:ext cx="4212009" cy="303770"/>
          </a:xfrm>
          <a:prstGeom prst="rect">
            <a:avLst/>
          </a:prstGeom>
        </p:spPr>
      </p:pic>
      <p:pic>
        <p:nvPicPr>
          <p:cNvPr id="7" name="Picture 6">
            <a:extLst>
              <a:ext uri="{FF2B5EF4-FFF2-40B4-BE49-F238E27FC236}">
                <a16:creationId xmlns:a16="http://schemas.microsoft.com/office/drawing/2014/main" id="{1F944502-AAE4-40F6-96C5-54938C5F6168}"/>
              </a:ext>
            </a:extLst>
          </p:cNvPr>
          <p:cNvPicPr>
            <a:picLocks noChangeAspect="1"/>
          </p:cNvPicPr>
          <p:nvPr userDrawn="1"/>
        </p:nvPicPr>
        <p:blipFill>
          <a:blip r:embed="rId3"/>
          <a:stretch>
            <a:fillRect/>
          </a:stretch>
        </p:blipFill>
        <p:spPr>
          <a:xfrm>
            <a:off x="189279" y="4213153"/>
            <a:ext cx="902286" cy="859611"/>
          </a:xfrm>
          <a:prstGeom prst="rect">
            <a:avLst/>
          </a:prstGeom>
        </p:spPr>
      </p:pic>
    </p:spTree>
    <p:extLst>
      <p:ext uri="{BB962C8B-B14F-4D97-AF65-F5344CB8AC3E}">
        <p14:creationId xmlns:p14="http://schemas.microsoft.com/office/powerpoint/2010/main" val="69882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pic>
        <p:nvPicPr>
          <p:cNvPr id="11" name="Picture 10">
            <a:extLst>
              <a:ext uri="{FF2B5EF4-FFF2-40B4-BE49-F238E27FC236}">
                <a16:creationId xmlns:a16="http://schemas.microsoft.com/office/drawing/2014/main" id="{02471595-F897-4A14-AEC9-6C9BD41177E2}"/>
              </a:ext>
            </a:extLst>
          </p:cNvPr>
          <p:cNvPicPr>
            <a:picLocks noChangeAspect="1"/>
          </p:cNvPicPr>
          <p:nvPr userDrawn="1"/>
        </p:nvPicPr>
        <p:blipFill>
          <a:blip r:embed="rId2"/>
          <a:stretch>
            <a:fillRect/>
          </a:stretch>
        </p:blipFill>
        <p:spPr>
          <a:xfrm>
            <a:off x="1725930" y="4723036"/>
            <a:ext cx="4212009" cy="303770"/>
          </a:xfrm>
          <a:prstGeom prst="rect">
            <a:avLst/>
          </a:prstGeom>
        </p:spPr>
      </p:pic>
      <p:pic>
        <p:nvPicPr>
          <p:cNvPr id="12" name="Picture 11">
            <a:extLst>
              <a:ext uri="{FF2B5EF4-FFF2-40B4-BE49-F238E27FC236}">
                <a16:creationId xmlns:a16="http://schemas.microsoft.com/office/drawing/2014/main" id="{B5FF4085-8F6A-46EA-9A5A-9FE672404243}"/>
              </a:ext>
            </a:extLst>
          </p:cNvPr>
          <p:cNvPicPr>
            <a:picLocks noChangeAspect="1"/>
          </p:cNvPicPr>
          <p:nvPr userDrawn="1"/>
        </p:nvPicPr>
        <p:blipFill>
          <a:blip r:embed="rId3"/>
          <a:stretch>
            <a:fillRect/>
          </a:stretch>
        </p:blipFill>
        <p:spPr>
          <a:xfrm>
            <a:off x="189279" y="4213153"/>
            <a:ext cx="902286" cy="859611"/>
          </a:xfrm>
          <a:prstGeom prst="rect">
            <a:avLst/>
          </a:prstGeom>
        </p:spPr>
      </p:pic>
    </p:spTree>
    <p:extLst>
      <p:ext uri="{BB962C8B-B14F-4D97-AF65-F5344CB8AC3E}">
        <p14:creationId xmlns:p14="http://schemas.microsoft.com/office/powerpoint/2010/main" val="251135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3/17/2025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pic>
        <p:nvPicPr>
          <p:cNvPr id="8" name="Picture 7">
            <a:extLst>
              <a:ext uri="{FF2B5EF4-FFF2-40B4-BE49-F238E27FC236}">
                <a16:creationId xmlns:a16="http://schemas.microsoft.com/office/drawing/2014/main" id="{0A9DD0AF-746F-4D99-B3B2-26C5B228805A}"/>
              </a:ext>
            </a:extLst>
          </p:cNvPr>
          <p:cNvPicPr>
            <a:picLocks noChangeAspect="1"/>
          </p:cNvPicPr>
          <p:nvPr userDrawn="1"/>
        </p:nvPicPr>
        <p:blipFill>
          <a:blip r:embed="rId2"/>
          <a:stretch>
            <a:fillRect/>
          </a:stretch>
        </p:blipFill>
        <p:spPr>
          <a:xfrm>
            <a:off x="457200" y="4688094"/>
            <a:ext cx="5023539" cy="384081"/>
          </a:xfrm>
          <a:prstGeom prst="rect">
            <a:avLst/>
          </a:prstGeom>
        </p:spPr>
      </p:pic>
      <p:pic>
        <p:nvPicPr>
          <p:cNvPr id="9" name="Picture 8">
            <a:extLst>
              <a:ext uri="{FF2B5EF4-FFF2-40B4-BE49-F238E27FC236}">
                <a16:creationId xmlns:a16="http://schemas.microsoft.com/office/drawing/2014/main" id="{7A1F7D7E-5C76-4FD5-9F1D-26B3AE2BF5E2}"/>
              </a:ext>
            </a:extLst>
          </p:cNvPr>
          <p:cNvPicPr>
            <a:picLocks noChangeAspect="1"/>
          </p:cNvPicPr>
          <p:nvPr userDrawn="1"/>
        </p:nvPicPr>
        <p:blipFill>
          <a:blip r:embed="rId3"/>
          <a:stretch>
            <a:fillRect/>
          </a:stretch>
        </p:blipFill>
        <p:spPr>
          <a:xfrm>
            <a:off x="7784514" y="205979"/>
            <a:ext cx="902286" cy="859611"/>
          </a:xfrm>
          <a:prstGeom prst="rect">
            <a:avLst/>
          </a:prstGeom>
        </p:spPr>
      </p:pic>
    </p:spTree>
    <p:extLst>
      <p:ext uri="{BB962C8B-B14F-4D97-AF65-F5344CB8AC3E}">
        <p14:creationId xmlns:p14="http://schemas.microsoft.com/office/powerpoint/2010/main" val="1906954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pic>
        <p:nvPicPr>
          <p:cNvPr id="11" name="Picture 10">
            <a:extLst>
              <a:ext uri="{FF2B5EF4-FFF2-40B4-BE49-F238E27FC236}">
                <a16:creationId xmlns:a16="http://schemas.microsoft.com/office/drawing/2014/main" id="{C2185706-A6F4-4CD2-AB67-B0C9CA8D18C1}"/>
              </a:ext>
            </a:extLst>
          </p:cNvPr>
          <p:cNvPicPr>
            <a:picLocks noChangeAspect="1"/>
          </p:cNvPicPr>
          <p:nvPr userDrawn="1"/>
        </p:nvPicPr>
        <p:blipFill>
          <a:blip r:embed="rId2"/>
          <a:stretch>
            <a:fillRect/>
          </a:stretch>
        </p:blipFill>
        <p:spPr>
          <a:xfrm>
            <a:off x="1725930" y="4723036"/>
            <a:ext cx="4212009" cy="303770"/>
          </a:xfrm>
          <a:prstGeom prst="rect">
            <a:avLst/>
          </a:prstGeom>
        </p:spPr>
      </p:pic>
      <p:pic>
        <p:nvPicPr>
          <p:cNvPr id="12" name="Picture 11">
            <a:extLst>
              <a:ext uri="{FF2B5EF4-FFF2-40B4-BE49-F238E27FC236}">
                <a16:creationId xmlns:a16="http://schemas.microsoft.com/office/drawing/2014/main" id="{20A777FC-16AF-4531-8164-5952D2E1AD38}"/>
              </a:ext>
            </a:extLst>
          </p:cNvPr>
          <p:cNvPicPr>
            <a:picLocks noChangeAspect="1"/>
          </p:cNvPicPr>
          <p:nvPr userDrawn="1"/>
        </p:nvPicPr>
        <p:blipFill>
          <a:blip r:embed="rId3"/>
          <a:stretch>
            <a:fillRect/>
          </a:stretch>
        </p:blipFill>
        <p:spPr>
          <a:xfrm>
            <a:off x="189279" y="4213153"/>
            <a:ext cx="902286" cy="859611"/>
          </a:xfrm>
          <a:prstGeom prst="rect">
            <a:avLst/>
          </a:prstGeom>
        </p:spPr>
      </p:pic>
    </p:spTree>
    <p:extLst>
      <p:ext uri="{BB962C8B-B14F-4D97-AF65-F5344CB8AC3E}">
        <p14:creationId xmlns:p14="http://schemas.microsoft.com/office/powerpoint/2010/main" val="1987997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3/17/2025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225921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3/17/2025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extLst>
      <p:ext uri="{BB962C8B-B14F-4D97-AF65-F5344CB8AC3E}">
        <p14:creationId xmlns:p14="http://schemas.microsoft.com/office/powerpoint/2010/main" val="346791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6881F32C-0ABB-4145-A679-00AEBF00F52C}"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6881F32C-0ABB-4145-A679-00AEBF00F52C}"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6881F32C-0ABB-4145-A679-00AEBF00F52C}"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6881F32C-0ABB-4145-A679-00AEBF00F52C}"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1F32C-0ABB-4145-A679-00AEBF00F52C}"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81F32C-0ABB-4145-A679-00AEBF00F52C}" type="datetimeFigureOut">
              <a:rPr lang="en-US" smtClean="0"/>
              <a:pPr/>
              <a:t>3/17/2025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A06A48-4EB9-2C41-9849-9FDB674E92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A06A48-4EB9-2C41-9849-9FDB674E928A}" type="slidenum">
              <a:rPr lang="en-US" smtClean="0"/>
              <a:pPr/>
              <a:t>‹#›</a:t>
            </a:fld>
            <a:endParaRPr lang="en-US"/>
          </a:p>
        </p:txBody>
      </p:sp>
    </p:spTree>
    <p:extLst>
      <p:ext uri="{BB962C8B-B14F-4D97-AF65-F5344CB8AC3E}">
        <p14:creationId xmlns:p14="http://schemas.microsoft.com/office/powerpoint/2010/main" val="1270849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udublin.ie/research-innovation/research/discover-our-research/research-centres/centre-for-psychology-education--emotional-intelligence/research/" TargetMode="Externa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www.tudublin.ie/explore/news/entrepreneurship-course-for-persons-with-disabilities-celebrates-success-with-certificate-presentation-and-business-pitches.htm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hyperlink" Target="https://www.emerald.com/insight/publication/issn/0040-0912" TargetMode="External"/><Relationship Id="rId3" Type="http://schemas.openxmlformats.org/officeDocument/2006/relationships/hyperlink" Target="https://ojs.aishe.org/index.php/aishe-j/article/view/727/1083" TargetMode="External"/><Relationship Id="rId7" Type="http://schemas.openxmlformats.org/officeDocument/2006/relationships/hyperlink" Target="https://www.emerald.com/insight/search?q=Philip%20Owende" TargetMode="External"/><Relationship Id="rId2" Type="http://schemas.openxmlformats.org/officeDocument/2006/relationships/hyperlink" Target="https://transformedu.ie/media/" TargetMode="External"/><Relationship Id="rId1" Type="http://schemas.openxmlformats.org/officeDocument/2006/relationships/slideLayout" Target="../slideLayouts/slideLayout19.xml"/><Relationship Id="rId6" Type="http://schemas.openxmlformats.org/officeDocument/2006/relationships/hyperlink" Target="https://www.emerald.com/insight/search?q=Colm%20McGuinness" TargetMode="External"/><Relationship Id="rId5" Type="http://schemas.openxmlformats.org/officeDocument/2006/relationships/hyperlink" Target="https://www.emerald.com/insight/search?q=Aiden%20Carthy" TargetMode="External"/><Relationship Id="rId10" Type="http://schemas.openxmlformats.org/officeDocument/2006/relationships/hyperlink" Target="https://www.tudublin.ie/research-innovation/research/discover-our-research/research-centres/centre-for-psychology-education--emotional-intelligence/research/" TargetMode="External"/><Relationship Id="rId4" Type="http://schemas.openxmlformats.org/officeDocument/2006/relationships/hyperlink" Target="https://www.emerald.com/insight/search?q=Miriam%20O%27Regan" TargetMode="External"/><Relationship Id="rId9" Type="http://schemas.openxmlformats.org/officeDocument/2006/relationships/hyperlink" Target="https://doi.org/10.1108/ET-03-2022-008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udublin.ie/research-innovation/research/discover-our-research/research-centres/centre-for-psychology-education--emotional-intelligence/research/" TargetMode="Externa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BCF8AA4-8E6D-6446-A3A9-87F228BC27BF}"/>
              </a:ext>
            </a:extLst>
          </p:cNvPr>
          <p:cNvSpPr txBox="1">
            <a:spLocks noGrp="1"/>
          </p:cNvSpPr>
          <p:nvPr>
            <p:ph type="title" idx="4294967295"/>
          </p:nvPr>
        </p:nvSpPr>
        <p:spPr>
          <a:xfrm>
            <a:off x="755054" y="1263806"/>
            <a:ext cx="7749375" cy="1462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ysClr val="window" lastClr="FFFFFF"/>
                </a:solidFill>
                <a:effectLst/>
                <a:uLnTx/>
                <a:uFillTx/>
                <a:latin typeface="Calibri" panose="020F0502020204030204" pitchFamily="34" charset="0"/>
                <a:ea typeface="+mj-ea"/>
                <a:cs typeface="Calibri" panose="020F0502020204030204" pitchFamily="34" charset="0"/>
              </a:rPr>
              <a:t>Transform EDU: Employer collaboration to promote graduate employability.</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1600" b="1" i="0" u="none" strike="noStrike" kern="1200" cap="none" spc="0" normalizeH="0" baseline="0" noProof="0" dirty="0">
              <a:ln>
                <a:noFill/>
              </a:ln>
              <a:solidFill>
                <a:sysClr val="window" lastClr="FFFFFF"/>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ysClr val="window" lastClr="FFFFFF"/>
                </a:solidFill>
                <a:effectLst/>
                <a:uLnTx/>
                <a:uFillTx/>
                <a:latin typeface="Calibri" panose="020F0502020204030204" pitchFamily="34" charset="0"/>
                <a:ea typeface="+mj-ea"/>
                <a:cs typeface="Calibri" panose="020F0502020204030204" pitchFamily="34" charset="0"/>
              </a:rPr>
              <a:t>Dr Aiden Carthy, Amanda Dixon and Margaret Kinsella,  March 2025.</a:t>
            </a:r>
            <a:endParaRPr kumimoji="0" lang="en-IE" sz="1800" b="1" i="0" u="none" strike="noStrike" kern="1200" cap="none" spc="0" normalizeH="0" baseline="0" noProof="0" dirty="0">
              <a:ln>
                <a:noFill/>
              </a:ln>
              <a:solidFill>
                <a:sysClr val="window" lastClr="FFFFFF"/>
              </a:solidFill>
              <a:effectLst/>
              <a:uLnTx/>
              <a:uFillTx/>
              <a:latin typeface="Calibri" panose="020F0502020204030204" pitchFamily="34" charset="0"/>
              <a:ea typeface="+mj-ea"/>
              <a:cs typeface="Calibri" panose="020F0502020204030204" pitchFamily="34" charset="0"/>
            </a:endParaRPr>
          </a:p>
        </p:txBody>
      </p:sp>
      <p:pic>
        <p:nvPicPr>
          <p:cNvPr id="3" name="Picture 2" descr="Logo for the Research Centre for Psychology, Education &amp; Emotional Intelligence">
            <a:extLst>
              <a:ext uri="{FF2B5EF4-FFF2-40B4-BE49-F238E27FC236}">
                <a16:creationId xmlns:a16="http://schemas.microsoft.com/office/drawing/2014/main" id="{95A31EFD-DCB0-D34A-8B2E-3606C1D3D852}"/>
              </a:ext>
            </a:extLst>
          </p:cNvPr>
          <p:cNvPicPr>
            <a:picLocks noChangeAspect="1"/>
          </p:cNvPicPr>
          <p:nvPr/>
        </p:nvPicPr>
        <p:blipFill>
          <a:blip r:embed="rId4"/>
          <a:stretch>
            <a:fillRect/>
          </a:stretch>
        </p:blipFill>
        <p:spPr>
          <a:xfrm>
            <a:off x="418294" y="3350689"/>
            <a:ext cx="1605950" cy="1529475"/>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F7D9-F4C4-1C11-9B74-5F85EF7D0FD8}"/>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GB" dirty="0"/>
              <a:t>Project Instructions</a:t>
            </a:r>
            <a:endParaRPr lang="en-IE" dirty="0"/>
          </a:p>
        </p:txBody>
      </p:sp>
      <p:sp>
        <p:nvSpPr>
          <p:cNvPr id="3" name="Content Placeholder 2">
            <a:extLst>
              <a:ext uri="{FF2B5EF4-FFF2-40B4-BE49-F238E27FC236}">
                <a16:creationId xmlns:a16="http://schemas.microsoft.com/office/drawing/2014/main" id="{80948306-1F90-E7C2-A638-88804922DDF2}"/>
              </a:ext>
            </a:extLst>
          </p:cNvPr>
          <p:cNvSpPr>
            <a:spLocks noGrp="1"/>
          </p:cNvSpPr>
          <p:nvPr>
            <p:ph idx="1"/>
          </p:nvPr>
        </p:nvSpPr>
        <p:spPr>
          <a:xfrm>
            <a:off x="655320" y="453391"/>
            <a:ext cx="8084820" cy="4011930"/>
          </a:xfrm>
        </p:spPr>
        <p:txBody>
          <a:bodyPr>
            <a:normAutofit fontScale="92500" lnSpcReduction="10000"/>
          </a:bodyPr>
          <a:lstStyle/>
          <a:p>
            <a:pPr marL="0" indent="0">
              <a:buNone/>
            </a:pPr>
            <a:r>
              <a:rPr lang="en-US" sz="3200" b="0" i="0" dirty="0">
                <a:solidFill>
                  <a:srgbClr val="000000"/>
                </a:solidFill>
                <a:effectLst/>
                <a:latin typeface="Times New Roman" panose="02020603050405020304" pitchFamily="18" charset="0"/>
              </a:rPr>
              <a:t>Employers were given a list of ten social and emotional competencies drawn from the Emotional Competence Framework proposed by Goleman (1998), with abbreviated definitions of each competency and asked, on a five-point scale ranging from very unimportant to very important, to rate the importance of each skill in their workplace and the extent to which they believe graduates currently display each skill. </a:t>
            </a:r>
            <a:endParaRPr lang="en-IE" dirty="0"/>
          </a:p>
        </p:txBody>
      </p:sp>
      <p:pic>
        <p:nvPicPr>
          <p:cNvPr id="6" name="Picture 5">
            <a:extLst>
              <a:ext uri="{FF2B5EF4-FFF2-40B4-BE49-F238E27FC236}">
                <a16:creationId xmlns:a16="http://schemas.microsoft.com/office/drawing/2014/main" id="{FA3B11E6-3C81-407B-2AD8-9C3300ADE2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8045" y="4283710"/>
            <a:ext cx="853440" cy="812800"/>
          </a:xfrm>
          <a:prstGeom prst="rect">
            <a:avLst/>
          </a:prstGeom>
          <a:solidFill>
            <a:schemeClr val="bg1"/>
          </a:solidFill>
        </p:spPr>
      </p:pic>
      <p:pic>
        <p:nvPicPr>
          <p:cNvPr id="7" name="Picture 6">
            <a:extLst>
              <a:ext uri="{FF2B5EF4-FFF2-40B4-BE49-F238E27FC236}">
                <a16:creationId xmlns:a16="http://schemas.microsoft.com/office/drawing/2014/main" id="{AC49C473-2FD2-3968-8FFF-79C9052DA3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23226" y="4583748"/>
            <a:ext cx="4591050" cy="466725"/>
          </a:xfrm>
          <a:prstGeom prst="rect">
            <a:avLst/>
          </a:prstGeom>
        </p:spPr>
      </p:pic>
    </p:spTree>
    <p:extLst>
      <p:ext uri="{BB962C8B-B14F-4D97-AF65-F5344CB8AC3E}">
        <p14:creationId xmlns:p14="http://schemas.microsoft.com/office/powerpoint/2010/main" val="98396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547D-E1F7-33D2-952D-103FDD6B429C}"/>
              </a:ext>
            </a:extLst>
          </p:cNvPr>
          <p:cNvSpPr>
            <a:spLocks noGrp="1"/>
          </p:cNvSpPr>
          <p:nvPr>
            <p:ph type="title"/>
          </p:nvPr>
        </p:nvSpPr>
        <p:spPr/>
        <p:txBody>
          <a:bodyPr>
            <a:normAutofit/>
          </a:bodyPr>
          <a:lstStyle/>
          <a:p>
            <a:r>
              <a:rPr lang="en-US" sz="2800" b="1" dirty="0">
                <a:latin typeface="Century Gothic" panose="020B0502020202020204" pitchFamily="34" charset="0"/>
              </a:rPr>
              <a:t>Social and emotional competencies</a:t>
            </a:r>
            <a:endParaRPr lang="en-IE" sz="28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2D3E12ED-A17C-56A6-78B4-B3EBE462AF65}"/>
              </a:ext>
            </a:extLst>
          </p:cNvPr>
          <p:cNvSpPr>
            <a:spLocks noGrp="1"/>
          </p:cNvSpPr>
          <p:nvPr>
            <p:ph idx="1"/>
          </p:nvPr>
        </p:nvSpPr>
        <p:spPr>
          <a:xfrm>
            <a:off x="670560" y="1200151"/>
            <a:ext cx="8016240" cy="3211829"/>
          </a:xfrm>
        </p:spPr>
        <p:txBody>
          <a:bodyPr>
            <a:normAutofit fontScale="62500" lnSpcReduction="20000"/>
          </a:bodyPr>
          <a:lstStyle/>
          <a:p>
            <a:pPr marL="0" indent="0">
              <a:buNone/>
            </a:pPr>
            <a:r>
              <a:rPr lang="en-US" dirty="0">
                <a:solidFill>
                  <a:srgbClr val="000000"/>
                </a:solidFill>
                <a:latin typeface="Times New Roman" panose="02020603050405020304" pitchFamily="18" charset="0"/>
              </a:rPr>
              <a:t>1.   E</a:t>
            </a:r>
            <a:r>
              <a:rPr lang="en-US" sz="3200" b="0" i="0" dirty="0">
                <a:solidFill>
                  <a:srgbClr val="000000"/>
                </a:solidFill>
                <a:effectLst/>
                <a:latin typeface="Times New Roman" panose="02020603050405020304" pitchFamily="18" charset="0"/>
              </a:rPr>
              <a:t>motional self-awareness (</a:t>
            </a:r>
            <a:r>
              <a:rPr lang="en-US" sz="3200" b="0" i="0" dirty="0" err="1">
                <a:solidFill>
                  <a:srgbClr val="000000"/>
                </a:solidFill>
                <a:effectLst/>
                <a:latin typeface="Times New Roman" panose="02020603050405020304" pitchFamily="18" charset="0"/>
              </a:rPr>
              <a:t>recognising</a:t>
            </a:r>
            <a:r>
              <a:rPr lang="en-US" sz="3200" b="0" i="0" dirty="0">
                <a:solidFill>
                  <a:srgbClr val="000000"/>
                </a:solidFill>
                <a:effectLst/>
                <a:latin typeface="Times New Roman" panose="02020603050405020304" pitchFamily="18" charset="0"/>
              </a:rPr>
              <a:t> own emotions and impact)</a:t>
            </a:r>
          </a:p>
          <a:p>
            <a:pPr marL="0" indent="0">
              <a:buNone/>
            </a:pPr>
            <a:r>
              <a:rPr lang="en-US" sz="3200" b="0" i="0" dirty="0">
                <a:solidFill>
                  <a:srgbClr val="000000"/>
                </a:solidFill>
                <a:effectLst/>
                <a:latin typeface="Times New Roman" panose="02020603050405020304" pitchFamily="18" charset="0"/>
              </a:rPr>
              <a:t>2.   Emotional self-control (holding disruptive emotions in check)</a:t>
            </a:r>
          </a:p>
          <a:p>
            <a:pPr marL="0" indent="0">
              <a:buNone/>
            </a:pPr>
            <a:r>
              <a:rPr lang="en-US" dirty="0">
                <a:solidFill>
                  <a:srgbClr val="000000"/>
                </a:solidFill>
                <a:latin typeface="Times New Roman" panose="02020603050405020304" pitchFamily="18" charset="0"/>
              </a:rPr>
              <a:t>3.   I</a:t>
            </a:r>
            <a:r>
              <a:rPr lang="en-US" sz="3200" b="0" i="0" dirty="0">
                <a:solidFill>
                  <a:srgbClr val="000000"/>
                </a:solidFill>
                <a:effectLst/>
                <a:latin typeface="Times New Roman" panose="02020603050405020304" pitchFamily="18" charset="0"/>
              </a:rPr>
              <a:t>nitiative (ready to act on opportunities)</a:t>
            </a:r>
          </a:p>
          <a:p>
            <a:pPr marL="0" indent="0">
              <a:buNone/>
            </a:pPr>
            <a:r>
              <a:rPr lang="en-US" sz="3200" b="0" i="0" dirty="0">
                <a:solidFill>
                  <a:srgbClr val="000000"/>
                </a:solidFill>
                <a:effectLst/>
                <a:latin typeface="Times New Roman" panose="02020603050405020304" pitchFamily="18" charset="0"/>
              </a:rPr>
              <a:t>4.   Motivation (being goal oriented)</a:t>
            </a:r>
          </a:p>
          <a:p>
            <a:pPr marL="0" indent="0">
              <a:buNone/>
            </a:pPr>
            <a:r>
              <a:rPr lang="en-US" sz="3200" b="0" i="0" dirty="0">
                <a:solidFill>
                  <a:srgbClr val="000000"/>
                </a:solidFill>
                <a:effectLst/>
                <a:latin typeface="Times New Roman" panose="02020603050405020304" pitchFamily="18" charset="0"/>
              </a:rPr>
              <a:t>5.   Adaptability (flexible, open to change)</a:t>
            </a:r>
          </a:p>
          <a:p>
            <a:pPr marL="0" indent="0">
              <a:buNone/>
            </a:pPr>
            <a:r>
              <a:rPr lang="en-US" sz="3200" b="0" i="0" dirty="0">
                <a:solidFill>
                  <a:srgbClr val="000000"/>
                </a:solidFill>
                <a:effectLst/>
                <a:latin typeface="Times New Roman" panose="02020603050405020304" pitchFamily="18" charset="0"/>
              </a:rPr>
              <a:t>6.   Positive outlook (resilient, persistent despite setbacks)</a:t>
            </a:r>
          </a:p>
          <a:p>
            <a:pPr marL="0" indent="0">
              <a:buNone/>
            </a:pPr>
            <a:r>
              <a:rPr lang="en-US" sz="3200" b="0" i="0" dirty="0">
                <a:solidFill>
                  <a:srgbClr val="000000"/>
                </a:solidFill>
                <a:effectLst/>
                <a:latin typeface="Times New Roman" panose="02020603050405020304" pitchFamily="18" charset="0"/>
              </a:rPr>
              <a:t>7.   Empathy (understanding other's feelings &amp; perspectives)</a:t>
            </a:r>
          </a:p>
          <a:p>
            <a:pPr marL="0" indent="0">
              <a:buNone/>
            </a:pPr>
            <a:r>
              <a:rPr lang="en-US" sz="3200" b="0" i="0" dirty="0">
                <a:solidFill>
                  <a:srgbClr val="000000"/>
                </a:solidFill>
                <a:effectLst/>
                <a:latin typeface="Times New Roman" panose="02020603050405020304" pitchFamily="18" charset="0"/>
              </a:rPr>
              <a:t>8.   Communication (listening openly, sending clear messages</a:t>
            </a:r>
          </a:p>
          <a:p>
            <a:pPr marL="0" indent="0">
              <a:buNone/>
            </a:pPr>
            <a:r>
              <a:rPr lang="en-US" sz="3200" b="0" i="0" dirty="0">
                <a:solidFill>
                  <a:srgbClr val="000000"/>
                </a:solidFill>
                <a:effectLst/>
                <a:latin typeface="Times New Roman" panose="02020603050405020304" pitchFamily="18" charset="0"/>
              </a:rPr>
              <a:t>9.   Conflict management (negotiating and resolving disagreements)</a:t>
            </a:r>
          </a:p>
          <a:p>
            <a:pPr marL="0" indent="0">
              <a:buNone/>
            </a:pPr>
            <a:r>
              <a:rPr lang="en-US" sz="3200" b="0" i="0" dirty="0">
                <a:solidFill>
                  <a:srgbClr val="000000"/>
                </a:solidFill>
                <a:effectLst/>
                <a:latin typeface="Times New Roman" panose="02020603050405020304" pitchFamily="18" charset="0"/>
              </a:rPr>
              <a:t>10</a:t>
            </a:r>
            <a:r>
              <a:rPr lang="en-US" dirty="0">
                <a:solidFill>
                  <a:srgbClr val="000000"/>
                </a:solidFill>
                <a:latin typeface="Times New Roman" panose="02020603050405020304" pitchFamily="18" charset="0"/>
              </a:rPr>
              <a:t>.</a:t>
            </a:r>
            <a:r>
              <a:rPr lang="en-US" sz="3200" b="0" i="0" dirty="0">
                <a:solidFill>
                  <a:srgbClr val="000000"/>
                </a:solidFill>
                <a:effectLst/>
                <a:latin typeface="Times New Roman" panose="02020603050405020304" pitchFamily="18" charset="0"/>
              </a:rPr>
              <a:t> Teamwork (working with others towards shared goals).</a:t>
            </a:r>
            <a:endParaRPr lang="en-IE" sz="3200" dirty="0">
              <a:hlinkClick r:id="rId2"/>
            </a:endParaRPr>
          </a:p>
          <a:p>
            <a:pPr marL="0" indent="0">
              <a:buNone/>
            </a:pPr>
            <a:endParaRPr lang="en-IE" dirty="0"/>
          </a:p>
        </p:txBody>
      </p:sp>
      <p:pic>
        <p:nvPicPr>
          <p:cNvPr id="4" name="Picture 3">
            <a:extLst>
              <a:ext uri="{FF2B5EF4-FFF2-40B4-BE49-F238E27FC236}">
                <a16:creationId xmlns:a16="http://schemas.microsoft.com/office/drawing/2014/main" id="{FB17349A-8D95-CF8D-8D5A-AECB470D0D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185" y="4283750"/>
            <a:ext cx="853440" cy="812800"/>
          </a:xfrm>
          <a:prstGeom prst="rect">
            <a:avLst/>
          </a:prstGeom>
          <a:solidFill>
            <a:schemeClr val="bg1"/>
          </a:solidFill>
        </p:spPr>
      </p:pic>
      <p:pic>
        <p:nvPicPr>
          <p:cNvPr id="5" name="Picture 4">
            <a:extLst>
              <a:ext uri="{FF2B5EF4-FFF2-40B4-BE49-F238E27FC236}">
                <a16:creationId xmlns:a16="http://schemas.microsoft.com/office/drawing/2014/main" id="{3092EE8E-5ABA-51CD-F077-32325996C2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1326" y="4627920"/>
            <a:ext cx="4591050" cy="466725"/>
          </a:xfrm>
          <a:prstGeom prst="rect">
            <a:avLst/>
          </a:prstGeom>
        </p:spPr>
      </p:pic>
    </p:spTree>
    <p:extLst>
      <p:ext uri="{BB962C8B-B14F-4D97-AF65-F5344CB8AC3E}">
        <p14:creationId xmlns:p14="http://schemas.microsoft.com/office/powerpoint/2010/main" val="283381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939F-D434-6C54-1DEB-AF24F7237618}"/>
              </a:ext>
            </a:extLst>
          </p:cNvPr>
          <p:cNvSpPr>
            <a:spLocks noGrp="1"/>
          </p:cNvSpPr>
          <p:nvPr>
            <p:ph type="title"/>
          </p:nvPr>
        </p:nvSpPr>
        <p:spPr/>
        <p:txBody>
          <a:bodyPr>
            <a:normAutofit/>
          </a:bodyPr>
          <a:lstStyle/>
          <a:p>
            <a:r>
              <a:rPr lang="en-US" sz="2800" b="1" dirty="0">
                <a:latin typeface="Century Gothic" panose="020B0502020202020204" pitchFamily="34" charset="0"/>
              </a:rPr>
              <a:t>Results</a:t>
            </a:r>
            <a:endParaRPr lang="en-IE" sz="28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2A3FF24-566D-0171-B88E-DE08F57407B1}"/>
              </a:ext>
            </a:extLst>
          </p:cNvPr>
          <p:cNvSpPr>
            <a:spLocks noGrp="1"/>
          </p:cNvSpPr>
          <p:nvPr>
            <p:ph idx="1"/>
          </p:nvPr>
        </p:nvSpPr>
        <p:spPr/>
        <p:txBody>
          <a:bodyPr>
            <a:normAutofit fontScale="70000" lnSpcReduction="20000"/>
          </a:bodyPr>
          <a:lstStyle/>
          <a:p>
            <a:pPr algn="l"/>
            <a:r>
              <a:rPr lang="en-US" b="0" i="0" dirty="0">
                <a:solidFill>
                  <a:srgbClr val="000000"/>
                </a:solidFill>
                <a:effectLst/>
                <a:latin typeface="Times New Roman" panose="02020603050405020304" pitchFamily="18" charset="0"/>
              </a:rPr>
              <a:t>93.3% of employers (n=119) deemed all ten competencies as being either ‘very important’ or ‘important’.</a:t>
            </a:r>
          </a:p>
          <a:p>
            <a:pPr marL="0" indent="0" algn="l">
              <a:buNone/>
            </a:pPr>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Notably, the pattern of socio-emotional skills rated important differed by sector. For example, on average, communication (m = 3.9), teamwork (m = 3.7) and motivation (m = 3.7) were rated most important for professional services, while for those working in human health, social care and education, the most highly rated skills were communication (m = 3.7), adaptability (m = 3.6), empathy (m = 3.6) and emotional self-control (m = 3.6). These differences informed the development of the workshops.</a:t>
            </a:r>
          </a:p>
          <a:p>
            <a:endParaRPr lang="en-IE" dirty="0"/>
          </a:p>
        </p:txBody>
      </p:sp>
      <p:pic>
        <p:nvPicPr>
          <p:cNvPr id="4" name="Picture 3">
            <a:extLst>
              <a:ext uri="{FF2B5EF4-FFF2-40B4-BE49-F238E27FC236}">
                <a16:creationId xmlns:a16="http://schemas.microsoft.com/office/drawing/2014/main" id="{F06FD58B-3163-855B-1400-EFE574601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3285" y="4269820"/>
            <a:ext cx="853440" cy="812800"/>
          </a:xfrm>
          <a:prstGeom prst="rect">
            <a:avLst/>
          </a:prstGeom>
          <a:solidFill>
            <a:schemeClr val="bg1"/>
          </a:solidFill>
        </p:spPr>
      </p:pic>
      <p:pic>
        <p:nvPicPr>
          <p:cNvPr id="5" name="Picture 4">
            <a:extLst>
              <a:ext uri="{FF2B5EF4-FFF2-40B4-BE49-F238E27FC236}">
                <a16:creationId xmlns:a16="http://schemas.microsoft.com/office/drawing/2014/main" id="{B8E8E7F2-3D84-2F17-D040-CC464B424A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10715" y="4636850"/>
            <a:ext cx="4591050" cy="466725"/>
          </a:xfrm>
          <a:prstGeom prst="rect">
            <a:avLst/>
          </a:prstGeom>
        </p:spPr>
      </p:pic>
    </p:spTree>
    <p:extLst>
      <p:ext uri="{BB962C8B-B14F-4D97-AF65-F5344CB8AC3E}">
        <p14:creationId xmlns:p14="http://schemas.microsoft.com/office/powerpoint/2010/main" val="2095419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2241-41D8-F62E-161F-4E6C68A711A9}"/>
              </a:ext>
            </a:extLst>
          </p:cNvPr>
          <p:cNvSpPr>
            <a:spLocks noGrp="1"/>
          </p:cNvSpPr>
          <p:nvPr>
            <p:ph type="title"/>
          </p:nvPr>
        </p:nvSpPr>
        <p:spPr/>
        <p:txBody>
          <a:bodyPr>
            <a:noAutofit/>
          </a:bodyPr>
          <a:lstStyle/>
          <a:p>
            <a:r>
              <a:rPr lang="en-US" sz="1800" b="1" dirty="0">
                <a:latin typeface="Century Gothic" panose="020B0502020202020204" pitchFamily="34" charset="0"/>
              </a:rPr>
              <a:t>Mean ratings of the importance of social/emotional competencies in each sector, overlaid with current ratings by employers</a:t>
            </a:r>
            <a:endParaRPr lang="en-IE" sz="1800" b="1" dirty="0">
              <a:latin typeface="Century Gothic" panose="020B0502020202020204" pitchFamily="34" charset="0"/>
            </a:endParaRPr>
          </a:p>
        </p:txBody>
      </p:sp>
      <p:pic>
        <p:nvPicPr>
          <p:cNvPr id="1026" name="Picture 2" descr="Mean ratings by sector: the importance of SES overlaid with graduate competence in SES">
            <a:extLst>
              <a:ext uri="{FF2B5EF4-FFF2-40B4-BE49-F238E27FC236}">
                <a16:creationId xmlns:a16="http://schemas.microsoft.com/office/drawing/2014/main" id="{A8A860B1-D099-6328-76F5-92DDB62036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740" y="1329929"/>
            <a:ext cx="7360920" cy="345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3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468718"/>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n-ea"/>
                <a:cs typeface="+mn-cs"/>
              </a:rPr>
              <a:t>COVID-19</a:t>
            </a: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42441" y="1514692"/>
            <a:ext cx="8624349" cy="2246769"/>
          </a:xfrm>
          <a:prstGeom prst="rect">
            <a:avLst/>
          </a:prstGeom>
          <a:noFill/>
        </p:spPr>
        <p:txBody>
          <a:bodyPr wrap="none" rtlCol="0">
            <a:spAutoFit/>
          </a:bodyPr>
          <a:lstStyle/>
          <a:p>
            <a:r>
              <a:rPr lang="en-US" sz="2800" dirty="0"/>
              <a:t>The COVID-19 pandemic severely hampered our ability to </a:t>
            </a:r>
          </a:p>
          <a:p>
            <a:r>
              <a:rPr lang="en-US" sz="2800" dirty="0"/>
              <a:t>recruit students for the  work readiness workshops.  </a:t>
            </a:r>
          </a:p>
          <a:p>
            <a:r>
              <a:rPr lang="en-US" sz="2800" dirty="0"/>
              <a:t>As a result, only 24 students completed workshops.  </a:t>
            </a:r>
          </a:p>
          <a:p>
            <a:r>
              <a:rPr lang="en-US" sz="2800" dirty="0"/>
              <a:t>A majority of the workshops were also delivered online </a:t>
            </a:r>
          </a:p>
          <a:p>
            <a:r>
              <a:rPr lang="en-US" sz="2800" dirty="0"/>
              <a:t>rather than being face to face as was originally planned. </a:t>
            </a:r>
            <a:endParaRPr lang="en-IE" sz="2800" dirty="0"/>
          </a:p>
        </p:txBody>
      </p:sp>
    </p:spTree>
    <p:extLst>
      <p:ext uri="{BB962C8B-B14F-4D97-AF65-F5344CB8AC3E}">
        <p14:creationId xmlns:p14="http://schemas.microsoft.com/office/powerpoint/2010/main" val="114770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228726"/>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n-ea"/>
                <a:cs typeface="+mn-cs"/>
              </a:rPr>
              <a:t>Work readiness </a:t>
            </a: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mn-lt"/>
                <a:ea typeface="+mn-ea"/>
                <a:cs typeface="+mn-cs"/>
              </a:rPr>
              <a:t>workshops</a:t>
            </a: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ontent Placeholder 2" descr="SmartArt graphic">
            <a:extLst>
              <a:ext uri="{FF2B5EF4-FFF2-40B4-BE49-F238E27FC236}">
                <a16:creationId xmlns:a16="http://schemas.microsoft.com/office/drawing/2014/main" id="{27362787-7304-47E9-B69B-E776779BD977}"/>
              </a:ext>
            </a:extLst>
          </p:cNvPr>
          <p:cNvGraphicFramePr>
            <a:graphicFrameLocks noGrp="1"/>
          </p:cNvGraphicFramePr>
          <p:nvPr>
            <p:ph idx="1"/>
            <p:extLst>
              <p:ext uri="{D42A27DB-BD31-4B8C-83A1-F6EECF244321}">
                <p14:modId xmlns:p14="http://schemas.microsoft.com/office/powerpoint/2010/main" val="2498940686"/>
              </p:ext>
            </p:extLst>
          </p:nvPr>
        </p:nvGraphicFramePr>
        <p:xfrm>
          <a:off x="4017379" y="896925"/>
          <a:ext cx="4601248" cy="3634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a16="http://schemas.microsoft.com/office/drawing/2014/main" id="{B8A8D236-6049-4233-84D9-79A5BB3D284A}"/>
              </a:ext>
            </a:extLst>
          </p:cNvPr>
          <p:cNvSpPr txBox="1">
            <a:spLocks/>
          </p:cNvSpPr>
          <p:nvPr/>
        </p:nvSpPr>
        <p:spPr>
          <a:xfrm>
            <a:off x="468084" y="1123723"/>
            <a:ext cx="3008313" cy="871538"/>
          </a:xfrm>
          <a:prstGeom prst="rect">
            <a:avLst/>
          </a:prstGeom>
        </p:spPr>
        <p:txBody>
          <a:bodyPr vert="horz" lIns="91440" tIns="45720" rIns="91440" bIns="45720" rtlCol="0" anchor="b">
            <a:normAutofit fontScale="97500" lnSpcReduction="1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004C6C"/>
                </a:solidFill>
                <a:effectLst/>
                <a:uLnTx/>
                <a:uFillTx/>
                <a:ea typeface="+mj-ea"/>
                <a:cs typeface="+mj-cs"/>
              </a:rPr>
              <a:t>Pedagogical</a:t>
            </a:r>
            <a:r>
              <a:rPr kumimoji="0" lang="en-IE" sz="2800" b="1" i="0" u="none" strike="noStrike" kern="1200" cap="none" spc="0" normalizeH="0" baseline="0" noProof="0" dirty="0">
                <a:ln>
                  <a:noFill/>
                </a:ln>
                <a:solidFill>
                  <a:srgbClr val="004C6C"/>
                </a:solidFill>
                <a:effectLst/>
                <a:uLnTx/>
                <a:uFillTx/>
                <a:latin typeface="Prophet"/>
                <a:ea typeface="+mj-ea"/>
                <a:cs typeface="+mj-cs"/>
              </a:rPr>
              <a:t> principles</a:t>
            </a:r>
          </a:p>
        </p:txBody>
      </p:sp>
      <p:sp>
        <p:nvSpPr>
          <p:cNvPr id="9" name="Text Placeholder 3">
            <a:extLst>
              <a:ext uri="{FF2B5EF4-FFF2-40B4-BE49-F238E27FC236}">
                <a16:creationId xmlns:a16="http://schemas.microsoft.com/office/drawing/2014/main" id="{97A0E40F-811F-4EE7-945C-46C97382150C}"/>
              </a:ext>
            </a:extLst>
          </p:cNvPr>
          <p:cNvSpPr txBox="1">
            <a:spLocks/>
          </p:cNvSpPr>
          <p:nvPr/>
        </p:nvSpPr>
        <p:spPr>
          <a:xfrm>
            <a:off x="468084" y="2043345"/>
            <a:ext cx="3008313" cy="2167915"/>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4C6C"/>
                </a:solidFill>
                <a:effectLst/>
                <a:uLnTx/>
                <a:uFillTx/>
                <a:latin typeface="Visuelt"/>
                <a:ea typeface="+mn-ea"/>
                <a:cs typeface="+mn-cs"/>
              </a:rPr>
              <a:t>Student-centred</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4C6C"/>
                </a:solidFill>
                <a:effectLst/>
                <a:uLnTx/>
                <a:uFillTx/>
                <a:ea typeface="+mn-ea"/>
                <a:cs typeface="+mn-cs"/>
              </a:rPr>
              <a:t>Tailored</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4C6C"/>
                </a:solidFill>
                <a:effectLst/>
                <a:uLnTx/>
                <a:uFillTx/>
                <a:latin typeface="Visuelt"/>
                <a:ea typeface="+mn-ea"/>
                <a:cs typeface="+mn-cs"/>
              </a:rPr>
              <a:t>Experiential</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4C6C"/>
                </a:solidFill>
                <a:effectLst/>
                <a:uLnTx/>
                <a:uFillTx/>
                <a:latin typeface="Visuelt"/>
                <a:ea typeface="+mn-ea"/>
                <a:cs typeface="+mn-cs"/>
              </a:rPr>
              <a:t>Interactive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4C6C"/>
                </a:solidFill>
                <a:effectLst/>
                <a:uLnTx/>
                <a:uFillTx/>
                <a:latin typeface="Visuelt"/>
                <a:ea typeface="+mn-ea"/>
                <a:cs typeface="+mn-cs"/>
              </a:rPr>
              <a:t>Reflective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4C6C"/>
                </a:solidFill>
                <a:effectLst/>
                <a:uLnTx/>
                <a:uFillTx/>
                <a:latin typeface="Visuelt"/>
                <a:ea typeface="+mn-ea"/>
                <a:cs typeface="+mn-cs"/>
              </a:rPr>
              <a:t>Authentic</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IE" sz="2000" b="0" i="0" u="none" strike="noStrike" kern="1200" cap="none" spc="0" normalizeH="0" baseline="0" noProof="0" dirty="0">
              <a:ln>
                <a:noFill/>
              </a:ln>
              <a:solidFill>
                <a:srgbClr val="004C6C"/>
              </a:solidFill>
              <a:effectLst/>
              <a:uLnTx/>
              <a:uFillTx/>
              <a:latin typeface="Visuelt"/>
              <a:ea typeface="+mn-ea"/>
              <a:cs typeface="+mn-cs"/>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dirty="0">
              <a:ln>
                <a:noFill/>
              </a:ln>
              <a:solidFill>
                <a:srgbClr val="004C6C"/>
              </a:solidFill>
              <a:effectLst/>
              <a:uLnTx/>
              <a:uFillTx/>
              <a:latin typeface="Visuelt"/>
              <a:ea typeface="+mn-ea"/>
              <a:cs typeface="+mn-cs"/>
            </a:endParaRPr>
          </a:p>
        </p:txBody>
      </p:sp>
    </p:spTree>
    <p:extLst>
      <p:ext uri="{BB962C8B-B14F-4D97-AF65-F5344CB8AC3E}">
        <p14:creationId xmlns:p14="http://schemas.microsoft.com/office/powerpoint/2010/main" val="34317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D770EFB7-325E-4D1B-B37B-0A0F79B8CF7F}"/>
                                            </p:graphicEl>
                                          </p:spTgt>
                                        </p:tgtEl>
                                        <p:attrNameLst>
                                          <p:attrName>style.visibility</p:attrName>
                                        </p:attrNameLst>
                                      </p:cBhvr>
                                      <p:to>
                                        <p:strVal val="visible"/>
                                      </p:to>
                                    </p:set>
                                    <p:animEffect transition="in" filter="fade">
                                      <p:cBhvr>
                                        <p:cTn id="7" dur="1000"/>
                                        <p:tgtEl>
                                          <p:spTgt spid="6">
                                            <p:graphicEl>
                                              <a:dgm id="{D770EFB7-325E-4D1B-B37B-0A0F79B8CF7F}"/>
                                            </p:graphicEl>
                                          </p:spTgt>
                                        </p:tgtEl>
                                      </p:cBhvr>
                                    </p:animEffect>
                                    <p:anim calcmode="lin" valueType="num">
                                      <p:cBhvr>
                                        <p:cTn id="8" dur="1000" fill="hold"/>
                                        <p:tgtEl>
                                          <p:spTgt spid="6">
                                            <p:graphicEl>
                                              <a:dgm id="{D770EFB7-325E-4D1B-B37B-0A0F79B8CF7F}"/>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D770EFB7-325E-4D1B-B37B-0A0F79B8CF7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7A8AD930-B418-44EE-A2F2-34B46E252C5B}"/>
                                            </p:graphicEl>
                                          </p:spTgt>
                                        </p:tgtEl>
                                        <p:attrNameLst>
                                          <p:attrName>style.visibility</p:attrName>
                                        </p:attrNameLst>
                                      </p:cBhvr>
                                      <p:to>
                                        <p:strVal val="visible"/>
                                      </p:to>
                                    </p:set>
                                    <p:animEffect transition="in" filter="fade">
                                      <p:cBhvr>
                                        <p:cTn id="14" dur="1000"/>
                                        <p:tgtEl>
                                          <p:spTgt spid="6">
                                            <p:graphicEl>
                                              <a:dgm id="{7A8AD930-B418-44EE-A2F2-34B46E252C5B}"/>
                                            </p:graphicEl>
                                          </p:spTgt>
                                        </p:tgtEl>
                                      </p:cBhvr>
                                    </p:animEffect>
                                    <p:anim calcmode="lin" valueType="num">
                                      <p:cBhvr>
                                        <p:cTn id="15" dur="1000" fill="hold"/>
                                        <p:tgtEl>
                                          <p:spTgt spid="6">
                                            <p:graphicEl>
                                              <a:dgm id="{7A8AD930-B418-44EE-A2F2-34B46E252C5B}"/>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7A8AD930-B418-44EE-A2F2-34B46E252C5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4B530607-052E-4E27-8E22-18A7279C119F}"/>
                                            </p:graphicEl>
                                          </p:spTgt>
                                        </p:tgtEl>
                                        <p:attrNameLst>
                                          <p:attrName>style.visibility</p:attrName>
                                        </p:attrNameLst>
                                      </p:cBhvr>
                                      <p:to>
                                        <p:strVal val="visible"/>
                                      </p:to>
                                    </p:set>
                                    <p:animEffect transition="in" filter="fade">
                                      <p:cBhvr>
                                        <p:cTn id="21" dur="1000"/>
                                        <p:tgtEl>
                                          <p:spTgt spid="6">
                                            <p:graphicEl>
                                              <a:dgm id="{4B530607-052E-4E27-8E22-18A7279C119F}"/>
                                            </p:graphicEl>
                                          </p:spTgt>
                                        </p:tgtEl>
                                      </p:cBhvr>
                                    </p:animEffect>
                                    <p:anim calcmode="lin" valueType="num">
                                      <p:cBhvr>
                                        <p:cTn id="22" dur="1000" fill="hold"/>
                                        <p:tgtEl>
                                          <p:spTgt spid="6">
                                            <p:graphicEl>
                                              <a:dgm id="{4B530607-052E-4E27-8E22-18A7279C119F}"/>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4B530607-052E-4E27-8E22-18A7279C119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DE64EA6B-943A-4863-A999-4A1FA2F320F4}"/>
                                            </p:graphicEl>
                                          </p:spTgt>
                                        </p:tgtEl>
                                        <p:attrNameLst>
                                          <p:attrName>style.visibility</p:attrName>
                                        </p:attrNameLst>
                                      </p:cBhvr>
                                      <p:to>
                                        <p:strVal val="visible"/>
                                      </p:to>
                                    </p:set>
                                    <p:animEffect transition="in" filter="fade">
                                      <p:cBhvr>
                                        <p:cTn id="28" dur="1000"/>
                                        <p:tgtEl>
                                          <p:spTgt spid="6">
                                            <p:graphicEl>
                                              <a:dgm id="{DE64EA6B-943A-4863-A999-4A1FA2F320F4}"/>
                                            </p:graphicEl>
                                          </p:spTgt>
                                        </p:tgtEl>
                                      </p:cBhvr>
                                    </p:animEffect>
                                    <p:anim calcmode="lin" valueType="num">
                                      <p:cBhvr>
                                        <p:cTn id="29" dur="1000" fill="hold"/>
                                        <p:tgtEl>
                                          <p:spTgt spid="6">
                                            <p:graphicEl>
                                              <a:dgm id="{DE64EA6B-943A-4863-A999-4A1FA2F320F4}"/>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DE64EA6B-943A-4863-A999-4A1FA2F320F4}"/>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9E127195-6CCC-478D-B1B6-72FFB3C183B0}"/>
                                            </p:graphicEl>
                                          </p:spTgt>
                                        </p:tgtEl>
                                        <p:attrNameLst>
                                          <p:attrName>style.visibility</p:attrName>
                                        </p:attrNameLst>
                                      </p:cBhvr>
                                      <p:to>
                                        <p:strVal val="visible"/>
                                      </p:to>
                                    </p:set>
                                    <p:animEffect transition="in" filter="fade">
                                      <p:cBhvr>
                                        <p:cTn id="35" dur="1000"/>
                                        <p:tgtEl>
                                          <p:spTgt spid="6">
                                            <p:graphicEl>
                                              <a:dgm id="{9E127195-6CCC-478D-B1B6-72FFB3C183B0}"/>
                                            </p:graphicEl>
                                          </p:spTgt>
                                        </p:tgtEl>
                                      </p:cBhvr>
                                    </p:animEffect>
                                    <p:anim calcmode="lin" valueType="num">
                                      <p:cBhvr>
                                        <p:cTn id="36" dur="1000" fill="hold"/>
                                        <p:tgtEl>
                                          <p:spTgt spid="6">
                                            <p:graphicEl>
                                              <a:dgm id="{9E127195-6CCC-478D-B1B6-72FFB3C183B0}"/>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9E127195-6CCC-478D-B1B6-72FFB3C183B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Effect transition="in" filter="fade">
                                      <p:cBhvr>
                                        <p:cTn id="56" dur="1000"/>
                                        <p:tgtEl>
                                          <p:spTgt spid="9">
                                            <p:txEl>
                                              <p:pRg st="1" end="1"/>
                                            </p:txEl>
                                          </p:spTgt>
                                        </p:tgtEl>
                                      </p:cBhvr>
                                    </p:animEffect>
                                    <p:anim calcmode="lin" valueType="num">
                                      <p:cBhvr>
                                        <p:cTn id="5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fade">
                                      <p:cBhvr>
                                        <p:cTn id="63" dur="1000"/>
                                        <p:tgtEl>
                                          <p:spTgt spid="9">
                                            <p:txEl>
                                              <p:pRg st="2" end="2"/>
                                            </p:txEl>
                                          </p:spTgt>
                                        </p:tgtEl>
                                      </p:cBhvr>
                                    </p:animEffect>
                                    <p:anim calcmode="lin" valueType="num">
                                      <p:cBhvr>
                                        <p:cTn id="6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xEl>
                                              <p:pRg st="3" end="3"/>
                                            </p:txEl>
                                          </p:spTgt>
                                        </p:tgtEl>
                                        <p:attrNameLst>
                                          <p:attrName>style.visibility</p:attrName>
                                        </p:attrNameLst>
                                      </p:cBhvr>
                                      <p:to>
                                        <p:strVal val="visible"/>
                                      </p:to>
                                    </p:set>
                                    <p:animEffect transition="in" filter="fade">
                                      <p:cBhvr>
                                        <p:cTn id="70" dur="1000"/>
                                        <p:tgtEl>
                                          <p:spTgt spid="9">
                                            <p:txEl>
                                              <p:pRg st="3" end="3"/>
                                            </p:txEl>
                                          </p:spTgt>
                                        </p:tgtEl>
                                      </p:cBhvr>
                                    </p:animEffect>
                                    <p:anim calcmode="lin" valueType="num">
                                      <p:cBhvr>
                                        <p:cTn id="7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xEl>
                                              <p:pRg st="4" end="4"/>
                                            </p:txEl>
                                          </p:spTgt>
                                        </p:tgtEl>
                                        <p:attrNameLst>
                                          <p:attrName>style.visibility</p:attrName>
                                        </p:attrNameLst>
                                      </p:cBhvr>
                                      <p:to>
                                        <p:strVal val="visible"/>
                                      </p:to>
                                    </p:set>
                                    <p:animEffect transition="in" filter="fade">
                                      <p:cBhvr>
                                        <p:cTn id="77" dur="1000"/>
                                        <p:tgtEl>
                                          <p:spTgt spid="9">
                                            <p:txEl>
                                              <p:pRg st="4" end="4"/>
                                            </p:txEl>
                                          </p:spTgt>
                                        </p:tgtEl>
                                      </p:cBhvr>
                                    </p:animEffect>
                                    <p:anim calcmode="lin" valueType="num">
                                      <p:cBhvr>
                                        <p:cTn id="7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txEl>
                                              <p:pRg st="5" end="5"/>
                                            </p:txEl>
                                          </p:spTgt>
                                        </p:tgtEl>
                                        <p:attrNameLst>
                                          <p:attrName>style.visibility</p:attrName>
                                        </p:attrNameLst>
                                      </p:cBhvr>
                                      <p:to>
                                        <p:strVal val="visible"/>
                                      </p:to>
                                    </p:set>
                                    <p:animEffect transition="in" filter="fade">
                                      <p:cBhvr>
                                        <p:cTn id="84" dur="1000"/>
                                        <p:tgtEl>
                                          <p:spTgt spid="9">
                                            <p:txEl>
                                              <p:pRg st="5" end="5"/>
                                            </p:txEl>
                                          </p:spTgt>
                                        </p:tgtEl>
                                      </p:cBhvr>
                                    </p:animEffect>
                                    <p:anim calcmode="lin" valueType="num">
                                      <p:cBhvr>
                                        <p:cTn id="8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228726"/>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mn-lt"/>
                <a:ea typeface="+mn-ea"/>
                <a:cs typeface="+mn-cs"/>
              </a:rPr>
              <a:t>Analysis</a:t>
            </a: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468084" y="898723"/>
            <a:ext cx="8473492" cy="4016484"/>
          </a:xfrm>
          <a:prstGeom prst="rect">
            <a:avLst/>
          </a:prstGeom>
        </p:spPr>
        <p:txBody>
          <a:bodyPr wrap="square">
            <a:spAutoFit/>
          </a:bodyPr>
          <a:lstStyle/>
          <a:p>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Prior to completing the five week work readiness module and again two weeks after having done so, participants completed the </a:t>
            </a:r>
            <a:r>
              <a:rPr lang="en-GB" sz="1700" dirty="0" err="1">
                <a:solidFill>
                  <a:sysClr val="windowText" lastClr="000000">
                    <a:lumMod val="85000"/>
                    <a:lumOff val="15000"/>
                  </a:sysClr>
                </a:solidFill>
                <a:latin typeface="Calibri" panose="020F0502020204030204" pitchFamily="34" charset="0"/>
                <a:cs typeface="Calibri" panose="020F0502020204030204" pitchFamily="34" charset="0"/>
              </a:rPr>
              <a:t>TEIQue</a:t>
            </a:r>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 (</a:t>
            </a:r>
            <a:r>
              <a:rPr lang="en-GB" sz="1700" dirty="0" err="1">
                <a:solidFill>
                  <a:sysClr val="windowText" lastClr="000000">
                    <a:lumMod val="85000"/>
                    <a:lumOff val="15000"/>
                  </a:sysClr>
                </a:solidFill>
                <a:latin typeface="Calibri" panose="020F0502020204030204" pitchFamily="34" charset="0"/>
                <a:cs typeface="Calibri" panose="020F0502020204030204" pitchFamily="34" charset="0"/>
              </a:rPr>
              <a:t>Petrides</a:t>
            </a:r>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 2014) and the Employability Development Profile (</a:t>
            </a:r>
            <a:r>
              <a:rPr lang="en-GB" sz="1700" dirty="0" err="1">
                <a:solidFill>
                  <a:sysClr val="windowText" lastClr="000000">
                    <a:lumMod val="85000"/>
                    <a:lumOff val="15000"/>
                  </a:sysClr>
                </a:solidFill>
                <a:latin typeface="Calibri" panose="020F0502020204030204" pitchFamily="34" charset="0"/>
                <a:cs typeface="Calibri" panose="020F0502020204030204" pitchFamily="34" charset="0"/>
              </a:rPr>
              <a:t>Dacre</a:t>
            </a:r>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 Pool, </a:t>
            </a:r>
            <a:r>
              <a:rPr lang="en-GB" sz="1700" dirty="0" err="1">
                <a:solidFill>
                  <a:sysClr val="windowText" lastClr="000000">
                    <a:lumMod val="85000"/>
                    <a:lumOff val="15000"/>
                  </a:sysClr>
                </a:solidFill>
                <a:latin typeface="Calibri" panose="020F0502020204030204" pitchFamily="34" charset="0"/>
                <a:cs typeface="Calibri" panose="020F0502020204030204" pitchFamily="34" charset="0"/>
              </a:rPr>
              <a:t>Qualter</a:t>
            </a:r>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 and Sewell 2014) which measures work readiness.</a:t>
            </a:r>
          </a:p>
          <a:p>
            <a:endParaRPr lang="en-GB" sz="1700" dirty="0">
              <a:solidFill>
                <a:sysClr val="windowText" lastClr="000000">
                  <a:lumMod val="85000"/>
                  <a:lumOff val="15000"/>
                </a:sysClr>
              </a:solidFill>
              <a:latin typeface="Calibri" panose="020F0502020204030204" pitchFamily="34" charset="0"/>
              <a:cs typeface="Calibri" panose="020F0502020204030204" pitchFamily="34" charset="0"/>
            </a:endParaRPr>
          </a:p>
          <a:p>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Students were also invited to a mock competency-based interview with an employer in</a:t>
            </a:r>
          </a:p>
          <a:p>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their chosen field of study.  The interviews focused on the EI component of the recruitment process e.g. motivation for applying for the position in question, teamwork, interpersonal skills. </a:t>
            </a:r>
          </a:p>
          <a:p>
            <a:endParaRPr lang="en-GB" sz="1700" dirty="0">
              <a:solidFill>
                <a:sysClr val="windowText" lastClr="000000">
                  <a:lumMod val="85000"/>
                  <a:lumOff val="15000"/>
                </a:sysClr>
              </a:solidFill>
              <a:latin typeface="Calibri" panose="020F0502020204030204" pitchFamily="34" charset="0"/>
              <a:cs typeface="Calibri" panose="020F0502020204030204" pitchFamily="34" charset="0"/>
            </a:endParaRPr>
          </a:p>
          <a:p>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Following the interviews, employers were asked just one question – If this had been a genuine interview for the position in question, would you have hired this candidate, yes or no?  Students were not told whether they would have been hired or not but did receive feedback and advice on their interview performance.  </a:t>
            </a:r>
          </a:p>
          <a:p>
            <a:endParaRPr lang="en-GB" sz="1600" b="1"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3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180975" y="1031444"/>
            <a:ext cx="815552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Results - EI</a:t>
            </a:r>
            <a:endParaRPr kumimoji="0" lang="en-IE"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art showing the full detail of the Scale for Emotional Intelligence. Important highlights on the slide"/>
          <p:cNvPicPr>
            <a:picLocks noChangeAspect="1"/>
          </p:cNvPicPr>
          <p:nvPr/>
        </p:nvPicPr>
        <p:blipFill>
          <a:blip r:embed="rId4"/>
          <a:stretch>
            <a:fillRect/>
          </a:stretch>
        </p:blipFill>
        <p:spPr>
          <a:xfrm>
            <a:off x="2759578" y="697132"/>
            <a:ext cx="6237839" cy="3916237"/>
          </a:xfrm>
          <a:prstGeom prst="rect">
            <a:avLst/>
          </a:prstGeom>
        </p:spPr>
      </p:pic>
      <p:sp>
        <p:nvSpPr>
          <p:cNvPr id="7" name="Text Placeholder 3">
            <a:extLst>
              <a:ext uri="{FF2B5EF4-FFF2-40B4-BE49-F238E27FC236}">
                <a16:creationId xmlns:a16="http://schemas.microsoft.com/office/drawing/2014/main" id="{F0B08749-F6A6-46EF-917D-61BF8829EECE}"/>
              </a:ext>
            </a:extLst>
          </p:cNvPr>
          <p:cNvSpPr txBox="1">
            <a:spLocks/>
          </p:cNvSpPr>
          <p:nvPr/>
        </p:nvSpPr>
        <p:spPr>
          <a:xfrm>
            <a:off x="180975" y="1837163"/>
            <a:ext cx="2332061" cy="216791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solidFill>
                  <a:srgbClr val="004C6C"/>
                </a:solidFill>
                <a:latin typeface="Visuelt"/>
              </a:rPr>
              <a:t>6.4% </a:t>
            </a:r>
            <a:r>
              <a:rPr lang="en-IE" sz="1600" dirty="0">
                <a:solidFill>
                  <a:srgbClr val="004C6C"/>
                </a:solidFill>
              </a:rPr>
              <a:t>improvement</a:t>
            </a:r>
            <a:r>
              <a:rPr lang="en-IE" sz="1600" dirty="0">
                <a:solidFill>
                  <a:srgbClr val="004C6C"/>
                </a:solidFill>
                <a:latin typeface="Visuelt"/>
              </a:rPr>
              <a:t> on average.</a:t>
            </a:r>
          </a:p>
          <a:p>
            <a:pPr marL="285750" indent="-285750">
              <a:buFont typeface="Arial" panose="020B0604020202020204" pitchFamily="34" charset="0"/>
              <a:buChar char="•"/>
            </a:pPr>
            <a:r>
              <a:rPr lang="en-IE" sz="1600" dirty="0">
                <a:solidFill>
                  <a:srgbClr val="004C6C"/>
                </a:solidFill>
                <a:latin typeface="Visuelt"/>
              </a:rPr>
              <a:t>Significant increases in target SES.</a:t>
            </a:r>
          </a:p>
          <a:p>
            <a:pPr marL="285750" indent="-285750">
              <a:buFont typeface="Arial" panose="020B0604020202020204" pitchFamily="34" charset="0"/>
              <a:buChar char="•"/>
            </a:pPr>
            <a:r>
              <a:rPr lang="en-IE" sz="1600" dirty="0">
                <a:solidFill>
                  <a:srgbClr val="004C6C"/>
                </a:solidFill>
                <a:latin typeface="Visuelt"/>
              </a:rPr>
              <a:t>Improved self-efficacy.</a:t>
            </a:r>
          </a:p>
        </p:txBody>
      </p:sp>
    </p:spTree>
    <p:extLst>
      <p:ext uri="{BB962C8B-B14F-4D97-AF65-F5344CB8AC3E}">
        <p14:creationId xmlns:p14="http://schemas.microsoft.com/office/powerpoint/2010/main" val="128615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1265A6-6A0F-413B-8DD4-B60B47314E7E}"/>
              </a:ext>
            </a:extLst>
          </p:cNvPr>
          <p:cNvSpPr txBox="1">
            <a:spLocks noGrp="1"/>
          </p:cNvSpPr>
          <p:nvPr>
            <p:ph type="title" idx="4294967295"/>
          </p:nvPr>
        </p:nvSpPr>
        <p:spPr>
          <a:xfrm>
            <a:off x="5467275" y="783726"/>
            <a:ext cx="2789239" cy="6846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IE" sz="2000" b="1" i="0" u="none" strike="noStrike" kern="1200" cap="none" spc="0" normalizeH="0" baseline="0" noProof="0" dirty="0">
                <a:ln>
                  <a:noFill/>
                </a:ln>
                <a:solidFill>
                  <a:srgbClr val="004C6C"/>
                </a:solidFill>
                <a:effectLst/>
                <a:uLnTx/>
                <a:uFillTx/>
                <a:latin typeface="Prophet"/>
                <a:ea typeface="+mj-ea"/>
                <a:cs typeface="+mj-cs"/>
              </a:rPr>
              <a:t>EDP </a:t>
            </a:r>
            <a:r>
              <a:rPr kumimoji="0" lang="en-IE" sz="2000" b="1" i="0" u="none" strike="noStrike" kern="1200" cap="none" spc="0" normalizeH="0" baseline="0" noProof="0" dirty="0">
                <a:ln>
                  <a:noFill/>
                </a:ln>
                <a:solidFill>
                  <a:srgbClr val="004C6C"/>
                </a:solidFill>
                <a:effectLst/>
                <a:uLnTx/>
                <a:uFillTx/>
                <a:latin typeface="+mj-lt"/>
                <a:ea typeface="+mj-ea"/>
                <a:cs typeface="+mj-cs"/>
              </a:rPr>
              <a:t>Results</a:t>
            </a:r>
          </a:p>
        </p:txBody>
      </p:sp>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pic>
        <p:nvPicPr>
          <p:cNvPr id="6" name="Picture 5" descr="CareerEDGE: Employability Development Profile.&#10;Scale: strongly disagree is 1, strongly agree is 7. 28 items total."/>
          <p:cNvPicPr>
            <a:picLocks noChangeAspect="1"/>
          </p:cNvPicPr>
          <p:nvPr/>
        </p:nvPicPr>
        <p:blipFill>
          <a:blip r:embed="rId4"/>
          <a:stretch>
            <a:fillRect/>
          </a:stretch>
        </p:blipFill>
        <p:spPr>
          <a:xfrm>
            <a:off x="41365" y="335950"/>
            <a:ext cx="5425910" cy="2908044"/>
          </a:xfrm>
          <a:prstGeom prst="rect">
            <a:avLst/>
          </a:prstGeom>
        </p:spPr>
      </p:pic>
      <p:pic>
        <p:nvPicPr>
          <p:cNvPr id="7" name="Picture 6" descr="Sample test results for the CareerEDGE profile. Detail on slide">
            <a:extLst>
              <a:ext uri="{FF2B5EF4-FFF2-40B4-BE49-F238E27FC236}">
                <a16:creationId xmlns:a16="http://schemas.microsoft.com/office/drawing/2014/main" id="{96D1D3AF-531C-4DAF-8715-79AD62190C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047" y="1919765"/>
            <a:ext cx="4732541" cy="2363985"/>
          </a:xfrm>
          <a:prstGeom prst="rect">
            <a:avLst/>
          </a:prstGeom>
        </p:spPr>
      </p:pic>
      <p:sp>
        <p:nvSpPr>
          <p:cNvPr id="8" name="Text Placeholder 3">
            <a:extLst>
              <a:ext uri="{FF2B5EF4-FFF2-40B4-BE49-F238E27FC236}">
                <a16:creationId xmlns:a16="http://schemas.microsoft.com/office/drawing/2014/main" id="{80AA2010-AA22-49E3-9AD2-1F31D1FCAAF1}"/>
              </a:ext>
            </a:extLst>
          </p:cNvPr>
          <p:cNvSpPr txBox="1">
            <a:spLocks/>
          </p:cNvSpPr>
          <p:nvPr/>
        </p:nvSpPr>
        <p:spPr>
          <a:xfrm>
            <a:off x="5339917" y="1831998"/>
            <a:ext cx="3678440" cy="340995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4C6C"/>
                </a:solidFill>
                <a:effectLst/>
                <a:uLnTx/>
                <a:uFillTx/>
                <a:latin typeface="Visuelt"/>
                <a:ea typeface="+mn-ea"/>
                <a:cs typeface="+mn-cs"/>
              </a:rPr>
              <a:t>Large increase: 12.3% on average.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4C6C"/>
                </a:solidFill>
                <a:effectLst/>
                <a:uLnTx/>
                <a:uFillTx/>
                <a:latin typeface="Visuelt"/>
                <a:ea typeface="+mn-ea"/>
                <a:cs typeface="+mn-cs"/>
              </a:rPr>
              <a:t>Pre-test average: 148.45/196.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4C6C"/>
                </a:solidFill>
                <a:effectLst/>
                <a:uLnTx/>
                <a:uFillTx/>
                <a:latin typeface="Visuelt"/>
                <a:ea typeface="+mn-ea"/>
                <a:cs typeface="+mn-cs"/>
              </a:rPr>
              <a:t>Post-test average 164.45/196.</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4C6C"/>
                </a:solidFill>
                <a:effectLst/>
                <a:uLnTx/>
                <a:uFillTx/>
                <a:latin typeface="Visuelt"/>
                <a:ea typeface="+mn-ea"/>
                <a:cs typeface="+mn-cs"/>
              </a:rPr>
              <a:t>t = -4.183, p = &lt;.001 (two tailed),</a:t>
            </a:r>
          </a:p>
          <a:p>
            <a:pPr marR="0" lvl="0" algn="l" defTabSz="457200" rtl="0" eaLnBrk="1" fontAlgn="auto" latinLnBrk="0" hangingPunct="1">
              <a:lnSpc>
                <a:spcPct val="100000"/>
              </a:lnSpc>
              <a:spcBef>
                <a:spcPct val="20000"/>
              </a:spcBef>
              <a:spcAft>
                <a:spcPts val="0"/>
              </a:spcAft>
              <a:buClrTx/>
              <a:buSzTx/>
              <a:tabLst/>
              <a:defRPr/>
            </a:pPr>
            <a:r>
              <a:rPr kumimoji="0" lang="en-GB" sz="1600" b="0" i="0" u="none" strike="noStrike" kern="1200" cap="none" spc="0" normalizeH="0" baseline="0" noProof="0" dirty="0">
                <a:ln>
                  <a:noFill/>
                </a:ln>
                <a:solidFill>
                  <a:srgbClr val="004C6C"/>
                </a:solidFill>
                <a:effectLst/>
                <a:uLnTx/>
                <a:uFillTx/>
                <a:latin typeface="Visuelt"/>
                <a:ea typeface="+mn-ea"/>
                <a:cs typeface="+mn-cs"/>
              </a:rPr>
              <a:t>     effect size (Cohen’s d) .89, large.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4C6C"/>
                </a:solidFill>
                <a:effectLst/>
                <a:uLnTx/>
                <a:uFillTx/>
                <a:ea typeface="+mn-ea"/>
                <a:cs typeface="+mn-cs"/>
              </a:rPr>
              <a:t>Post-test</a:t>
            </a:r>
            <a:r>
              <a:rPr kumimoji="0" lang="en-GB" sz="1600" b="0" i="0" u="none" strike="noStrike" kern="1200" cap="none" spc="0" normalizeH="0" baseline="0" noProof="0" dirty="0">
                <a:ln>
                  <a:noFill/>
                </a:ln>
                <a:solidFill>
                  <a:srgbClr val="004C6C"/>
                </a:solidFill>
                <a:effectLst/>
                <a:uLnTx/>
                <a:uFillTx/>
                <a:latin typeface="Visuelt"/>
                <a:ea typeface="+mn-ea"/>
                <a:cs typeface="+mn-cs"/>
              </a:rPr>
              <a:t>, 7 participants (31.8%)  no longer had any scores below 4.</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4C6C"/>
                </a:solidFill>
                <a:effectLst/>
                <a:uLnTx/>
                <a:uFillTx/>
                <a:latin typeface="Visuelt"/>
                <a:ea typeface="+mn-ea"/>
                <a:cs typeface="+mn-cs"/>
              </a:rPr>
              <a:t>Improved self-perception of employability</a:t>
            </a:r>
            <a:endParaRPr kumimoji="0" lang="en-IE" sz="1600" b="0" i="0" u="none" strike="noStrike" kern="1200" cap="none" spc="0" normalizeH="0" baseline="0" noProof="0" dirty="0">
              <a:ln>
                <a:noFill/>
              </a:ln>
              <a:solidFill>
                <a:srgbClr val="004C6C"/>
              </a:solidFill>
              <a:effectLst/>
              <a:uLnTx/>
              <a:uFillTx/>
              <a:latin typeface="Visuelt"/>
              <a:ea typeface="+mn-ea"/>
              <a:cs typeface="+mn-cs"/>
            </a:endParaRPr>
          </a:p>
        </p:txBody>
      </p:sp>
    </p:spTree>
    <p:extLst>
      <p:ext uri="{BB962C8B-B14F-4D97-AF65-F5344CB8AC3E}">
        <p14:creationId xmlns:p14="http://schemas.microsoft.com/office/powerpoint/2010/main" val="329168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228726"/>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rPr>
              <a:t>Interview results</a:t>
            </a:r>
            <a:endParaRPr kumimoji="0" lang="en-IE" sz="1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ctangle 4"/>
          <p:cNvSpPr/>
          <p:nvPr/>
        </p:nvSpPr>
        <p:spPr>
          <a:xfrm>
            <a:off x="367323" y="1239205"/>
            <a:ext cx="8776677" cy="2585323"/>
          </a:xfrm>
          <a:prstGeom prst="rect">
            <a:avLst/>
          </a:prstGeom>
        </p:spPr>
        <p:txBody>
          <a:bodyPr wrap="square">
            <a:spAutoFit/>
          </a:bodyPr>
          <a:lstStyle/>
          <a:p>
            <a:r>
              <a:rPr lang="en-GB" sz="3200" dirty="0">
                <a:solidFill>
                  <a:sysClr val="windowText" lastClr="000000">
                    <a:lumMod val="85000"/>
                    <a:lumOff val="15000"/>
                  </a:sysClr>
                </a:solidFill>
                <a:latin typeface="Calibri" panose="020F0502020204030204" pitchFamily="34" charset="0"/>
                <a:cs typeface="Calibri" panose="020F0502020204030204" pitchFamily="34" charset="0"/>
              </a:rPr>
              <a:t>71%  (n = 17) of students were successful at interview and would have been hired had the</a:t>
            </a:r>
          </a:p>
          <a:p>
            <a:r>
              <a:rPr lang="en-GB" sz="3200" dirty="0">
                <a:solidFill>
                  <a:sysClr val="windowText" lastClr="000000">
                    <a:lumMod val="85000"/>
                    <a:lumOff val="15000"/>
                  </a:sysClr>
                </a:solidFill>
                <a:latin typeface="Calibri" panose="020F0502020204030204" pitchFamily="34" charset="0"/>
                <a:cs typeface="Calibri" panose="020F0502020204030204" pitchFamily="34" charset="0"/>
              </a:rPr>
              <a:t>positions being interviewed for been genuinely on offer.</a:t>
            </a:r>
          </a:p>
          <a:p>
            <a:endParaRPr lang="en-GB" sz="1600" b="1"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979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457F-987F-7543-B082-F751B8F31C70}"/>
              </a:ext>
            </a:extLst>
          </p:cNvPr>
          <p:cNvSpPr txBox="1">
            <a:spLocks noGrp="1"/>
          </p:cNvSpPr>
          <p:nvPr>
            <p:ph type="title" idx="4294967295"/>
          </p:nvPr>
        </p:nvSpPr>
        <p:spPr>
          <a:xfrm>
            <a:off x="394376" y="91950"/>
            <a:ext cx="8355245" cy="7100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j-ea"/>
                <a:cs typeface="+mj-cs"/>
              </a:rPr>
              <a:t>Transform-EDU Project</a:t>
            </a:r>
          </a:p>
        </p:txBody>
      </p:sp>
      <p:sp>
        <p:nvSpPr>
          <p:cNvPr id="3" name="Rectangle 17">
            <a:extLst>
              <a:ext uri="{FF2B5EF4-FFF2-40B4-BE49-F238E27FC236}">
                <a16:creationId xmlns:a16="http://schemas.microsoft.com/office/drawing/2014/main" id="{00653FC3-4EFC-874B-BECA-1372629A9809}"/>
              </a:ext>
            </a:extLst>
          </p:cNvPr>
          <p:cNvSpPr>
            <a:spLocks noChangeArrowheads="1"/>
          </p:cNvSpPr>
          <p:nvPr/>
        </p:nvSpPr>
        <p:spPr bwMode="auto">
          <a:xfrm>
            <a:off x="394375" y="1021991"/>
            <a:ext cx="8355245" cy="3016210"/>
          </a:xfrm>
          <a:prstGeom prst="rect">
            <a:avLst/>
          </a:prstGeom>
          <a:noFill/>
          <a:ln w="9525">
            <a:noFill/>
            <a:miter lim="800000"/>
            <a:headEnd/>
            <a:tailEnd/>
          </a:ln>
        </p:spPr>
        <p:txBody>
          <a:bodyPr wrap="square">
            <a:spAutoFit/>
          </a:bodyPr>
          <a:lstStyle/>
          <a:p>
            <a:pPr marL="0" lvl="1" algn="just">
              <a:buSzPct val="113000"/>
              <a:tabLst>
                <a:tab pos="268288" algn="l"/>
              </a:tabLst>
            </a:pPr>
            <a:r>
              <a:rPr lang="en-GB" dirty="0">
                <a:solidFill>
                  <a:prstClr val="black"/>
                </a:solidFill>
                <a:cs typeface="Calibri" panose="020F0502020204030204" pitchFamily="34" charset="0"/>
              </a:rPr>
              <a:t>The Transformative Student-Centred Learning Record Project (</a:t>
            </a:r>
            <a:r>
              <a:rPr lang="en-GB" i="1" dirty="0">
                <a:solidFill>
                  <a:prstClr val="black"/>
                </a:solidFill>
                <a:cs typeface="Calibri" panose="020F0502020204030204" pitchFamily="34" charset="0"/>
              </a:rPr>
              <a:t>Transform</a:t>
            </a:r>
            <a:r>
              <a:rPr lang="en-GB" dirty="0">
                <a:solidFill>
                  <a:prstClr val="black"/>
                </a:solidFill>
                <a:cs typeface="Calibri" panose="020F0502020204030204" pitchFamily="34" charset="0"/>
              </a:rPr>
              <a:t>-EDU) is a four year, €1.4 million project that took place at TU Dublin between 2018 and 2022.</a:t>
            </a:r>
          </a:p>
          <a:p>
            <a:pPr marL="0" lvl="1" algn="just">
              <a:buSzPct val="113000"/>
              <a:tabLst>
                <a:tab pos="268288" algn="l"/>
              </a:tabLst>
            </a:pPr>
            <a:endParaRPr lang="en-GB" dirty="0">
              <a:solidFill>
                <a:prstClr val="black"/>
              </a:solidFill>
              <a:cs typeface="Calibri" panose="020F0502020204030204" pitchFamily="34" charset="0"/>
            </a:endParaRPr>
          </a:p>
          <a:p>
            <a:pPr marL="0" lvl="1" algn="just">
              <a:buSzPct val="113000"/>
              <a:tabLst>
                <a:tab pos="268288" algn="l"/>
              </a:tabLst>
            </a:pPr>
            <a:r>
              <a:rPr lang="en-GB" dirty="0">
                <a:solidFill>
                  <a:prstClr val="black"/>
                </a:solidFill>
                <a:cs typeface="Calibri" panose="020F0502020204030204" pitchFamily="34" charset="0"/>
              </a:rPr>
              <a:t>A rounded a</a:t>
            </a:r>
            <a:r>
              <a:rPr lang="en-US" dirty="0" err="1">
                <a:solidFill>
                  <a:prstClr val="black"/>
                </a:solidFill>
                <a:cs typeface="Calibri" panose="020F0502020204030204" pitchFamily="34" charset="0"/>
              </a:rPr>
              <a:t>nd</a:t>
            </a:r>
            <a:r>
              <a:rPr lang="en-US" dirty="0">
                <a:solidFill>
                  <a:prstClr val="black"/>
                </a:solidFill>
                <a:cs typeface="Calibri" panose="020F0502020204030204" pitchFamily="34" charset="0"/>
              </a:rPr>
              <a:t> innovative approach to learning was employed whereby students were offered a range of co- and extra-curricular events/workshops to enable them to develop dynamic 21</a:t>
            </a:r>
            <a:r>
              <a:rPr lang="en-US" baseline="30000" dirty="0">
                <a:solidFill>
                  <a:prstClr val="black"/>
                </a:solidFill>
                <a:cs typeface="Calibri" panose="020F0502020204030204" pitchFamily="34" charset="0"/>
              </a:rPr>
              <a:t>st</a:t>
            </a:r>
            <a:r>
              <a:rPr lang="en-US" dirty="0">
                <a:solidFill>
                  <a:prstClr val="black"/>
                </a:solidFill>
                <a:cs typeface="Calibri" panose="020F0502020204030204" pitchFamily="34" charset="0"/>
              </a:rPr>
              <a:t> century graduate profiles.</a:t>
            </a:r>
          </a:p>
          <a:p>
            <a:pPr marL="0" lvl="1" algn="just">
              <a:buSzPct val="113000"/>
              <a:tabLst>
                <a:tab pos="268288" algn="l"/>
              </a:tabLst>
            </a:pPr>
            <a:endParaRPr lang="en-US" dirty="0">
              <a:solidFill>
                <a:prstClr val="black"/>
              </a:solidFill>
              <a:cs typeface="Calibri" panose="020F0502020204030204" pitchFamily="34" charset="0"/>
            </a:endParaRPr>
          </a:p>
          <a:p>
            <a:pPr marL="0" lvl="1" algn="just">
              <a:buSzPct val="113000"/>
              <a:tabLst>
                <a:tab pos="268288" algn="l"/>
              </a:tabLst>
            </a:pPr>
            <a:r>
              <a:rPr lang="en-US" dirty="0">
                <a:solidFill>
                  <a:prstClr val="black"/>
                </a:solidFill>
                <a:cs typeface="Calibri" panose="020F0502020204030204" pitchFamily="34" charset="0"/>
              </a:rPr>
              <a:t>Students could choose from events/workshops in the following areas: </a:t>
            </a:r>
          </a:p>
          <a:p>
            <a:pPr marL="0" lvl="1" algn="just">
              <a:buSzPct val="113000"/>
              <a:tabLst>
                <a:tab pos="268288" algn="l"/>
              </a:tabLst>
            </a:pPr>
            <a:endParaRPr lang="en-US" sz="1000" dirty="0">
              <a:solidFill>
                <a:prstClr val="black"/>
              </a:solidFill>
              <a:cs typeface="Calibri" panose="020F0502020204030204" pitchFamily="34" charset="0"/>
            </a:endParaRPr>
          </a:p>
          <a:p>
            <a:pPr marL="0" lvl="1" algn="ctr">
              <a:buSzPct val="113000"/>
              <a:tabLst>
                <a:tab pos="268288" algn="l"/>
              </a:tabLst>
            </a:pPr>
            <a:r>
              <a:rPr lang="en-US" sz="1400" b="1" dirty="0">
                <a:solidFill>
                  <a:prstClr val="black"/>
                </a:solidFill>
                <a:cs typeface="Calibri" panose="020F0502020204030204" pitchFamily="34" charset="0"/>
              </a:rPr>
              <a:t>Sustainable development           emotional intelligence          civic engagement            academic integrity</a:t>
            </a:r>
          </a:p>
          <a:p>
            <a:pPr marL="0" lvl="1" algn="ctr">
              <a:buSzPct val="113000"/>
              <a:tabLst>
                <a:tab pos="268288" algn="l"/>
              </a:tabLst>
            </a:pPr>
            <a:endParaRPr lang="en-US" sz="400" b="1" dirty="0">
              <a:solidFill>
                <a:prstClr val="black"/>
              </a:solidFill>
              <a:cs typeface="Calibri" panose="020F0502020204030204" pitchFamily="34" charset="0"/>
            </a:endParaRPr>
          </a:p>
          <a:p>
            <a:pPr marL="0" lvl="1" algn="ctr">
              <a:buSzPct val="113000"/>
              <a:tabLst>
                <a:tab pos="268288" algn="l"/>
              </a:tabLst>
            </a:pPr>
            <a:r>
              <a:rPr lang="en-US" sz="1400" b="1" dirty="0">
                <a:solidFill>
                  <a:prstClr val="black"/>
                </a:solidFill>
                <a:cs typeface="Calibri" panose="020F0502020204030204" pitchFamily="34" charset="0"/>
              </a:rPr>
              <a:t>leadership and teamwork           entrepreneurship           cultural awareness</a:t>
            </a:r>
            <a:r>
              <a:rPr lang="en-US" dirty="0">
                <a:solidFill>
                  <a:prstClr val="black"/>
                </a:solidFill>
                <a:cs typeface="Calibri" panose="020F0502020204030204" pitchFamily="34" charset="0"/>
              </a:rPr>
              <a:t>    </a:t>
            </a:r>
          </a:p>
        </p:txBody>
      </p:sp>
      <p:pic>
        <p:nvPicPr>
          <p:cNvPr id="4" name="Picture 3">
            <a:extLst>
              <a:ext uri="{FF2B5EF4-FFF2-40B4-BE49-F238E27FC236}">
                <a16:creationId xmlns:a16="http://schemas.microsoft.com/office/drawing/2014/main" id="{0B3E7760-159A-3D41-A72F-70CB6B8293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08926" y="4676775"/>
            <a:ext cx="4591050" cy="466725"/>
          </a:xfrm>
          <a:prstGeom prst="rect">
            <a:avLst/>
          </a:prstGeom>
        </p:spPr>
      </p:pic>
      <p:pic>
        <p:nvPicPr>
          <p:cNvPr id="5" name="Picture 4">
            <a:extLst>
              <a:ext uri="{FF2B5EF4-FFF2-40B4-BE49-F238E27FC236}">
                <a16:creationId xmlns:a16="http://schemas.microsoft.com/office/drawing/2014/main" id="{95A31EFD-DCB0-D34A-8B2E-3606C1D3D85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365" y="4283750"/>
            <a:ext cx="853440" cy="812800"/>
          </a:xfrm>
          <a:prstGeom prst="rect">
            <a:avLst/>
          </a:prstGeom>
          <a:solidFill>
            <a:schemeClr val="bg1"/>
          </a:solidFill>
        </p:spPr>
      </p:pic>
      <p:sp>
        <p:nvSpPr>
          <p:cNvPr id="6" name="5-Point Star 5">
            <a:extLst>
              <a:ext uri="{C183D7F6-B498-43B3-948B-1728B52AA6E4}">
                <adec:decorative xmlns:adec="http://schemas.microsoft.com/office/drawing/2017/decorative" val="1"/>
              </a:ext>
            </a:extLst>
          </p:cNvPr>
          <p:cNvSpPr/>
          <p:nvPr/>
        </p:nvSpPr>
        <p:spPr>
          <a:xfrm>
            <a:off x="6557107" y="3349906"/>
            <a:ext cx="307541" cy="3141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5-Point Star 6">
            <a:extLst>
              <a:ext uri="{C183D7F6-B498-43B3-948B-1728B52AA6E4}">
                <adec:decorative xmlns:adec="http://schemas.microsoft.com/office/drawing/2017/decorative" val="1"/>
              </a:ext>
            </a:extLst>
          </p:cNvPr>
          <p:cNvSpPr/>
          <p:nvPr/>
        </p:nvSpPr>
        <p:spPr>
          <a:xfrm>
            <a:off x="2750789" y="3349906"/>
            <a:ext cx="307541" cy="3141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5-Point Star 7">
            <a:extLst>
              <a:ext uri="{C183D7F6-B498-43B3-948B-1728B52AA6E4}">
                <adec:decorative xmlns:adec="http://schemas.microsoft.com/office/drawing/2017/decorative" val="1"/>
              </a:ext>
            </a:extLst>
          </p:cNvPr>
          <p:cNvSpPr/>
          <p:nvPr/>
        </p:nvSpPr>
        <p:spPr>
          <a:xfrm>
            <a:off x="4825942" y="3357454"/>
            <a:ext cx="307541" cy="3141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0" name="5-Point Star 9">
            <a:extLst>
              <a:ext uri="{C183D7F6-B498-43B3-948B-1728B52AA6E4}">
                <adec:decorative xmlns:adec="http://schemas.microsoft.com/office/drawing/2017/decorative" val="1"/>
              </a:ext>
            </a:extLst>
          </p:cNvPr>
          <p:cNvSpPr/>
          <p:nvPr/>
        </p:nvSpPr>
        <p:spPr>
          <a:xfrm>
            <a:off x="3802201" y="3664012"/>
            <a:ext cx="307541" cy="3141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1" name="5-Point Star 10">
            <a:extLst>
              <a:ext uri="{C183D7F6-B498-43B3-948B-1728B52AA6E4}">
                <adec:decorative xmlns:adec="http://schemas.microsoft.com/office/drawing/2017/decorative" val="1"/>
              </a:ext>
            </a:extLst>
          </p:cNvPr>
          <p:cNvSpPr/>
          <p:nvPr/>
        </p:nvSpPr>
        <p:spPr>
          <a:xfrm>
            <a:off x="5533366" y="3664012"/>
            <a:ext cx="307541" cy="31410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C969-D883-244B-A07F-20C0DB2DBAC5}"/>
              </a:ext>
            </a:extLst>
          </p:cNvPr>
          <p:cNvSpPr>
            <a:spLocks noGrp="1"/>
          </p:cNvSpPr>
          <p:nvPr>
            <p:ph type="title"/>
          </p:nvPr>
        </p:nvSpPr>
        <p:spPr/>
        <p:txBody>
          <a:bodyPr>
            <a:normAutofit/>
          </a:bodyPr>
          <a:lstStyle/>
          <a:p>
            <a:r>
              <a:rPr lang="en-US" sz="2400" dirty="0">
                <a:latin typeface="Visuelt" pitchFamily="2" charset="77"/>
              </a:rPr>
              <a:t>Conclusion</a:t>
            </a:r>
          </a:p>
        </p:txBody>
      </p:sp>
      <p:sp>
        <p:nvSpPr>
          <p:cNvPr id="3" name="Content Placeholder 2">
            <a:extLst>
              <a:ext uri="{FF2B5EF4-FFF2-40B4-BE49-F238E27FC236}">
                <a16:creationId xmlns:a16="http://schemas.microsoft.com/office/drawing/2014/main" id="{6E30F5F5-A80F-7A43-A6FD-5566BEF45112}"/>
              </a:ext>
            </a:extLst>
          </p:cNvPr>
          <p:cNvSpPr>
            <a:spLocks noGrp="1"/>
          </p:cNvSpPr>
          <p:nvPr>
            <p:ph idx="1"/>
          </p:nvPr>
        </p:nvSpPr>
        <p:spPr>
          <a:xfrm>
            <a:off x="3928905" y="271305"/>
            <a:ext cx="5215095" cy="4360984"/>
          </a:xfrm>
        </p:spPr>
        <p:txBody>
          <a:bodyPr>
            <a:normAutofit fontScale="85000" lnSpcReduction="10000"/>
          </a:bodyPr>
          <a:lstStyle/>
          <a:p>
            <a:pPr marL="0" indent="0">
              <a:buNone/>
            </a:pPr>
            <a:endParaRPr lang="en-US" sz="1600" dirty="0"/>
          </a:p>
          <a:p>
            <a:pPr>
              <a:lnSpc>
                <a:spcPct val="200000"/>
              </a:lnSpc>
              <a:buAutoNum type="arabicPeriod"/>
            </a:pPr>
            <a:r>
              <a:rPr lang="en-GB" sz="3000" dirty="0">
                <a:latin typeface="Calibri" panose="020F0502020204030204" pitchFamily="34" charset="0"/>
                <a:cs typeface="Calibri" panose="020F0502020204030204" pitchFamily="34" charset="0"/>
              </a:rPr>
              <a:t>High percentage of student hires.</a:t>
            </a:r>
          </a:p>
          <a:p>
            <a:pPr>
              <a:lnSpc>
                <a:spcPct val="120000"/>
              </a:lnSpc>
              <a:spcBef>
                <a:spcPts val="0"/>
              </a:spcBef>
              <a:buAutoNum type="arabicPeriod"/>
            </a:pPr>
            <a:r>
              <a:rPr lang="en-GB" sz="3000" dirty="0">
                <a:latin typeface="Calibri" panose="020F0502020204030204" pitchFamily="34" charset="0"/>
                <a:cs typeface="Calibri" panose="020F0502020204030204" pitchFamily="34" charset="0"/>
              </a:rPr>
              <a:t>Higher post-scores on the </a:t>
            </a:r>
            <a:r>
              <a:rPr lang="en-GB" sz="3000" dirty="0">
                <a:effectLst/>
                <a:latin typeface="Calibri" panose="020F0502020204030204" pitchFamily="34" charset="0"/>
                <a:ea typeface="Calibri" panose="020F0502020204030204" pitchFamily="34" charset="0"/>
                <a:cs typeface="Calibri" panose="020F0502020204030204" pitchFamily="34" charset="0"/>
              </a:rPr>
              <a:t>Employability Development Profile and the </a:t>
            </a:r>
            <a:r>
              <a:rPr lang="en-GB" sz="3000" dirty="0" err="1">
                <a:effectLst/>
                <a:latin typeface="Calibri" panose="020F0502020204030204" pitchFamily="34" charset="0"/>
                <a:ea typeface="Calibri" panose="020F0502020204030204" pitchFamily="34" charset="0"/>
                <a:cs typeface="Calibri" panose="020F0502020204030204" pitchFamily="34" charset="0"/>
              </a:rPr>
              <a:t>TEIque</a:t>
            </a:r>
            <a:r>
              <a:rPr lang="en-GB" sz="3000" dirty="0">
                <a:effectLst/>
                <a:latin typeface="Calibri" panose="020F0502020204030204" pitchFamily="34" charset="0"/>
                <a:ea typeface="Calibri" panose="020F0502020204030204" pitchFamily="34" charset="0"/>
                <a:cs typeface="Calibri" panose="020F0502020204030204" pitchFamily="34" charset="0"/>
              </a:rPr>
              <a:t>.</a:t>
            </a:r>
          </a:p>
          <a:p>
            <a:pPr>
              <a:lnSpc>
                <a:spcPct val="120000"/>
              </a:lnSpc>
              <a:buAutoNum type="arabicPeriod"/>
            </a:pPr>
            <a:r>
              <a:rPr lang="en-GB" sz="3000" dirty="0">
                <a:latin typeface="Calibri" panose="020F0502020204030204" pitchFamily="34" charset="0"/>
                <a:ea typeface="Calibri" panose="020F0502020204030204" pitchFamily="34" charset="0"/>
                <a:cs typeface="Calibri" panose="020F0502020204030204" pitchFamily="34" charset="0"/>
              </a:rPr>
              <a:t>Improved</a:t>
            </a:r>
            <a:r>
              <a:rPr lang="en-GB" sz="3000" dirty="0">
                <a:effectLst/>
                <a:latin typeface="Calibri" panose="020F0502020204030204" pitchFamily="34" charset="0"/>
                <a:ea typeface="Calibri" panose="020F0502020204030204" pitchFamily="34" charset="0"/>
                <a:cs typeface="Calibri" panose="020F0502020204030204" pitchFamily="34" charset="0"/>
              </a:rPr>
              <a:t> self-perception of employability for students.</a:t>
            </a:r>
            <a:endParaRPr lang="en-GB" sz="3000" dirty="0">
              <a:latin typeface="Calibri" panose="020F0502020204030204" pitchFamily="34" charset="0"/>
              <a:ea typeface="Calibri" panose="020F0502020204030204" pitchFamily="34" charset="0"/>
              <a:cs typeface="Calibri" panose="020F0502020204030204" pitchFamily="34" charset="0"/>
            </a:endParaRPr>
          </a:p>
          <a:p>
            <a:pPr>
              <a:lnSpc>
                <a:spcPct val="120000"/>
              </a:lnSpc>
              <a:buAutoNum type="arabicPeriod"/>
            </a:pPr>
            <a:r>
              <a:rPr lang="en-GB" sz="3000" dirty="0">
                <a:latin typeface="Calibri" panose="020F0502020204030204" pitchFamily="34" charset="0"/>
                <a:ea typeface="Calibri" panose="020F0502020204030204" pitchFamily="34" charset="0"/>
                <a:cs typeface="Calibri" panose="020F0502020204030204" pitchFamily="34" charset="0"/>
              </a:rPr>
              <a:t>Direct a</a:t>
            </a:r>
            <a:r>
              <a:rPr lang="en-GB" sz="3000" dirty="0">
                <a:effectLst/>
                <a:latin typeface="Calibri" panose="020F0502020204030204" pitchFamily="34" charset="0"/>
                <a:ea typeface="Calibri" panose="020F0502020204030204" pitchFamily="34" charset="0"/>
                <a:cs typeface="Calibri" panose="020F0502020204030204" pitchFamily="34" charset="0"/>
              </a:rPr>
              <a:t>ccess to work-ready graduates for employers</a:t>
            </a:r>
            <a:r>
              <a:rPr lang="en-GB" sz="3000" dirty="0">
                <a:effectLst/>
                <a:ea typeface="Calibri" panose="020F0502020204030204" pitchFamily="34" charset="0"/>
              </a:rPr>
              <a:t>.</a:t>
            </a:r>
            <a:endParaRPr lang="en-US" sz="2300" dirty="0"/>
          </a:p>
          <a:p>
            <a:pPr marL="0" indent="0">
              <a:buNone/>
            </a:pPr>
            <a:endParaRPr lang="en-US" sz="1600" dirty="0"/>
          </a:p>
          <a:p>
            <a:pPr marL="0" indent="0">
              <a:buNone/>
            </a:pPr>
            <a:endParaRPr lang="en-US" sz="1600" dirty="0"/>
          </a:p>
        </p:txBody>
      </p:sp>
      <p:sp>
        <p:nvSpPr>
          <p:cNvPr id="7" name="Text Placeholder 6">
            <a:extLst>
              <a:ext uri="{FF2B5EF4-FFF2-40B4-BE49-F238E27FC236}">
                <a16:creationId xmlns:a16="http://schemas.microsoft.com/office/drawing/2014/main" id="{7521EF43-F659-D140-85DE-55C78B3C64A8}"/>
              </a:ext>
            </a:extLst>
          </p:cNvPr>
          <p:cNvSpPr>
            <a:spLocks noGrp="1"/>
          </p:cNvSpPr>
          <p:nvPr>
            <p:ph type="body" sz="half" idx="2"/>
          </p:nvPr>
        </p:nvSpPr>
        <p:spPr>
          <a:xfrm>
            <a:off x="457201" y="1076326"/>
            <a:ext cx="3290834" cy="3555963"/>
          </a:xfrm>
        </p:spPr>
        <p:txBody>
          <a:bodyPr>
            <a:normAutofit/>
          </a:bodyPr>
          <a:lstStyle/>
          <a:p>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Employer collaboration makes employability interventions more effective for everyone.</a:t>
            </a:r>
          </a:p>
          <a:p>
            <a:endParaRPr lang="en-GB" sz="1600" dirty="0">
              <a:solidFill>
                <a:schemeClr val="bg1"/>
              </a:solidFill>
              <a:ea typeface="Calibri" panose="020F0502020204030204" pitchFamily="34" charset="0"/>
            </a:endParaRPr>
          </a:p>
          <a:p>
            <a:r>
              <a:rPr lang="en-GB" sz="2400" b="1" dirty="0">
                <a:latin typeface="Visuelt" pitchFamily="2" charset="77"/>
                <a:ea typeface="+mj-ea"/>
                <a:cs typeface="+mj-cs"/>
              </a:rPr>
              <a:t>Recommendation</a:t>
            </a:r>
          </a:p>
          <a:p>
            <a:r>
              <a:rPr lang="en-GB" sz="1600" dirty="0">
                <a:solidFill>
                  <a:schemeClr val="bg1"/>
                </a:solidFill>
                <a:latin typeface="Calibri" panose="020F0502020204030204" pitchFamily="34" charset="0"/>
                <a:cs typeface="Calibri" panose="020F0502020204030204" pitchFamily="34" charset="0"/>
              </a:rPr>
              <a:t>Embed the module in several final year courses to conduct a full randomised controlled trial with sufficient  numbers.</a:t>
            </a:r>
            <a:endParaRPr lang="en-IE" sz="1600" dirty="0">
              <a:solidFill>
                <a:schemeClr val="bg1"/>
              </a:solidFill>
              <a:latin typeface="Calibri" panose="020F0502020204030204" pitchFamily="34" charset="0"/>
              <a:cs typeface="Calibri" panose="020F0502020204030204" pitchFamily="34" charset="0"/>
            </a:endParaRPr>
          </a:p>
          <a:p>
            <a:endParaRPr lang="en-GB" sz="1600" dirty="0">
              <a:solidFill>
                <a:schemeClr val="bg1"/>
              </a:solidFill>
              <a:ea typeface="Calibri" panose="020F0502020204030204" pitchFamily="34" charset="0"/>
            </a:endParaRPr>
          </a:p>
          <a:p>
            <a:r>
              <a:rPr lang="en-IE" sz="1600" i="1" dirty="0">
                <a:solidFill>
                  <a:schemeClr val="bg1"/>
                </a:solidFill>
                <a:latin typeface="Visuelt" pitchFamily="2" charset="77"/>
              </a:rPr>
              <a:t> </a:t>
            </a:r>
          </a:p>
          <a:p>
            <a:endParaRPr lang="en-IE" sz="1600" i="1" dirty="0">
              <a:solidFill>
                <a:schemeClr val="bg1"/>
              </a:solidFill>
              <a:latin typeface="Visuelt" pitchFamily="2" charset="77"/>
            </a:endParaRPr>
          </a:p>
          <a:p>
            <a:endParaRPr lang="en-US" sz="1800" dirty="0">
              <a:solidFill>
                <a:schemeClr val="bg1"/>
              </a:solidFill>
              <a:latin typeface="Visuelt" pitchFamily="2" charset="77"/>
            </a:endParaRPr>
          </a:p>
        </p:txBody>
      </p:sp>
    </p:spTree>
    <p:extLst>
      <p:ext uri="{BB962C8B-B14F-4D97-AF65-F5344CB8AC3E}">
        <p14:creationId xmlns:p14="http://schemas.microsoft.com/office/powerpoint/2010/main" val="290923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1000"/>
                                        <p:tgtEl>
                                          <p:spTgt spid="7">
                                            <p:txEl>
                                              <p:pRg st="2" end="2"/>
                                            </p:txEl>
                                          </p:spTgt>
                                        </p:tgtEl>
                                      </p:cBhvr>
                                    </p:animEffect>
                                    <p:anim calcmode="lin" valueType="num">
                                      <p:cBhvr>
                                        <p:cTn id="4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D19B-A831-D58A-929C-FD82A88D10C4}"/>
              </a:ext>
            </a:extLst>
          </p:cNvPr>
          <p:cNvSpPr>
            <a:spLocks noGrp="1"/>
          </p:cNvSpPr>
          <p:nvPr>
            <p:ph type="title"/>
          </p:nvPr>
        </p:nvSpPr>
        <p:spPr>
          <a:xfrm>
            <a:off x="457201" y="-871538"/>
            <a:ext cx="3008313" cy="871538"/>
          </a:xfrm>
        </p:spPr>
        <p:txBody>
          <a:bodyPr vert="horz" lIns="91440" tIns="45720" rIns="91440" bIns="45720" rtlCol="0" anchor="b">
            <a:normAutofit/>
          </a:bodyPr>
          <a:lstStyle/>
          <a:p>
            <a:r>
              <a:rPr lang="en-GB" dirty="0"/>
              <a:t>Recent news</a:t>
            </a:r>
            <a:endParaRPr lang="en-IE" dirty="0"/>
          </a:p>
        </p:txBody>
      </p:sp>
      <p:sp>
        <p:nvSpPr>
          <p:cNvPr id="4" name="Text Placeholder 3">
            <a:extLst>
              <a:ext uri="{FF2B5EF4-FFF2-40B4-BE49-F238E27FC236}">
                <a16:creationId xmlns:a16="http://schemas.microsoft.com/office/drawing/2014/main" id="{A5F6C59B-BC41-0C6B-24BC-1B1C48524046}"/>
              </a:ext>
            </a:extLst>
          </p:cNvPr>
          <p:cNvSpPr>
            <a:spLocks noGrp="1"/>
          </p:cNvSpPr>
          <p:nvPr>
            <p:ph type="body" sz="half" idx="2"/>
          </p:nvPr>
        </p:nvSpPr>
        <p:spPr>
          <a:xfrm>
            <a:off x="457201" y="502920"/>
            <a:ext cx="8176259" cy="4091703"/>
          </a:xfrm>
        </p:spPr>
        <p:txBody>
          <a:bodyPr/>
          <a:lstStyle/>
          <a:p>
            <a:r>
              <a:rPr lang="en-US" sz="2000" b="1" dirty="0"/>
              <a:t>Recent news:  </a:t>
            </a:r>
            <a:r>
              <a:rPr lang="en-US" sz="2000" b="0" i="0" dirty="0">
                <a:solidFill>
                  <a:srgbClr val="555555"/>
                </a:solidFill>
                <a:effectLst/>
                <a:latin typeface="visuelt-regular"/>
              </a:rPr>
              <a:t>A special event celebrating the achievements of 20 ambitious entrepreneurs took place this week as participants of the innovative online entrepreneurship course for persons with disabilities received their certificates of completion. The event also featured inspiring business pitches from the graduates, demonstrating the </a:t>
            </a:r>
            <a:r>
              <a:rPr lang="en-US" sz="2000" b="0" i="0" dirty="0" err="1">
                <a:solidFill>
                  <a:srgbClr val="555555"/>
                </a:solidFill>
                <a:effectLst/>
                <a:latin typeface="visuelt-regular"/>
              </a:rPr>
              <a:t>programme's</a:t>
            </a:r>
            <a:r>
              <a:rPr lang="en-US" sz="2000" b="0" i="0" dirty="0">
                <a:solidFill>
                  <a:srgbClr val="555555"/>
                </a:solidFill>
                <a:effectLst/>
                <a:latin typeface="visuelt-regular"/>
              </a:rPr>
              <a:t> impact in fostering new start-ups and entrepreneurial ambition.</a:t>
            </a:r>
            <a:endParaRPr lang="en-US" sz="2000" dirty="0"/>
          </a:p>
          <a:p>
            <a:endParaRPr lang="en-US" sz="2000" dirty="0"/>
          </a:p>
          <a:p>
            <a:r>
              <a:rPr lang="en-US" sz="2000" dirty="0"/>
              <a:t>Further information can be found </a:t>
            </a:r>
            <a:r>
              <a:rPr lang="en-US" sz="2000"/>
              <a:t>at this link:</a:t>
            </a:r>
            <a:endParaRPr lang="en-US" sz="2000" dirty="0"/>
          </a:p>
          <a:p>
            <a:endParaRPr lang="en-US" dirty="0"/>
          </a:p>
          <a:p>
            <a:r>
              <a:rPr lang="en-US" dirty="0">
                <a:hlinkClick r:id="rId2"/>
              </a:rPr>
              <a:t>News and Opinion | Entrepreneurship Course for Persons with Disabilities Celebrates Success with Certificate Presentation and Business Pitches | TU Dublin</a:t>
            </a:r>
            <a:endParaRPr lang="en-IE" dirty="0"/>
          </a:p>
        </p:txBody>
      </p:sp>
    </p:spTree>
    <p:extLst>
      <p:ext uri="{BB962C8B-B14F-4D97-AF65-F5344CB8AC3E}">
        <p14:creationId xmlns:p14="http://schemas.microsoft.com/office/powerpoint/2010/main" val="250935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8A9D-4037-DA70-538A-79089EEA15FC}"/>
              </a:ext>
            </a:extLst>
          </p:cNvPr>
          <p:cNvSpPr>
            <a:spLocks noGrp="1"/>
          </p:cNvSpPr>
          <p:nvPr>
            <p:ph type="title"/>
          </p:nvPr>
        </p:nvSpPr>
        <p:spPr>
          <a:xfrm>
            <a:off x="457201" y="-871538"/>
            <a:ext cx="3008313" cy="871538"/>
          </a:xfrm>
        </p:spPr>
        <p:txBody>
          <a:bodyPr vert="horz" lIns="91440" tIns="45720" rIns="91440" bIns="45720" rtlCol="0" anchor="b">
            <a:normAutofit/>
          </a:bodyPr>
          <a:lstStyle/>
          <a:p>
            <a:r>
              <a:rPr lang="en-GB" dirty="0"/>
              <a:t>References</a:t>
            </a:r>
            <a:endParaRPr lang="en-IE" dirty="0"/>
          </a:p>
        </p:txBody>
      </p:sp>
      <p:sp>
        <p:nvSpPr>
          <p:cNvPr id="3" name="Content Placeholder 2">
            <a:extLst>
              <a:ext uri="{FF2B5EF4-FFF2-40B4-BE49-F238E27FC236}">
                <a16:creationId xmlns:a16="http://schemas.microsoft.com/office/drawing/2014/main" id="{DDCD80F1-DB93-D726-7AF4-0214D31A45E8}"/>
              </a:ext>
            </a:extLst>
          </p:cNvPr>
          <p:cNvSpPr>
            <a:spLocks noGrp="1"/>
          </p:cNvSpPr>
          <p:nvPr>
            <p:ph idx="1"/>
          </p:nvPr>
        </p:nvSpPr>
        <p:spPr>
          <a:xfrm>
            <a:off x="541020" y="376832"/>
            <a:ext cx="8199120" cy="4389835"/>
          </a:xfrm>
        </p:spPr>
        <p:txBody>
          <a:bodyPr>
            <a:normAutofit fontScale="62500" lnSpcReduction="20000"/>
          </a:bodyPr>
          <a:lstStyle/>
          <a:p>
            <a:pPr marL="0" indent="0">
              <a:buNone/>
            </a:pPr>
            <a:r>
              <a:rPr lang="en-US" dirty="0"/>
              <a:t>References:</a:t>
            </a: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Carthy, A. (2022) </a:t>
            </a:r>
            <a:r>
              <a:rPr lang="en-US" sz="1800" i="1" dirty="0">
                <a:solidFill>
                  <a:srgbClr val="000000"/>
                </a:solidFill>
                <a:effectLst/>
                <a:latin typeface="Times New Roman" panose="02020603050405020304" pitchFamily="18" charset="0"/>
                <a:ea typeface="Times New Roman" panose="02020603050405020304" pitchFamily="18" charset="0"/>
              </a:rPr>
              <a:t>Transform-EDU: Increasing graduate employability through emotional and social skills development </a:t>
            </a:r>
            <a:r>
              <a:rPr lang="en-US" sz="1800" dirty="0">
                <a:solidFill>
                  <a:srgbClr val="000000"/>
                </a:solidFill>
                <a:effectLst/>
                <a:latin typeface="Times New Roman" panose="02020603050405020304" pitchFamily="18" charset="0"/>
                <a:ea typeface="Times New Roman" panose="02020603050405020304" pitchFamily="18" charset="0"/>
              </a:rPr>
              <a:t>presentation at the International Conference of Education, Research and Innovation, Seville, Spain, November 2022.</a:t>
            </a:r>
            <a:endParaRPr lang="en-IE" sz="1800" dirty="0">
              <a:solidFill>
                <a:srgbClr val="000000"/>
              </a:solidFill>
              <a:effectLst/>
              <a:latin typeface="Times New Roman" panose="02020603050405020304" pitchFamily="18" charset="0"/>
              <a:ea typeface="Times New Roman" panose="02020603050405020304" pitchFamily="18" charset="0"/>
            </a:endParaRPr>
          </a:p>
          <a:p>
            <a:pPr marL="108000" indent="-457200">
              <a:buNone/>
            </a:pPr>
            <a:endParaRPr lang="en-IE" sz="1600" dirty="0">
              <a:solidFill>
                <a:srgbClr val="000000"/>
              </a:solidFill>
            </a:endParaRP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Carthy, A., O’Regan M., Chalmers, W., O’Meara, A. and </a:t>
            </a:r>
            <a:r>
              <a:rPr lang="en-US" sz="1800" dirty="0" err="1">
                <a:solidFill>
                  <a:srgbClr val="000000"/>
                </a:solidFill>
                <a:effectLst/>
                <a:latin typeface="Times New Roman" panose="02020603050405020304" pitchFamily="18" charset="0"/>
                <a:ea typeface="Times New Roman" panose="02020603050405020304" pitchFamily="18" charset="0"/>
              </a:rPr>
              <a:t>Nwankire</a:t>
            </a:r>
            <a:r>
              <a:rPr lang="en-US" sz="1800" dirty="0">
                <a:solidFill>
                  <a:srgbClr val="000000"/>
                </a:solidFill>
                <a:effectLst/>
                <a:latin typeface="Times New Roman" panose="02020603050405020304" pitchFamily="18" charset="0"/>
                <a:ea typeface="Times New Roman" panose="02020603050405020304" pitchFamily="18" charset="0"/>
              </a:rPr>
              <a:t>, C. (2021) </a:t>
            </a:r>
            <a:r>
              <a:rPr lang="en-US" sz="1800" i="1" dirty="0">
                <a:solidFill>
                  <a:srgbClr val="000000"/>
                </a:solidFill>
                <a:effectLst/>
                <a:latin typeface="Times New Roman" panose="02020603050405020304" pitchFamily="18" charset="0"/>
                <a:ea typeface="Times New Roman" panose="02020603050405020304" pitchFamily="18" charset="0"/>
              </a:rPr>
              <a:t>Mental Wellbeing And Emotional Skills Development For The Workplace</a:t>
            </a:r>
            <a:r>
              <a:rPr lang="en-US" sz="1800" dirty="0">
                <a:solidFill>
                  <a:srgbClr val="000000"/>
                </a:solidFill>
                <a:effectLst/>
                <a:latin typeface="Times New Roman" panose="02020603050405020304" pitchFamily="18" charset="0"/>
                <a:ea typeface="Times New Roman" panose="02020603050405020304" pitchFamily="18" charset="0"/>
              </a:rPr>
              <a:t> Symposium for Transform-EDU week November 2021 </a:t>
            </a:r>
            <a:r>
              <a:rPr lang="en-US" sz="1800" u="sng" dirty="0">
                <a:solidFill>
                  <a:srgbClr val="000000"/>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https://transformedu.ie/media/</a:t>
            </a:r>
            <a:r>
              <a:rPr lang="en-IE" sz="1800" dirty="0">
                <a:solidFill>
                  <a:srgbClr val="000000"/>
                </a:solidFill>
                <a:effectLst/>
                <a:latin typeface="Times New Roman" panose="02020603050405020304" pitchFamily="18" charset="0"/>
                <a:ea typeface="Times New Roman" panose="02020603050405020304" pitchFamily="18" charset="0"/>
              </a:rPr>
              <a:t> </a:t>
            </a: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IE" sz="1800" dirty="0">
              <a:solidFill>
                <a:srgbClr val="000000"/>
              </a:solidFill>
              <a:effectLst/>
              <a:latin typeface="Times New Roman" panose="02020603050405020304" pitchFamily="18" charset="0"/>
              <a:ea typeface="Times New Roman" panose="02020603050405020304" pitchFamily="18" charset="0"/>
            </a:endParaRP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Carthy, A., Chalmers, W., Guiry, E. and Owende, P. (2022) An analysis of the impact and efficacy of online emotional intelligence coaching as a support mechanism for university students </a:t>
            </a:r>
            <a:r>
              <a:rPr lang="en-US" sz="1800" i="1" dirty="0">
                <a:solidFill>
                  <a:srgbClr val="000000"/>
                </a:solidFill>
                <a:effectLst/>
                <a:latin typeface="Times New Roman" panose="02020603050405020304" pitchFamily="18" charset="0"/>
                <a:ea typeface="Times New Roman" panose="02020603050405020304" pitchFamily="18" charset="0"/>
              </a:rPr>
              <a:t>Frontiers In Education</a:t>
            </a:r>
            <a:r>
              <a:rPr lang="en-US" sz="1800" dirty="0">
                <a:solidFill>
                  <a:srgbClr val="000000"/>
                </a:solidFill>
                <a:effectLst/>
                <a:latin typeface="Times New Roman" panose="02020603050405020304" pitchFamily="18" charset="0"/>
                <a:ea typeface="Times New Roman" panose="02020603050405020304" pitchFamily="18" charset="0"/>
              </a:rPr>
              <a:t> Volume 7:861564.DOI: 10.3389/feduc.2022.861564 </a:t>
            </a:r>
            <a:endParaRPr lang="en-IE" sz="1800" dirty="0">
              <a:solidFill>
                <a:srgbClr val="000000"/>
              </a:solidFill>
              <a:effectLst/>
              <a:latin typeface="Times New Roman" panose="02020603050405020304" pitchFamily="18" charset="0"/>
              <a:ea typeface="Times New Roman" panose="02020603050405020304" pitchFamily="18" charset="0"/>
            </a:endParaRP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IE" sz="1800" dirty="0">
              <a:solidFill>
                <a:srgbClr val="000000"/>
              </a:solidFill>
              <a:effectLst/>
              <a:latin typeface="Times New Roman" panose="02020603050405020304" pitchFamily="18" charset="0"/>
              <a:ea typeface="Times New Roman" panose="02020603050405020304" pitchFamily="18" charset="0"/>
            </a:endParaRP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Carthy, A., Chalmers, W., Guiry, E. and Owende, P. (2023) An analysis of the impact and efficacy of online emotional intelligence coaching as a support mechanism for university students, in </a:t>
            </a:r>
            <a:r>
              <a:rPr lang="en-IE" sz="1800" dirty="0" err="1">
                <a:solidFill>
                  <a:srgbClr val="000000"/>
                </a:solidFill>
                <a:effectLst/>
                <a:latin typeface="Times New Roman" panose="02020603050405020304" pitchFamily="18" charset="0"/>
                <a:ea typeface="Times New Roman" panose="02020603050405020304" pitchFamily="18" charset="0"/>
              </a:rPr>
              <a:t>Kohnke</a:t>
            </a:r>
            <a:r>
              <a:rPr lang="en-IE" sz="1800" dirty="0">
                <a:solidFill>
                  <a:srgbClr val="000000"/>
                </a:solidFill>
                <a:effectLst/>
                <a:latin typeface="Times New Roman" panose="02020603050405020304" pitchFamily="18" charset="0"/>
                <a:ea typeface="Times New Roman" panose="02020603050405020304" pitchFamily="18" charset="0"/>
              </a:rPr>
              <a:t>, L., Ulla, B. and Xie, H., Eds. (2023) </a:t>
            </a:r>
            <a:r>
              <a:rPr lang="en-IE" sz="1800" i="1" dirty="0">
                <a:solidFill>
                  <a:srgbClr val="000000"/>
                </a:solidFill>
                <a:effectLst/>
                <a:latin typeface="Times New Roman" panose="02020603050405020304" pitchFamily="18" charset="0"/>
                <a:ea typeface="Times New Roman" panose="02020603050405020304" pitchFamily="18" charset="0"/>
              </a:rPr>
              <a:t>Digital learning innovations in education in response to the COVID-19 pandemic</a:t>
            </a:r>
            <a:r>
              <a:rPr lang="en-IE" sz="1800" dirty="0">
                <a:solidFill>
                  <a:srgbClr val="000000"/>
                </a:solidFill>
                <a:effectLst/>
                <a:latin typeface="Times New Roman" panose="02020603050405020304" pitchFamily="18" charset="0"/>
                <a:ea typeface="Times New Roman" panose="02020603050405020304" pitchFamily="18" charset="0"/>
              </a:rPr>
              <a:t>. Frontiers Media, Lausanne, Switzerland DOI: 10.3389/978-2-83252-067-3</a:t>
            </a:r>
          </a:p>
          <a:p>
            <a:pPr marL="108000" indent="-457200">
              <a:buNone/>
            </a:pPr>
            <a:r>
              <a:rPr lang="en-IE" sz="1800" dirty="0">
                <a:solidFill>
                  <a:srgbClr val="000000"/>
                </a:solidFill>
                <a:effectLst/>
                <a:latin typeface="Times New Roman" panose="02020603050405020304" pitchFamily="18" charset="0"/>
                <a:ea typeface="Times New Roman" panose="02020603050405020304" pitchFamily="18" charset="0"/>
              </a:rPr>
              <a:t> </a:t>
            </a: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Chalmers, W., Carthy, A., Kenneally, M., Bruce, N., McGuinness, C. and Owende P. (2023) An Analysis of the Impact and Efficacy of an Online Mindfulness-based Intervention as a Support for First-year University Students </a:t>
            </a:r>
            <a:r>
              <a:rPr lang="en-US" sz="1800" i="1" dirty="0">
                <a:solidFill>
                  <a:srgbClr val="000000"/>
                </a:solidFill>
                <a:effectLst/>
                <a:latin typeface="Times New Roman" panose="02020603050405020304" pitchFamily="18" charset="0"/>
                <a:ea typeface="Times New Roman" panose="02020603050405020304" pitchFamily="18" charset="0"/>
              </a:rPr>
              <a:t>The All Ireland Journal of Teaching and Learning in Higher Education</a:t>
            </a:r>
            <a:r>
              <a:rPr lang="en-US" sz="1800" dirty="0">
                <a:solidFill>
                  <a:srgbClr val="000000"/>
                </a:solidFill>
                <a:effectLst/>
                <a:latin typeface="Times New Roman" panose="02020603050405020304" pitchFamily="18" charset="0"/>
                <a:ea typeface="Times New Roman" panose="02020603050405020304" pitchFamily="18" charset="0"/>
              </a:rPr>
              <a:t> Volume 15 (2) Available online at </a:t>
            </a:r>
            <a:r>
              <a:rPr lang="en-US" sz="1800" u="sng" dirty="0">
                <a:solidFill>
                  <a:srgbClr val="000000"/>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https://ojs.aishe.org/index.php/aishe-j/article/view/727/1083</a:t>
            </a:r>
            <a:r>
              <a:rPr lang="en-US" sz="1800" dirty="0">
                <a:solidFill>
                  <a:srgbClr val="000000"/>
                </a:solidFill>
                <a:effectLst/>
                <a:latin typeface="Times New Roman" panose="02020603050405020304" pitchFamily="18" charset="0"/>
                <a:ea typeface="Times New Roman" panose="02020603050405020304" pitchFamily="18" charset="0"/>
              </a:rPr>
              <a:t>.</a:t>
            </a:r>
            <a:r>
              <a:rPr lang="en-IE" sz="1800" dirty="0">
                <a:solidFill>
                  <a:srgbClr val="000000"/>
                </a:solidFill>
                <a:effectLst/>
                <a:latin typeface="Times New Roman" panose="02020603050405020304" pitchFamily="18" charset="0"/>
                <a:ea typeface="Times New Roman" panose="02020603050405020304" pitchFamily="18" charset="0"/>
              </a:rPr>
              <a:t> </a:t>
            </a:r>
          </a:p>
          <a:p>
            <a:pPr marL="108000" indent="-457200">
              <a:buNone/>
            </a:pPr>
            <a:endParaRPr lang="en-IE" sz="1800" dirty="0">
              <a:solidFill>
                <a:srgbClr val="000000"/>
              </a:solidFill>
              <a:latin typeface="Times New Roman" panose="02020603050405020304" pitchFamily="18" charset="0"/>
              <a:ea typeface="Times New Roman" panose="02020603050405020304" pitchFamily="18" charset="0"/>
            </a:endParaRP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O’Regan, M., Carthy, A. and Owende, P. (2021) Socio-emotional skills for work and graduate employability Presentation at the Island of Ireland Symposium: </a:t>
            </a:r>
            <a:r>
              <a:rPr lang="en-US" sz="1800" dirty="0" err="1">
                <a:solidFill>
                  <a:srgbClr val="000000"/>
                </a:solidFill>
                <a:effectLst/>
                <a:latin typeface="Times New Roman" panose="02020603050405020304" pitchFamily="18" charset="0"/>
                <a:ea typeface="Times New Roman" panose="02020603050405020304" pitchFamily="18" charset="0"/>
              </a:rPr>
              <a:t>Partenership</a:t>
            </a:r>
            <a:r>
              <a:rPr lang="en-US" sz="1800" dirty="0">
                <a:solidFill>
                  <a:srgbClr val="000000"/>
                </a:solidFill>
                <a:effectLst/>
                <a:latin typeface="Times New Roman" panose="02020603050405020304" pitchFamily="18" charset="0"/>
                <a:ea typeface="Times New Roman" panose="02020603050405020304" pitchFamily="18" charset="0"/>
              </a:rPr>
              <a:t> for student success, developing graduates for the 21st century, June 2021, Online.</a:t>
            </a:r>
            <a:endParaRPr lang="en-IE" sz="1800" dirty="0">
              <a:solidFill>
                <a:srgbClr val="000000"/>
              </a:solidFill>
              <a:effectLst/>
              <a:latin typeface="Times New Roman" panose="02020603050405020304" pitchFamily="18" charset="0"/>
              <a:ea typeface="Times New Roman" panose="02020603050405020304" pitchFamily="18" charset="0"/>
            </a:endParaRPr>
          </a:p>
          <a:p>
            <a:pPr marL="108000" indent="-457200">
              <a:buNone/>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IE" sz="1800" dirty="0">
              <a:solidFill>
                <a:srgbClr val="000000"/>
              </a:solidFill>
              <a:effectLst/>
              <a:latin typeface="Times New Roman" panose="02020603050405020304" pitchFamily="18" charset="0"/>
              <a:ea typeface="Times New Roman" panose="02020603050405020304" pitchFamily="18" charset="0"/>
            </a:endParaRPr>
          </a:p>
          <a:p>
            <a:pPr marL="108000" indent="-457200">
              <a:buNone/>
            </a:pP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4" tooltip="Miriam O'Regan">
                  <a:extLst>
                    <a:ext uri="{A12FA001-AC4F-418D-AE19-62706E023703}">
                      <ahyp:hlinkClr xmlns:ahyp="http://schemas.microsoft.com/office/drawing/2018/hyperlinkcolor" val="tx"/>
                    </a:ext>
                  </a:extLst>
                </a:hlinkClick>
              </a:rPr>
              <a:t>O'Regan, 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5" tooltip="Aiden Carthy">
                  <a:extLst>
                    <a:ext uri="{A12FA001-AC4F-418D-AE19-62706E023703}">
                      <ahyp:hlinkClr xmlns:ahyp="http://schemas.microsoft.com/office/drawing/2018/hyperlinkcolor" val="tx"/>
                    </a:ext>
                  </a:extLst>
                </a:hlinkClick>
              </a:rPr>
              <a:t>Carthy, 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6" tooltip="Colm McGuinness">
                  <a:extLst>
                    <a:ext uri="{A12FA001-AC4F-418D-AE19-62706E023703}">
                      <ahyp:hlinkClr xmlns:ahyp="http://schemas.microsoft.com/office/drawing/2018/hyperlinkcolor" val="tx"/>
                    </a:ext>
                  </a:extLst>
                </a:hlinkClick>
              </a:rPr>
              <a:t>McGuinness, C.</a:t>
            </a:r>
            <a:r>
              <a:rPr lang="en-US" sz="1800" dirty="0">
                <a:solidFill>
                  <a:srgbClr val="000000"/>
                </a:solidFill>
                <a:effectLst/>
                <a:latin typeface="Times New Roman" panose="02020603050405020304" pitchFamily="18" charset="0"/>
                <a:ea typeface="Times New Roman" panose="02020603050405020304" pitchFamily="18" charset="0"/>
              </a:rPr>
              <a:t> and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7" tooltip="Philip Owende">
                  <a:extLst>
                    <a:ext uri="{A12FA001-AC4F-418D-AE19-62706E023703}">
                      <ahyp:hlinkClr xmlns:ahyp="http://schemas.microsoft.com/office/drawing/2018/hyperlinkcolor" val="tx"/>
                    </a:ext>
                  </a:extLst>
                </a:hlinkClick>
              </a:rPr>
              <a:t>Owende, P.</a:t>
            </a:r>
            <a:r>
              <a:rPr lang="en-US" sz="1800" dirty="0">
                <a:solidFill>
                  <a:srgbClr val="000000"/>
                </a:solidFill>
                <a:effectLst/>
                <a:latin typeface="Times New Roman" panose="02020603050405020304" pitchFamily="18" charset="0"/>
                <a:ea typeface="Times New Roman" panose="02020603050405020304" pitchFamily="18" charset="0"/>
              </a:rPr>
              <a:t> (2022) Employer collaboration in developing graduate employability: a pilot study in Ireland, </a:t>
            </a:r>
            <a:r>
              <a:rPr lang="en-US" sz="1800" i="1" u="none" strike="noStrike" dirty="0">
                <a:solidFill>
                  <a:srgbClr val="000000"/>
                </a:solidFill>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Education + Training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9" tooltip="DOI: https://doi.org/10.1108/ET-03-2022-0081">
                  <a:extLst>
                    <a:ext uri="{A12FA001-AC4F-418D-AE19-62706E023703}">
                      <ahyp:hlinkClr xmlns:ahyp="http://schemas.microsoft.com/office/drawing/2018/hyperlinkcolor" val="tx"/>
                    </a:ext>
                  </a:extLst>
                </a:hlinkClick>
              </a:rPr>
              <a:t>DOI: 10.1108/ET-03-2022-0081</a:t>
            </a:r>
            <a:endParaRPr lang="en-US" sz="1800" u="none" strike="noStrike"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US" sz="1800" dirty="0">
              <a:solidFill>
                <a:srgbClr val="0000FF"/>
              </a:solidFill>
              <a:latin typeface="Times New Roman" panose="02020603050405020304" pitchFamily="18" charset="0"/>
              <a:ea typeface="Times New Roman" panose="02020603050405020304" pitchFamily="18" charset="0"/>
            </a:endParaRPr>
          </a:p>
          <a:p>
            <a:pPr marL="0" indent="0">
              <a:buNone/>
            </a:pPr>
            <a:r>
              <a:rPr lang="en-US" sz="1800" dirty="0">
                <a:solidFill>
                  <a:srgbClr val="0000FF"/>
                </a:solidFill>
                <a:latin typeface="Times New Roman" panose="02020603050405020304" pitchFamily="18" charset="0"/>
                <a:ea typeface="Times New Roman" panose="02020603050405020304" pitchFamily="18" charset="0"/>
              </a:rPr>
              <a:t>LINK TO FINAL REPORT AND ALL RESOURCES - </a:t>
            </a:r>
            <a:r>
              <a:rPr lang="en-IE" sz="1800" dirty="0">
                <a:hlinkClick r:id="rId10"/>
              </a:rPr>
              <a:t>Research | TU Dublin</a:t>
            </a:r>
            <a:endParaRPr lang="en-IE" sz="1800" dirty="0"/>
          </a:p>
          <a:p>
            <a:pPr marL="0" indent="0">
              <a:buNone/>
            </a:pPr>
            <a:endParaRPr lang="en-IE" sz="1800" dirty="0">
              <a:effectLst/>
              <a:latin typeface="Times New Roman" panose="02020603050405020304" pitchFamily="18" charset="0"/>
              <a:ea typeface="Times New Roman" panose="02020603050405020304" pitchFamily="18" charset="0"/>
            </a:endParaRPr>
          </a:p>
          <a:p>
            <a:pPr marL="0" indent="0">
              <a:buNone/>
            </a:pPr>
            <a:endParaRPr lang="en-IE" sz="1800" dirty="0">
              <a:effectLst/>
              <a:latin typeface="Times New Roman" panose="02020603050405020304" pitchFamily="18" charset="0"/>
              <a:ea typeface="Times New Roman" panose="02020603050405020304" pitchFamily="18" charset="0"/>
            </a:endParaRPr>
          </a:p>
          <a:p>
            <a:pPr marL="0" indent="0">
              <a:buNone/>
            </a:pPr>
            <a:endParaRPr lang="en-IE" sz="1600" dirty="0"/>
          </a:p>
        </p:txBody>
      </p:sp>
    </p:spTree>
    <p:extLst>
      <p:ext uri="{BB962C8B-B14F-4D97-AF65-F5344CB8AC3E}">
        <p14:creationId xmlns:p14="http://schemas.microsoft.com/office/powerpoint/2010/main" val="153188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228726"/>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n-ea"/>
                <a:cs typeface="+mn-cs"/>
              </a:rPr>
              <a:t>Student Transformative Learning Record (STLR)</a:t>
            </a: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6"/>
          <p:cNvSpPr>
            <a:spLocks noGrp="1"/>
          </p:cNvSpPr>
          <p:nvPr>
            <p:ph idx="1"/>
          </p:nvPr>
        </p:nvSpPr>
        <p:spPr>
          <a:xfrm>
            <a:off x="457200" y="941954"/>
            <a:ext cx="8229600" cy="3394472"/>
          </a:xfrm>
        </p:spPr>
        <p:txBody>
          <a:bodyPr>
            <a:normAutofit/>
          </a:bodyPr>
          <a:lstStyle/>
          <a:p>
            <a:pPr marL="0" indent="0">
              <a:buNone/>
            </a:pPr>
            <a:r>
              <a:rPr lang="en-US" sz="2000" dirty="0"/>
              <a:t>At graduation, alongside their standard parchment, students also receive a STLR parchment that lists all of the extra-curricular events and training they completed over the course of their studies.  This may then be added to students’ CVs and/or presented to employers. </a:t>
            </a:r>
          </a:p>
          <a:p>
            <a:pPr marL="0" indent="0">
              <a:buNone/>
            </a:pPr>
            <a:endParaRPr lang="en-US" sz="2000" dirty="0"/>
          </a:p>
          <a:p>
            <a:pPr marL="0" indent="0">
              <a:buNone/>
            </a:pPr>
            <a:r>
              <a:rPr lang="en-US" sz="2000" dirty="0"/>
              <a:t>Students may be awarded STLR credit at one of three levels:</a:t>
            </a:r>
          </a:p>
          <a:p>
            <a:r>
              <a:rPr lang="en-US" sz="2000" dirty="0"/>
              <a:t>Exposure</a:t>
            </a:r>
          </a:p>
          <a:p>
            <a:r>
              <a:rPr lang="en-US" sz="2000" dirty="0"/>
              <a:t>Integration </a:t>
            </a:r>
          </a:p>
          <a:p>
            <a:r>
              <a:rPr lang="en-US" sz="2000" dirty="0"/>
              <a:t>Transformation.</a:t>
            </a:r>
            <a:endParaRPr lang="en-IE" sz="2000" dirty="0"/>
          </a:p>
        </p:txBody>
      </p:sp>
    </p:spTree>
    <p:extLst>
      <p:ext uri="{BB962C8B-B14F-4D97-AF65-F5344CB8AC3E}">
        <p14:creationId xmlns:p14="http://schemas.microsoft.com/office/powerpoint/2010/main" val="169054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F630-50D7-433F-FFDC-C7BC5C3A3B45}"/>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GB" dirty="0"/>
              <a:t>Project Schematic</a:t>
            </a:r>
            <a:endParaRPr lang="en-IE" dirty="0"/>
          </a:p>
        </p:txBody>
      </p:sp>
      <p:pic>
        <p:nvPicPr>
          <p:cNvPr id="4" name="Content Placeholder 3" descr="Transform-EDU Project Schematic showing the different Work Paths. ">
            <a:extLst>
              <a:ext uri="{FF2B5EF4-FFF2-40B4-BE49-F238E27FC236}">
                <a16:creationId xmlns:a16="http://schemas.microsoft.com/office/drawing/2014/main" id="{E44D238C-655C-DA4D-9EBE-17ADAC6537A8}"/>
              </a:ext>
            </a:extLst>
          </p:cNvPr>
          <p:cNvPicPr>
            <a:picLocks noGrp="1" noChangeAspect="1"/>
          </p:cNvPicPr>
          <p:nvPr>
            <p:ph idx="1"/>
          </p:nvPr>
        </p:nvPicPr>
        <p:blipFill>
          <a:blip r:embed="rId2"/>
          <a:stretch>
            <a:fillRect/>
          </a:stretch>
        </p:blipFill>
        <p:spPr>
          <a:xfrm>
            <a:off x="1151725" y="0"/>
            <a:ext cx="6365899" cy="5027120"/>
          </a:xfrm>
          <a:prstGeom prst="rect">
            <a:avLst/>
          </a:prstGeom>
        </p:spPr>
      </p:pic>
    </p:spTree>
    <p:extLst>
      <p:ext uri="{BB962C8B-B14F-4D97-AF65-F5344CB8AC3E}">
        <p14:creationId xmlns:p14="http://schemas.microsoft.com/office/powerpoint/2010/main" val="283182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228726"/>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n-ea"/>
                <a:cs typeface="+mn-cs"/>
              </a:rPr>
              <a:t>Social and emotional skills development</a:t>
            </a: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367323" y="751946"/>
            <a:ext cx="8776677" cy="3600986"/>
          </a:xfrm>
          <a:prstGeom prst="rect">
            <a:avLst/>
          </a:prstGeom>
        </p:spPr>
        <p:txBody>
          <a:bodyPr wrap="square">
            <a:spAutoFit/>
          </a:bodyPr>
          <a:lstStyle/>
          <a:p>
            <a:r>
              <a:rPr lang="en-GB" sz="1500" dirty="0">
                <a:solidFill>
                  <a:sysClr val="windowText" lastClr="000000">
                    <a:lumMod val="85000"/>
                    <a:lumOff val="15000"/>
                  </a:sysClr>
                </a:solidFill>
                <a:latin typeface="Calibri" panose="020F0502020204030204" pitchFamily="34" charset="0"/>
                <a:cs typeface="Calibri" panose="020F0502020204030204" pitchFamily="34" charset="0"/>
              </a:rPr>
              <a:t>The emotional intelligence strand of Transform-EDU involved the design, delivery and evaluation of modules for undergraduates, which developed key social and emotional skills valued by employers in the modern workplace.</a:t>
            </a:r>
          </a:p>
          <a:p>
            <a:endParaRPr lang="en-GB" sz="15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500" b="1" dirty="0">
                <a:solidFill>
                  <a:sysClr val="windowText" lastClr="000000">
                    <a:lumMod val="85000"/>
                    <a:lumOff val="15000"/>
                  </a:sysClr>
                </a:solidFill>
                <a:latin typeface="Calibri" panose="020F0502020204030204" pitchFamily="34" charset="0"/>
                <a:cs typeface="Calibri" panose="020F0502020204030204" pitchFamily="34" charset="0"/>
              </a:rPr>
              <a:t>Modules were extra-curricular and offered on an opt-in basis.</a:t>
            </a:r>
          </a:p>
          <a:p>
            <a:endParaRPr lang="en-GB" sz="600" b="1"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500" b="1" dirty="0">
                <a:solidFill>
                  <a:sysClr val="windowText" lastClr="000000">
                    <a:lumMod val="85000"/>
                    <a:lumOff val="15000"/>
                  </a:sysClr>
                </a:solidFill>
                <a:latin typeface="Calibri" panose="020F0502020204030204" pitchFamily="34" charset="0"/>
                <a:cs typeface="Calibri" panose="020F0502020204030204" pitchFamily="34" charset="0"/>
              </a:rPr>
              <a:t>First year students were offered a module in mindfulness.  </a:t>
            </a:r>
          </a:p>
          <a:p>
            <a:endParaRPr lang="en-GB" sz="600" b="1"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500" b="1" dirty="0">
                <a:solidFill>
                  <a:sysClr val="windowText" lastClr="000000">
                    <a:lumMod val="85000"/>
                    <a:lumOff val="15000"/>
                  </a:sysClr>
                </a:solidFill>
                <a:latin typeface="Calibri" panose="020F0502020204030204" pitchFamily="34" charset="0"/>
                <a:cs typeface="Calibri" panose="020F0502020204030204" pitchFamily="34" charset="0"/>
              </a:rPr>
              <a:t>Second year students were offered group-based coaching in emotional intelligence.</a:t>
            </a:r>
          </a:p>
          <a:p>
            <a:endParaRPr lang="en-GB" sz="600" b="1"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500" b="1" dirty="0">
                <a:solidFill>
                  <a:sysClr val="windowText" lastClr="000000">
                    <a:lumMod val="85000"/>
                    <a:lumOff val="15000"/>
                  </a:sysClr>
                </a:solidFill>
                <a:latin typeface="Calibri" panose="020F0502020204030204" pitchFamily="34" charset="0"/>
                <a:cs typeface="Calibri" panose="020F0502020204030204" pitchFamily="34" charset="0"/>
              </a:rPr>
              <a:t>Final year students were offered an employer-led work-readiness module in socio-emotional skills for work (SES4Work).</a:t>
            </a:r>
          </a:p>
          <a:p>
            <a:endParaRPr lang="en-GB" sz="1500" dirty="0">
              <a:solidFill>
                <a:sysClr val="windowText" lastClr="000000">
                  <a:lumMod val="85000"/>
                  <a:lumOff val="15000"/>
                </a:sysClr>
              </a:solidFill>
              <a:latin typeface="Calibri" panose="020F0502020204030204" pitchFamily="34" charset="0"/>
              <a:cs typeface="Calibri" panose="020F0502020204030204" pitchFamily="34" charset="0"/>
            </a:endParaRPr>
          </a:p>
          <a:p>
            <a:r>
              <a:rPr lang="en-GB" sz="1500" dirty="0">
                <a:solidFill>
                  <a:sysClr val="windowText" lastClr="000000">
                    <a:lumMod val="85000"/>
                    <a:lumOff val="15000"/>
                  </a:sysClr>
                </a:solidFill>
                <a:latin typeface="Calibri" panose="020F0502020204030204" pitchFamily="34" charset="0"/>
                <a:cs typeface="Calibri" panose="020F0502020204030204" pitchFamily="34" charset="0"/>
              </a:rPr>
              <a:t>The efficacy and impact of each module was assessed, both quantitatively and qualitatively.  </a:t>
            </a:r>
          </a:p>
          <a:p>
            <a:endParaRPr lang="en-GB" sz="1500" dirty="0">
              <a:solidFill>
                <a:sysClr val="windowText" lastClr="000000">
                  <a:lumMod val="85000"/>
                  <a:lumOff val="15000"/>
                </a:sysClr>
              </a:solidFill>
              <a:latin typeface="Calibri" panose="020F0502020204030204" pitchFamily="34" charset="0"/>
              <a:cs typeface="Calibri" panose="020F0502020204030204" pitchFamily="34" charset="0"/>
            </a:endParaRPr>
          </a:p>
          <a:p>
            <a:r>
              <a:rPr lang="en-GB" sz="1500" dirty="0">
                <a:solidFill>
                  <a:sysClr val="windowText" lastClr="000000">
                    <a:lumMod val="85000"/>
                    <a:lumOff val="15000"/>
                  </a:sysClr>
                </a:solidFill>
                <a:latin typeface="Calibri" panose="020F0502020204030204" pitchFamily="34" charset="0"/>
                <a:cs typeface="Calibri" panose="020F0502020204030204" pitchFamily="34" charset="0"/>
              </a:rPr>
              <a:t>As a consequence of the COVID-19 pandemic, participation rates were low and most workshops were offered online rather than face to face.</a:t>
            </a:r>
            <a:endParaRPr lang="en-IE"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483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228726"/>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n-ea"/>
                <a:cs typeface="+mn-cs"/>
              </a:rPr>
              <a:t>Mindfulness</a:t>
            </a: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468084" y="724094"/>
            <a:ext cx="8776677" cy="4385816"/>
          </a:xfrm>
          <a:prstGeom prst="rect">
            <a:avLst/>
          </a:prstGeom>
        </p:spPr>
        <p:txBody>
          <a:bodyPr wrap="square">
            <a:spAutoFit/>
          </a:bodyPr>
          <a:lstStyle/>
          <a:p>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A five-week mindfulness coaching module was delivered online to a cohort of first year students (n = 25). </a:t>
            </a:r>
          </a:p>
          <a:p>
            <a:endParaRPr lang="en-GB" sz="6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Participants completed the Brief Resilience Scale and the Perceived Stress Scale before and again one month after completion of the coaching module.  </a:t>
            </a:r>
          </a:p>
          <a:p>
            <a:endParaRPr lang="en-GB" sz="6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E" sz="1700" dirty="0">
                <a:solidFill>
                  <a:sysClr val="windowText" lastClr="000000">
                    <a:lumMod val="85000"/>
                    <a:lumOff val="15000"/>
                  </a:sysClr>
                </a:solidFill>
                <a:latin typeface="Calibri" panose="020F0502020204030204" pitchFamily="34" charset="0"/>
                <a:cs typeface="Calibri" panose="020F0502020204030204" pitchFamily="34" charset="0"/>
              </a:rPr>
              <a:t>Perceived Stress Scale - a dependent t test demonstrated there was a significant difference between the results from the pre-test scores (M = 22.4; SD = 6.6) and </a:t>
            </a:r>
          </a:p>
          <a:p>
            <a:r>
              <a:rPr lang="en-IE" sz="1700" dirty="0">
                <a:solidFill>
                  <a:sysClr val="windowText" lastClr="000000">
                    <a:lumMod val="85000"/>
                    <a:lumOff val="15000"/>
                  </a:sysClr>
                </a:solidFill>
                <a:latin typeface="Calibri" panose="020F0502020204030204" pitchFamily="34" charset="0"/>
                <a:cs typeface="Calibri" panose="020F0502020204030204" pitchFamily="34" charset="0"/>
              </a:rPr>
              <a:t>      post-test scores (M = 16.9; SD = 6.4), t(24df) = 4.61, p = .000, effect size (Cohen’s d) = 0.84.  </a:t>
            </a:r>
          </a:p>
          <a:p>
            <a:endParaRPr lang="en-IE" sz="6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E" sz="1700" dirty="0">
                <a:solidFill>
                  <a:sysClr val="windowText" lastClr="000000">
                    <a:lumMod val="85000"/>
                    <a:lumOff val="15000"/>
                  </a:sysClr>
                </a:solidFill>
                <a:latin typeface="Calibri" panose="020F0502020204030204" pitchFamily="34" charset="0"/>
                <a:cs typeface="Calibri" panose="020F0502020204030204" pitchFamily="34" charset="0"/>
              </a:rPr>
              <a:t>Brief Resilience Scale - a dependent t test also demonstrated there was a significant </a:t>
            </a:r>
          </a:p>
          <a:p>
            <a:r>
              <a:rPr lang="en-IE" sz="1700" dirty="0">
                <a:solidFill>
                  <a:sysClr val="windowText" lastClr="000000">
                    <a:lumMod val="85000"/>
                    <a:lumOff val="15000"/>
                  </a:sysClr>
                </a:solidFill>
                <a:latin typeface="Calibri" panose="020F0502020204030204" pitchFamily="34" charset="0"/>
                <a:cs typeface="Calibri" panose="020F0502020204030204" pitchFamily="34" charset="0"/>
              </a:rPr>
              <a:t>      difference between the results from the pre test (M = 17.09; SD = 4.22) and post test </a:t>
            </a:r>
          </a:p>
          <a:p>
            <a:r>
              <a:rPr lang="en-IE" sz="1700" dirty="0">
                <a:solidFill>
                  <a:sysClr val="windowText" lastClr="000000">
                    <a:lumMod val="85000"/>
                    <a:lumOff val="15000"/>
                  </a:sysClr>
                </a:solidFill>
                <a:latin typeface="Calibri" panose="020F0502020204030204" pitchFamily="34" charset="0"/>
                <a:cs typeface="Calibri" panose="020F0502020204030204" pitchFamily="34" charset="0"/>
              </a:rPr>
              <a:t>      scores (M = 19.91; SD = 4.74), t(21df) = -3.29, p = .004, effect size (Cohen’s d) = .63.</a:t>
            </a:r>
          </a:p>
          <a:p>
            <a:endParaRPr lang="en-IE" sz="6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700" dirty="0">
                <a:solidFill>
                  <a:sysClr val="windowText" lastClr="000000">
                    <a:lumMod val="85000"/>
                    <a:lumOff val="15000"/>
                  </a:sysClr>
                </a:solidFill>
                <a:latin typeface="Calibri" panose="020F0502020204030204" pitchFamily="34" charset="0"/>
                <a:cs typeface="Calibri" panose="020F0502020204030204" pitchFamily="34" charset="0"/>
              </a:rPr>
              <a:t>Qualitative results, gleaned through focus groups, revealed that students valued the coaching as it increased awareness of mindfulness and encouraged development of personal mindfulness practice.</a:t>
            </a:r>
          </a:p>
          <a:p>
            <a:endParaRPr lang="en-GB" sz="1600" b="1"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729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597723-0BCC-0E4E-8E63-FC3CC504F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08926" y="4676775"/>
            <a:ext cx="4591050" cy="466725"/>
          </a:xfrm>
          <a:prstGeom prst="rect">
            <a:avLst/>
          </a:prstGeom>
        </p:spPr>
      </p:pic>
      <p:pic>
        <p:nvPicPr>
          <p:cNvPr id="3" name="Picture 2">
            <a:extLst>
              <a:ext uri="{FF2B5EF4-FFF2-40B4-BE49-F238E27FC236}">
                <a16:creationId xmlns:a16="http://schemas.microsoft.com/office/drawing/2014/main" id="{4838A757-ACB9-CA4A-A3F9-177F5FFB7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65" y="4283750"/>
            <a:ext cx="853440" cy="812800"/>
          </a:xfrm>
          <a:prstGeom prst="rect">
            <a:avLst/>
          </a:prstGeom>
          <a:solidFill>
            <a:schemeClr val="bg1"/>
          </a:solidFill>
        </p:spPr>
      </p:pic>
      <p:sp>
        <p:nvSpPr>
          <p:cNvPr id="4" name="Title 3"/>
          <p:cNvSpPr>
            <a:spLocks noGrp="1"/>
          </p:cNvSpPr>
          <p:nvPr>
            <p:ph type="title" idx="4294967295"/>
          </p:nvPr>
        </p:nvSpPr>
        <p:spPr>
          <a:xfrm>
            <a:off x="468084" y="228726"/>
            <a:ext cx="815552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a typeface="+mn-ea"/>
                <a:cs typeface="+mn-cs"/>
              </a:rPr>
              <a:t>Emotional intelligence</a:t>
            </a: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468085" y="880011"/>
            <a:ext cx="8410670" cy="4216539"/>
          </a:xfrm>
          <a:prstGeom prst="rect">
            <a:avLst/>
          </a:prstGeom>
        </p:spPr>
        <p:txBody>
          <a:bodyPr wrap="square">
            <a:spAutoFit/>
          </a:bodyPr>
          <a:lstStyle/>
          <a:p>
            <a:r>
              <a:rPr lang="en-GB" dirty="0">
                <a:solidFill>
                  <a:sysClr val="windowText" lastClr="000000">
                    <a:lumMod val="85000"/>
                    <a:lumOff val="15000"/>
                  </a:sysClr>
                </a:solidFill>
                <a:latin typeface="Calibri" panose="020F0502020204030204" pitchFamily="34" charset="0"/>
                <a:cs typeface="Calibri" panose="020F0502020204030204" pitchFamily="34" charset="0"/>
              </a:rPr>
              <a:t>A five-week EI coaching module was delivered online to a cohort of second year students (n = 19). </a:t>
            </a:r>
          </a:p>
          <a:p>
            <a:endParaRPr lang="en-GB" sz="5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ysClr val="windowText" lastClr="000000">
                    <a:lumMod val="85000"/>
                    <a:lumOff val="15000"/>
                  </a:sysClr>
                </a:solidFill>
                <a:latin typeface="Calibri" panose="020F0502020204030204" pitchFamily="34" charset="0"/>
                <a:cs typeface="Calibri" panose="020F0502020204030204" pitchFamily="34" charset="0"/>
              </a:rPr>
              <a:t>Participants completed the </a:t>
            </a:r>
            <a:r>
              <a:rPr lang="en-GB" dirty="0" err="1">
                <a:solidFill>
                  <a:sysClr val="windowText" lastClr="000000">
                    <a:lumMod val="85000"/>
                    <a:lumOff val="15000"/>
                  </a:sysClr>
                </a:solidFill>
                <a:latin typeface="Calibri" panose="020F0502020204030204" pitchFamily="34" charset="0"/>
                <a:cs typeface="Calibri" panose="020F0502020204030204" pitchFamily="34" charset="0"/>
              </a:rPr>
              <a:t>TEIQue</a:t>
            </a:r>
            <a:r>
              <a:rPr lang="en-GB" dirty="0">
                <a:solidFill>
                  <a:sysClr val="windowText" lastClr="000000">
                    <a:lumMod val="85000"/>
                    <a:lumOff val="15000"/>
                  </a:sysClr>
                </a:solidFill>
                <a:latin typeface="Calibri" panose="020F0502020204030204" pitchFamily="34" charset="0"/>
                <a:cs typeface="Calibri" panose="020F0502020204030204" pitchFamily="34" charset="0"/>
              </a:rPr>
              <a:t> test of EI prior to availing of coaching and once again one month after completion of the coaching module. </a:t>
            </a:r>
          </a:p>
          <a:p>
            <a:endParaRPr lang="en-GB" sz="5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ysClr val="windowText" lastClr="000000">
                    <a:lumMod val="85000"/>
                    <a:lumOff val="15000"/>
                  </a:sysClr>
                </a:solidFill>
                <a:latin typeface="Calibri" panose="020F0502020204030204" pitchFamily="34" charset="0"/>
                <a:cs typeface="Calibri" panose="020F0502020204030204" pitchFamily="34" charset="0"/>
              </a:rPr>
              <a:t>There was a statistically significant increase in EI scores post coaching                           </a:t>
            </a:r>
            <a:r>
              <a:rPr lang="en-GB" sz="1600" dirty="0">
                <a:solidFill>
                  <a:sysClr val="windowText" lastClr="000000">
                    <a:lumMod val="85000"/>
                    <a:lumOff val="15000"/>
                  </a:sysClr>
                </a:solidFill>
                <a:latin typeface="Calibri" panose="020F0502020204030204" pitchFamily="34" charset="0"/>
                <a:cs typeface="Calibri" panose="020F0502020204030204" pitchFamily="34" charset="0"/>
              </a:rPr>
              <a:t>(t = -5.194, p = .000 (two tailed), 95% CI = -.63 to -.26, effect size = .84.)</a:t>
            </a:r>
          </a:p>
          <a:p>
            <a:pPr lvl="1"/>
            <a:endParaRPr lang="en-GB" sz="5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ysClr val="windowText" lastClr="000000">
                    <a:lumMod val="85000"/>
                    <a:lumOff val="15000"/>
                  </a:sysClr>
                </a:solidFill>
                <a:latin typeface="Calibri" panose="020F0502020204030204" pitchFamily="34" charset="0"/>
                <a:cs typeface="Calibri" panose="020F0502020204030204" pitchFamily="34" charset="0"/>
              </a:rPr>
              <a:t>Qualitative results, gleaned through focus groups, revealed that students valued the EI coaching and stated it was most beneficial in terms of managing stress and their academic workload. </a:t>
            </a:r>
          </a:p>
          <a:p>
            <a:pPr marL="285750" indent="-285750">
              <a:buFont typeface="Arial" panose="020B0604020202020204" pitchFamily="34" charset="0"/>
              <a:buChar char="•"/>
            </a:pPr>
            <a:endParaRPr lang="en-GB" sz="500"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ysClr val="windowText" lastClr="000000">
                    <a:lumMod val="85000"/>
                    <a:lumOff val="15000"/>
                  </a:sysClr>
                </a:solidFill>
                <a:latin typeface="Calibri" panose="020F0502020204030204" pitchFamily="34" charset="0"/>
                <a:cs typeface="Calibri" panose="020F0502020204030204" pitchFamily="34" charset="0"/>
              </a:rPr>
              <a:t>Students found coaching online made it easier to engage but that it stilted communication. Their preferred mode of delivery would have been hybrid - online/onsite. </a:t>
            </a:r>
          </a:p>
          <a:p>
            <a:endParaRPr lang="en-GB" sz="1600" b="1" dirty="0">
              <a:solidFill>
                <a:sysClr val="windowText" lastClr="000000">
                  <a:lumMod val="85000"/>
                  <a:lumOff val="15000"/>
                </a:sys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189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entury Gothic" panose="020B0502020202020204" pitchFamily="34" charset="0"/>
              </a:rPr>
              <a:t>Work readiness module design and implementation</a:t>
            </a:r>
            <a:endParaRPr lang="en-IE" sz="2800" b="1" dirty="0">
              <a:latin typeface="Century Gothic" panose="020B0502020202020204" pitchFamily="34" charset="0"/>
            </a:endParaRPr>
          </a:p>
        </p:txBody>
      </p:sp>
      <p:graphicFrame>
        <p:nvGraphicFramePr>
          <p:cNvPr id="4" name="Diagram 3" descr="Phase 1: Employer consultation, Online survey (n=128),  5 sectors, Interviews (n=21), Workshop design, Phase 2:  Student engagement, 5 disciplines, 4 campuses, Exit year students, Pre-testing TEIque &amp; EDP&#10;Phase 3: SES4Work module 4 x 90-minute workshops, 2 Fireside chats, 1 Mock interview with feedback&#10;Phase 4:Project Evaluation, Post-testing: TEIque &amp; EDP, Student feedback, Focus groups with employers &amp; students">
            <a:extLst>
              <a:ext uri="{FF2B5EF4-FFF2-40B4-BE49-F238E27FC236}">
                <a16:creationId xmlns:a16="http://schemas.microsoft.com/office/drawing/2014/main" id="{06B25F4D-8A7D-4071-A680-72441715F6B3}"/>
              </a:ext>
            </a:extLst>
          </p:cNvPr>
          <p:cNvGraphicFramePr/>
          <p:nvPr>
            <p:extLst>
              <p:ext uri="{D42A27DB-BD31-4B8C-83A1-F6EECF244321}">
                <p14:modId xmlns:p14="http://schemas.microsoft.com/office/powerpoint/2010/main" val="274145293"/>
              </p:ext>
            </p:extLst>
          </p:nvPr>
        </p:nvGraphicFramePr>
        <p:xfrm>
          <a:off x="394378" y="1063229"/>
          <a:ext cx="8599574" cy="382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77BE626-DC05-9BA4-FA8D-F5BB4A1BEF3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50048" y="4246960"/>
            <a:ext cx="853440" cy="812800"/>
          </a:xfrm>
          <a:prstGeom prst="rect">
            <a:avLst/>
          </a:prstGeom>
          <a:solidFill>
            <a:schemeClr val="bg1"/>
          </a:solidFill>
        </p:spPr>
      </p:pic>
      <p:pic>
        <p:nvPicPr>
          <p:cNvPr id="5" name="Picture 4">
            <a:extLst>
              <a:ext uri="{FF2B5EF4-FFF2-40B4-BE49-F238E27FC236}">
                <a16:creationId xmlns:a16="http://schemas.microsoft.com/office/drawing/2014/main" id="{914F0419-CA19-7B94-5E00-174F67DEB19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668946" y="4593035"/>
            <a:ext cx="4591050" cy="466725"/>
          </a:xfrm>
          <a:prstGeom prst="rect">
            <a:avLst/>
          </a:prstGeom>
        </p:spPr>
      </p:pic>
    </p:spTree>
    <p:extLst>
      <p:ext uri="{BB962C8B-B14F-4D97-AF65-F5344CB8AC3E}">
        <p14:creationId xmlns:p14="http://schemas.microsoft.com/office/powerpoint/2010/main" val="26245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F4D8B6D-D8BE-46FC-8014-F982ACEFB22C}"/>
                                            </p:graphicEl>
                                          </p:spTgt>
                                        </p:tgtEl>
                                        <p:attrNameLst>
                                          <p:attrName>style.visibility</p:attrName>
                                        </p:attrNameLst>
                                      </p:cBhvr>
                                      <p:to>
                                        <p:strVal val="visible"/>
                                      </p:to>
                                    </p:set>
                                    <p:animEffect transition="in" filter="fade">
                                      <p:cBhvr>
                                        <p:cTn id="7" dur="1000"/>
                                        <p:tgtEl>
                                          <p:spTgt spid="4">
                                            <p:graphicEl>
                                              <a:dgm id="{AF4D8B6D-D8BE-46FC-8014-F982ACEFB22C}"/>
                                            </p:graphicEl>
                                          </p:spTgt>
                                        </p:tgtEl>
                                      </p:cBhvr>
                                    </p:animEffect>
                                    <p:anim calcmode="lin" valueType="num">
                                      <p:cBhvr>
                                        <p:cTn id="8" dur="1000" fill="hold"/>
                                        <p:tgtEl>
                                          <p:spTgt spid="4">
                                            <p:graphicEl>
                                              <a:dgm id="{AF4D8B6D-D8BE-46FC-8014-F982ACEFB22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F4D8B6D-D8BE-46FC-8014-F982ACEFB22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A46F49C6-3890-4E72-9DDA-08DAC8343F61}"/>
                                            </p:graphicEl>
                                          </p:spTgt>
                                        </p:tgtEl>
                                        <p:attrNameLst>
                                          <p:attrName>style.visibility</p:attrName>
                                        </p:attrNameLst>
                                      </p:cBhvr>
                                      <p:to>
                                        <p:strVal val="visible"/>
                                      </p:to>
                                    </p:set>
                                    <p:animEffect transition="in" filter="fade">
                                      <p:cBhvr>
                                        <p:cTn id="14" dur="1000"/>
                                        <p:tgtEl>
                                          <p:spTgt spid="4">
                                            <p:graphicEl>
                                              <a:dgm id="{A46F49C6-3890-4E72-9DDA-08DAC8343F61}"/>
                                            </p:graphicEl>
                                          </p:spTgt>
                                        </p:tgtEl>
                                      </p:cBhvr>
                                    </p:animEffect>
                                    <p:anim calcmode="lin" valueType="num">
                                      <p:cBhvr>
                                        <p:cTn id="15" dur="1000" fill="hold"/>
                                        <p:tgtEl>
                                          <p:spTgt spid="4">
                                            <p:graphicEl>
                                              <a:dgm id="{A46F49C6-3890-4E72-9DDA-08DAC8343F61}"/>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A46F49C6-3890-4E72-9DDA-08DAC8343F6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4FC6DE40-8228-4788-B628-A93A03187596}"/>
                                            </p:graphicEl>
                                          </p:spTgt>
                                        </p:tgtEl>
                                        <p:attrNameLst>
                                          <p:attrName>style.visibility</p:attrName>
                                        </p:attrNameLst>
                                      </p:cBhvr>
                                      <p:to>
                                        <p:strVal val="visible"/>
                                      </p:to>
                                    </p:set>
                                    <p:animEffect transition="in" filter="fade">
                                      <p:cBhvr>
                                        <p:cTn id="21" dur="1000"/>
                                        <p:tgtEl>
                                          <p:spTgt spid="4">
                                            <p:graphicEl>
                                              <a:dgm id="{4FC6DE40-8228-4788-B628-A93A03187596}"/>
                                            </p:graphicEl>
                                          </p:spTgt>
                                        </p:tgtEl>
                                      </p:cBhvr>
                                    </p:animEffect>
                                    <p:anim calcmode="lin" valueType="num">
                                      <p:cBhvr>
                                        <p:cTn id="22" dur="1000" fill="hold"/>
                                        <p:tgtEl>
                                          <p:spTgt spid="4">
                                            <p:graphicEl>
                                              <a:dgm id="{4FC6DE40-8228-4788-B628-A93A03187596}"/>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4FC6DE40-8228-4788-B628-A93A0318759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D6B3D8A8-41A2-41C3-ACB0-8D75DC88E2BF}"/>
                                            </p:graphicEl>
                                          </p:spTgt>
                                        </p:tgtEl>
                                        <p:attrNameLst>
                                          <p:attrName>style.visibility</p:attrName>
                                        </p:attrNameLst>
                                      </p:cBhvr>
                                      <p:to>
                                        <p:strVal val="visible"/>
                                      </p:to>
                                    </p:set>
                                    <p:animEffect transition="in" filter="fade">
                                      <p:cBhvr>
                                        <p:cTn id="28" dur="1000"/>
                                        <p:tgtEl>
                                          <p:spTgt spid="4">
                                            <p:graphicEl>
                                              <a:dgm id="{D6B3D8A8-41A2-41C3-ACB0-8D75DC88E2BF}"/>
                                            </p:graphicEl>
                                          </p:spTgt>
                                        </p:tgtEl>
                                      </p:cBhvr>
                                    </p:animEffect>
                                    <p:anim calcmode="lin" valueType="num">
                                      <p:cBhvr>
                                        <p:cTn id="29" dur="1000" fill="hold"/>
                                        <p:tgtEl>
                                          <p:spTgt spid="4">
                                            <p:graphicEl>
                                              <a:dgm id="{D6B3D8A8-41A2-41C3-ACB0-8D75DC88E2BF}"/>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D6B3D8A8-41A2-41C3-ACB0-8D75DC88E2BF}"/>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C4A2D8DC-5D80-4C6E-B303-13D6C52500C9}"/>
                                            </p:graphicEl>
                                          </p:spTgt>
                                        </p:tgtEl>
                                        <p:attrNameLst>
                                          <p:attrName>style.visibility</p:attrName>
                                        </p:attrNameLst>
                                      </p:cBhvr>
                                      <p:to>
                                        <p:strVal val="visible"/>
                                      </p:to>
                                    </p:set>
                                    <p:animEffect transition="in" filter="fade">
                                      <p:cBhvr>
                                        <p:cTn id="35" dur="1000"/>
                                        <p:tgtEl>
                                          <p:spTgt spid="4">
                                            <p:graphicEl>
                                              <a:dgm id="{C4A2D8DC-5D80-4C6E-B303-13D6C52500C9}"/>
                                            </p:graphicEl>
                                          </p:spTgt>
                                        </p:tgtEl>
                                      </p:cBhvr>
                                    </p:animEffect>
                                    <p:anim calcmode="lin" valueType="num">
                                      <p:cBhvr>
                                        <p:cTn id="36" dur="1000" fill="hold"/>
                                        <p:tgtEl>
                                          <p:spTgt spid="4">
                                            <p:graphicEl>
                                              <a:dgm id="{C4A2D8DC-5D80-4C6E-B303-13D6C52500C9}"/>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C4A2D8DC-5D80-4C6E-B303-13D6C52500C9}"/>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7D30A461-2217-4155-A80A-0257B3F33222}"/>
                                            </p:graphicEl>
                                          </p:spTgt>
                                        </p:tgtEl>
                                        <p:attrNameLst>
                                          <p:attrName>style.visibility</p:attrName>
                                        </p:attrNameLst>
                                      </p:cBhvr>
                                      <p:to>
                                        <p:strVal val="visible"/>
                                      </p:to>
                                    </p:set>
                                    <p:animEffect transition="in" filter="fade">
                                      <p:cBhvr>
                                        <p:cTn id="42" dur="1000"/>
                                        <p:tgtEl>
                                          <p:spTgt spid="4">
                                            <p:graphicEl>
                                              <a:dgm id="{7D30A461-2217-4155-A80A-0257B3F33222}"/>
                                            </p:graphicEl>
                                          </p:spTgt>
                                        </p:tgtEl>
                                      </p:cBhvr>
                                    </p:animEffect>
                                    <p:anim calcmode="lin" valueType="num">
                                      <p:cBhvr>
                                        <p:cTn id="43" dur="1000" fill="hold"/>
                                        <p:tgtEl>
                                          <p:spTgt spid="4">
                                            <p:graphicEl>
                                              <a:dgm id="{7D30A461-2217-4155-A80A-0257B3F33222}"/>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7D30A461-2217-4155-A80A-0257B3F33222}"/>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85C23E03-9707-4F35-8900-717D6087F5FC}"/>
                                            </p:graphicEl>
                                          </p:spTgt>
                                        </p:tgtEl>
                                        <p:attrNameLst>
                                          <p:attrName>style.visibility</p:attrName>
                                        </p:attrNameLst>
                                      </p:cBhvr>
                                      <p:to>
                                        <p:strVal val="visible"/>
                                      </p:to>
                                    </p:set>
                                    <p:animEffect transition="in" filter="fade">
                                      <p:cBhvr>
                                        <p:cTn id="49" dur="1000"/>
                                        <p:tgtEl>
                                          <p:spTgt spid="4">
                                            <p:graphicEl>
                                              <a:dgm id="{85C23E03-9707-4F35-8900-717D6087F5FC}"/>
                                            </p:graphicEl>
                                          </p:spTgt>
                                        </p:tgtEl>
                                      </p:cBhvr>
                                    </p:animEffect>
                                    <p:anim calcmode="lin" valueType="num">
                                      <p:cBhvr>
                                        <p:cTn id="50" dur="1000" fill="hold"/>
                                        <p:tgtEl>
                                          <p:spTgt spid="4">
                                            <p:graphicEl>
                                              <a:dgm id="{85C23E03-9707-4F35-8900-717D6087F5FC}"/>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85C23E03-9707-4F35-8900-717D6087F5FC}"/>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D2D95DB6-459A-4A1C-BADD-0BEBCEA85800}"/>
                                            </p:graphicEl>
                                          </p:spTgt>
                                        </p:tgtEl>
                                        <p:attrNameLst>
                                          <p:attrName>style.visibility</p:attrName>
                                        </p:attrNameLst>
                                      </p:cBhvr>
                                      <p:to>
                                        <p:strVal val="visible"/>
                                      </p:to>
                                    </p:set>
                                    <p:animEffect transition="in" filter="fade">
                                      <p:cBhvr>
                                        <p:cTn id="56" dur="1000"/>
                                        <p:tgtEl>
                                          <p:spTgt spid="4">
                                            <p:graphicEl>
                                              <a:dgm id="{D2D95DB6-459A-4A1C-BADD-0BEBCEA85800}"/>
                                            </p:graphicEl>
                                          </p:spTgt>
                                        </p:tgtEl>
                                      </p:cBhvr>
                                    </p:animEffect>
                                    <p:anim calcmode="lin" valueType="num">
                                      <p:cBhvr>
                                        <p:cTn id="57" dur="1000" fill="hold"/>
                                        <p:tgtEl>
                                          <p:spTgt spid="4">
                                            <p:graphicEl>
                                              <a:dgm id="{D2D95DB6-459A-4A1C-BADD-0BEBCEA85800}"/>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D2D95DB6-459A-4A1C-BADD-0BEBCEA85800}"/>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C7D83774-049C-4F2A-A338-6CA59B532FE1}"/>
                                            </p:graphicEl>
                                          </p:spTgt>
                                        </p:tgtEl>
                                        <p:attrNameLst>
                                          <p:attrName>style.visibility</p:attrName>
                                        </p:attrNameLst>
                                      </p:cBhvr>
                                      <p:to>
                                        <p:strVal val="visible"/>
                                      </p:to>
                                    </p:set>
                                    <p:animEffect transition="in" filter="fade">
                                      <p:cBhvr>
                                        <p:cTn id="63" dur="1000"/>
                                        <p:tgtEl>
                                          <p:spTgt spid="4">
                                            <p:graphicEl>
                                              <a:dgm id="{C7D83774-049C-4F2A-A338-6CA59B532FE1}"/>
                                            </p:graphicEl>
                                          </p:spTgt>
                                        </p:tgtEl>
                                      </p:cBhvr>
                                    </p:animEffect>
                                    <p:anim calcmode="lin" valueType="num">
                                      <p:cBhvr>
                                        <p:cTn id="64" dur="1000" fill="hold"/>
                                        <p:tgtEl>
                                          <p:spTgt spid="4">
                                            <p:graphicEl>
                                              <a:dgm id="{C7D83774-049C-4F2A-A338-6CA59B532FE1}"/>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C7D83774-049C-4F2A-A338-6CA59B532FE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AD53-EAF9-24F1-A514-0A94D3133FFB}"/>
              </a:ext>
            </a:extLst>
          </p:cNvPr>
          <p:cNvSpPr>
            <a:spLocks noGrp="1"/>
          </p:cNvSpPr>
          <p:nvPr>
            <p:ph type="title"/>
          </p:nvPr>
        </p:nvSpPr>
        <p:spPr/>
        <p:txBody>
          <a:bodyPr>
            <a:normAutofit/>
          </a:bodyPr>
          <a:lstStyle/>
          <a:p>
            <a:r>
              <a:rPr lang="en-US" sz="2800" b="1" dirty="0">
                <a:latin typeface="Century Gothic" panose="020B0502020202020204" pitchFamily="34" charset="0"/>
              </a:rPr>
              <a:t>Collaboration with employers</a:t>
            </a:r>
            <a:endParaRPr lang="en-IE" sz="28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6CA6937B-FA63-F150-7170-C1CFCDA3AFA0}"/>
              </a:ext>
            </a:extLst>
          </p:cNvPr>
          <p:cNvSpPr>
            <a:spLocks noGrp="1"/>
          </p:cNvSpPr>
          <p:nvPr>
            <p:ph idx="1"/>
          </p:nvPr>
        </p:nvSpPr>
        <p:spPr>
          <a:xfrm>
            <a:off x="762000" y="1143240"/>
            <a:ext cx="8229600" cy="3474480"/>
          </a:xfrm>
        </p:spPr>
        <p:txBody>
          <a:bodyPr>
            <a:normAutofit lnSpcReduction="10000"/>
          </a:bodyPr>
          <a:lstStyle/>
          <a:p>
            <a:pPr marL="0" indent="0" algn="l">
              <a:buNone/>
            </a:pPr>
            <a:r>
              <a:rPr lang="en-US" sz="2200" b="0" i="0" dirty="0">
                <a:solidFill>
                  <a:srgbClr val="000000"/>
                </a:solidFill>
                <a:effectLst/>
                <a:latin typeface="Times New Roman" panose="02020603050405020304" pitchFamily="18" charset="0"/>
              </a:rPr>
              <a:t>Employers were consulted via an online survey (n = 128) and follow-up interviews (n = 21) regarding the specific socio-emotional skills required in five employment sectors which were: </a:t>
            </a:r>
          </a:p>
          <a:p>
            <a:pPr marL="0" indent="0" algn="l">
              <a:buNone/>
            </a:pPr>
            <a:endParaRPr lang="en-US" sz="2200" dirty="0">
              <a:solidFill>
                <a:srgbClr val="000000"/>
              </a:solidFill>
              <a:latin typeface="Times New Roman" panose="02020603050405020304" pitchFamily="18" charset="0"/>
            </a:endParaRPr>
          </a:p>
          <a:p>
            <a:pPr marL="0" indent="0" algn="l">
              <a:buNone/>
            </a:pPr>
            <a:r>
              <a:rPr lang="en-US" sz="2200" b="0" i="0" dirty="0">
                <a:solidFill>
                  <a:srgbClr val="000000"/>
                </a:solidFill>
                <a:effectLst/>
                <a:latin typeface="Times New Roman" panose="02020603050405020304" pitchFamily="18" charset="0"/>
              </a:rPr>
              <a:t>1. Engineering (n = 30)</a:t>
            </a:r>
          </a:p>
          <a:p>
            <a:pPr marL="0" indent="0" algn="l">
              <a:buNone/>
            </a:pPr>
            <a:r>
              <a:rPr lang="en-US" sz="2200" b="0" i="0" dirty="0">
                <a:solidFill>
                  <a:srgbClr val="000000"/>
                </a:solidFill>
                <a:effectLst/>
                <a:latin typeface="Times New Roman" panose="02020603050405020304" pitchFamily="18" charset="0"/>
              </a:rPr>
              <a:t>2. Professional services (n = 44)</a:t>
            </a:r>
          </a:p>
          <a:p>
            <a:pPr marL="0" indent="0" algn="l">
              <a:buNone/>
            </a:pPr>
            <a:r>
              <a:rPr lang="en-US" sz="2200" b="0" i="0" dirty="0">
                <a:solidFill>
                  <a:srgbClr val="000000"/>
                </a:solidFill>
                <a:effectLst/>
                <a:latin typeface="Times New Roman" panose="02020603050405020304" pitchFamily="18" charset="0"/>
              </a:rPr>
              <a:t>3. Human health, social work, and education (n = 17)</a:t>
            </a:r>
          </a:p>
          <a:p>
            <a:pPr marL="0" indent="0" algn="l">
              <a:buNone/>
            </a:pPr>
            <a:r>
              <a:rPr lang="en-US" sz="2200" b="0" i="0" dirty="0">
                <a:solidFill>
                  <a:srgbClr val="000000"/>
                </a:solidFill>
                <a:effectLst/>
                <a:latin typeface="Times New Roman" panose="02020603050405020304" pitchFamily="18" charset="0"/>
              </a:rPr>
              <a:t>4. IT and digital media (n = 20)</a:t>
            </a:r>
          </a:p>
          <a:p>
            <a:pPr marL="0" indent="0" algn="l">
              <a:buNone/>
            </a:pPr>
            <a:r>
              <a:rPr lang="en-US" sz="2200" b="0" i="0" dirty="0">
                <a:solidFill>
                  <a:srgbClr val="000000"/>
                </a:solidFill>
                <a:effectLst/>
                <a:latin typeface="Times New Roman" panose="02020603050405020304" pitchFamily="18" charset="0"/>
              </a:rPr>
              <a:t>5. Manufacturing and pharmaceuticals (n = 17)</a:t>
            </a:r>
          </a:p>
          <a:p>
            <a:pPr marL="0" indent="0">
              <a:buNone/>
            </a:pPr>
            <a:endParaRPr lang="en-IE" sz="2200" dirty="0">
              <a:hlinkClick r:id="rId2"/>
            </a:endParaRPr>
          </a:p>
          <a:p>
            <a:pPr marL="0" indent="0">
              <a:buNone/>
            </a:pPr>
            <a:endParaRPr lang="en-IE" sz="1800" dirty="0">
              <a:hlinkClick r:id="rId2"/>
            </a:endParaRPr>
          </a:p>
          <a:p>
            <a:pPr marL="0" indent="0">
              <a:buNone/>
            </a:pPr>
            <a:endParaRPr lang="en-IE" sz="1800" dirty="0">
              <a:hlinkClick r:id="rId2"/>
            </a:endParaRPr>
          </a:p>
          <a:p>
            <a:pPr marL="0" indent="0">
              <a:buNone/>
            </a:pPr>
            <a:endParaRPr lang="en-IE" sz="1800" dirty="0">
              <a:hlinkClick r:id="rId2"/>
            </a:endParaRPr>
          </a:p>
          <a:p>
            <a:pPr marL="0" indent="0">
              <a:buNone/>
            </a:pPr>
            <a:endParaRPr lang="en-IE" sz="1800" dirty="0">
              <a:hlinkClick r:id="rId2"/>
            </a:endParaRPr>
          </a:p>
          <a:p>
            <a:pPr marL="0" indent="0">
              <a:buNone/>
            </a:pPr>
            <a:endParaRPr lang="en-IE" sz="1800" dirty="0">
              <a:hlinkClick r:id="rId2"/>
            </a:endParaRPr>
          </a:p>
          <a:p>
            <a:pPr marL="0" indent="0">
              <a:buNone/>
            </a:pPr>
            <a:endParaRPr lang="en-IE" sz="1800" dirty="0">
              <a:hlinkClick r:id="rId2"/>
            </a:endParaRPr>
          </a:p>
          <a:p>
            <a:pPr marL="0" indent="0">
              <a:buNone/>
            </a:pPr>
            <a:endParaRPr lang="en-IE" sz="1800" dirty="0">
              <a:hlinkClick r:id="rId2"/>
            </a:endParaRPr>
          </a:p>
          <a:p>
            <a:pPr marL="0" indent="0">
              <a:buNone/>
            </a:pPr>
            <a:endParaRPr lang="en-IE" sz="1800" dirty="0">
              <a:hlinkClick r:id="rId2"/>
            </a:endParaRPr>
          </a:p>
        </p:txBody>
      </p:sp>
      <p:pic>
        <p:nvPicPr>
          <p:cNvPr id="4" name="Picture 3">
            <a:extLst>
              <a:ext uri="{FF2B5EF4-FFF2-40B4-BE49-F238E27FC236}">
                <a16:creationId xmlns:a16="http://schemas.microsoft.com/office/drawing/2014/main" id="{70C2C421-F0C2-88CE-731A-E953F5D82B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 y="4291331"/>
            <a:ext cx="853440" cy="812800"/>
          </a:xfrm>
          <a:prstGeom prst="rect">
            <a:avLst/>
          </a:prstGeom>
          <a:solidFill>
            <a:schemeClr val="bg1"/>
          </a:solidFill>
        </p:spPr>
      </p:pic>
      <p:pic>
        <p:nvPicPr>
          <p:cNvPr id="5" name="Picture 4">
            <a:extLst>
              <a:ext uri="{FF2B5EF4-FFF2-40B4-BE49-F238E27FC236}">
                <a16:creationId xmlns:a16="http://schemas.microsoft.com/office/drawing/2014/main" id="{B18B3DFD-A6D1-59A2-38A5-16298462F1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46086" y="4625977"/>
            <a:ext cx="4591050" cy="466725"/>
          </a:xfrm>
          <a:prstGeom prst="rect">
            <a:avLst/>
          </a:prstGeom>
        </p:spPr>
      </p:pic>
    </p:spTree>
    <p:extLst>
      <p:ext uri="{BB962C8B-B14F-4D97-AF65-F5344CB8AC3E}">
        <p14:creationId xmlns:p14="http://schemas.microsoft.com/office/powerpoint/2010/main" val="2847196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3b181a5-5600-4e2a-9af0-3d2440603b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U Dublin">
  <a:themeElements>
    <a:clrScheme name="TU Dublin Presentation0000oo">
      <a:dk1>
        <a:srgbClr val="004C6C"/>
      </a:dk1>
      <a:lt1>
        <a:srgbClr val="FFFFFF"/>
      </a:lt1>
      <a:dk2>
        <a:srgbClr val="452A64"/>
      </a:dk2>
      <a:lt2>
        <a:srgbClr val="EEECE1"/>
      </a:lt2>
      <a:accent1>
        <a:srgbClr val="004C6C"/>
      </a:accent1>
      <a:accent2>
        <a:srgbClr val="B60057"/>
      </a:accent2>
      <a:accent3>
        <a:srgbClr val="CFC600"/>
      </a:accent3>
      <a:accent4>
        <a:srgbClr val="837EBA"/>
      </a:accent4>
      <a:accent5>
        <a:srgbClr val="2856A3"/>
      </a:accent5>
      <a:accent6>
        <a:srgbClr val="F0823C"/>
      </a:accent6>
      <a:hlink>
        <a:srgbClr val="00A9B7"/>
      </a:hlink>
      <a:folHlink>
        <a:srgbClr val="CE122C"/>
      </a:folHlink>
    </a:clrScheme>
    <a:fontScheme name="TUDublin">
      <a:majorFont>
        <a:latin typeface="Prophet"/>
        <a:ea typeface=""/>
        <a:cs typeface=""/>
      </a:majorFont>
      <a:minorFont>
        <a:latin typeface="Visue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 Dublin Teal" id="{0E14A558-4D0E-FB47-BE8F-D4BAD593529B}" vid="{C5FB4109-EB5D-D248-A9E4-36360A2252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504a4eee48183cc64ffa4f8ca4e8fda6">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f20f95ca4649c41c8b81b9c4d626c3f"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D63BC-C754-4035-B4F3-6FC772373DB7}">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98a9eb8c-6a01-428e-9f5d-17b5596ff277"/>
    <ds:schemaRef ds:uri="f04adec5-321f-46c9-8d8f-d278d5019d73"/>
    <ds:schemaRef ds:uri="http://purl.org/dc/terms/"/>
  </ds:schemaRefs>
</ds:datastoreItem>
</file>

<file path=customXml/itemProps2.xml><?xml version="1.0" encoding="utf-8"?>
<ds:datastoreItem xmlns:ds="http://schemas.openxmlformats.org/officeDocument/2006/customXml" ds:itemID="{80A3A8FF-44FD-40A9-98D4-AAD190302020}">
  <ds:schemaRefs>
    <ds:schemaRef ds:uri="http://schemas.microsoft.com/sharepoint/v3/contenttype/forms"/>
  </ds:schemaRefs>
</ds:datastoreItem>
</file>

<file path=customXml/itemProps3.xml><?xml version="1.0" encoding="utf-8"?>
<ds:datastoreItem xmlns:ds="http://schemas.openxmlformats.org/officeDocument/2006/customXml" ds:itemID="{0F1C3352-D857-4AF7-9EF9-2393D0658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2680</TotalTime>
  <Words>2111</Words>
  <Application>Microsoft Office PowerPoint</Application>
  <PresentationFormat>On-screen Show (16:9)</PresentationFormat>
  <Paragraphs>190</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TU Dublin</vt:lpstr>
      <vt:lpstr>Transform EDU: Employer collaboration to promote graduate employability.  Dr Aiden Carthy, Amanda Dixon and Margaret Kinsella,  March 2025.</vt:lpstr>
      <vt:lpstr>Transform-EDU Project</vt:lpstr>
      <vt:lpstr>Student Transformative Learning Record (STLR)</vt:lpstr>
      <vt:lpstr>Project Schematic</vt:lpstr>
      <vt:lpstr>Social and emotional skills development</vt:lpstr>
      <vt:lpstr>Mindfulness</vt:lpstr>
      <vt:lpstr>Emotional intelligence</vt:lpstr>
      <vt:lpstr>Work readiness module design and implementation</vt:lpstr>
      <vt:lpstr>Collaboration with employers</vt:lpstr>
      <vt:lpstr>Project Instructions</vt:lpstr>
      <vt:lpstr>Social and emotional competencies</vt:lpstr>
      <vt:lpstr>Results</vt:lpstr>
      <vt:lpstr>Mean ratings of the importance of social/emotional competencies in each sector, overlaid with current ratings by employers</vt:lpstr>
      <vt:lpstr>COVID-19</vt:lpstr>
      <vt:lpstr>Work readiness workshops</vt:lpstr>
      <vt:lpstr>Analysis</vt:lpstr>
      <vt:lpstr>Results - EI</vt:lpstr>
      <vt:lpstr>EDP Results</vt:lpstr>
      <vt:lpstr>Interview results</vt:lpstr>
      <vt:lpstr>Conclusion</vt:lpstr>
      <vt:lpstr>Recent news</vt:lpstr>
      <vt:lpstr>References</vt:lpstr>
    </vt:vector>
  </TitlesOfParts>
  <Company>DIT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 Affairs</dc:creator>
  <cp:lastModifiedBy>Danielle O'Rourke</cp:lastModifiedBy>
  <cp:revision>70</cp:revision>
  <dcterms:created xsi:type="dcterms:W3CDTF">2019-09-02T09:07:27Z</dcterms:created>
  <dcterms:modified xsi:type="dcterms:W3CDTF">2025-03-17T12:04:13Z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