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sldIdLst>
    <p:sldId id="280" r:id="rId2"/>
    <p:sldId id="340" r:id="rId3"/>
    <p:sldId id="291" r:id="rId4"/>
    <p:sldId id="316" r:id="rId5"/>
    <p:sldId id="341" r:id="rId6"/>
    <p:sldId id="353" r:id="rId7"/>
    <p:sldId id="349" r:id="rId8"/>
    <p:sldId id="354" r:id="rId9"/>
    <p:sldId id="345" r:id="rId10"/>
    <p:sldId id="355" r:id="rId11"/>
    <p:sldId id="356" r:id="rId12"/>
    <p:sldId id="351" r:id="rId13"/>
    <p:sldId id="352" r:id="rId14"/>
    <p:sldId id="358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302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6461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862013" indent="-2143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0779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2753"/>
    <a:srgbClr val="212644"/>
    <a:srgbClr val="008000"/>
    <a:srgbClr val="0DD32E"/>
    <a:srgbClr val="180DFF"/>
    <a:srgbClr val="000074"/>
    <a:srgbClr val="0000C0"/>
    <a:srgbClr val="242852"/>
    <a:srgbClr val="AE4212"/>
    <a:srgbClr val="460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04" autoAdjust="0"/>
  </p:normalViewPr>
  <p:slideViewPr>
    <p:cSldViewPr>
      <p:cViewPr varScale="1">
        <p:scale>
          <a:sx n="96" d="100"/>
          <a:sy n="96" d="100"/>
        </p:scale>
        <p:origin x="102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166B166-9F52-40FE-957E-0750F0F7B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8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4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189DA-7A54-4232-9AD3-50C90B53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80AC97-D9AA-5791-B6F1-A24A388A22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8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D3ED93C7-6B1C-B67B-5EA2-25B5EB6E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08ABBF1-A4A6-9849-3EEE-1F63F89AF74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58135-3FEB-5F85-6ED1-FF69F3773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71E8F7-F699-2FE2-A132-0BC2A44292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9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08E86DA4-519C-222C-13A6-24FF8857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46C79AB-13E2-3377-CB97-794F6F1F6B7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1AD98-EB04-F122-E818-D28162278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13C619-5E59-7DE7-D4E8-532E034E33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10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70DA5246-5BCE-0B21-67A0-C265A408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25D2926-85CD-1CCF-41FE-85FF90F62F9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D39F8-84C7-FC34-25E8-1075A7895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5C2821-8E2D-6124-7F44-C3482FD937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11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C9693613-8056-F7F2-B858-B2B934AD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E2122DE-5C55-9376-B6CF-A0CEB78F258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67644-87DF-8902-DB93-6171F087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6A98F3-AE9F-84F1-CB5B-0B783AE87A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13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F3151462-1A3C-F7CA-E433-CF1D7DE8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A889A39-11FE-DB1D-42C7-E1FAE1D965D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1732-834B-47FF-9250-9802C9CB0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224A-24B3-44A8-A50B-00BE1A47F4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402-CD14-42EA-8603-27D8B57B21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C03F-01AB-4E5E-A4E5-39A667C469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5E-9E48-43F9-83EC-F50838D3C0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A54C-6293-486D-B6E4-CA1BC0F4F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E51E-5DBD-48B8-9254-A583CB7908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C9C1-866A-4B61-A400-F74417D0E8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889-2DB6-4C26-A8B0-FED6A7AC4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DB3D-9A0F-4882-9077-79A8C96A4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12B2D97E-9011-4581-A93B-5762A05CED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CB63EE-820E-41EB-AB3C-C19C5BC3732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4493-FB02-71BB-ADC9-441F9569D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Universal Human Rights and Universal </a:t>
            </a:r>
            <a:r>
              <a:rPr lang="en-GB" dirty="0" err="1"/>
              <a:t>DesignToward</a:t>
            </a:r>
            <a:r>
              <a:rPr lang="en-GB" dirty="0"/>
              <a:t> the Necessary Symbiosis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7CEAA-2192-A89A-8730-D4034868B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Anna </a:t>
            </a:r>
            <a:r>
              <a:rPr lang="en-GB" dirty="0" err="1"/>
              <a:t>LawsonProfessor</a:t>
            </a:r>
            <a:r>
              <a:rPr lang="en-GB" dirty="0"/>
              <a:t> of </a:t>
            </a:r>
            <a:r>
              <a:rPr lang="en-GB" dirty="0" err="1"/>
              <a:t>LawCo</a:t>
            </a:r>
            <a:r>
              <a:rPr lang="en-GB" dirty="0"/>
              <a:t>-Director of the Centre for Law and Social </a:t>
            </a:r>
            <a:r>
              <a:rPr lang="en-GB" dirty="0" err="1"/>
              <a:t>JusticeUniversity</a:t>
            </a:r>
            <a:r>
              <a:rPr lang="en-GB" dirty="0"/>
              <a:t> of Leeds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99250-BB63-B51B-64B5-0A046429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3" y="0"/>
            <a:ext cx="10080096" cy="75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A5674E-D6C2-E89A-0FF2-8F5E38E56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1D8161C-C6E5-92A9-012A-D56A6BEAA65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Universal Design as part of rights to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Equality and Accessibility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85739-BF1B-B4B9-5AF5-C42A92697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rgbClr val="2126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4E07D4-540D-3DD1-2760-FABD1B73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842"/>
            <a:ext cx="10089970" cy="1091023"/>
          </a:xfrm>
          <a:prstGeom prst="rect">
            <a:avLst/>
          </a:prstGeom>
          <a:solidFill>
            <a:srgbClr val="0000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CFB66-02D1-468A-D6FC-E25936440DCF}"/>
              </a:ext>
            </a:extLst>
          </p:cNvPr>
          <p:cNvSpPr txBox="1"/>
          <p:nvPr/>
        </p:nvSpPr>
        <p:spPr>
          <a:xfrm>
            <a:off x="-2" y="1590640"/>
            <a:ext cx="10080625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Universal Design (and Accessibility)</a:t>
            </a:r>
          </a:p>
          <a:p>
            <a:pPr marL="5021263"/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Work and Employment</a:t>
            </a:r>
            <a:endParaRPr lang="en-GB" sz="3200">
              <a:solidFill>
                <a:schemeClr val="tx1"/>
              </a:solidFill>
            </a:endParaRPr>
          </a:p>
        </p:txBody>
      </p:sp>
      <p:pic>
        <p:nvPicPr>
          <p:cNvPr id="11" name="Picture 10" descr="A computer monitor and keyboard on a desk">
            <a:extLst>
              <a:ext uri="{FF2B5EF4-FFF2-40B4-BE49-F238E27FC236}">
                <a16:creationId xmlns:a16="http://schemas.microsoft.com/office/drawing/2014/main" id="{CE17A596-A898-821A-228C-C06C3196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4" y="2754847"/>
            <a:ext cx="10080625" cy="35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6CB735-4E95-7607-3DD9-A1678EC8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72DAF03E-D2D3-69FF-DC49-452309FAD8A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Universal Design as part of rights to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Equality and Accessibility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7B6FD-0167-D2A2-59A8-796E1F93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842"/>
            <a:ext cx="10089970" cy="1091023"/>
          </a:xfrm>
          <a:prstGeom prst="rect">
            <a:avLst/>
          </a:prstGeom>
          <a:solidFill>
            <a:srgbClr val="0000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953E0-BBC2-B280-35BA-3D3671F85954}"/>
              </a:ext>
            </a:extLst>
          </p:cNvPr>
          <p:cNvSpPr txBox="1"/>
          <p:nvPr/>
        </p:nvSpPr>
        <p:spPr>
          <a:xfrm>
            <a:off x="-2" y="1590640"/>
            <a:ext cx="10080625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Universal Design (and Accessibility)</a:t>
            </a:r>
          </a:p>
          <a:p>
            <a:pPr marL="5021263"/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Work and Employment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1C429-7520-6085-E0BF-FE9085CA10D1}"/>
              </a:ext>
            </a:extLst>
          </p:cNvPr>
          <p:cNvSpPr txBox="1"/>
          <p:nvPr/>
        </p:nvSpPr>
        <p:spPr>
          <a:xfrm>
            <a:off x="1367904" y="2699717"/>
            <a:ext cx="6181500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r>
              <a:rPr lang="en-GB" sz="40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</a:t>
            </a:r>
            <a:r>
              <a:rPr lang="en-GB" sz="40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GB" sz="40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r>
              <a:rPr lang="en-GB" sz="40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Comment No 8</a:t>
            </a:r>
          </a:p>
        </p:txBody>
      </p:sp>
    </p:spTree>
    <p:extLst>
      <p:ext uri="{BB962C8B-B14F-4D97-AF65-F5344CB8AC3E}">
        <p14:creationId xmlns:p14="http://schemas.microsoft.com/office/powerpoint/2010/main" val="33496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DF7A065-323B-19BF-5803-7B3B5BEB9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936FA5-E591-9E4F-92EC-A8640609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4"/>
            <a:ext cx="10079567" cy="6431200"/>
          </a:xfrm>
          <a:prstGeom prst="rect">
            <a:avLst/>
          </a:prstGeom>
          <a:solidFill>
            <a:srgbClr val="0DD32E"/>
          </a:solidFill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A72AE1-36B3-4D51-2B2E-EC8881A42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933"/>
            <a:ext cx="10080625" cy="1024794"/>
          </a:xfrm>
          <a:prstGeom prst="rect">
            <a:avLst/>
          </a:prstGeom>
          <a:solidFill>
            <a:srgbClr val="180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B645592-C7CB-ED36-0521-16C641E2479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248" y="179437"/>
            <a:ext cx="10080625" cy="93610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21510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Reflecting on Universality</a:t>
            </a:r>
          </a:p>
        </p:txBody>
      </p:sp>
      <p:pic>
        <p:nvPicPr>
          <p:cNvPr id="7" name="Picture 6" descr="Older white man in a grey suit smiling">
            <a:extLst>
              <a:ext uri="{FF2B5EF4-FFF2-40B4-BE49-F238E27FC236}">
                <a16:creationId xmlns:a16="http://schemas.microsoft.com/office/drawing/2014/main" id="{3144496C-8F6A-E77E-79E2-D590EE17C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88" y="1031560"/>
            <a:ext cx="3384624" cy="4398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04A7FA-0FAC-1CC6-F0F8-45F312847EB0}"/>
              </a:ext>
            </a:extLst>
          </p:cNvPr>
          <p:cNvSpPr txBox="1"/>
          <p:nvPr/>
        </p:nvSpPr>
        <p:spPr>
          <a:xfrm>
            <a:off x="12874" y="5644756"/>
            <a:ext cx="10079567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tx1"/>
                </a:solidFill>
                <a:latin typeface="Script MT Bold" panose="020F0502020204030204" pitchFamily="66" charset="0"/>
              </a:rPr>
              <a:t>Jerome Bickenbach</a:t>
            </a:r>
          </a:p>
        </p:txBody>
      </p:sp>
    </p:spTree>
    <p:extLst>
      <p:ext uri="{BB962C8B-B14F-4D97-AF65-F5344CB8AC3E}">
        <p14:creationId xmlns:p14="http://schemas.microsoft.com/office/powerpoint/2010/main" val="8194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1A1076A-C8CA-FD83-F119-C1324210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86B430-E076-59F1-CD40-1BE98B2AE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933"/>
            <a:ext cx="10080625" cy="1024794"/>
          </a:xfrm>
          <a:prstGeom prst="rect">
            <a:avLst/>
          </a:prstGeom>
          <a:solidFill>
            <a:srgbClr val="180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8E66634-DCF6-38C9-5627-CDA51F441F5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248" y="179437"/>
            <a:ext cx="10080625" cy="93610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21510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Reflecting on Universality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FAA80-5BDD-FFCD-4890-6971A361F17C}"/>
              </a:ext>
            </a:extLst>
          </p:cNvPr>
          <p:cNvSpPr txBox="1"/>
          <p:nvPr/>
        </p:nvSpPr>
        <p:spPr>
          <a:xfrm>
            <a:off x="33138" y="1259557"/>
            <a:ext cx="10080625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GB" sz="280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800">
                <a:solidFill>
                  <a:schemeClr val="tx1"/>
                </a:solidFill>
              </a:rPr>
              <a:t>Universality is at the heart of human rights and universal design</a:t>
            </a: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GB" sz="280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800">
                <a:solidFill>
                  <a:schemeClr val="tx1"/>
                </a:solidFill>
              </a:rPr>
              <a:t>Universal design is critical to the universalising of human rights.</a:t>
            </a: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GB" sz="280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800">
                <a:solidFill>
                  <a:schemeClr val="tx1"/>
                </a:solidFill>
              </a:rPr>
              <a:t>Universal design is required by human rights law.</a:t>
            </a: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GB" sz="280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800">
                <a:solidFill>
                  <a:schemeClr val="tx1"/>
                </a:solidFill>
              </a:rPr>
              <a:t>Universal design is embedded in, and a pre-condition for, the fulfilment of human rights</a:t>
            </a: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en-GB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48E1-FF23-8B1E-5521-A88AED60F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7557-E2EB-FDB0-A9B8-22CD429A0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You: Universal Human Rights and Universal Design Toward the Necessary Symbiosis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ACA0A-9F79-FEAD-32E4-D10C4E688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Anna </a:t>
            </a:r>
            <a:r>
              <a:rPr lang="en-GB" dirty="0" err="1"/>
              <a:t>LawsonProfessor</a:t>
            </a:r>
            <a:r>
              <a:rPr lang="en-GB" dirty="0"/>
              <a:t> of </a:t>
            </a:r>
            <a:r>
              <a:rPr lang="en-GB" dirty="0" err="1"/>
              <a:t>LawCo</a:t>
            </a:r>
            <a:r>
              <a:rPr lang="en-GB" dirty="0"/>
              <a:t>-Director of the Centre for Law and Social </a:t>
            </a:r>
            <a:r>
              <a:rPr lang="en-GB" dirty="0" err="1"/>
              <a:t>JusticeUniversity</a:t>
            </a:r>
            <a:r>
              <a:rPr lang="en-GB" dirty="0"/>
              <a:t> of Leeds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FF7F1-0B5B-342F-475B-EC8CAEE5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096" cy="75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4D144-B1A1-6CC5-DC4B-1B97682F9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BFE0494-695E-5BB8-04A9-1BE9AF1577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968" y="776127"/>
            <a:ext cx="6192688" cy="1259946"/>
          </a:xfrm>
        </p:spPr>
        <p:txBody>
          <a:bodyPr/>
          <a:lstStyle/>
          <a:p>
            <a:pPr algn="ctr"/>
            <a:r>
              <a:rPr lang="en-GB" dirty="0"/>
              <a:t>My Dog</a:t>
            </a:r>
          </a:p>
        </p:txBody>
      </p:sp>
      <p:pic>
        <p:nvPicPr>
          <p:cNvPr id="3" name="Picture 2" descr="A beautiful guide dog with large ears">
            <a:extLst>
              <a:ext uri="{FF2B5EF4-FFF2-40B4-BE49-F238E27FC236}">
                <a16:creationId xmlns:a16="http://schemas.microsoft.com/office/drawing/2014/main" id="{B66C6A1F-43A3-A4CF-C79F-B5DBA5AA1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" y="1"/>
            <a:ext cx="8428714" cy="63215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FC02F7-3BD6-829A-BF1E-AED901C6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8" y="0"/>
            <a:ext cx="783352" cy="6321536"/>
          </a:xfrm>
          <a:prstGeom prst="rect">
            <a:avLst/>
          </a:prstGeom>
          <a:solidFill>
            <a:srgbClr val="2D55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D08AE-3375-3261-FFF3-206A9DA36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768" y="0"/>
            <a:ext cx="936104" cy="6321536"/>
          </a:xfrm>
          <a:prstGeom prst="rect">
            <a:avLst/>
          </a:prstGeom>
          <a:solidFill>
            <a:srgbClr val="2D55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4137-DCD6-C0C7-97D5-07E3164D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BCD3E-5EE2-0796-D92E-8C2B91B26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" y="0"/>
            <a:ext cx="10079567" cy="651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2F81C-AE77-AAC9-1D25-2C5F8A2178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252" y="-2"/>
            <a:ext cx="9958918" cy="9822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8D3D9-C78E-7AC8-E33C-E57E6ED5B9E7}"/>
              </a:ext>
            </a:extLst>
          </p:cNvPr>
          <p:cNvSpPr txBox="1"/>
          <p:nvPr/>
        </p:nvSpPr>
        <p:spPr>
          <a:xfrm>
            <a:off x="15251" y="1701455"/>
            <a:ext cx="10050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Universal design obligations in the</a:t>
            </a: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UN Convention on the Rights of Persons with Disabilities</a:t>
            </a:r>
          </a:p>
          <a:p>
            <a:pPr marL="898525" indent="-719138">
              <a:lnSpc>
                <a:spcPct val="100000"/>
              </a:lnSpc>
              <a:tabLst>
                <a:tab pos="450215" algn="l"/>
                <a:tab pos="900430" algn="l"/>
              </a:tabLst>
            </a:pPr>
            <a:endParaRPr lang="en-GB" sz="2800" kern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8525" indent="-719138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Universal design as part of rights to</a:t>
            </a:r>
          </a:p>
          <a:p>
            <a:pPr marL="4751388" indent="-4572000">
              <a:lnSpc>
                <a:spcPct val="100000"/>
              </a:lnSpc>
              <a:tabLst>
                <a:tab pos="3406775" algn="l"/>
              </a:tabLst>
            </a:pPr>
            <a:r>
              <a:rPr lang="en-GB" sz="2800" kern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‘education’ and ‘work and employment’</a:t>
            </a: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endParaRPr lang="en-GB" sz="2800" kern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Reflecting on ‘universality’</a:t>
            </a:r>
          </a:p>
        </p:txBody>
      </p:sp>
    </p:spTree>
    <p:extLst>
      <p:ext uri="{BB962C8B-B14F-4D97-AF65-F5344CB8AC3E}">
        <p14:creationId xmlns:p14="http://schemas.microsoft.com/office/powerpoint/2010/main" val="28280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 Building">
            <a:extLst>
              <a:ext uri="{FF2B5EF4-FFF2-40B4-BE49-F238E27FC236}">
                <a16:creationId xmlns:a16="http://schemas.microsoft.com/office/drawing/2014/main" id="{15E001B1-41C1-FAF2-C47A-62DB8FE28F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95"/>
            <a:ext cx="10080625" cy="639393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688065D-166D-40A4-B6F6-65E0380B04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548" y="40383"/>
            <a:ext cx="10074077" cy="859134"/>
          </a:xfrm>
          <a:prstGeom prst="rect">
            <a:avLst/>
          </a:prstGeom>
          <a:solidFill>
            <a:srgbClr val="25275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Universal Design Obligations in the 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UN Convention on the Rights of Persons with Disabilities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ADFCF-D7FE-1A2E-CBD9-827A485BA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8" y="4101496"/>
            <a:ext cx="10080625" cy="223224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96EE-3A48-DDAA-2341-4EF26A15EA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0" y="4101496"/>
            <a:ext cx="10080625" cy="21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Convention on the Rights of Persons with Disabilities (CRPD) 2006</a:t>
            </a:r>
          </a:p>
          <a:p>
            <a:pPr>
              <a:buClr>
                <a:schemeClr val="tx1"/>
              </a:buClr>
              <a:buSzPct val="100000"/>
              <a:tabLst>
                <a:tab pos="450215" algn="l"/>
                <a:tab pos="900430" algn="l"/>
              </a:tabLst>
            </a:pPr>
            <a:endParaRPr lang="en-GB" sz="12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 of the CRPD</a:t>
            </a:r>
          </a:p>
          <a:p>
            <a:pPr marL="171450" indent="-171450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endParaRPr lang="en-GB" sz="12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 between the CRPD and other international human rights treaties</a:t>
            </a:r>
          </a:p>
        </p:txBody>
      </p:sp>
    </p:spTree>
    <p:extLst>
      <p:ext uri="{BB962C8B-B14F-4D97-AF65-F5344CB8AC3E}">
        <p14:creationId xmlns:p14="http://schemas.microsoft.com/office/powerpoint/2010/main" val="34699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DD35D-3916-5FFE-E269-25028E4F4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ADC46-166E-72B5-BCE6-6D0A4A2C8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4"/>
            <a:ext cx="10079567" cy="64312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B05F0DE7-E95B-C187-2B92-4B5F6F3C798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The  Universal Design Obligations in the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 UN Convention on the Rights of Persons with Disabilities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8CA70-A501-3A74-1830-B5139EB909CC}"/>
              </a:ext>
            </a:extLst>
          </p:cNvPr>
          <p:cNvSpPr txBox="1"/>
          <p:nvPr/>
        </p:nvSpPr>
        <p:spPr>
          <a:xfrm>
            <a:off x="-2" y="2201618"/>
            <a:ext cx="10080095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715963">
              <a:lnSpc>
                <a:spcPct val="2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 of ‘universal design’  – Article 2</a:t>
            </a:r>
          </a:p>
          <a:p>
            <a:pPr marL="1074738" indent="-715963">
              <a:lnSpc>
                <a:spcPct val="2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541338" algn="l"/>
                <a:tab pos="900113" algn="l"/>
              </a:tabLst>
            </a:pPr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 of Explicit Obligations</a:t>
            </a:r>
          </a:p>
          <a:p>
            <a:pPr marL="1074738" indent="-715963">
              <a:lnSpc>
                <a:spcPct val="2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541338" algn="l"/>
                <a:tab pos="900113" algn="l"/>
              </a:tabLst>
            </a:pPr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 of Explicit Obligations</a:t>
            </a:r>
          </a:p>
        </p:txBody>
      </p:sp>
    </p:spTree>
    <p:extLst>
      <p:ext uri="{BB962C8B-B14F-4D97-AF65-F5344CB8AC3E}">
        <p14:creationId xmlns:p14="http://schemas.microsoft.com/office/powerpoint/2010/main" val="21107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3821-6596-79E1-CCF6-73AAECDB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7BE41-D724-89F7-81D3-EB6F6A3DF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4"/>
            <a:ext cx="10079567" cy="64312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79917DE-240D-F0F7-76A3-F53686151A4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The Universal Design Obligations in the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 UN Convention on the Rights of Persons with Disabilities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B503-3504-D06C-0EBE-E6229E06B1F6}"/>
              </a:ext>
            </a:extLst>
          </p:cNvPr>
          <p:cNvSpPr txBox="1"/>
          <p:nvPr/>
        </p:nvSpPr>
        <p:spPr>
          <a:xfrm>
            <a:off x="-2" y="1840299"/>
            <a:ext cx="10080095" cy="387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715963">
              <a:lnSpc>
                <a:spcPct val="2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Connection with accessibility</a:t>
            </a:r>
          </a:p>
          <a:p>
            <a:pPr marL="1074738" indent="-715963">
              <a:lnSpc>
                <a:spcPct val="2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Connection with equality and non-discrimination</a:t>
            </a:r>
          </a:p>
          <a:p>
            <a:pPr marL="1074738" indent="-715963">
              <a:lnSpc>
                <a:spcPct val="2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Connection with intersectionality</a:t>
            </a:r>
          </a:p>
          <a:p>
            <a:pPr marL="1074738" indent="-715963">
              <a:lnSpc>
                <a:spcPct val="2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 disability – Other non-"normates"</a:t>
            </a:r>
          </a:p>
        </p:txBody>
      </p:sp>
    </p:spTree>
    <p:extLst>
      <p:ext uri="{BB962C8B-B14F-4D97-AF65-F5344CB8AC3E}">
        <p14:creationId xmlns:p14="http://schemas.microsoft.com/office/powerpoint/2010/main" val="4398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BA5EEB-FA89-A668-D4A2-4844F3BD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F0704-0E2F-0A7C-4878-224B3C123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4"/>
            <a:ext cx="10079567" cy="6503208"/>
          </a:xfrm>
          <a:prstGeom prst="rect">
            <a:avLst/>
          </a:prstGeom>
          <a:solidFill>
            <a:srgbClr val="0DD32E"/>
          </a:solidFill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1568F4C-A0E4-280D-864A-83DCB610340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The Universal Design Obligations in the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 UN Convention on the Rights of Persons with Disabilities</a:t>
            </a:r>
          </a:p>
        </p:txBody>
      </p:sp>
      <p:pic>
        <p:nvPicPr>
          <p:cNvPr id="8" name="Picture 7" descr="Middle aged woman in a balck shirt on a college campus">
            <a:extLst>
              <a:ext uri="{FF2B5EF4-FFF2-40B4-BE49-F238E27FC236}">
                <a16:creationId xmlns:a16="http://schemas.microsoft.com/office/drawing/2014/main" id="{C969CEFA-E2FE-37CC-4EE7-D325CF590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47" y="1619597"/>
            <a:ext cx="6048672" cy="4032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35FA4-1671-DA3E-B596-956E154FC02A}"/>
              </a:ext>
            </a:extLst>
          </p:cNvPr>
          <p:cNvSpPr txBox="1"/>
          <p:nvPr/>
        </p:nvSpPr>
        <p:spPr>
          <a:xfrm>
            <a:off x="0" y="5620570"/>
            <a:ext cx="10079567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tx1"/>
                </a:solidFill>
                <a:latin typeface="Script MT Bold" panose="020F0502020204030204" pitchFamily="66" charset="0"/>
              </a:rPr>
              <a:t>Rosemary Garland-Thomson</a:t>
            </a:r>
          </a:p>
        </p:txBody>
      </p:sp>
    </p:spTree>
    <p:extLst>
      <p:ext uri="{BB962C8B-B14F-4D97-AF65-F5344CB8AC3E}">
        <p14:creationId xmlns:p14="http://schemas.microsoft.com/office/powerpoint/2010/main" val="16377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C06864-CB42-CC57-147D-39850A87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271798AE-492F-3BAB-B7A5-1306ADCF585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Universal Design as part of Rights to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Inclusive Education and Work and Employment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E62EC6-32C9-A0D2-34B5-C5E2BF368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842"/>
            <a:ext cx="10089970" cy="715873"/>
          </a:xfrm>
          <a:prstGeom prst="rect">
            <a:avLst/>
          </a:prstGeom>
          <a:solidFill>
            <a:srgbClr val="0000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5CF03-4CCD-1052-D465-57D0756E041C}"/>
              </a:ext>
            </a:extLst>
          </p:cNvPr>
          <p:cNvSpPr txBox="1"/>
          <p:nvPr/>
        </p:nvSpPr>
        <p:spPr>
          <a:xfrm>
            <a:off x="-2" y="1590640"/>
            <a:ext cx="10080625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Universal Design (and Accessibility) in Education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9" name="Picture 8" descr="A group of school childrem in a cafeteria">
            <a:extLst>
              <a:ext uri="{FF2B5EF4-FFF2-40B4-BE49-F238E27FC236}">
                <a16:creationId xmlns:a16="http://schemas.microsoft.com/office/drawing/2014/main" id="{65C8730C-66BB-53DA-A63A-A63C3E47D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9" y="2315963"/>
            <a:ext cx="5753861" cy="40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DB097D-1244-24CD-66BA-E270FD321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0C03969F-BB65-B7DA-C50E-97849419A5F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Universal Design as part of rights to</a:t>
            </a:r>
          </a:p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Equality and Accessibility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A01F8F-8E2C-2DFF-8DDF-51D0DDBA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842"/>
            <a:ext cx="10089970" cy="715873"/>
          </a:xfrm>
          <a:prstGeom prst="rect">
            <a:avLst/>
          </a:prstGeom>
          <a:solidFill>
            <a:srgbClr val="0000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B3780-703E-F3FE-5853-715462B16252}"/>
              </a:ext>
            </a:extLst>
          </p:cNvPr>
          <p:cNvSpPr txBox="1"/>
          <p:nvPr/>
        </p:nvSpPr>
        <p:spPr>
          <a:xfrm>
            <a:off x="-2" y="1590640"/>
            <a:ext cx="10080625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Universal Design (and Accessibility) in Education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21FB7-D4F6-4A57-D5B9-B336395FFCC8}"/>
              </a:ext>
            </a:extLst>
          </p:cNvPr>
          <p:cNvSpPr txBox="1"/>
          <p:nvPr/>
        </p:nvSpPr>
        <p:spPr>
          <a:xfrm>
            <a:off x="1367904" y="2699717"/>
            <a:ext cx="6181500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r>
              <a:rPr lang="en-GB" sz="40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24</a:t>
            </a: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450215" algn="l"/>
                <a:tab pos="900430" algn="l"/>
              </a:tabLst>
            </a:pPr>
            <a:r>
              <a:rPr lang="en-GB" sz="40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Comment No 4</a:t>
            </a:r>
          </a:p>
        </p:txBody>
      </p:sp>
    </p:spTree>
    <p:extLst>
      <p:ext uri="{BB962C8B-B14F-4D97-AF65-F5344CB8AC3E}">
        <p14:creationId xmlns:p14="http://schemas.microsoft.com/office/powerpoint/2010/main" val="32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</TotalTime>
  <Words>376</Words>
  <Application>Microsoft Office PowerPoint</Application>
  <PresentationFormat>Custom</PresentationFormat>
  <Paragraphs>69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Script MT Bold</vt:lpstr>
      <vt:lpstr>Times New Roman</vt:lpstr>
      <vt:lpstr>Wingdings</vt:lpstr>
      <vt:lpstr>Wingdings 2</vt:lpstr>
      <vt:lpstr>Flow</vt:lpstr>
      <vt:lpstr>Universal Human Rights and Universal DesignToward the Necessary Symbiosis</vt:lpstr>
      <vt:lpstr>My Dog</vt:lpstr>
      <vt:lpstr>Outline</vt:lpstr>
      <vt:lpstr>Universal Design Obligations in the  UN Convention on the Rights of Persons with Disabilities</vt:lpstr>
      <vt:lpstr>The  Universal Design Obligations in the  UN Convention on the Rights of Persons with Disabilities</vt:lpstr>
      <vt:lpstr>The Universal Design Obligations in the  UN Convention on the Rights of Persons with Disabilities </vt:lpstr>
      <vt:lpstr>The Universal Design Obligations in the  UN Convention on the Rights of Persons with Disabilities</vt:lpstr>
      <vt:lpstr>Universal Design as part of Rights to Inclusive Education and Work and Employment</vt:lpstr>
      <vt:lpstr>Universal Design as part of rights to Equality and Accessibility</vt:lpstr>
      <vt:lpstr>Universal Design as part of rights to Equality and Accessibility </vt:lpstr>
      <vt:lpstr>Universal Design as part of rights to Equality and Accessibility  </vt:lpstr>
      <vt:lpstr>Reflecting on Universality</vt:lpstr>
      <vt:lpstr>Reflecting on Universality </vt:lpstr>
      <vt:lpstr>Thank You: Universal Human Rights and Universal Design Toward the Necessary Symbiosis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n</dc:creator>
  <cp:lastModifiedBy>Dara Ryder</cp:lastModifiedBy>
  <cp:revision>152</cp:revision>
  <dcterms:modified xsi:type="dcterms:W3CDTF">2025-03-18T09:30:43Z</dcterms:modified>
</cp:coreProperties>
</file>