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4"/>
  </p:notesMasterIdLst>
  <p:sldIdLst>
    <p:sldId id="302" r:id="rId6"/>
    <p:sldId id="300" r:id="rId7"/>
    <p:sldId id="301" r:id="rId8"/>
    <p:sldId id="257" r:id="rId9"/>
    <p:sldId id="260" r:id="rId10"/>
    <p:sldId id="262" r:id="rId11"/>
    <p:sldId id="307" r:id="rId12"/>
    <p:sldId id="292" r:id="rId13"/>
    <p:sldId id="264" r:id="rId14"/>
    <p:sldId id="281" r:id="rId15"/>
    <p:sldId id="303" r:id="rId16"/>
    <p:sldId id="299" r:id="rId17"/>
    <p:sldId id="296" r:id="rId18"/>
    <p:sldId id="305" r:id="rId19"/>
    <p:sldId id="265" r:id="rId20"/>
    <p:sldId id="309" r:id="rId21"/>
    <p:sldId id="308" r:id="rId22"/>
    <p:sldId id="263" r:id="rId23"/>
  </p:sldIdLst>
  <p:sldSz cx="9144000" cy="5143500" type="screen16x9"/>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3A2D48-37B0-1217-0EA2-7CCDC426DACD}" name="Amanda Dixon" initials="AD" userId="S::amanda.dixon@tudublin.ie::6b0ba45e-9e75-4d9e-8967-e692871cde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63A59"/>
    <a:srgbClr val="1BA1AE"/>
    <a:srgbClr val="63696F"/>
    <a:srgbClr val="EC607C"/>
    <a:srgbClr val="EC600C"/>
    <a:srgbClr val="E45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1D229-BCC0-9772-05C2-B53C9A416BE1}" v="196" dt="2025-03-13T16:16:18.665"/>
    <p1510:client id="{4184346C-8A41-677D-57E8-E01CEE723C04}" v="265" dt="2025-03-13T16:56:21.056"/>
    <p1510:client id="{73145F02-5847-5D8B-DAC3-7109DA37C131}" v="7" dt="2025-03-13T12:24:49.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A17133-C39D-4C0E-91CC-0D4BAD91ED91}" type="doc">
      <dgm:prSet loTypeId="urn:microsoft.com/office/officeart/2005/8/layout/vProcess5" loCatId="process" qsTypeId="urn:microsoft.com/office/officeart/2005/8/quickstyle/simple5" qsCatId="simple" csTypeId="urn:microsoft.com/office/officeart/2005/8/colors/accent0_3" csCatId="mainScheme" phldr="1"/>
      <dgm:spPr/>
    </dgm:pt>
    <dgm:pt modelId="{45B972CD-40D6-4EE4-9788-AB45E95C2DF4}">
      <dgm:prSet phldrT="[Text]"/>
      <dgm:spPr/>
      <dgm:t>
        <a:bodyPr/>
        <a:lstStyle/>
        <a:p>
          <a:pPr rtl="0"/>
          <a:r>
            <a:rPr lang="en-US" dirty="0"/>
            <a:t>Participating in on campus events</a:t>
          </a:r>
          <a:r>
            <a:rPr lang="en-US" dirty="0">
              <a:latin typeface="Calibri"/>
            </a:rPr>
            <a:t> and workshops.</a:t>
          </a:r>
          <a:endParaRPr lang="en-US" dirty="0"/>
        </a:p>
      </dgm:t>
    </dgm:pt>
    <dgm:pt modelId="{949F2BA1-2CCA-44E0-8D4F-C167B67B5717}" type="parTrans" cxnId="{B868518C-9DAE-48B5-985D-0B19BD355742}">
      <dgm:prSet/>
      <dgm:spPr/>
      <dgm:t>
        <a:bodyPr/>
        <a:lstStyle/>
        <a:p>
          <a:endParaRPr lang="en-US"/>
        </a:p>
      </dgm:t>
    </dgm:pt>
    <dgm:pt modelId="{95386D76-AE0D-49B3-9F1B-32DD6F5C2A0B}" type="sibTrans" cxnId="{B868518C-9DAE-48B5-985D-0B19BD355742}">
      <dgm:prSet/>
      <dgm:spPr/>
      <dgm:t>
        <a:bodyPr/>
        <a:lstStyle/>
        <a:p>
          <a:endParaRPr lang="en-US"/>
        </a:p>
      </dgm:t>
    </dgm:pt>
    <dgm:pt modelId="{8A168C65-B174-4163-BD85-B4419A3BB5F7}">
      <dgm:prSet phldrT="[Text]"/>
      <dgm:spPr/>
      <dgm:t>
        <a:bodyPr/>
        <a:lstStyle/>
        <a:p>
          <a:r>
            <a:rPr lang="en-US" dirty="0"/>
            <a:t>Student initiated e.g. based on work experience or volunteering.</a:t>
          </a:r>
        </a:p>
      </dgm:t>
      <dgm:extLst>
        <a:ext uri="{E40237B7-FDA0-4F09-8148-C483321AD2D9}">
          <dgm14:cNvPr xmlns:dgm14="http://schemas.microsoft.com/office/drawing/2010/diagram" id="0" name="" descr="Participating in on campus events and workshops.&#10;&#10;Student initiated e.g. based on work experience or volunteering.&#10;&#10;Lecturer assigned customised CA's.&#10;&#10;Participating in off campus &#10;"/>
        </a:ext>
      </dgm:extLst>
    </dgm:pt>
    <dgm:pt modelId="{B16B8675-5F2C-41BD-855D-69DF9628601C}" type="parTrans" cxnId="{E63AC841-F86C-4D4F-8AE1-8AC79260D660}">
      <dgm:prSet/>
      <dgm:spPr/>
      <dgm:t>
        <a:bodyPr/>
        <a:lstStyle/>
        <a:p>
          <a:endParaRPr lang="en-US"/>
        </a:p>
      </dgm:t>
    </dgm:pt>
    <dgm:pt modelId="{A74B22B9-B72A-49D0-9F25-71915CB7DB3C}" type="sibTrans" cxnId="{E63AC841-F86C-4D4F-8AE1-8AC79260D660}">
      <dgm:prSet/>
      <dgm:spPr/>
      <dgm:t>
        <a:bodyPr/>
        <a:lstStyle/>
        <a:p>
          <a:endParaRPr lang="en-US"/>
        </a:p>
      </dgm:t>
    </dgm:pt>
    <dgm:pt modelId="{87B63B79-6A4C-4BAE-A4FB-8058CAA09D08}">
      <dgm:prSet phldrT="[Text]"/>
      <dgm:spPr/>
      <dgm:t>
        <a:bodyPr/>
        <a:lstStyle/>
        <a:p>
          <a:r>
            <a:rPr lang="en-US" dirty="0"/>
            <a:t>Lecturer assigned </a:t>
          </a:r>
          <a:r>
            <a:rPr lang="en-US" dirty="0" err="1"/>
            <a:t>customised</a:t>
          </a:r>
          <a:r>
            <a:rPr lang="en-US" dirty="0"/>
            <a:t> CA's.</a:t>
          </a:r>
        </a:p>
      </dgm:t>
    </dgm:pt>
    <dgm:pt modelId="{35DC82DF-89FC-4DE4-A0CA-ECE33CF73344}" type="parTrans" cxnId="{CC288812-1729-4CCC-AB56-C19BD706684B}">
      <dgm:prSet/>
      <dgm:spPr/>
      <dgm:t>
        <a:bodyPr/>
        <a:lstStyle/>
        <a:p>
          <a:endParaRPr lang="en-US"/>
        </a:p>
      </dgm:t>
    </dgm:pt>
    <dgm:pt modelId="{AEFBC8E5-2F98-4E16-931C-9272447971B6}" type="sibTrans" cxnId="{CC288812-1729-4CCC-AB56-C19BD706684B}">
      <dgm:prSet/>
      <dgm:spPr/>
      <dgm:t>
        <a:bodyPr/>
        <a:lstStyle/>
        <a:p>
          <a:endParaRPr lang="en-US"/>
        </a:p>
      </dgm:t>
    </dgm:pt>
    <dgm:pt modelId="{4A658FAC-602B-475A-8880-8EEA683AD037}">
      <dgm:prSet phldr="0"/>
      <dgm:spPr/>
      <dgm:t>
        <a:bodyPr/>
        <a:lstStyle/>
        <a:p>
          <a:pPr rtl="0"/>
          <a:r>
            <a:rPr lang="en-US" dirty="0">
              <a:latin typeface="Calibri"/>
            </a:rPr>
            <a:t>Participating in off campus events.</a:t>
          </a:r>
        </a:p>
      </dgm:t>
    </dgm:pt>
    <dgm:pt modelId="{353C8B43-7871-4F00-A1FE-A8583CAF303D}" type="parTrans" cxnId="{87F81646-DD29-48B1-BA05-BDF82DE98A18}">
      <dgm:prSet/>
      <dgm:spPr/>
      <dgm:t>
        <a:bodyPr/>
        <a:lstStyle/>
        <a:p>
          <a:endParaRPr lang="en-GB"/>
        </a:p>
      </dgm:t>
    </dgm:pt>
    <dgm:pt modelId="{4B74AA10-46F3-49B6-9F17-ACA147F90356}" type="sibTrans" cxnId="{87F81646-DD29-48B1-BA05-BDF82DE98A18}">
      <dgm:prSet/>
      <dgm:spPr/>
      <dgm:t>
        <a:bodyPr/>
        <a:lstStyle/>
        <a:p>
          <a:endParaRPr lang="en-GB"/>
        </a:p>
      </dgm:t>
    </dgm:pt>
    <dgm:pt modelId="{82BE1533-D8A5-40E5-9F3E-9DF680755805}" type="pres">
      <dgm:prSet presAssocID="{BBA17133-C39D-4C0E-91CC-0D4BAD91ED91}" presName="outerComposite" presStyleCnt="0">
        <dgm:presLayoutVars>
          <dgm:chMax val="5"/>
          <dgm:dir/>
          <dgm:resizeHandles val="exact"/>
        </dgm:presLayoutVars>
      </dgm:prSet>
      <dgm:spPr/>
    </dgm:pt>
    <dgm:pt modelId="{8BB2676C-070A-48D3-9907-446F84B343DC}" type="pres">
      <dgm:prSet presAssocID="{BBA17133-C39D-4C0E-91CC-0D4BAD91ED91}" presName="dummyMaxCanvas" presStyleCnt="0">
        <dgm:presLayoutVars/>
      </dgm:prSet>
      <dgm:spPr/>
    </dgm:pt>
    <dgm:pt modelId="{8BF2023A-39D3-4EBE-84C4-132B1FF4F766}" type="pres">
      <dgm:prSet presAssocID="{BBA17133-C39D-4C0E-91CC-0D4BAD91ED91}" presName="FourNodes_1" presStyleLbl="node1" presStyleIdx="0" presStyleCnt="4">
        <dgm:presLayoutVars>
          <dgm:bulletEnabled val="1"/>
        </dgm:presLayoutVars>
      </dgm:prSet>
      <dgm:spPr/>
    </dgm:pt>
    <dgm:pt modelId="{C34CE896-98F5-49B5-8455-68AFA26F2C97}" type="pres">
      <dgm:prSet presAssocID="{BBA17133-C39D-4C0E-91CC-0D4BAD91ED91}" presName="FourNodes_2" presStyleLbl="node1" presStyleIdx="1" presStyleCnt="4">
        <dgm:presLayoutVars>
          <dgm:bulletEnabled val="1"/>
        </dgm:presLayoutVars>
      </dgm:prSet>
      <dgm:spPr/>
    </dgm:pt>
    <dgm:pt modelId="{40A43A14-CFFB-4A25-B42C-0053087EA32C}" type="pres">
      <dgm:prSet presAssocID="{BBA17133-C39D-4C0E-91CC-0D4BAD91ED91}" presName="FourNodes_3" presStyleLbl="node1" presStyleIdx="2" presStyleCnt="4">
        <dgm:presLayoutVars>
          <dgm:bulletEnabled val="1"/>
        </dgm:presLayoutVars>
      </dgm:prSet>
      <dgm:spPr/>
    </dgm:pt>
    <dgm:pt modelId="{FA6032D5-13B4-40EF-807C-A8AA2641438E}" type="pres">
      <dgm:prSet presAssocID="{BBA17133-C39D-4C0E-91CC-0D4BAD91ED91}" presName="FourNodes_4" presStyleLbl="node1" presStyleIdx="3" presStyleCnt="4">
        <dgm:presLayoutVars>
          <dgm:bulletEnabled val="1"/>
        </dgm:presLayoutVars>
      </dgm:prSet>
      <dgm:spPr/>
    </dgm:pt>
    <dgm:pt modelId="{E20F558E-A837-4B9B-AF0E-08CDC789BDAD}" type="pres">
      <dgm:prSet presAssocID="{BBA17133-C39D-4C0E-91CC-0D4BAD91ED91}" presName="FourConn_1-2" presStyleLbl="fgAccFollowNode1" presStyleIdx="0" presStyleCnt="3">
        <dgm:presLayoutVars>
          <dgm:bulletEnabled val="1"/>
        </dgm:presLayoutVars>
      </dgm:prSet>
      <dgm:spPr/>
    </dgm:pt>
    <dgm:pt modelId="{5B77DE90-83F9-43A8-A0B0-E7E069321140}" type="pres">
      <dgm:prSet presAssocID="{BBA17133-C39D-4C0E-91CC-0D4BAD91ED91}" presName="FourConn_2-3" presStyleLbl="fgAccFollowNode1" presStyleIdx="1" presStyleCnt="3">
        <dgm:presLayoutVars>
          <dgm:bulletEnabled val="1"/>
        </dgm:presLayoutVars>
      </dgm:prSet>
      <dgm:spPr/>
    </dgm:pt>
    <dgm:pt modelId="{5D87FAD6-A3BE-4ED1-A1A8-F0DC1A6DDD3F}" type="pres">
      <dgm:prSet presAssocID="{BBA17133-C39D-4C0E-91CC-0D4BAD91ED91}" presName="FourConn_3-4" presStyleLbl="fgAccFollowNode1" presStyleIdx="2" presStyleCnt="3">
        <dgm:presLayoutVars>
          <dgm:bulletEnabled val="1"/>
        </dgm:presLayoutVars>
      </dgm:prSet>
      <dgm:spPr/>
    </dgm:pt>
    <dgm:pt modelId="{7277951B-EFE3-4C8A-AF86-8F99C72DBC04}" type="pres">
      <dgm:prSet presAssocID="{BBA17133-C39D-4C0E-91CC-0D4BAD91ED91}" presName="FourNodes_1_text" presStyleLbl="node1" presStyleIdx="3" presStyleCnt="4">
        <dgm:presLayoutVars>
          <dgm:bulletEnabled val="1"/>
        </dgm:presLayoutVars>
      </dgm:prSet>
      <dgm:spPr/>
    </dgm:pt>
    <dgm:pt modelId="{9C0B57CD-754D-42F4-80FA-E6402531806B}" type="pres">
      <dgm:prSet presAssocID="{BBA17133-C39D-4C0E-91CC-0D4BAD91ED91}" presName="FourNodes_2_text" presStyleLbl="node1" presStyleIdx="3" presStyleCnt="4">
        <dgm:presLayoutVars>
          <dgm:bulletEnabled val="1"/>
        </dgm:presLayoutVars>
      </dgm:prSet>
      <dgm:spPr/>
    </dgm:pt>
    <dgm:pt modelId="{318895AE-86AD-4471-B03B-F7D9BB1FB8EA}" type="pres">
      <dgm:prSet presAssocID="{BBA17133-C39D-4C0E-91CC-0D4BAD91ED91}" presName="FourNodes_3_text" presStyleLbl="node1" presStyleIdx="3" presStyleCnt="4">
        <dgm:presLayoutVars>
          <dgm:bulletEnabled val="1"/>
        </dgm:presLayoutVars>
      </dgm:prSet>
      <dgm:spPr/>
    </dgm:pt>
    <dgm:pt modelId="{E3858890-9189-495B-9EDC-97EAAD2859F6}" type="pres">
      <dgm:prSet presAssocID="{BBA17133-C39D-4C0E-91CC-0D4BAD91ED91}" presName="FourNodes_4_text" presStyleLbl="node1" presStyleIdx="3" presStyleCnt="4">
        <dgm:presLayoutVars>
          <dgm:bulletEnabled val="1"/>
        </dgm:presLayoutVars>
      </dgm:prSet>
      <dgm:spPr/>
    </dgm:pt>
  </dgm:ptLst>
  <dgm:cxnLst>
    <dgm:cxn modelId="{52E66A01-FDB4-46D8-BD3B-CB54958259BC}" type="presOf" srcId="{BBA17133-C39D-4C0E-91CC-0D4BAD91ED91}" destId="{82BE1533-D8A5-40E5-9F3E-9DF680755805}" srcOrd="0" destOrd="0" presId="urn:microsoft.com/office/officeart/2005/8/layout/vProcess5"/>
    <dgm:cxn modelId="{F4027402-367F-4667-A040-A1647530F4D9}" type="presOf" srcId="{87B63B79-6A4C-4BAE-A4FB-8058CAA09D08}" destId="{40A43A14-CFFB-4A25-B42C-0053087EA32C}" srcOrd="0" destOrd="0" presId="urn:microsoft.com/office/officeart/2005/8/layout/vProcess5"/>
    <dgm:cxn modelId="{CC288812-1729-4CCC-AB56-C19BD706684B}" srcId="{BBA17133-C39D-4C0E-91CC-0D4BAD91ED91}" destId="{87B63B79-6A4C-4BAE-A4FB-8058CAA09D08}" srcOrd="2" destOrd="0" parTransId="{35DC82DF-89FC-4DE4-A0CA-ECE33CF73344}" sibTransId="{AEFBC8E5-2F98-4E16-931C-9272447971B6}"/>
    <dgm:cxn modelId="{D43E7334-7FBF-4C67-97F6-A85B807EF764}" type="presOf" srcId="{AEFBC8E5-2F98-4E16-931C-9272447971B6}" destId="{5D87FAD6-A3BE-4ED1-A1A8-F0DC1A6DDD3F}" srcOrd="0" destOrd="0" presId="urn:microsoft.com/office/officeart/2005/8/layout/vProcess5"/>
    <dgm:cxn modelId="{4F5A803F-6FA6-45BC-B517-7BF5B4CA53D6}" type="presOf" srcId="{45B972CD-40D6-4EE4-9788-AB45E95C2DF4}" destId="{8BF2023A-39D3-4EBE-84C4-132B1FF4F766}" srcOrd="0" destOrd="0" presId="urn:microsoft.com/office/officeart/2005/8/layout/vProcess5"/>
    <dgm:cxn modelId="{36E3D15C-0F2A-4232-B5BB-806FB8F155F9}" type="presOf" srcId="{45B972CD-40D6-4EE4-9788-AB45E95C2DF4}" destId="{7277951B-EFE3-4C8A-AF86-8F99C72DBC04}" srcOrd="1" destOrd="0" presId="urn:microsoft.com/office/officeart/2005/8/layout/vProcess5"/>
    <dgm:cxn modelId="{29745360-13B0-456A-B12C-6FBAA672C148}" type="presOf" srcId="{8A168C65-B174-4163-BD85-B4419A3BB5F7}" destId="{9C0B57CD-754D-42F4-80FA-E6402531806B}" srcOrd="1" destOrd="0" presId="urn:microsoft.com/office/officeart/2005/8/layout/vProcess5"/>
    <dgm:cxn modelId="{E63AC841-F86C-4D4F-8AE1-8AC79260D660}" srcId="{BBA17133-C39D-4C0E-91CC-0D4BAD91ED91}" destId="{8A168C65-B174-4163-BD85-B4419A3BB5F7}" srcOrd="1" destOrd="0" parTransId="{B16B8675-5F2C-41BD-855D-69DF9628601C}" sibTransId="{A74B22B9-B72A-49D0-9F25-71915CB7DB3C}"/>
    <dgm:cxn modelId="{87F81646-DD29-48B1-BA05-BDF82DE98A18}" srcId="{BBA17133-C39D-4C0E-91CC-0D4BAD91ED91}" destId="{4A658FAC-602B-475A-8880-8EEA683AD037}" srcOrd="3" destOrd="0" parTransId="{353C8B43-7871-4F00-A1FE-A8583CAF303D}" sibTransId="{4B74AA10-46F3-49B6-9F17-ACA147F90356}"/>
    <dgm:cxn modelId="{1FE01973-0F3D-45A6-9CB7-A7142EFCEC9D}" type="presOf" srcId="{4A658FAC-602B-475A-8880-8EEA683AD037}" destId="{E3858890-9189-495B-9EDC-97EAAD2859F6}" srcOrd="1" destOrd="0" presId="urn:microsoft.com/office/officeart/2005/8/layout/vProcess5"/>
    <dgm:cxn modelId="{F9F19B59-E8A1-4F70-98DD-FCECB84664AA}" type="presOf" srcId="{87B63B79-6A4C-4BAE-A4FB-8058CAA09D08}" destId="{318895AE-86AD-4471-B03B-F7D9BB1FB8EA}" srcOrd="1" destOrd="0" presId="urn:microsoft.com/office/officeart/2005/8/layout/vProcess5"/>
    <dgm:cxn modelId="{707C3F7E-D3E1-424B-A526-79E9D6E195D5}" type="presOf" srcId="{4A658FAC-602B-475A-8880-8EEA683AD037}" destId="{FA6032D5-13B4-40EF-807C-A8AA2641438E}" srcOrd="0" destOrd="0" presId="urn:microsoft.com/office/officeart/2005/8/layout/vProcess5"/>
    <dgm:cxn modelId="{B868518C-9DAE-48B5-985D-0B19BD355742}" srcId="{BBA17133-C39D-4C0E-91CC-0D4BAD91ED91}" destId="{45B972CD-40D6-4EE4-9788-AB45E95C2DF4}" srcOrd="0" destOrd="0" parTransId="{949F2BA1-2CCA-44E0-8D4F-C167B67B5717}" sibTransId="{95386D76-AE0D-49B3-9F1B-32DD6F5C2A0B}"/>
    <dgm:cxn modelId="{FB2A7C99-5706-49E7-9DF8-51DD2232771B}" type="presOf" srcId="{8A168C65-B174-4163-BD85-B4419A3BB5F7}" destId="{C34CE896-98F5-49B5-8455-68AFA26F2C97}" srcOrd="0" destOrd="0" presId="urn:microsoft.com/office/officeart/2005/8/layout/vProcess5"/>
    <dgm:cxn modelId="{36F2C2D0-65F1-453C-8B4B-C57463E245B1}" type="presOf" srcId="{A74B22B9-B72A-49D0-9F25-71915CB7DB3C}" destId="{5B77DE90-83F9-43A8-A0B0-E7E069321140}" srcOrd="0" destOrd="0" presId="urn:microsoft.com/office/officeart/2005/8/layout/vProcess5"/>
    <dgm:cxn modelId="{C7B5A9F2-F9B1-4C15-A390-96A40CF8C41A}" type="presOf" srcId="{95386D76-AE0D-49B3-9F1B-32DD6F5C2A0B}" destId="{E20F558E-A837-4B9B-AF0E-08CDC789BDAD}" srcOrd="0" destOrd="0" presId="urn:microsoft.com/office/officeart/2005/8/layout/vProcess5"/>
    <dgm:cxn modelId="{4736C3EB-7513-4057-9B1C-C4F726907ACC}" type="presParOf" srcId="{82BE1533-D8A5-40E5-9F3E-9DF680755805}" destId="{8BB2676C-070A-48D3-9907-446F84B343DC}" srcOrd="0" destOrd="0" presId="urn:microsoft.com/office/officeart/2005/8/layout/vProcess5"/>
    <dgm:cxn modelId="{7FD30149-BE69-4B84-A07D-B1BEFA3BD579}" type="presParOf" srcId="{82BE1533-D8A5-40E5-9F3E-9DF680755805}" destId="{8BF2023A-39D3-4EBE-84C4-132B1FF4F766}" srcOrd="1" destOrd="0" presId="urn:microsoft.com/office/officeart/2005/8/layout/vProcess5"/>
    <dgm:cxn modelId="{E57AC3B5-BB02-410C-AFD3-12FDDE1E32D3}" type="presParOf" srcId="{82BE1533-D8A5-40E5-9F3E-9DF680755805}" destId="{C34CE896-98F5-49B5-8455-68AFA26F2C97}" srcOrd="2" destOrd="0" presId="urn:microsoft.com/office/officeart/2005/8/layout/vProcess5"/>
    <dgm:cxn modelId="{237ECDC9-3660-4B6F-A48C-B28403F7E3CE}" type="presParOf" srcId="{82BE1533-D8A5-40E5-9F3E-9DF680755805}" destId="{40A43A14-CFFB-4A25-B42C-0053087EA32C}" srcOrd="3" destOrd="0" presId="urn:microsoft.com/office/officeart/2005/8/layout/vProcess5"/>
    <dgm:cxn modelId="{54DB375C-1431-4863-81FE-1CA83F5C9B29}" type="presParOf" srcId="{82BE1533-D8A5-40E5-9F3E-9DF680755805}" destId="{FA6032D5-13B4-40EF-807C-A8AA2641438E}" srcOrd="4" destOrd="0" presId="urn:microsoft.com/office/officeart/2005/8/layout/vProcess5"/>
    <dgm:cxn modelId="{3DABCE04-E1D4-4C71-940B-27159C5EF0FA}" type="presParOf" srcId="{82BE1533-D8A5-40E5-9F3E-9DF680755805}" destId="{E20F558E-A837-4B9B-AF0E-08CDC789BDAD}" srcOrd="5" destOrd="0" presId="urn:microsoft.com/office/officeart/2005/8/layout/vProcess5"/>
    <dgm:cxn modelId="{46D32F57-E083-44C3-A4EE-573D2B01B8A9}" type="presParOf" srcId="{82BE1533-D8A5-40E5-9F3E-9DF680755805}" destId="{5B77DE90-83F9-43A8-A0B0-E7E069321140}" srcOrd="6" destOrd="0" presId="urn:microsoft.com/office/officeart/2005/8/layout/vProcess5"/>
    <dgm:cxn modelId="{DB31AADF-0323-4EE3-806D-51F114D16B42}" type="presParOf" srcId="{82BE1533-D8A5-40E5-9F3E-9DF680755805}" destId="{5D87FAD6-A3BE-4ED1-A1A8-F0DC1A6DDD3F}" srcOrd="7" destOrd="0" presId="urn:microsoft.com/office/officeart/2005/8/layout/vProcess5"/>
    <dgm:cxn modelId="{F3B5A721-5ABE-408C-8754-D49B1DD335E6}" type="presParOf" srcId="{82BE1533-D8A5-40E5-9F3E-9DF680755805}" destId="{7277951B-EFE3-4C8A-AF86-8F99C72DBC04}" srcOrd="8" destOrd="0" presId="urn:microsoft.com/office/officeart/2005/8/layout/vProcess5"/>
    <dgm:cxn modelId="{CA717D8F-AD27-44D8-A677-2876B7200738}" type="presParOf" srcId="{82BE1533-D8A5-40E5-9F3E-9DF680755805}" destId="{9C0B57CD-754D-42F4-80FA-E6402531806B}" srcOrd="9" destOrd="0" presId="urn:microsoft.com/office/officeart/2005/8/layout/vProcess5"/>
    <dgm:cxn modelId="{B25AA36D-7200-4261-93F8-C52226280DED}" type="presParOf" srcId="{82BE1533-D8A5-40E5-9F3E-9DF680755805}" destId="{318895AE-86AD-4471-B03B-F7D9BB1FB8EA}" srcOrd="10" destOrd="0" presId="urn:microsoft.com/office/officeart/2005/8/layout/vProcess5"/>
    <dgm:cxn modelId="{04242EE1-2FC5-4A87-8575-DC67EA4524DB}" type="presParOf" srcId="{82BE1533-D8A5-40E5-9F3E-9DF680755805}" destId="{E3858890-9189-495B-9EDC-97EAAD2859F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54CF2E-AF95-4C4D-B82D-D8669BBA003B}"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IE"/>
        </a:p>
      </dgm:t>
    </dgm:pt>
    <dgm:pt modelId="{75E0306E-A267-4624-9538-62CE3D02BF19}">
      <dgm:prSet phldrT="[Text]" custT="1"/>
      <dgm:spPr>
        <a:solidFill>
          <a:srgbClr val="063A59"/>
        </a:solidFill>
      </dgm:spPr>
      <dgm:t>
        <a:bodyPr/>
        <a:lstStyle/>
        <a:p>
          <a:r>
            <a:rPr lang="en-US" sz="1700" dirty="0"/>
            <a:t>Assessment</a:t>
          </a:r>
          <a:endParaRPr lang="en-IE" sz="1700" dirty="0"/>
        </a:p>
      </dgm:t>
    </dgm:pt>
    <dgm:pt modelId="{0A116728-3445-41E0-B68C-0C9301D951FE}" type="parTrans" cxnId="{99554F6A-2E13-483F-9F18-9A958E235740}">
      <dgm:prSet/>
      <dgm:spPr/>
      <dgm:t>
        <a:bodyPr/>
        <a:lstStyle/>
        <a:p>
          <a:endParaRPr lang="en-IE"/>
        </a:p>
      </dgm:t>
    </dgm:pt>
    <dgm:pt modelId="{E83A0152-5120-43CD-8F18-2B2881639148}" type="sibTrans" cxnId="{99554F6A-2E13-483F-9F18-9A958E235740}">
      <dgm:prSet/>
      <dgm:spPr/>
      <dgm:t>
        <a:bodyPr/>
        <a:lstStyle/>
        <a:p>
          <a:endParaRPr lang="en-IE"/>
        </a:p>
      </dgm:t>
    </dgm:pt>
    <dgm:pt modelId="{1FBBC10A-CF3E-4455-8A1A-6D547A611DB9}">
      <dgm:prSet phldrT="[Text]"/>
      <dgm:spPr>
        <a:solidFill>
          <a:srgbClr val="1BA1AE"/>
        </a:solidFill>
      </dgm:spPr>
      <dgm:t>
        <a:bodyPr/>
        <a:lstStyle/>
        <a:p>
          <a:r>
            <a:rPr lang="en-US" err="1"/>
            <a:t>Growthhub</a:t>
          </a:r>
          <a:endParaRPr lang="en-IE"/>
        </a:p>
      </dgm:t>
    </dgm:pt>
    <dgm:pt modelId="{5C3FDF98-A60A-47CD-A1FB-958D9450F451}" type="parTrans" cxnId="{BAAA5DFA-45B9-40D8-93FB-75CACEF19009}">
      <dgm:prSet/>
      <dgm:spPr/>
      <dgm:t>
        <a:bodyPr/>
        <a:lstStyle/>
        <a:p>
          <a:endParaRPr lang="en-IE"/>
        </a:p>
      </dgm:t>
    </dgm:pt>
    <dgm:pt modelId="{7F0F8DBF-C09C-4291-A456-33F01D734977}" type="sibTrans" cxnId="{BAAA5DFA-45B9-40D8-93FB-75CACEF19009}">
      <dgm:prSet/>
      <dgm:spPr/>
      <dgm:t>
        <a:bodyPr/>
        <a:lstStyle/>
        <a:p>
          <a:endParaRPr lang="en-IE"/>
        </a:p>
      </dgm:t>
    </dgm:pt>
    <dgm:pt modelId="{826BE57E-DE8A-436D-8FB5-7206E6C5DABB}">
      <dgm:prSet phldrT="[Text]"/>
      <dgm:spPr>
        <a:solidFill>
          <a:srgbClr val="063A59"/>
        </a:solidFill>
      </dgm:spPr>
      <dgm:t>
        <a:bodyPr/>
        <a:lstStyle/>
        <a:p>
          <a:r>
            <a:rPr lang="en-US" dirty="0"/>
            <a:t>Career Development Centre</a:t>
          </a:r>
          <a:endParaRPr lang="en-IE" dirty="0"/>
        </a:p>
      </dgm:t>
    </dgm:pt>
    <dgm:pt modelId="{9763EEAC-1FCC-44AB-AAE7-A666E9401D1A}" type="parTrans" cxnId="{5CC6251F-AB67-4726-96E8-62B92A958076}">
      <dgm:prSet/>
      <dgm:spPr/>
      <dgm:t>
        <a:bodyPr/>
        <a:lstStyle/>
        <a:p>
          <a:endParaRPr lang="en-IE"/>
        </a:p>
      </dgm:t>
    </dgm:pt>
    <dgm:pt modelId="{0422715F-C47C-40AC-B181-A797278A1175}" type="sibTrans" cxnId="{5CC6251F-AB67-4726-96E8-62B92A958076}">
      <dgm:prSet/>
      <dgm:spPr/>
      <dgm:t>
        <a:bodyPr/>
        <a:lstStyle/>
        <a:p>
          <a:endParaRPr lang="en-IE"/>
        </a:p>
      </dgm:t>
    </dgm:pt>
    <dgm:pt modelId="{3B155CC3-01D6-4CCA-80BC-0BDA876D9DD8}">
      <dgm:prSet phldrT="[Text]"/>
      <dgm:spPr>
        <a:solidFill>
          <a:srgbClr val="063A59"/>
        </a:solidFill>
      </dgm:spPr>
      <dgm:t>
        <a:bodyPr/>
        <a:lstStyle/>
        <a:p>
          <a:r>
            <a:rPr lang="en-US" dirty="0"/>
            <a:t>Student Ambassadors</a:t>
          </a:r>
          <a:endParaRPr lang="en-IE" dirty="0"/>
        </a:p>
      </dgm:t>
    </dgm:pt>
    <dgm:pt modelId="{3FA96836-331D-467A-A25A-8B5140A399D0}" type="parTrans" cxnId="{F9B12C26-8C9A-4860-A2F0-2D27B248BDAC}">
      <dgm:prSet/>
      <dgm:spPr/>
      <dgm:t>
        <a:bodyPr/>
        <a:lstStyle/>
        <a:p>
          <a:endParaRPr lang="en-IE"/>
        </a:p>
      </dgm:t>
    </dgm:pt>
    <dgm:pt modelId="{2C7BA1DD-28F4-40BC-BC1E-E38F634A7F7A}" type="sibTrans" cxnId="{F9B12C26-8C9A-4860-A2F0-2D27B248BDAC}">
      <dgm:prSet/>
      <dgm:spPr/>
      <dgm:t>
        <a:bodyPr/>
        <a:lstStyle/>
        <a:p>
          <a:endParaRPr lang="en-IE"/>
        </a:p>
      </dgm:t>
    </dgm:pt>
    <dgm:pt modelId="{33699212-C9DA-4F4C-A8FA-5BB81BB57BD3}">
      <dgm:prSet phldrT="[Text]"/>
      <dgm:spPr>
        <a:solidFill>
          <a:srgbClr val="1BA1AE"/>
        </a:solidFill>
      </dgm:spPr>
      <dgm:t>
        <a:bodyPr/>
        <a:lstStyle/>
        <a:p>
          <a:r>
            <a:rPr lang="en-US" dirty="0"/>
            <a:t>Counselling Service</a:t>
          </a:r>
          <a:endParaRPr lang="en-IE" dirty="0"/>
        </a:p>
      </dgm:t>
    </dgm:pt>
    <dgm:pt modelId="{53F5BE7B-48DA-4184-A888-792136E2305B}" type="parTrans" cxnId="{55127DCD-EA54-4FFE-BA1F-BB8FA7227D15}">
      <dgm:prSet/>
      <dgm:spPr/>
      <dgm:t>
        <a:bodyPr/>
        <a:lstStyle/>
        <a:p>
          <a:endParaRPr lang="en-IE"/>
        </a:p>
      </dgm:t>
    </dgm:pt>
    <dgm:pt modelId="{2AC5FC21-F9D7-4325-B115-D03472370449}" type="sibTrans" cxnId="{55127DCD-EA54-4FFE-BA1F-BB8FA7227D15}">
      <dgm:prSet/>
      <dgm:spPr/>
      <dgm:t>
        <a:bodyPr/>
        <a:lstStyle/>
        <a:p>
          <a:endParaRPr lang="en-IE"/>
        </a:p>
      </dgm:t>
    </dgm:pt>
    <dgm:pt modelId="{52AC8E03-7ABA-4707-BFD6-4230916427AA}">
      <dgm:prSet phldrT="[Text]"/>
      <dgm:spPr>
        <a:solidFill>
          <a:srgbClr val="063A59"/>
        </a:solidFill>
      </dgm:spPr>
      <dgm:t>
        <a:bodyPr/>
        <a:lstStyle/>
        <a:p>
          <a:r>
            <a:rPr lang="en-US" dirty="0"/>
            <a:t>TU Dublin SU</a:t>
          </a:r>
          <a:endParaRPr lang="en-IE" dirty="0"/>
        </a:p>
      </dgm:t>
    </dgm:pt>
    <dgm:pt modelId="{BAE5B6E7-0E77-4ABD-B74D-3F10ED5DE362}" type="parTrans" cxnId="{CD5701CE-8566-44E2-9094-61BD89B3C682}">
      <dgm:prSet/>
      <dgm:spPr/>
      <dgm:t>
        <a:bodyPr/>
        <a:lstStyle/>
        <a:p>
          <a:endParaRPr lang="en-IE"/>
        </a:p>
      </dgm:t>
    </dgm:pt>
    <dgm:pt modelId="{8AC71501-C419-4BEF-946F-0471D1529D8D}" type="sibTrans" cxnId="{CD5701CE-8566-44E2-9094-61BD89B3C682}">
      <dgm:prSet/>
      <dgm:spPr/>
      <dgm:t>
        <a:bodyPr/>
        <a:lstStyle/>
        <a:p>
          <a:endParaRPr lang="en-IE"/>
        </a:p>
      </dgm:t>
    </dgm:pt>
    <dgm:pt modelId="{55940FF1-EB76-465A-884A-64B05938736D}">
      <dgm:prSet phldrT="[Text]"/>
      <dgm:spPr>
        <a:solidFill>
          <a:srgbClr val="063A59"/>
        </a:solidFill>
      </dgm:spPr>
      <dgm:t>
        <a:bodyPr/>
        <a:lstStyle/>
        <a:p>
          <a:r>
            <a:rPr lang="en-US" dirty="0"/>
            <a:t>Pastoral Care</a:t>
          </a:r>
        </a:p>
      </dgm:t>
    </dgm:pt>
    <dgm:pt modelId="{1C13C3F7-3E02-4AC1-B5E7-AC2EC1A21132}" type="parTrans" cxnId="{134CC0BF-7E37-4D05-A38F-71A15EAB1108}">
      <dgm:prSet/>
      <dgm:spPr/>
      <dgm:t>
        <a:bodyPr/>
        <a:lstStyle/>
        <a:p>
          <a:endParaRPr lang="en-IE"/>
        </a:p>
      </dgm:t>
    </dgm:pt>
    <dgm:pt modelId="{9647577F-5510-4678-9A09-662DC5532C41}" type="sibTrans" cxnId="{134CC0BF-7E37-4D05-A38F-71A15EAB1108}">
      <dgm:prSet/>
      <dgm:spPr/>
      <dgm:t>
        <a:bodyPr/>
        <a:lstStyle/>
        <a:p>
          <a:endParaRPr lang="en-IE"/>
        </a:p>
      </dgm:t>
    </dgm:pt>
    <dgm:pt modelId="{1909EA09-BF5C-49DB-BF03-39E2A2A7C42F}">
      <dgm:prSet phldr="0"/>
      <dgm:spPr/>
      <dgm:t>
        <a:bodyPr/>
        <a:lstStyle/>
        <a:p>
          <a:endParaRPr lang="en-US"/>
        </a:p>
      </dgm:t>
    </dgm:pt>
    <dgm:pt modelId="{81BEA4A1-300A-48E1-8A41-1E1D8B5D07A7}" type="parTrans" cxnId="{6654FB5E-30D0-4598-9486-728B579023A0}">
      <dgm:prSet/>
      <dgm:spPr/>
      <dgm:t>
        <a:bodyPr/>
        <a:lstStyle/>
        <a:p>
          <a:endParaRPr lang="en-GB"/>
        </a:p>
      </dgm:t>
    </dgm:pt>
    <dgm:pt modelId="{4054C54E-EB6D-4DD6-96B0-69009C6E92F4}" type="sibTrans" cxnId="{6654FB5E-30D0-4598-9486-728B579023A0}">
      <dgm:prSet/>
      <dgm:spPr/>
      <dgm:t>
        <a:bodyPr/>
        <a:lstStyle/>
        <a:p>
          <a:endParaRPr lang="en-GB"/>
        </a:p>
      </dgm:t>
    </dgm:pt>
    <dgm:pt modelId="{F2DBC665-58D7-4272-A8EA-8D1C430E9B48}">
      <dgm:prSet phldr="0"/>
      <dgm:spPr/>
      <dgm:t>
        <a:bodyPr/>
        <a:lstStyle/>
        <a:p>
          <a:endParaRPr lang="en-US" dirty="0">
            <a:latin typeface="Calibri"/>
          </a:endParaRPr>
        </a:p>
      </dgm:t>
    </dgm:pt>
    <dgm:pt modelId="{06CE7F6E-E62D-46B7-8833-4F3360906BD3}" type="parTrans" cxnId="{B24E5ADC-81EE-4D13-A78C-96BFBB12B2C0}">
      <dgm:prSet/>
      <dgm:spPr/>
      <dgm:t>
        <a:bodyPr/>
        <a:lstStyle/>
        <a:p>
          <a:endParaRPr lang="en-GB"/>
        </a:p>
      </dgm:t>
    </dgm:pt>
    <dgm:pt modelId="{DD28772F-B3C9-4603-8771-C521DAAD8AB9}" type="sibTrans" cxnId="{B24E5ADC-81EE-4D13-A78C-96BFBB12B2C0}">
      <dgm:prSet/>
      <dgm:spPr/>
      <dgm:t>
        <a:bodyPr/>
        <a:lstStyle/>
        <a:p>
          <a:endParaRPr lang="en-GB"/>
        </a:p>
      </dgm:t>
    </dgm:pt>
    <dgm:pt modelId="{938C9BBA-CBCC-493E-A1E0-2F2E8FADB488}" type="pres">
      <dgm:prSet presAssocID="{D254CF2E-AF95-4C4D-B82D-D8669BBA003B}" presName="Name0" presStyleCnt="0">
        <dgm:presLayoutVars>
          <dgm:chMax val="1"/>
          <dgm:chPref val="1"/>
          <dgm:dir/>
          <dgm:animOne val="branch"/>
          <dgm:animLvl val="lvl"/>
        </dgm:presLayoutVars>
      </dgm:prSet>
      <dgm:spPr/>
    </dgm:pt>
    <dgm:pt modelId="{23AC60EF-E97E-4F50-952C-3FBE786DC51F}" type="pres">
      <dgm:prSet presAssocID="{75E0306E-A267-4624-9538-62CE3D02BF19}" presName="Parent" presStyleLbl="node0" presStyleIdx="0" presStyleCnt="1">
        <dgm:presLayoutVars>
          <dgm:chMax val="6"/>
          <dgm:chPref val="6"/>
        </dgm:presLayoutVars>
      </dgm:prSet>
      <dgm:spPr/>
    </dgm:pt>
    <dgm:pt modelId="{BD214A65-6986-4196-890E-BD4FE0B61D64}" type="pres">
      <dgm:prSet presAssocID="{1FBBC10A-CF3E-4455-8A1A-6D547A611DB9}" presName="Accent1" presStyleCnt="0"/>
      <dgm:spPr/>
    </dgm:pt>
    <dgm:pt modelId="{E232C382-E8A4-47F0-8D14-F330022C58F4}" type="pres">
      <dgm:prSet presAssocID="{1FBBC10A-CF3E-4455-8A1A-6D547A611DB9}" presName="Accent" presStyleLbl="bgShp" presStyleIdx="0" presStyleCnt="6"/>
      <dgm:spPr/>
    </dgm:pt>
    <dgm:pt modelId="{A6EB3B8A-3153-462E-A987-AF8EAB758909}" type="pres">
      <dgm:prSet presAssocID="{1FBBC10A-CF3E-4455-8A1A-6D547A611DB9}" presName="Child1" presStyleLbl="node1" presStyleIdx="0" presStyleCnt="6">
        <dgm:presLayoutVars>
          <dgm:chMax val="0"/>
          <dgm:chPref val="0"/>
          <dgm:bulletEnabled val="1"/>
        </dgm:presLayoutVars>
      </dgm:prSet>
      <dgm:spPr/>
    </dgm:pt>
    <dgm:pt modelId="{02CF66B1-4EE8-4BFE-9629-6C860811E858}" type="pres">
      <dgm:prSet presAssocID="{826BE57E-DE8A-436D-8FB5-7206E6C5DABB}" presName="Accent2" presStyleCnt="0"/>
      <dgm:spPr/>
    </dgm:pt>
    <dgm:pt modelId="{207CABD5-38CC-4581-89A1-BC66F7770B3A}" type="pres">
      <dgm:prSet presAssocID="{826BE57E-DE8A-436D-8FB5-7206E6C5DABB}" presName="Accent" presStyleLbl="bgShp" presStyleIdx="1" presStyleCnt="6"/>
      <dgm:spPr/>
    </dgm:pt>
    <dgm:pt modelId="{F3FFF2A8-8675-4918-9B27-DF4BF32C82FA}" type="pres">
      <dgm:prSet presAssocID="{826BE57E-DE8A-436D-8FB5-7206E6C5DABB}" presName="Child2" presStyleLbl="node1" presStyleIdx="1" presStyleCnt="6">
        <dgm:presLayoutVars>
          <dgm:chMax val="0"/>
          <dgm:chPref val="0"/>
          <dgm:bulletEnabled val="1"/>
        </dgm:presLayoutVars>
      </dgm:prSet>
      <dgm:spPr/>
    </dgm:pt>
    <dgm:pt modelId="{7BF659B9-48D8-4002-8102-5C1C7505D244}" type="pres">
      <dgm:prSet presAssocID="{3B155CC3-01D6-4CCA-80BC-0BDA876D9DD8}" presName="Accent3" presStyleCnt="0"/>
      <dgm:spPr/>
    </dgm:pt>
    <dgm:pt modelId="{7F1FC0E9-C477-4661-86B3-EF454D3C5657}" type="pres">
      <dgm:prSet presAssocID="{3B155CC3-01D6-4CCA-80BC-0BDA876D9DD8}" presName="Accent" presStyleLbl="bgShp" presStyleIdx="2" presStyleCnt="6"/>
      <dgm:spPr/>
    </dgm:pt>
    <dgm:pt modelId="{7BDBA531-BC18-481C-9C03-5755616DA268}" type="pres">
      <dgm:prSet presAssocID="{3B155CC3-01D6-4CCA-80BC-0BDA876D9DD8}" presName="Child3" presStyleLbl="node1" presStyleIdx="2" presStyleCnt="6">
        <dgm:presLayoutVars>
          <dgm:chMax val="0"/>
          <dgm:chPref val="0"/>
          <dgm:bulletEnabled val="1"/>
        </dgm:presLayoutVars>
      </dgm:prSet>
      <dgm:spPr/>
    </dgm:pt>
    <dgm:pt modelId="{2A6EC2D1-2ABE-4C94-BA32-D575E534AE94}" type="pres">
      <dgm:prSet presAssocID="{33699212-C9DA-4F4C-A8FA-5BB81BB57BD3}" presName="Accent4" presStyleCnt="0"/>
      <dgm:spPr/>
    </dgm:pt>
    <dgm:pt modelId="{77E5A964-D329-448C-9DCA-AED28F432C10}" type="pres">
      <dgm:prSet presAssocID="{33699212-C9DA-4F4C-A8FA-5BB81BB57BD3}" presName="Accent" presStyleLbl="bgShp" presStyleIdx="3" presStyleCnt="6"/>
      <dgm:spPr/>
    </dgm:pt>
    <dgm:pt modelId="{3182E856-3F95-4789-9866-609D213DC41A}" type="pres">
      <dgm:prSet presAssocID="{33699212-C9DA-4F4C-A8FA-5BB81BB57BD3}" presName="Child4" presStyleLbl="node1" presStyleIdx="3" presStyleCnt="6">
        <dgm:presLayoutVars>
          <dgm:chMax val="0"/>
          <dgm:chPref val="0"/>
          <dgm:bulletEnabled val="1"/>
        </dgm:presLayoutVars>
      </dgm:prSet>
      <dgm:spPr/>
    </dgm:pt>
    <dgm:pt modelId="{36CA7026-B17B-48E3-BF81-9170DE1685F3}" type="pres">
      <dgm:prSet presAssocID="{52AC8E03-7ABA-4707-BFD6-4230916427AA}" presName="Accent5" presStyleCnt="0"/>
      <dgm:spPr/>
    </dgm:pt>
    <dgm:pt modelId="{D4D2C918-889B-452E-850C-27DDE5176E0F}" type="pres">
      <dgm:prSet presAssocID="{52AC8E03-7ABA-4707-BFD6-4230916427AA}" presName="Accent" presStyleLbl="bgShp" presStyleIdx="4" presStyleCnt="6"/>
      <dgm:spPr/>
    </dgm:pt>
    <dgm:pt modelId="{2EE7C338-C02D-4167-BFBE-54FA8AABF5E9}" type="pres">
      <dgm:prSet presAssocID="{52AC8E03-7ABA-4707-BFD6-4230916427AA}" presName="Child5" presStyleLbl="node1" presStyleIdx="4" presStyleCnt="6">
        <dgm:presLayoutVars>
          <dgm:chMax val="0"/>
          <dgm:chPref val="0"/>
          <dgm:bulletEnabled val="1"/>
        </dgm:presLayoutVars>
      </dgm:prSet>
      <dgm:spPr/>
    </dgm:pt>
    <dgm:pt modelId="{1E80235B-2A10-4BAC-A68E-F06F1FE1FA7B}" type="pres">
      <dgm:prSet presAssocID="{55940FF1-EB76-465A-884A-64B05938736D}" presName="Accent6" presStyleCnt="0"/>
      <dgm:spPr/>
    </dgm:pt>
    <dgm:pt modelId="{61E98269-A3CD-4A9D-B7F7-7A89B3DF051C}" type="pres">
      <dgm:prSet presAssocID="{55940FF1-EB76-465A-884A-64B05938736D}" presName="Accent" presStyleLbl="bgShp" presStyleIdx="5" presStyleCnt="6"/>
      <dgm:spPr/>
    </dgm:pt>
    <dgm:pt modelId="{A67720D3-AAD9-43EC-8763-025906E5D40D}" type="pres">
      <dgm:prSet presAssocID="{55940FF1-EB76-465A-884A-64B05938736D}" presName="Child6" presStyleLbl="node1" presStyleIdx="5" presStyleCnt="6">
        <dgm:presLayoutVars>
          <dgm:chMax val="0"/>
          <dgm:chPref val="0"/>
          <dgm:bulletEnabled val="1"/>
        </dgm:presLayoutVars>
      </dgm:prSet>
      <dgm:spPr/>
    </dgm:pt>
  </dgm:ptLst>
  <dgm:cxnLst>
    <dgm:cxn modelId="{5CC6251F-AB67-4726-96E8-62B92A958076}" srcId="{75E0306E-A267-4624-9538-62CE3D02BF19}" destId="{826BE57E-DE8A-436D-8FB5-7206E6C5DABB}" srcOrd="1" destOrd="0" parTransId="{9763EEAC-1FCC-44AB-AAE7-A666E9401D1A}" sibTransId="{0422715F-C47C-40AC-B181-A797278A1175}"/>
    <dgm:cxn modelId="{92CA9921-101F-4F3F-8FEB-A0C955BF2D18}" type="presOf" srcId="{33699212-C9DA-4F4C-A8FA-5BB81BB57BD3}" destId="{3182E856-3F95-4789-9866-609D213DC41A}" srcOrd="0" destOrd="0" presId="urn:microsoft.com/office/officeart/2011/layout/HexagonRadial"/>
    <dgm:cxn modelId="{F9B12C26-8C9A-4860-A2F0-2D27B248BDAC}" srcId="{75E0306E-A267-4624-9538-62CE3D02BF19}" destId="{3B155CC3-01D6-4CCA-80BC-0BDA876D9DD8}" srcOrd="2" destOrd="0" parTransId="{3FA96836-331D-467A-A25A-8B5140A399D0}" sibTransId="{2C7BA1DD-28F4-40BC-BC1E-E38F634A7F7A}"/>
    <dgm:cxn modelId="{D1FEC539-FDAE-48B9-A20B-ADD547A6408B}" type="presOf" srcId="{D254CF2E-AF95-4C4D-B82D-D8669BBA003B}" destId="{938C9BBA-CBCC-493E-A1E0-2F2E8FADB488}" srcOrd="0" destOrd="0" presId="urn:microsoft.com/office/officeart/2011/layout/HexagonRadial"/>
    <dgm:cxn modelId="{6654FB5E-30D0-4598-9486-728B579023A0}" srcId="{75E0306E-A267-4624-9538-62CE3D02BF19}" destId="{1909EA09-BF5C-49DB-BF03-39E2A2A7C42F}" srcOrd="6" destOrd="0" parTransId="{81BEA4A1-300A-48E1-8A41-1E1D8B5D07A7}" sibTransId="{4054C54E-EB6D-4DD6-96B0-69009C6E92F4}"/>
    <dgm:cxn modelId="{99554F6A-2E13-483F-9F18-9A958E235740}" srcId="{D254CF2E-AF95-4C4D-B82D-D8669BBA003B}" destId="{75E0306E-A267-4624-9538-62CE3D02BF19}" srcOrd="0" destOrd="0" parTransId="{0A116728-3445-41E0-B68C-0C9301D951FE}" sibTransId="{E83A0152-5120-43CD-8F18-2B2881639148}"/>
    <dgm:cxn modelId="{5245479A-8EA9-4F26-8A3C-67CEF12334AD}" type="presOf" srcId="{55940FF1-EB76-465A-884A-64B05938736D}" destId="{A67720D3-AAD9-43EC-8763-025906E5D40D}" srcOrd="0" destOrd="0" presId="urn:microsoft.com/office/officeart/2011/layout/HexagonRadial"/>
    <dgm:cxn modelId="{0726909B-E0B4-48AA-8ECB-5B6A0C1A4A66}" type="presOf" srcId="{75E0306E-A267-4624-9538-62CE3D02BF19}" destId="{23AC60EF-E97E-4F50-952C-3FBE786DC51F}" srcOrd="0" destOrd="0" presId="urn:microsoft.com/office/officeart/2011/layout/HexagonRadial"/>
    <dgm:cxn modelId="{24DBA8A6-10B3-443E-A75D-093FE4271452}" type="presOf" srcId="{1FBBC10A-CF3E-4455-8A1A-6D547A611DB9}" destId="{A6EB3B8A-3153-462E-A987-AF8EAB758909}" srcOrd="0" destOrd="0" presId="urn:microsoft.com/office/officeart/2011/layout/HexagonRadial"/>
    <dgm:cxn modelId="{F38EA6AD-B782-4AAA-8D63-FA20DABB359C}" type="presOf" srcId="{3B155CC3-01D6-4CCA-80BC-0BDA876D9DD8}" destId="{7BDBA531-BC18-481C-9C03-5755616DA268}" srcOrd="0" destOrd="0" presId="urn:microsoft.com/office/officeart/2011/layout/HexagonRadial"/>
    <dgm:cxn modelId="{28C1A1B2-0163-47DC-8E26-DEEFDAA487A7}" type="presOf" srcId="{826BE57E-DE8A-436D-8FB5-7206E6C5DABB}" destId="{F3FFF2A8-8675-4918-9B27-DF4BF32C82FA}" srcOrd="0" destOrd="0" presId="urn:microsoft.com/office/officeart/2011/layout/HexagonRadial"/>
    <dgm:cxn modelId="{134CC0BF-7E37-4D05-A38F-71A15EAB1108}" srcId="{75E0306E-A267-4624-9538-62CE3D02BF19}" destId="{55940FF1-EB76-465A-884A-64B05938736D}" srcOrd="5" destOrd="0" parTransId="{1C13C3F7-3E02-4AC1-B5E7-AC2EC1A21132}" sibTransId="{9647577F-5510-4678-9A09-662DC5532C41}"/>
    <dgm:cxn modelId="{55127DCD-EA54-4FFE-BA1F-BB8FA7227D15}" srcId="{75E0306E-A267-4624-9538-62CE3D02BF19}" destId="{33699212-C9DA-4F4C-A8FA-5BB81BB57BD3}" srcOrd="3" destOrd="0" parTransId="{53F5BE7B-48DA-4184-A888-792136E2305B}" sibTransId="{2AC5FC21-F9D7-4325-B115-D03472370449}"/>
    <dgm:cxn modelId="{CD5701CE-8566-44E2-9094-61BD89B3C682}" srcId="{75E0306E-A267-4624-9538-62CE3D02BF19}" destId="{52AC8E03-7ABA-4707-BFD6-4230916427AA}" srcOrd="4" destOrd="0" parTransId="{BAE5B6E7-0E77-4ABD-B74D-3F10ED5DE362}" sibTransId="{8AC71501-C419-4BEF-946F-0471D1529D8D}"/>
    <dgm:cxn modelId="{B24E5ADC-81EE-4D13-A78C-96BFBB12B2C0}" srcId="{75E0306E-A267-4624-9538-62CE3D02BF19}" destId="{F2DBC665-58D7-4272-A8EA-8D1C430E9B48}" srcOrd="7" destOrd="0" parTransId="{06CE7F6E-E62D-46B7-8833-4F3360906BD3}" sibTransId="{DD28772F-B3C9-4603-8771-C521DAAD8AB9}"/>
    <dgm:cxn modelId="{E1A552F1-0880-4D8B-BD69-0F8EA4011BDD}" type="presOf" srcId="{52AC8E03-7ABA-4707-BFD6-4230916427AA}" destId="{2EE7C338-C02D-4167-BFBE-54FA8AABF5E9}" srcOrd="0" destOrd="0" presId="urn:microsoft.com/office/officeart/2011/layout/HexagonRadial"/>
    <dgm:cxn modelId="{BAAA5DFA-45B9-40D8-93FB-75CACEF19009}" srcId="{75E0306E-A267-4624-9538-62CE3D02BF19}" destId="{1FBBC10A-CF3E-4455-8A1A-6D547A611DB9}" srcOrd="0" destOrd="0" parTransId="{5C3FDF98-A60A-47CD-A1FB-958D9450F451}" sibTransId="{7F0F8DBF-C09C-4291-A456-33F01D734977}"/>
    <dgm:cxn modelId="{27BC0537-08B6-4B8E-9D15-90A68F758D6B}" type="presParOf" srcId="{938C9BBA-CBCC-493E-A1E0-2F2E8FADB488}" destId="{23AC60EF-E97E-4F50-952C-3FBE786DC51F}" srcOrd="0" destOrd="0" presId="urn:microsoft.com/office/officeart/2011/layout/HexagonRadial"/>
    <dgm:cxn modelId="{E40A861C-E55A-4FB8-BB03-E41A07CA18AE}" type="presParOf" srcId="{938C9BBA-CBCC-493E-A1E0-2F2E8FADB488}" destId="{BD214A65-6986-4196-890E-BD4FE0B61D64}" srcOrd="1" destOrd="0" presId="urn:microsoft.com/office/officeart/2011/layout/HexagonRadial"/>
    <dgm:cxn modelId="{4212609D-64E8-4BD3-A5D6-BE50EFA06390}" type="presParOf" srcId="{BD214A65-6986-4196-890E-BD4FE0B61D64}" destId="{E232C382-E8A4-47F0-8D14-F330022C58F4}" srcOrd="0" destOrd="0" presId="urn:microsoft.com/office/officeart/2011/layout/HexagonRadial"/>
    <dgm:cxn modelId="{08B8A673-97A1-475F-8A2B-364606422DBD}" type="presParOf" srcId="{938C9BBA-CBCC-493E-A1E0-2F2E8FADB488}" destId="{A6EB3B8A-3153-462E-A987-AF8EAB758909}" srcOrd="2" destOrd="0" presId="urn:microsoft.com/office/officeart/2011/layout/HexagonRadial"/>
    <dgm:cxn modelId="{BD9DE747-9238-4E89-96CF-A69E2ABB31BC}" type="presParOf" srcId="{938C9BBA-CBCC-493E-A1E0-2F2E8FADB488}" destId="{02CF66B1-4EE8-4BFE-9629-6C860811E858}" srcOrd="3" destOrd="0" presId="urn:microsoft.com/office/officeart/2011/layout/HexagonRadial"/>
    <dgm:cxn modelId="{EDB00F82-4B39-4F6D-88FE-E2B7FFD8111D}" type="presParOf" srcId="{02CF66B1-4EE8-4BFE-9629-6C860811E858}" destId="{207CABD5-38CC-4581-89A1-BC66F7770B3A}" srcOrd="0" destOrd="0" presId="urn:microsoft.com/office/officeart/2011/layout/HexagonRadial"/>
    <dgm:cxn modelId="{D2353AC9-205B-4D79-90EF-908DB59AB4CD}" type="presParOf" srcId="{938C9BBA-CBCC-493E-A1E0-2F2E8FADB488}" destId="{F3FFF2A8-8675-4918-9B27-DF4BF32C82FA}" srcOrd="4" destOrd="0" presId="urn:microsoft.com/office/officeart/2011/layout/HexagonRadial"/>
    <dgm:cxn modelId="{E160394D-2811-4E01-9653-9C103395EB3B}" type="presParOf" srcId="{938C9BBA-CBCC-493E-A1E0-2F2E8FADB488}" destId="{7BF659B9-48D8-4002-8102-5C1C7505D244}" srcOrd="5" destOrd="0" presId="urn:microsoft.com/office/officeart/2011/layout/HexagonRadial"/>
    <dgm:cxn modelId="{87C3E56B-C53C-478B-9866-40893C83B347}" type="presParOf" srcId="{7BF659B9-48D8-4002-8102-5C1C7505D244}" destId="{7F1FC0E9-C477-4661-86B3-EF454D3C5657}" srcOrd="0" destOrd="0" presId="urn:microsoft.com/office/officeart/2011/layout/HexagonRadial"/>
    <dgm:cxn modelId="{5CF62FB6-6267-49E8-8E02-4E15D510274A}" type="presParOf" srcId="{938C9BBA-CBCC-493E-A1E0-2F2E8FADB488}" destId="{7BDBA531-BC18-481C-9C03-5755616DA268}" srcOrd="6" destOrd="0" presId="urn:microsoft.com/office/officeart/2011/layout/HexagonRadial"/>
    <dgm:cxn modelId="{71D05A88-B5C6-41FA-A090-CF5150987782}" type="presParOf" srcId="{938C9BBA-CBCC-493E-A1E0-2F2E8FADB488}" destId="{2A6EC2D1-2ABE-4C94-BA32-D575E534AE94}" srcOrd="7" destOrd="0" presId="urn:microsoft.com/office/officeart/2011/layout/HexagonRadial"/>
    <dgm:cxn modelId="{45371AE0-AF78-4C05-87D7-23E7C0C1D0D4}" type="presParOf" srcId="{2A6EC2D1-2ABE-4C94-BA32-D575E534AE94}" destId="{77E5A964-D329-448C-9DCA-AED28F432C10}" srcOrd="0" destOrd="0" presId="urn:microsoft.com/office/officeart/2011/layout/HexagonRadial"/>
    <dgm:cxn modelId="{7D79ED59-5837-48C8-B930-B40A8E4A8811}" type="presParOf" srcId="{938C9BBA-CBCC-493E-A1E0-2F2E8FADB488}" destId="{3182E856-3F95-4789-9866-609D213DC41A}" srcOrd="8" destOrd="0" presId="urn:microsoft.com/office/officeart/2011/layout/HexagonRadial"/>
    <dgm:cxn modelId="{7FDE9EE1-90B6-4422-827F-8D0EF45FF4F3}" type="presParOf" srcId="{938C9BBA-CBCC-493E-A1E0-2F2E8FADB488}" destId="{36CA7026-B17B-48E3-BF81-9170DE1685F3}" srcOrd="9" destOrd="0" presId="urn:microsoft.com/office/officeart/2011/layout/HexagonRadial"/>
    <dgm:cxn modelId="{D2580C8A-58CF-4D56-9D08-FB94FE3F8A4F}" type="presParOf" srcId="{36CA7026-B17B-48E3-BF81-9170DE1685F3}" destId="{D4D2C918-889B-452E-850C-27DDE5176E0F}" srcOrd="0" destOrd="0" presId="urn:microsoft.com/office/officeart/2011/layout/HexagonRadial"/>
    <dgm:cxn modelId="{2C34FFAD-D922-4F36-AAE3-23D3819A0D43}" type="presParOf" srcId="{938C9BBA-CBCC-493E-A1E0-2F2E8FADB488}" destId="{2EE7C338-C02D-4167-BFBE-54FA8AABF5E9}" srcOrd="10" destOrd="0" presId="urn:microsoft.com/office/officeart/2011/layout/HexagonRadial"/>
    <dgm:cxn modelId="{A5682E3F-54A3-4453-A6F9-3D7C01B4FD0D}" type="presParOf" srcId="{938C9BBA-CBCC-493E-A1E0-2F2E8FADB488}" destId="{1E80235B-2A10-4BAC-A68E-F06F1FE1FA7B}" srcOrd="11" destOrd="0" presId="urn:microsoft.com/office/officeart/2011/layout/HexagonRadial"/>
    <dgm:cxn modelId="{308830C6-496A-4590-88D9-F1435CB0F5CC}" type="presParOf" srcId="{1E80235B-2A10-4BAC-A68E-F06F1FE1FA7B}" destId="{61E98269-A3CD-4A9D-B7F7-7A89B3DF051C}" srcOrd="0" destOrd="0" presId="urn:microsoft.com/office/officeart/2011/layout/HexagonRadial"/>
    <dgm:cxn modelId="{687C6247-7C1F-4805-93E6-D003D510B1FC}" type="presParOf" srcId="{938C9BBA-CBCC-493E-A1E0-2F2E8FADB488}" destId="{A67720D3-AAD9-43EC-8763-025906E5D40D}"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2023A-39D3-4EBE-84C4-132B1FF4F766}">
      <dsp:nvSpPr>
        <dsp:cNvPr id="0" name=""/>
        <dsp:cNvSpPr/>
      </dsp:nvSpPr>
      <dsp:spPr>
        <a:xfrm>
          <a:off x="0" y="0"/>
          <a:ext cx="3429160" cy="507932"/>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t>Participating in on campus events</a:t>
          </a:r>
          <a:r>
            <a:rPr lang="en-US" sz="1300" kern="1200" dirty="0">
              <a:latin typeface="Calibri"/>
            </a:rPr>
            <a:t> and workshops.</a:t>
          </a:r>
          <a:endParaRPr lang="en-US" sz="1300" kern="1200" dirty="0"/>
        </a:p>
      </dsp:txBody>
      <dsp:txXfrm>
        <a:off x="14877" y="14877"/>
        <a:ext cx="2838141" cy="478178"/>
      </dsp:txXfrm>
    </dsp:sp>
    <dsp:sp modelId="{C34CE896-98F5-49B5-8455-68AFA26F2C97}">
      <dsp:nvSpPr>
        <dsp:cNvPr id="0" name=""/>
        <dsp:cNvSpPr/>
      </dsp:nvSpPr>
      <dsp:spPr>
        <a:xfrm>
          <a:off x="287192" y="600284"/>
          <a:ext cx="3429160" cy="507932"/>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Student initiated e.g. based on work experience or volunteering.</a:t>
          </a:r>
        </a:p>
      </dsp:txBody>
      <dsp:txXfrm>
        <a:off x="302069" y="615161"/>
        <a:ext cx="2782058" cy="478178"/>
      </dsp:txXfrm>
    </dsp:sp>
    <dsp:sp modelId="{40A43A14-CFFB-4A25-B42C-0053087EA32C}">
      <dsp:nvSpPr>
        <dsp:cNvPr id="0" name=""/>
        <dsp:cNvSpPr/>
      </dsp:nvSpPr>
      <dsp:spPr>
        <a:xfrm>
          <a:off x="570097" y="1200568"/>
          <a:ext cx="3429160" cy="507932"/>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Lecturer assigned </a:t>
          </a:r>
          <a:r>
            <a:rPr lang="en-US" sz="1300" kern="1200" dirty="0" err="1"/>
            <a:t>customised</a:t>
          </a:r>
          <a:r>
            <a:rPr lang="en-US" sz="1300" kern="1200" dirty="0"/>
            <a:t> CA's.</a:t>
          </a:r>
        </a:p>
      </dsp:txBody>
      <dsp:txXfrm>
        <a:off x="584974" y="1215445"/>
        <a:ext cx="2786344" cy="478178"/>
      </dsp:txXfrm>
    </dsp:sp>
    <dsp:sp modelId="{FA6032D5-13B4-40EF-807C-A8AA2641438E}">
      <dsp:nvSpPr>
        <dsp:cNvPr id="0" name=""/>
        <dsp:cNvSpPr/>
      </dsp:nvSpPr>
      <dsp:spPr>
        <a:xfrm>
          <a:off x="857290" y="1800852"/>
          <a:ext cx="3429160" cy="507932"/>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Calibri"/>
            </a:rPr>
            <a:t>Participating in off campus events.</a:t>
          </a:r>
        </a:p>
      </dsp:txBody>
      <dsp:txXfrm>
        <a:off x="872167" y="1815729"/>
        <a:ext cx="2782058" cy="478178"/>
      </dsp:txXfrm>
    </dsp:sp>
    <dsp:sp modelId="{E20F558E-A837-4B9B-AF0E-08CDC789BDAD}">
      <dsp:nvSpPr>
        <dsp:cNvPr id="0" name=""/>
        <dsp:cNvSpPr/>
      </dsp:nvSpPr>
      <dsp:spPr>
        <a:xfrm>
          <a:off x="3099004" y="389030"/>
          <a:ext cx="330156" cy="330156"/>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173289" y="389030"/>
        <a:ext cx="181586" cy="248442"/>
      </dsp:txXfrm>
    </dsp:sp>
    <dsp:sp modelId="{5B77DE90-83F9-43A8-A0B0-E7E069321140}">
      <dsp:nvSpPr>
        <dsp:cNvPr id="0" name=""/>
        <dsp:cNvSpPr/>
      </dsp:nvSpPr>
      <dsp:spPr>
        <a:xfrm>
          <a:off x="3386196" y="989314"/>
          <a:ext cx="330156" cy="330156"/>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460481" y="989314"/>
        <a:ext cx="181586" cy="248442"/>
      </dsp:txXfrm>
    </dsp:sp>
    <dsp:sp modelId="{5D87FAD6-A3BE-4ED1-A1A8-F0DC1A6DDD3F}">
      <dsp:nvSpPr>
        <dsp:cNvPr id="0" name=""/>
        <dsp:cNvSpPr/>
      </dsp:nvSpPr>
      <dsp:spPr>
        <a:xfrm>
          <a:off x="3669102" y="1589598"/>
          <a:ext cx="330156" cy="330156"/>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743387" y="1589598"/>
        <a:ext cx="181586" cy="248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C60EF-E97E-4F50-952C-3FBE786DC51F}">
      <dsp:nvSpPr>
        <dsp:cNvPr id="0" name=""/>
        <dsp:cNvSpPr/>
      </dsp:nvSpPr>
      <dsp:spPr>
        <a:xfrm>
          <a:off x="2214607" y="1311046"/>
          <a:ext cx="1666396" cy="1441500"/>
        </a:xfrm>
        <a:prstGeom prst="hexagon">
          <a:avLst>
            <a:gd name="adj" fmla="val 28570"/>
            <a:gd name="vf" fmla="val 115470"/>
          </a:avLst>
        </a:prstGeom>
        <a:solidFill>
          <a:srgbClr val="063A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Assessment</a:t>
          </a:r>
          <a:endParaRPr lang="en-IE" sz="1700" kern="1200" dirty="0"/>
        </a:p>
      </dsp:txBody>
      <dsp:txXfrm>
        <a:off x="2490752" y="1549923"/>
        <a:ext cx="1114106" cy="963746"/>
      </dsp:txXfrm>
    </dsp:sp>
    <dsp:sp modelId="{207CABD5-38CC-4581-89A1-BC66F7770B3A}">
      <dsp:nvSpPr>
        <dsp:cNvPr id="0" name=""/>
        <dsp:cNvSpPr/>
      </dsp:nvSpPr>
      <dsp:spPr>
        <a:xfrm>
          <a:off x="3258092"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EB3B8A-3153-462E-A987-AF8EAB758909}">
      <dsp:nvSpPr>
        <dsp:cNvPr id="0" name=""/>
        <dsp:cNvSpPr/>
      </dsp:nvSpPr>
      <dsp:spPr>
        <a:xfrm>
          <a:off x="2368106" y="0"/>
          <a:ext cx="1365600" cy="1181404"/>
        </a:xfrm>
        <a:prstGeom prst="hexagon">
          <a:avLst>
            <a:gd name="adj" fmla="val 28570"/>
            <a:gd name="vf" fmla="val 115470"/>
          </a:avLst>
        </a:prstGeom>
        <a:solidFill>
          <a:srgbClr val="1BA1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err="1"/>
            <a:t>Growthhub</a:t>
          </a:r>
          <a:endParaRPr lang="en-IE" sz="1200" kern="1200"/>
        </a:p>
      </dsp:txBody>
      <dsp:txXfrm>
        <a:off x="2594415" y="195784"/>
        <a:ext cx="912982" cy="789836"/>
      </dsp:txXfrm>
    </dsp:sp>
    <dsp:sp modelId="{7F1FC0E9-C477-4661-86B3-EF454D3C5657}">
      <dsp:nvSpPr>
        <dsp:cNvPr id="0" name=""/>
        <dsp:cNvSpPr/>
      </dsp:nvSpPr>
      <dsp:spPr>
        <a:xfrm>
          <a:off x="3991865"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FF2A8-8675-4918-9B27-DF4BF32C82FA}">
      <dsp:nvSpPr>
        <dsp:cNvPr id="0" name=""/>
        <dsp:cNvSpPr/>
      </dsp:nvSpPr>
      <dsp:spPr>
        <a:xfrm>
          <a:off x="3620521" y="726643"/>
          <a:ext cx="1365600" cy="1181404"/>
        </a:xfrm>
        <a:prstGeom prst="hexagon">
          <a:avLst>
            <a:gd name="adj" fmla="val 28570"/>
            <a:gd name="vf" fmla="val 115470"/>
          </a:avLst>
        </a:prstGeom>
        <a:solidFill>
          <a:srgbClr val="063A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Career Development Centre</a:t>
          </a:r>
          <a:endParaRPr lang="en-IE" sz="1200" kern="1200" dirty="0"/>
        </a:p>
      </dsp:txBody>
      <dsp:txXfrm>
        <a:off x="3846830" y="922427"/>
        <a:ext cx="912982" cy="789836"/>
      </dsp:txXfrm>
    </dsp:sp>
    <dsp:sp modelId="{77E5A964-D329-448C-9DCA-AED28F432C10}">
      <dsp:nvSpPr>
        <dsp:cNvPr id="0" name=""/>
        <dsp:cNvSpPr/>
      </dsp:nvSpPr>
      <dsp:spPr>
        <a:xfrm>
          <a:off x="3482139"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BA531-BC18-481C-9C03-5755616DA268}">
      <dsp:nvSpPr>
        <dsp:cNvPr id="0" name=""/>
        <dsp:cNvSpPr/>
      </dsp:nvSpPr>
      <dsp:spPr>
        <a:xfrm>
          <a:off x="3620521" y="2155139"/>
          <a:ext cx="1365600" cy="1181404"/>
        </a:xfrm>
        <a:prstGeom prst="hexagon">
          <a:avLst>
            <a:gd name="adj" fmla="val 28570"/>
            <a:gd name="vf" fmla="val 115470"/>
          </a:avLst>
        </a:prstGeom>
        <a:solidFill>
          <a:srgbClr val="063A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Student Ambassadors</a:t>
          </a:r>
          <a:endParaRPr lang="en-IE" sz="1200" kern="1200" dirty="0"/>
        </a:p>
      </dsp:txBody>
      <dsp:txXfrm>
        <a:off x="3846830" y="2350923"/>
        <a:ext cx="912982" cy="789836"/>
      </dsp:txXfrm>
    </dsp:sp>
    <dsp:sp modelId="{D4D2C918-889B-452E-850C-27DDE5176E0F}">
      <dsp:nvSpPr>
        <dsp:cNvPr id="0" name=""/>
        <dsp:cNvSpPr/>
      </dsp:nvSpPr>
      <dsp:spPr>
        <a:xfrm>
          <a:off x="2217708"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82E856-3F95-4789-9866-609D213DC41A}">
      <dsp:nvSpPr>
        <dsp:cNvPr id="0" name=""/>
        <dsp:cNvSpPr/>
      </dsp:nvSpPr>
      <dsp:spPr>
        <a:xfrm>
          <a:off x="2368106" y="2882595"/>
          <a:ext cx="1365600" cy="1181404"/>
        </a:xfrm>
        <a:prstGeom prst="hexagon">
          <a:avLst>
            <a:gd name="adj" fmla="val 28570"/>
            <a:gd name="vf" fmla="val 115470"/>
          </a:avLst>
        </a:prstGeom>
        <a:solidFill>
          <a:srgbClr val="1BA1A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Counselling Service</a:t>
          </a:r>
          <a:endParaRPr lang="en-IE" sz="1200" kern="1200" dirty="0"/>
        </a:p>
      </dsp:txBody>
      <dsp:txXfrm>
        <a:off x="2594415" y="3078379"/>
        <a:ext cx="912982" cy="789836"/>
      </dsp:txXfrm>
    </dsp:sp>
    <dsp:sp modelId="{61E98269-A3CD-4A9D-B7F7-7A89B3DF051C}">
      <dsp:nvSpPr>
        <dsp:cNvPr id="0" name=""/>
        <dsp:cNvSpPr/>
      </dsp:nvSpPr>
      <dsp:spPr>
        <a:xfrm>
          <a:off x="1471919" y="188366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E7C338-C02D-4167-BFBE-54FA8AABF5E9}">
      <dsp:nvSpPr>
        <dsp:cNvPr id="0" name=""/>
        <dsp:cNvSpPr/>
      </dsp:nvSpPr>
      <dsp:spPr>
        <a:xfrm>
          <a:off x="1109878" y="2155952"/>
          <a:ext cx="1365600" cy="1181404"/>
        </a:xfrm>
        <a:prstGeom prst="hexagon">
          <a:avLst>
            <a:gd name="adj" fmla="val 28570"/>
            <a:gd name="vf" fmla="val 115470"/>
          </a:avLst>
        </a:prstGeom>
        <a:solidFill>
          <a:srgbClr val="063A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TU Dublin SU</a:t>
          </a:r>
          <a:endParaRPr lang="en-IE" sz="1200" kern="1200" dirty="0"/>
        </a:p>
      </dsp:txBody>
      <dsp:txXfrm>
        <a:off x="1336187" y="2351736"/>
        <a:ext cx="912982" cy="789836"/>
      </dsp:txXfrm>
    </dsp:sp>
    <dsp:sp modelId="{A67720D3-AAD9-43EC-8763-025906E5D40D}">
      <dsp:nvSpPr>
        <dsp:cNvPr id="0" name=""/>
        <dsp:cNvSpPr/>
      </dsp:nvSpPr>
      <dsp:spPr>
        <a:xfrm>
          <a:off x="1109878" y="725017"/>
          <a:ext cx="1365600" cy="1181404"/>
        </a:xfrm>
        <a:prstGeom prst="hexagon">
          <a:avLst>
            <a:gd name="adj" fmla="val 28570"/>
            <a:gd name="vf" fmla="val 115470"/>
          </a:avLst>
        </a:prstGeom>
        <a:solidFill>
          <a:srgbClr val="063A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Pastoral Care</a:t>
          </a:r>
        </a:p>
      </dsp:txBody>
      <dsp:txXfrm>
        <a:off x="1336187" y="920801"/>
        <a:ext cx="912982" cy="78983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8" cy="513508"/>
          </a:xfrm>
          <a:prstGeom prst="rect">
            <a:avLst/>
          </a:prstGeom>
        </p:spPr>
        <p:txBody>
          <a:bodyPr vert="horz" lIns="99070" tIns="49535" rIns="99070" bIns="49535" rtlCol="0"/>
          <a:lstStyle>
            <a:lvl1pPr algn="l">
              <a:defRPr sz="1300"/>
            </a:lvl1pPr>
          </a:lstStyle>
          <a:p>
            <a:endParaRPr lang="en-IE"/>
          </a:p>
        </p:txBody>
      </p:sp>
      <p:sp>
        <p:nvSpPr>
          <p:cNvPr id="3" name="Date Placeholder 2"/>
          <p:cNvSpPr>
            <a:spLocks noGrp="1"/>
          </p:cNvSpPr>
          <p:nvPr>
            <p:ph type="dt" idx="1"/>
          </p:nvPr>
        </p:nvSpPr>
        <p:spPr>
          <a:xfrm>
            <a:off x="4023992" y="0"/>
            <a:ext cx="3078428" cy="513508"/>
          </a:xfrm>
          <a:prstGeom prst="rect">
            <a:avLst/>
          </a:prstGeom>
        </p:spPr>
        <p:txBody>
          <a:bodyPr vert="horz" lIns="99070" tIns="49535" rIns="99070" bIns="49535" rtlCol="0"/>
          <a:lstStyle>
            <a:lvl1pPr algn="r">
              <a:defRPr sz="1300"/>
            </a:lvl1pPr>
          </a:lstStyle>
          <a:p>
            <a:fld id="{C66C8684-C30E-40F8-8523-C62A42C76768}" type="datetimeFigureOut">
              <a:rPr lang="en-IE" smtClean="0"/>
              <a:t>17/03/2025</a:t>
            </a:fld>
            <a:endParaRPr lang="en-IE"/>
          </a:p>
        </p:txBody>
      </p:sp>
      <p:sp>
        <p:nvSpPr>
          <p:cNvPr id="4" name="Slide Image Placeholder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9070" tIns="49535" rIns="99070" bIns="49535" rtlCol="0" anchor="ctr"/>
          <a:lstStyle/>
          <a:p>
            <a:endParaRPr lang="en-IE"/>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70" tIns="49535" rIns="99070" bIns="4953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721107"/>
            <a:ext cx="3078428" cy="513507"/>
          </a:xfrm>
          <a:prstGeom prst="rect">
            <a:avLst/>
          </a:prstGeom>
        </p:spPr>
        <p:txBody>
          <a:bodyPr vert="horz" lIns="99070" tIns="49535" rIns="99070" bIns="49535" rtlCol="0" anchor="b"/>
          <a:lstStyle>
            <a:lvl1pPr algn="l">
              <a:defRPr sz="1300"/>
            </a:lvl1pPr>
          </a:lstStyle>
          <a:p>
            <a:endParaRPr lang="en-IE"/>
          </a:p>
        </p:txBody>
      </p:sp>
      <p:sp>
        <p:nvSpPr>
          <p:cNvPr id="7" name="Slide Number Placeholder 6"/>
          <p:cNvSpPr>
            <a:spLocks noGrp="1"/>
          </p:cNvSpPr>
          <p:nvPr>
            <p:ph type="sldNum" sz="quarter" idx="5"/>
          </p:nvPr>
        </p:nvSpPr>
        <p:spPr>
          <a:xfrm>
            <a:off x="4023992" y="9721107"/>
            <a:ext cx="3078428" cy="513507"/>
          </a:xfrm>
          <a:prstGeom prst="rect">
            <a:avLst/>
          </a:prstGeom>
        </p:spPr>
        <p:txBody>
          <a:bodyPr vert="horz" lIns="99070" tIns="49535" rIns="99070" bIns="49535" rtlCol="0" anchor="b"/>
          <a:lstStyle>
            <a:lvl1pPr algn="r">
              <a:defRPr sz="1300"/>
            </a:lvl1pPr>
          </a:lstStyle>
          <a:p>
            <a:fld id="{841AFE0F-5E19-4A82-A25D-21F7C747B1B7}" type="slidenum">
              <a:rPr lang="en-IE" smtClean="0"/>
              <a:t>‹#›</a:t>
            </a:fld>
            <a:endParaRPr lang="en-IE"/>
          </a:p>
        </p:txBody>
      </p:sp>
    </p:spTree>
    <p:extLst>
      <p:ext uri="{BB962C8B-B14F-4D97-AF65-F5344CB8AC3E}">
        <p14:creationId xmlns:p14="http://schemas.microsoft.com/office/powerpoint/2010/main" val="253435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STLR five core competencies</a:t>
            </a:r>
            <a:r>
              <a:rPr lang="en-US" baseline="0"/>
              <a:t> are…….</a:t>
            </a:r>
            <a:r>
              <a:rPr lang="en-US" baseline="0" err="1"/>
              <a:t>xxxx</a:t>
            </a:r>
            <a:endParaRPr lang="en-US" baseline="0"/>
          </a:p>
          <a:p>
            <a:r>
              <a:rPr lang="en-US" baseline="0"/>
              <a:t>Lets talk about a little about these competencies. </a:t>
            </a:r>
            <a:endParaRPr lang="en-IE"/>
          </a:p>
        </p:txBody>
      </p:sp>
      <p:sp>
        <p:nvSpPr>
          <p:cNvPr id="4" name="Slide Number Placeholder 3"/>
          <p:cNvSpPr>
            <a:spLocks noGrp="1"/>
          </p:cNvSpPr>
          <p:nvPr>
            <p:ph type="sldNum" sz="quarter" idx="10"/>
          </p:nvPr>
        </p:nvSpPr>
        <p:spPr/>
        <p:txBody>
          <a:bodyPr/>
          <a:lstStyle/>
          <a:p>
            <a:fld id="{946317D5-A745-46CE-99C0-E79819645EF9}" type="slidenum">
              <a:rPr lang="en-IE" smtClean="0"/>
              <a:t>9</a:t>
            </a:fld>
            <a:endParaRPr lang="en-IE"/>
          </a:p>
        </p:txBody>
      </p:sp>
    </p:spTree>
    <p:extLst>
      <p:ext uri="{BB962C8B-B14F-4D97-AF65-F5344CB8AC3E}">
        <p14:creationId xmlns:p14="http://schemas.microsoft.com/office/powerpoint/2010/main" val="108225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For every STLR tagged event and continuous assessment student receive an STLR achievement. There are three STLR </a:t>
            </a:r>
            <a:r>
              <a:rPr lang="en-US" baseline="0" err="1"/>
              <a:t>achivements</a:t>
            </a:r>
            <a:r>
              <a:rPr lang="en-US" baseline="0"/>
              <a:t> they may receive: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Exposure, means they are beginning to question/plan/begin to expand upon previously held understanding? They are seeing a different way of working. For example they attend a Mindfulness workshop and you submit a reflection to say you will bring in mindfulness into your daily routine.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Integration – this is when they begin to question/plan/begin to expand upon previously held understanding? They are seeing a different way of working. For example they attend a Mindfulness workshop and  submit a reflection to say they are </a:t>
            </a:r>
            <a:r>
              <a:rPr lang="en-US" baseline="0" err="1"/>
              <a:t>practising</a:t>
            </a:r>
            <a:r>
              <a:rPr lang="en-US" baseline="0"/>
              <a:t> in mindfulness into your daily routine.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Transformation achievement is where there is evidence in your reflection you have truly transformed, for example you may practice Mindfulness but now you are advocating mindfulness by establishing a mindfulness student society. </a:t>
            </a:r>
          </a:p>
        </p:txBody>
      </p:sp>
      <p:sp>
        <p:nvSpPr>
          <p:cNvPr id="4" name="Slide Number Placeholder 3"/>
          <p:cNvSpPr>
            <a:spLocks noGrp="1"/>
          </p:cNvSpPr>
          <p:nvPr>
            <p:ph type="sldNum" sz="quarter" idx="10"/>
          </p:nvPr>
        </p:nvSpPr>
        <p:spPr/>
        <p:txBody>
          <a:bodyPr/>
          <a:lstStyle/>
          <a:p>
            <a:fld id="{841AFE0F-5E19-4A82-A25D-21F7C747B1B7}" type="slidenum">
              <a:rPr lang="en-IE" smtClean="0"/>
              <a:t>10</a:t>
            </a:fld>
            <a:endParaRPr lang="en-IE"/>
          </a:p>
        </p:txBody>
      </p:sp>
    </p:spTree>
    <p:extLst>
      <p:ext uri="{BB962C8B-B14F-4D97-AF65-F5344CB8AC3E}">
        <p14:creationId xmlns:p14="http://schemas.microsoft.com/office/powerpoint/2010/main" val="2934514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lvl="1">
              <a:lnSpc>
                <a:spcPct val="90000"/>
              </a:lnSpc>
              <a:spcAft>
                <a:spcPct val="35000"/>
              </a:spcAft>
              <a:buClr>
                <a:srgbClr val="00778B"/>
              </a:buClr>
              <a:defRPr/>
            </a:pPr>
            <a:endParaRPr lang="en-IE" altLang="en-US" sz="1000" b="1" i="1">
              <a:solidFill>
                <a:srgbClr val="E7E6E6">
                  <a:lumMod val="25000"/>
                </a:srgbClr>
              </a:solidFill>
              <a:latin typeface="+mn-lt"/>
            </a:endParaRPr>
          </a:p>
          <a:p>
            <a:pPr marL="800100" lvl="1" indent="-342900">
              <a:lnSpc>
                <a:spcPct val="90000"/>
              </a:lnSpc>
              <a:spcAft>
                <a:spcPct val="35000"/>
              </a:spcAft>
              <a:buClr>
                <a:srgbClr val="00778B"/>
              </a:buClr>
              <a:buFont typeface="Wingdings" panose="05000000000000000000" pitchFamily="2" charset="2"/>
              <a:buChar char="q"/>
              <a:defRPr/>
            </a:pPr>
            <a:r>
              <a:rPr lang="en-IE" altLang="en-US" sz="2200">
                <a:solidFill>
                  <a:srgbClr val="E7E6E6">
                    <a:lumMod val="25000"/>
                  </a:srgbClr>
                </a:solidFill>
                <a:latin typeface="+mn-lt"/>
              </a:rPr>
              <a:t>Increases students’ employability by giving them tools to measure and articulate their own effectiveness as citizens and employees.</a:t>
            </a:r>
            <a:endParaRPr kumimoji="0" lang="en-IE" altLang="en-US" sz="2200" b="0" i="0" u="none" strike="noStrike" kern="1200" cap="none" spc="0" normalizeH="0" baseline="0" noProof="0">
              <a:ln>
                <a:noFill/>
              </a:ln>
              <a:solidFill>
                <a:srgbClr val="E7E6E6">
                  <a:lumMod val="25000"/>
                </a:srgbClr>
              </a:solidFill>
              <a:effectLst/>
              <a:uLnTx/>
              <a:uFillTx/>
              <a:latin typeface="+mn-lt"/>
              <a:ea typeface="+mn-ea"/>
              <a:cs typeface="+mn-cs"/>
            </a:endParaRPr>
          </a:p>
          <a:p>
            <a:pPr marL="800100" lvl="1" indent="-342900">
              <a:lnSpc>
                <a:spcPct val="90000"/>
              </a:lnSpc>
              <a:spcAft>
                <a:spcPct val="35000"/>
              </a:spcAft>
              <a:buClr>
                <a:srgbClr val="00778B"/>
              </a:buClr>
              <a:buFont typeface="Wingdings" panose="05000000000000000000" pitchFamily="2" charset="2"/>
              <a:buChar char="q"/>
              <a:defRPr/>
            </a:pPr>
            <a:r>
              <a:rPr lang="en-IE" altLang="en-US" sz="2200">
                <a:solidFill>
                  <a:srgbClr val="E7E6E6">
                    <a:lumMod val="25000"/>
                  </a:srgbClr>
                </a:solidFill>
                <a:latin typeface="+mn-lt"/>
              </a:rPr>
              <a:t>Transformative </a:t>
            </a:r>
            <a:r>
              <a:rPr lang="en-US" sz="2400"/>
              <a:t>Learning is at the heart requires students to reflect about their experiences as part of their completion of class assignments and participation in events. Students can download a STLR export from the dashboard to share with graduate schools, perspective employers and employers.  Employers acknowledge the need for beyond discipline skills. The STLR </a:t>
            </a:r>
            <a:r>
              <a:rPr lang="en-US" sz="2400" err="1"/>
              <a:t>programme</a:t>
            </a:r>
            <a:r>
              <a:rPr lang="en-US" sz="2400"/>
              <a:t> provides an opportunity for students to develop these employability skills.</a:t>
            </a:r>
            <a:endParaRPr lang="en-IE" sz="2400"/>
          </a:p>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A0F09-0488-4A19-9D36-7C5A7604A442}"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6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81F32C-0ABB-4145-A679-00AEBF00F52C}"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2" indent="0" algn="ctr">
              <a:buNone/>
              <a:defRPr>
                <a:solidFill>
                  <a:schemeClr val="tx1">
                    <a:tint val="75000"/>
                  </a:schemeClr>
                </a:solidFill>
              </a:defRPr>
            </a:lvl6pPr>
            <a:lvl7pPr marL="2743166" indent="0" algn="ctr">
              <a:buNone/>
              <a:defRPr>
                <a:solidFill>
                  <a:schemeClr val="tx1">
                    <a:tint val="75000"/>
                  </a:schemeClr>
                </a:solidFill>
              </a:defRPr>
            </a:lvl7pPr>
            <a:lvl8pPr marL="3200360" indent="0" algn="ctr">
              <a:buNone/>
              <a:defRPr>
                <a:solidFill>
                  <a:schemeClr val="tx1">
                    <a:tint val="75000"/>
                  </a:schemeClr>
                </a:solidFill>
              </a:defRPr>
            </a:lvl8pPr>
            <a:lvl9pPr marL="365755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81F32C-0ABB-4145-A679-00AEBF00F52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375149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2976568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solidFill>
                  <a:schemeClr val="tx1">
                    <a:tint val="75000"/>
                  </a:schemeClr>
                </a:solidFill>
              </a:defRPr>
            </a:lvl1pPr>
            <a:lvl2pPr marL="457195" indent="0">
              <a:buNone/>
              <a:defRPr sz="1800">
                <a:solidFill>
                  <a:schemeClr val="tx1">
                    <a:tint val="75000"/>
                  </a:schemeClr>
                </a:solidFill>
              </a:defRPr>
            </a:lvl2pPr>
            <a:lvl3pPr marL="914389" indent="0">
              <a:buNone/>
              <a:defRPr sz="1600">
                <a:solidFill>
                  <a:schemeClr val="tx1">
                    <a:tint val="75000"/>
                  </a:schemeClr>
                </a:solidFill>
              </a:defRPr>
            </a:lvl3pPr>
            <a:lvl4pPr marL="1371583" indent="0">
              <a:buNone/>
              <a:defRPr sz="1400">
                <a:solidFill>
                  <a:schemeClr val="tx1">
                    <a:tint val="75000"/>
                  </a:schemeClr>
                </a:solidFill>
              </a:defRPr>
            </a:lvl4pPr>
            <a:lvl5pPr marL="1828777" indent="0">
              <a:buNone/>
              <a:defRPr sz="1400">
                <a:solidFill>
                  <a:schemeClr val="tx1">
                    <a:tint val="75000"/>
                  </a:schemeClr>
                </a:solidFill>
              </a:defRPr>
            </a:lvl5pPr>
            <a:lvl6pPr marL="2285972" indent="0">
              <a:buNone/>
              <a:defRPr sz="1400">
                <a:solidFill>
                  <a:schemeClr val="tx1">
                    <a:tint val="75000"/>
                  </a:schemeClr>
                </a:solidFill>
              </a:defRPr>
            </a:lvl6pPr>
            <a:lvl7pPr marL="2743166" indent="0">
              <a:buNone/>
              <a:defRPr sz="1400">
                <a:solidFill>
                  <a:schemeClr val="tx1">
                    <a:tint val="75000"/>
                  </a:schemeClr>
                </a:solidFill>
              </a:defRPr>
            </a:lvl7pPr>
            <a:lvl8pPr marL="3200360" indent="0">
              <a:buNone/>
              <a:defRPr sz="1400">
                <a:solidFill>
                  <a:schemeClr val="tx1">
                    <a:tint val="75000"/>
                  </a:schemeClr>
                </a:solidFill>
              </a:defRPr>
            </a:lvl8pPr>
            <a:lvl9pPr marL="3657554"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881F32C-0ABB-4145-A679-00AEBF00F52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327321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881F32C-0ABB-4145-A679-00AEBF00F52C}"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839570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400" b="1"/>
            </a:lvl1pPr>
            <a:lvl2pPr marL="457195" indent="0">
              <a:buNone/>
              <a:defRPr sz="2000" b="1"/>
            </a:lvl2pPr>
            <a:lvl3pPr marL="914389" indent="0">
              <a:buNone/>
              <a:defRPr sz="1800"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4"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8" y="1151336"/>
            <a:ext cx="4041775" cy="479822"/>
          </a:xfrm>
        </p:spPr>
        <p:txBody>
          <a:bodyPr anchor="b"/>
          <a:lstStyle>
            <a:lvl1pPr marL="0" indent="0">
              <a:buNone/>
              <a:defRPr sz="2400" b="1"/>
            </a:lvl1pPr>
            <a:lvl2pPr marL="457195" indent="0">
              <a:buNone/>
              <a:defRPr sz="2000" b="1"/>
            </a:lvl2pPr>
            <a:lvl3pPr marL="914389" indent="0">
              <a:buNone/>
              <a:defRPr sz="1800"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4"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881F32C-0ABB-4145-A679-00AEBF00F52C}"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3785979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881F32C-0ABB-4145-A679-00AEBF00F52C}"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235109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1F32C-0ABB-4145-A679-00AEBF00F52C}"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2719105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04790"/>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95" indent="0">
              <a:buNone/>
              <a:defRPr sz="1200"/>
            </a:lvl2pPr>
            <a:lvl3pPr marL="914389" indent="0">
              <a:buNone/>
              <a:defRPr sz="1000"/>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4"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147750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95" indent="0">
              <a:buNone/>
              <a:defRPr sz="2800"/>
            </a:lvl2pPr>
            <a:lvl3pPr marL="914389" indent="0">
              <a:buNone/>
              <a:defRPr sz="2400"/>
            </a:lvl3pPr>
            <a:lvl4pPr marL="1371583" indent="0">
              <a:buNone/>
              <a:defRPr sz="2000"/>
            </a:lvl4pPr>
            <a:lvl5pPr marL="1828777" indent="0">
              <a:buNone/>
              <a:defRPr sz="2000"/>
            </a:lvl5pPr>
            <a:lvl6pPr marL="2285972" indent="0">
              <a:buNone/>
              <a:defRPr sz="2000"/>
            </a:lvl6pPr>
            <a:lvl7pPr marL="2743166" indent="0">
              <a:buNone/>
              <a:defRPr sz="2000"/>
            </a:lvl7pPr>
            <a:lvl8pPr marL="3200360" indent="0">
              <a:buNone/>
              <a:defRPr sz="2000"/>
            </a:lvl8pPr>
            <a:lvl9pPr marL="3657554"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95" indent="0">
              <a:buNone/>
              <a:defRPr sz="1200"/>
            </a:lvl2pPr>
            <a:lvl3pPr marL="914389" indent="0">
              <a:buNone/>
              <a:defRPr sz="1000"/>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4"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279418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3031853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881F32C-0ABB-4145-A679-00AEBF00F52C}"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t>‹#›</a:t>
            </a:fld>
            <a:endParaRPr lang="en-US"/>
          </a:p>
        </p:txBody>
      </p:sp>
    </p:spTree>
    <p:extLst>
      <p:ext uri="{BB962C8B-B14F-4D97-AF65-F5344CB8AC3E}">
        <p14:creationId xmlns:p14="http://schemas.microsoft.com/office/powerpoint/2010/main" val="276625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881F32C-0ABB-4145-A679-00AEBF00F52C}"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881F32C-0ABB-4145-A679-00AEBF00F52C}"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881F32C-0ABB-4145-A679-00AEBF00F52C}"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881F32C-0ABB-4145-A679-00AEBF00F52C}"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1F32C-0ABB-4145-A679-00AEBF00F52C}"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881F32C-0ABB-4145-A679-00AEBF00F52C}"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A06A48-4EB9-2C41-9849-9FDB674E92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81F32C-0ABB-4145-A679-00AEBF00F52C}" type="datetimeFigureOut">
              <a:rPr lang="en-US" smtClean="0"/>
              <a:pPr/>
              <a:t>3/17/2025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9A06A48-4EB9-2C41-9849-9FDB674E92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81F32C-0ABB-4145-A679-00AEBF00F52C}" type="datetimeFigureOut">
              <a:rPr lang="en-US" smtClean="0"/>
              <a:t>3/17/2025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9A06A48-4EB9-2C41-9849-9FDB674E928A}" type="slidenum">
              <a:rPr lang="en-US" smtClean="0"/>
              <a:t>‹#›</a:t>
            </a:fld>
            <a:endParaRPr lang="en-US"/>
          </a:p>
        </p:txBody>
      </p:sp>
    </p:spTree>
    <p:extLst>
      <p:ext uri="{BB962C8B-B14F-4D97-AF65-F5344CB8AC3E}">
        <p14:creationId xmlns:p14="http://schemas.microsoft.com/office/powerpoint/2010/main" val="1322163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195" rtl="0" eaLnBrk="1" latinLnBrk="0" hangingPunct="1">
        <a:spcBef>
          <a:spcPct val="0"/>
        </a:spcBef>
        <a:buNone/>
        <a:defRPr sz="4400" kern="1200">
          <a:solidFill>
            <a:schemeClr val="tx1"/>
          </a:solidFill>
          <a:latin typeface="+mj-lt"/>
          <a:ea typeface="+mj-ea"/>
          <a:cs typeface="+mj-cs"/>
        </a:defRPr>
      </a:lvl1pPr>
    </p:titleStyle>
    <p:bodyStyle>
      <a:lvl1pPr marL="342896" indent="-342896" algn="l" defTabSz="457195" rtl="0" eaLnBrk="1" latinLnBrk="0" hangingPunct="1">
        <a:spcBef>
          <a:spcPct val="20000"/>
        </a:spcBef>
        <a:buFont typeface="Arial"/>
        <a:buChar char="•"/>
        <a:defRPr sz="3200" kern="1200">
          <a:solidFill>
            <a:schemeClr val="tx1"/>
          </a:solidFill>
          <a:latin typeface="+mn-lt"/>
          <a:ea typeface="+mn-ea"/>
          <a:cs typeface="+mn-cs"/>
        </a:defRPr>
      </a:lvl1pPr>
      <a:lvl2pPr marL="742940" indent="-285746" algn="l" defTabSz="457195" rtl="0" eaLnBrk="1" latinLnBrk="0" hangingPunct="1">
        <a:spcBef>
          <a:spcPct val="20000"/>
        </a:spcBef>
        <a:buFont typeface="Arial"/>
        <a:buChar char="–"/>
        <a:defRPr sz="2800" kern="1200">
          <a:solidFill>
            <a:schemeClr val="tx1"/>
          </a:solidFill>
          <a:latin typeface="+mn-lt"/>
          <a:ea typeface="+mn-ea"/>
          <a:cs typeface="+mn-cs"/>
        </a:defRPr>
      </a:lvl2pPr>
      <a:lvl3pPr marL="1142986" indent="-228597" algn="l" defTabSz="457195" rtl="0" eaLnBrk="1" latinLnBrk="0" hangingPunct="1">
        <a:spcBef>
          <a:spcPct val="20000"/>
        </a:spcBef>
        <a:buFont typeface="Arial"/>
        <a:buChar char="•"/>
        <a:defRPr sz="2400" kern="1200">
          <a:solidFill>
            <a:schemeClr val="tx1"/>
          </a:solidFill>
          <a:latin typeface="+mn-lt"/>
          <a:ea typeface="+mn-ea"/>
          <a:cs typeface="+mn-cs"/>
        </a:defRPr>
      </a:lvl3pPr>
      <a:lvl4pPr marL="1600181" indent="-228597" algn="l" defTabSz="457195" rtl="0" eaLnBrk="1" latinLnBrk="0" hangingPunct="1">
        <a:spcBef>
          <a:spcPct val="20000"/>
        </a:spcBef>
        <a:buFont typeface="Arial"/>
        <a:buChar char="–"/>
        <a:defRPr sz="2000" kern="1200">
          <a:solidFill>
            <a:schemeClr val="tx1"/>
          </a:solidFill>
          <a:latin typeface="+mn-lt"/>
          <a:ea typeface="+mn-ea"/>
          <a:cs typeface="+mn-cs"/>
        </a:defRPr>
      </a:lvl4pPr>
      <a:lvl5pPr marL="2057374" indent="-228597" algn="l" defTabSz="457195" rtl="0" eaLnBrk="1" latinLnBrk="0" hangingPunct="1">
        <a:spcBef>
          <a:spcPct val="20000"/>
        </a:spcBef>
        <a:buFont typeface="Arial"/>
        <a:buChar char="»"/>
        <a:defRPr sz="2000" kern="1200">
          <a:solidFill>
            <a:schemeClr val="tx1"/>
          </a:solidFill>
          <a:latin typeface="+mn-lt"/>
          <a:ea typeface="+mn-ea"/>
          <a:cs typeface="+mn-cs"/>
        </a:defRPr>
      </a:lvl5pPr>
      <a:lvl6pPr marL="2514569" indent="-228597"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3" indent="-228597"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7" indent="-228597"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1" indent="-228597" algn="l" defTabSz="45719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5" rtl="0" eaLnBrk="1" latinLnBrk="0" hangingPunct="1">
        <a:defRPr sz="1800" kern="1200">
          <a:solidFill>
            <a:schemeClr val="tx1"/>
          </a:solidFill>
          <a:latin typeface="+mn-lt"/>
          <a:ea typeface="+mn-ea"/>
          <a:cs typeface="+mn-cs"/>
        </a:defRPr>
      </a:lvl1pPr>
      <a:lvl2pPr marL="457195" algn="l" defTabSz="457195" rtl="0" eaLnBrk="1" latinLnBrk="0" hangingPunct="1">
        <a:defRPr sz="1800" kern="1200">
          <a:solidFill>
            <a:schemeClr val="tx1"/>
          </a:solidFill>
          <a:latin typeface="+mn-lt"/>
          <a:ea typeface="+mn-ea"/>
          <a:cs typeface="+mn-cs"/>
        </a:defRPr>
      </a:lvl2pPr>
      <a:lvl3pPr marL="914389" algn="l" defTabSz="457195" rtl="0" eaLnBrk="1" latinLnBrk="0" hangingPunct="1">
        <a:defRPr sz="1800" kern="1200">
          <a:solidFill>
            <a:schemeClr val="tx1"/>
          </a:solidFill>
          <a:latin typeface="+mn-lt"/>
          <a:ea typeface="+mn-ea"/>
          <a:cs typeface="+mn-cs"/>
        </a:defRPr>
      </a:lvl3pPr>
      <a:lvl4pPr marL="1371583" algn="l" defTabSz="457195" rtl="0" eaLnBrk="1" latinLnBrk="0" hangingPunct="1">
        <a:defRPr sz="1800" kern="1200">
          <a:solidFill>
            <a:schemeClr val="tx1"/>
          </a:solidFill>
          <a:latin typeface="+mn-lt"/>
          <a:ea typeface="+mn-ea"/>
          <a:cs typeface="+mn-cs"/>
        </a:defRPr>
      </a:lvl4pPr>
      <a:lvl5pPr marL="1828777" algn="l" defTabSz="457195" rtl="0" eaLnBrk="1" latinLnBrk="0" hangingPunct="1">
        <a:defRPr sz="1800" kern="1200">
          <a:solidFill>
            <a:schemeClr val="tx1"/>
          </a:solidFill>
          <a:latin typeface="+mn-lt"/>
          <a:ea typeface="+mn-ea"/>
          <a:cs typeface="+mn-cs"/>
        </a:defRPr>
      </a:lvl5pPr>
      <a:lvl6pPr marL="2285972" algn="l" defTabSz="457195" rtl="0" eaLnBrk="1" latinLnBrk="0" hangingPunct="1">
        <a:defRPr sz="1800" kern="1200">
          <a:solidFill>
            <a:schemeClr val="tx1"/>
          </a:solidFill>
          <a:latin typeface="+mn-lt"/>
          <a:ea typeface="+mn-ea"/>
          <a:cs typeface="+mn-cs"/>
        </a:defRPr>
      </a:lvl6pPr>
      <a:lvl7pPr marL="2743166" algn="l" defTabSz="457195" rtl="0" eaLnBrk="1" latinLnBrk="0" hangingPunct="1">
        <a:defRPr sz="1800" kern="1200">
          <a:solidFill>
            <a:schemeClr val="tx1"/>
          </a:solidFill>
          <a:latin typeface="+mn-lt"/>
          <a:ea typeface="+mn-ea"/>
          <a:cs typeface="+mn-cs"/>
        </a:defRPr>
      </a:lvl7pPr>
      <a:lvl8pPr marL="3200360" algn="l" defTabSz="457195" rtl="0" eaLnBrk="1" latinLnBrk="0" hangingPunct="1">
        <a:defRPr sz="1800" kern="1200">
          <a:solidFill>
            <a:schemeClr val="tx1"/>
          </a:solidFill>
          <a:latin typeface="+mn-lt"/>
          <a:ea typeface="+mn-ea"/>
          <a:cs typeface="+mn-cs"/>
        </a:defRPr>
      </a:lvl8pPr>
      <a:lvl9pPr marL="3657554" algn="l" defTabSz="4571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2876729" y="1050721"/>
            <a:ext cx="5971205"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Open sans"/>
                <a:ea typeface="+mn-ea"/>
                <a:cs typeface="Open sans"/>
              </a:rPr>
              <a:t>Student Transformative Learning Record (STLR)</a:t>
            </a:r>
            <a:endParaRPr kumimoji="0" lang="en-US" sz="1800" b="0" i="0" u="none" strike="noStrike" kern="1200" cap="none" spc="0" normalizeH="0" baseline="0" noProof="0" dirty="0">
              <a:ln>
                <a:noFill/>
              </a:ln>
              <a:solidFill>
                <a:schemeClr val="bg1"/>
              </a:solidFill>
              <a:effectLst/>
              <a:uLnTx/>
              <a:uFillTx/>
              <a:latin typeface="Calibri"/>
              <a:ea typeface="Calibri"/>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chemeClr val="bg1"/>
                </a:solidFill>
                <a:effectLst/>
                <a:uLnTx/>
                <a:uFillTx/>
                <a:latin typeface="Open sans"/>
                <a:ea typeface="+mn-ea"/>
                <a:cs typeface="Open sans"/>
              </a:rPr>
              <a:t>"Showcasing TU Dublin Graduate employability skills for employers"</a:t>
            </a:r>
            <a:endParaRPr kumimoji="0" lang="en-US" sz="1800" b="0" i="1" u="none" strike="noStrike" kern="1200" cap="none" spc="0" normalizeH="0" baseline="0" noProof="0" dirty="0">
              <a:ln>
                <a:noFill/>
              </a:ln>
              <a:solidFill>
                <a:schemeClr val="bg1"/>
              </a:solidFill>
              <a:effectLst/>
              <a:uLnTx/>
              <a:uFillTx/>
              <a:latin typeface="+mn-lt"/>
              <a:ea typeface="Calibri"/>
              <a:cs typeface="Calibri"/>
            </a:endParaRPr>
          </a:p>
        </p:txBody>
      </p:sp>
      <p:sp>
        <p:nvSpPr>
          <p:cNvPr id="3" name="Rectangle 1">
            <a:extLst>
              <a:ext uri="{FF2B5EF4-FFF2-40B4-BE49-F238E27FC236}">
                <a16:creationId xmlns:a16="http://schemas.microsoft.com/office/drawing/2014/main" id="{2EDD3D64-C683-2BC2-E259-776DA68258C2}"/>
              </a:ext>
              <a:ext uri="{C183D7F6-B498-43B3-948B-1728B52AA6E4}">
                <adec:decorative xmlns:adec="http://schemas.microsoft.com/office/drawing/2017/decorative" val="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4" name="Rectangle 2">
            <a:extLst>
              <a:ext uri="{FF2B5EF4-FFF2-40B4-BE49-F238E27FC236}">
                <a16:creationId xmlns:a16="http://schemas.microsoft.com/office/drawing/2014/main" id="{4769119B-2FD9-4C9B-F851-33051226C6EF}"/>
              </a:ext>
              <a:ext uri="{C183D7F6-B498-43B3-948B-1728B52AA6E4}">
                <adec:decorative xmlns:adec="http://schemas.microsoft.com/office/drawing/2017/decorative" val="1"/>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036" name="Picture 12">
            <a:extLst>
              <a:ext uri="{FF2B5EF4-FFF2-40B4-BE49-F238E27FC236}">
                <a16:creationId xmlns:a16="http://schemas.microsoft.com/office/drawing/2014/main" id="{84011F34-4275-922D-6471-6F255D69C0E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21" y="72760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FD19AB-96A8-1769-BDCB-21A9BDB2BE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99" y="3417885"/>
            <a:ext cx="1331651" cy="1215236"/>
          </a:xfrm>
          <a:prstGeom prst="rect">
            <a:avLst/>
          </a:prstGeom>
          <a:ln w="57150">
            <a:solidFill>
              <a:schemeClr val="tx1"/>
            </a:solidFill>
          </a:ln>
        </p:spPr>
      </p:pic>
      <p:sp>
        <p:nvSpPr>
          <p:cNvPr id="7" name="TextBox 6">
            <a:extLst>
              <a:ext uri="{FF2B5EF4-FFF2-40B4-BE49-F238E27FC236}">
                <a16:creationId xmlns:a16="http://schemas.microsoft.com/office/drawing/2014/main" id="{2D5AC319-3A9E-D195-2BB0-6DBD9F2A0C3D}"/>
              </a:ext>
            </a:extLst>
          </p:cNvPr>
          <p:cNvSpPr txBox="1"/>
          <p:nvPr/>
        </p:nvSpPr>
        <p:spPr>
          <a:xfrm>
            <a:off x="1246895" y="3558970"/>
            <a:ext cx="5812455" cy="1323439"/>
          </a:xfrm>
          <a:prstGeom prst="rect">
            <a:avLst/>
          </a:prstGeom>
          <a:noFill/>
        </p:spPr>
        <p:txBody>
          <a:bodyPr wrap="square" lIns="91440" tIns="45720" rIns="91440" bIns="45720" rtlCol="0" anchor="t">
            <a:spAutoFit/>
          </a:bodyPr>
          <a:lstStyle/>
          <a:p>
            <a:pPr algn="ctr"/>
            <a:r>
              <a:rPr lang="en-US" sz="2000" dirty="0">
                <a:solidFill>
                  <a:schemeClr val="bg1"/>
                </a:solidFill>
                <a:latin typeface="Open sans"/>
                <a:cs typeface="Open sans"/>
              </a:rPr>
              <a:t>Amanda Dixon, TU Dublin</a:t>
            </a:r>
            <a:endParaRPr lang="en-US" sz="2000" dirty="0">
              <a:solidFill>
                <a:schemeClr val="bg1"/>
              </a:solidFill>
              <a:latin typeface="Calibri"/>
              <a:ea typeface="Calibri"/>
              <a:cs typeface="Calibri"/>
            </a:endParaRPr>
          </a:p>
          <a:p>
            <a:pPr algn="ctr"/>
            <a:r>
              <a:rPr lang="en-US" sz="2000" dirty="0">
                <a:solidFill>
                  <a:schemeClr val="bg1"/>
                </a:solidFill>
                <a:latin typeface="Open sans"/>
                <a:cs typeface="Open sans"/>
              </a:rPr>
              <a:t>AHEAD Conference</a:t>
            </a:r>
            <a:endParaRPr lang="en-US" sz="2000">
              <a:solidFill>
                <a:schemeClr val="bg1"/>
              </a:solidFill>
              <a:ea typeface="Calibri"/>
              <a:cs typeface="Calibri"/>
            </a:endParaRPr>
          </a:p>
          <a:p>
            <a:pPr algn="ctr"/>
            <a:r>
              <a:rPr lang="en-US" sz="2000" dirty="0">
                <a:solidFill>
                  <a:schemeClr val="bg1"/>
                </a:solidFill>
                <a:latin typeface="Open sans"/>
                <a:ea typeface="Open sans"/>
                <a:cs typeface="Open sans"/>
              </a:rPr>
              <a:t>"Bridging The Gap"</a:t>
            </a:r>
          </a:p>
          <a:p>
            <a:pPr algn="ctr"/>
            <a:r>
              <a:rPr lang="en-US" sz="2000" dirty="0">
                <a:solidFill>
                  <a:schemeClr val="bg1"/>
                </a:solidFill>
                <a:latin typeface="Open sans"/>
                <a:cs typeface="Open sans"/>
              </a:rPr>
              <a:t>March 2025</a:t>
            </a:r>
            <a:endParaRPr lang="en-US" sz="2000" i="1">
              <a:solidFill>
                <a:schemeClr val="bg1"/>
              </a:solidFill>
              <a:latin typeface="Open sans"/>
              <a:ea typeface="Open sans"/>
              <a:cs typeface="Open sans"/>
            </a:endParaRPr>
          </a:p>
        </p:txBody>
      </p:sp>
    </p:spTree>
    <p:extLst>
      <p:ext uri="{BB962C8B-B14F-4D97-AF65-F5344CB8AC3E}">
        <p14:creationId xmlns:p14="http://schemas.microsoft.com/office/powerpoint/2010/main" val="256858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1" cy="1182334"/>
            <a:chOff x="0" y="0"/>
            <a:chExt cx="12192002" cy="1576446"/>
          </a:xfrm>
        </p:grpSpPr>
        <p:sp>
          <p:nvSpPr>
            <p:cNvPr id="17" name="Rectangle 16">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28700" y="305771"/>
            <a:ext cx="7293022" cy="625688"/>
          </a:xfrm>
        </p:spPr>
        <p:txBody>
          <a:bodyPr vert="horz" lIns="91440" tIns="45720" rIns="91440" bIns="45720" rtlCol="0" anchor="ctr">
            <a:normAutofit/>
          </a:bodyPr>
          <a:lstStyle/>
          <a:p>
            <a:pPr algn="l" defTabSz="914400">
              <a:lnSpc>
                <a:spcPct val="90000"/>
              </a:lnSpc>
            </a:pPr>
            <a:r>
              <a:rPr lang="en-US" sz="1900" b="1">
                <a:solidFill>
                  <a:srgbClr val="FFFFFF"/>
                </a:solidFill>
                <a:effectLst>
                  <a:outerShdw blurRad="38100" dist="38100" dir="2700000" algn="tl">
                    <a:srgbClr val="000000">
                      <a:alpha val="43137"/>
                    </a:srgbClr>
                  </a:outerShdw>
                </a:effectLst>
              </a:rPr>
              <a:t>STLR Achievement Level Descriptions </a:t>
            </a:r>
            <a:br>
              <a:rPr lang="en-US" sz="1900" b="1">
                <a:solidFill>
                  <a:srgbClr val="FFFFFF"/>
                </a:solidFill>
                <a:effectLst>
                  <a:outerShdw blurRad="38100" dist="38100" dir="2700000" algn="tl">
                    <a:srgbClr val="000000">
                      <a:alpha val="43137"/>
                    </a:srgbClr>
                  </a:outerShdw>
                </a:effectLst>
              </a:rPr>
            </a:br>
            <a:endParaRPr lang="en-US" sz="1900" b="1">
              <a:solidFill>
                <a:srgbClr val="FFFFFF"/>
              </a:solidFill>
              <a:effectLst>
                <a:outerShdw blurRad="38100" dist="38100" dir="2700000" algn="tl">
                  <a:srgbClr val="000000">
                    <a:alpha val="43137"/>
                  </a:srgbClr>
                </a:outerShdw>
              </a:effectLst>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2666" y="1650344"/>
            <a:ext cx="2296360" cy="1251516"/>
          </a:xfrm>
          <a:prstGeom prst="rect">
            <a:avLst/>
          </a:prstGeom>
        </p:spPr>
      </p:pic>
      <p:pic>
        <p:nvPicPr>
          <p:cNvPr id="9"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64509" y="1650344"/>
            <a:ext cx="2198970" cy="1258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45535" y="1650344"/>
            <a:ext cx="2253711" cy="1253000"/>
          </a:xfrm>
          <a:prstGeom prst="rect">
            <a:avLst/>
          </a:prstGeom>
        </p:spPr>
      </p:pic>
      <p:sp>
        <p:nvSpPr>
          <p:cNvPr id="4" name="TextBox 3"/>
          <p:cNvSpPr txBox="1"/>
          <p:nvPr/>
        </p:nvSpPr>
        <p:spPr>
          <a:xfrm>
            <a:off x="953219" y="3590058"/>
            <a:ext cx="2223459" cy="1081973"/>
          </a:xfrm>
          <a:prstGeom prst="rect">
            <a:avLst/>
          </a:prstGeom>
        </p:spPr>
        <p:txBody>
          <a:bodyPr vert="horz" lIns="91440" tIns="45720" rIns="91440" bIns="45720" rtlCol="0" anchor="t">
            <a:noAutofit/>
          </a:bodyPr>
          <a:lstStyle/>
          <a:p>
            <a:pPr marL="27940" defTabSz="914400">
              <a:lnSpc>
                <a:spcPct val="90000"/>
              </a:lnSpc>
              <a:spcAft>
                <a:spcPts val="600"/>
              </a:spcAft>
            </a:pPr>
            <a:r>
              <a:rPr lang="en-US" sz="1600" dirty="0"/>
              <a:t>Exposure </a:t>
            </a:r>
            <a:endParaRPr lang="en-US" sz="1600" dirty="0">
              <a:ea typeface="Calibri"/>
              <a:cs typeface="Calibri"/>
            </a:endParaRPr>
          </a:p>
          <a:p>
            <a:pPr marL="27940" defTabSz="914400">
              <a:lnSpc>
                <a:spcPct val="90000"/>
              </a:lnSpc>
              <a:spcAft>
                <a:spcPts val="600"/>
              </a:spcAft>
            </a:pPr>
            <a:r>
              <a:rPr lang="en-US" sz="1600" dirty="0"/>
              <a:t>Students are exposed to the idea  and are aware of their current perspective.</a:t>
            </a:r>
            <a:endParaRPr lang="en-US" sz="1600" dirty="0">
              <a:ea typeface="Calibri"/>
              <a:cs typeface="Calibri"/>
            </a:endParaRPr>
          </a:p>
        </p:txBody>
      </p:sp>
      <p:sp>
        <p:nvSpPr>
          <p:cNvPr id="6" name="TextBox 5">
            <a:extLst>
              <a:ext uri="{FF2B5EF4-FFF2-40B4-BE49-F238E27FC236}">
                <a16:creationId xmlns:a16="http://schemas.microsoft.com/office/drawing/2014/main" id="{36A60C98-4FE9-2F49-5DB7-5D7EC509550F}"/>
              </a:ext>
            </a:extLst>
          </p:cNvPr>
          <p:cNvSpPr txBox="1"/>
          <p:nvPr/>
        </p:nvSpPr>
        <p:spPr>
          <a:xfrm>
            <a:off x="3618234" y="3568170"/>
            <a:ext cx="2376996" cy="1107562"/>
          </a:xfrm>
          <a:prstGeom prst="rect">
            <a:avLst/>
          </a:prstGeom>
        </p:spPr>
        <p:txBody>
          <a:bodyPr vert="horz" lIns="91440" tIns="45720" rIns="91440" bIns="45720" rtlCol="0" anchor="t">
            <a:normAutofit fontScale="92500" lnSpcReduction="20000"/>
          </a:bodyPr>
          <a:lstStyle/>
          <a:p>
            <a:pPr marL="27940" defTabSz="914400">
              <a:lnSpc>
                <a:spcPct val="90000"/>
              </a:lnSpc>
              <a:spcAft>
                <a:spcPts val="600"/>
              </a:spcAft>
            </a:pPr>
            <a:r>
              <a:rPr lang="en-US" sz="1600" dirty="0"/>
              <a:t>Integration </a:t>
            </a:r>
            <a:endParaRPr lang="en-US" sz="1600" dirty="0">
              <a:ea typeface="Calibri"/>
              <a:cs typeface="Calibri"/>
            </a:endParaRPr>
          </a:p>
          <a:p>
            <a:pPr marL="27940" defTabSz="914400">
              <a:lnSpc>
                <a:spcPct val="90000"/>
              </a:lnSpc>
              <a:spcAft>
                <a:spcPts val="600"/>
              </a:spcAft>
            </a:pPr>
            <a:r>
              <a:rPr lang="en-US" sz="1600" dirty="0"/>
              <a:t>The student is questioning, planning or beginning to expand upon previously held understanding?</a:t>
            </a:r>
            <a:endParaRPr lang="en-US" sz="1600" dirty="0">
              <a:ea typeface="Calibri"/>
              <a:cs typeface="Calibri"/>
            </a:endParaRPr>
          </a:p>
          <a:p>
            <a:pPr marL="27940" defTabSz="914400">
              <a:lnSpc>
                <a:spcPct val="90000"/>
              </a:lnSpc>
              <a:spcAft>
                <a:spcPts val="600"/>
              </a:spcAft>
            </a:pPr>
            <a:endParaRPr lang="en-US" sz="1600" dirty="0">
              <a:ea typeface="Calibri"/>
              <a:cs typeface="Calibri"/>
            </a:endParaRPr>
          </a:p>
          <a:p>
            <a:pPr marL="256540" indent="-228600" defTabSz="914400">
              <a:lnSpc>
                <a:spcPct val="90000"/>
              </a:lnSpc>
              <a:spcAft>
                <a:spcPts val="600"/>
              </a:spcAft>
              <a:buFont typeface="Arial" panose="020B0604020202020204" pitchFamily="34" charset="0"/>
              <a:buChar char="•"/>
            </a:pPr>
            <a:endParaRPr lang="en-US" sz="400" dirty="0">
              <a:ea typeface="Calibri"/>
              <a:cs typeface="Calibri"/>
            </a:endParaRPr>
          </a:p>
          <a:p>
            <a:pPr marL="256540" indent="-228600" defTabSz="914400">
              <a:lnSpc>
                <a:spcPct val="90000"/>
              </a:lnSpc>
              <a:spcAft>
                <a:spcPts val="600"/>
              </a:spcAft>
              <a:buFont typeface="Arial" panose="020B0604020202020204" pitchFamily="34" charset="0"/>
              <a:buChar char="•"/>
            </a:pPr>
            <a:endParaRPr lang="en-US" sz="400">
              <a:ea typeface="Calibri"/>
              <a:cs typeface="Calibri"/>
            </a:endParaRPr>
          </a:p>
          <a:p>
            <a:pPr marL="256540" indent="-228600" defTabSz="914400">
              <a:lnSpc>
                <a:spcPct val="90000"/>
              </a:lnSpc>
              <a:spcAft>
                <a:spcPts val="600"/>
              </a:spcAft>
              <a:buFont typeface="Arial" panose="020B0604020202020204" pitchFamily="34" charset="0"/>
              <a:buChar char="•"/>
            </a:pPr>
            <a:endParaRPr lang="en-US" sz="400">
              <a:ea typeface="Calibri"/>
              <a:cs typeface="Calibri"/>
            </a:endParaRPr>
          </a:p>
        </p:txBody>
      </p:sp>
      <p:sp>
        <p:nvSpPr>
          <p:cNvPr id="7" name="TextBox 6">
            <a:extLst>
              <a:ext uri="{FF2B5EF4-FFF2-40B4-BE49-F238E27FC236}">
                <a16:creationId xmlns:a16="http://schemas.microsoft.com/office/drawing/2014/main" id="{41C6B845-6257-57E6-92BD-9E3782778D0A}"/>
              </a:ext>
            </a:extLst>
          </p:cNvPr>
          <p:cNvSpPr txBox="1"/>
          <p:nvPr/>
        </p:nvSpPr>
        <p:spPr>
          <a:xfrm>
            <a:off x="6617039" y="3564468"/>
            <a:ext cx="2223459" cy="1081973"/>
          </a:xfrm>
          <a:prstGeom prst="rect">
            <a:avLst/>
          </a:prstGeom>
        </p:spPr>
        <p:txBody>
          <a:bodyPr vert="horz" lIns="91440" tIns="45720" rIns="91440" bIns="45720" rtlCol="0" anchor="t">
            <a:noAutofit/>
          </a:bodyPr>
          <a:lstStyle/>
          <a:p>
            <a:pPr marL="27940" defTabSz="914400">
              <a:lnSpc>
                <a:spcPct val="90000"/>
              </a:lnSpc>
              <a:spcAft>
                <a:spcPts val="600"/>
              </a:spcAft>
            </a:pPr>
            <a:r>
              <a:rPr lang="en-US" sz="1600" dirty="0"/>
              <a:t>Transformation</a:t>
            </a:r>
            <a:endParaRPr lang="en-US" sz="1600" dirty="0">
              <a:ea typeface="Calibri"/>
              <a:cs typeface="Calibri"/>
            </a:endParaRPr>
          </a:p>
          <a:p>
            <a:pPr marL="27940" defTabSz="914400">
              <a:lnSpc>
                <a:spcPct val="90000"/>
              </a:lnSpc>
              <a:spcAft>
                <a:spcPts val="600"/>
              </a:spcAft>
            </a:pPr>
            <a:r>
              <a:rPr lang="en-US" sz="1600" dirty="0"/>
              <a:t>Is there evidence the student was truly transformed? Has experienced profound growth. </a:t>
            </a:r>
            <a:endParaRPr lang="en-US" sz="1600" dirty="0">
              <a:ea typeface="Calibri"/>
              <a:cs typeface="Calibri"/>
            </a:endParaRPr>
          </a:p>
        </p:txBody>
      </p:sp>
    </p:spTree>
    <p:extLst>
      <p:ext uri="{BB962C8B-B14F-4D97-AF65-F5344CB8AC3E}">
        <p14:creationId xmlns:p14="http://schemas.microsoft.com/office/powerpoint/2010/main" val="407016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45790" y="209725"/>
            <a:ext cx="2940866" cy="47481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dirty="0">
                <a:ln>
                  <a:noFill/>
                </a:ln>
                <a:solidFill>
                  <a:schemeClr val="tx1"/>
                </a:solidFill>
                <a:effectLst/>
                <a:uLnTx/>
                <a:uFillTx/>
                <a:latin typeface="+mj-lt"/>
                <a:ea typeface="+mj-ea"/>
                <a:cs typeface="+mj-cs"/>
              </a:rPr>
              <a:t>Employability Skills Transcript (STLR)</a:t>
            </a:r>
            <a:endParaRPr kumimoji="0" lang="en-US" sz="3000" b="1" i="0" u="none" strike="noStrike" kern="1200" cap="none" spc="0" normalizeH="0" baseline="0" noProof="0" dirty="0">
              <a:ln>
                <a:noFill/>
              </a:ln>
              <a:solidFill>
                <a:schemeClr val="tx1"/>
              </a:solidFill>
              <a:effectLst/>
              <a:uLnTx/>
              <a:uFillTx/>
              <a:latin typeface="+mj-lt"/>
              <a:ea typeface="Calibri"/>
              <a:cs typeface="Calibri"/>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a:extLst>
              <a:ext uri="{FF2B5EF4-FFF2-40B4-BE49-F238E27FC236}">
                <a16:creationId xmlns:a16="http://schemas.microsoft.com/office/drawing/2014/main" id="{7CF6B2EB-6A3D-E033-1198-8E7A30150D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66864" y="3103927"/>
            <a:ext cx="1720791" cy="1720791"/>
          </a:xfrm>
          <a:prstGeom prst="rect">
            <a:avLst/>
          </a:prstGeom>
        </p:spPr>
      </p:pic>
      <p:pic>
        <p:nvPicPr>
          <p:cNvPr id="2052" name="Picture 4" descr="Graphic of Employability Skills Transcript.&#10;Modules include:&#10;Civic Knowledge Skills and Experience.&#10;Global Culture Competence.&#10;Health and Wellbeing Development.&#10;Leadership and Teamwork.&#10;">
            <a:extLst>
              <a:ext uri="{FF2B5EF4-FFF2-40B4-BE49-F238E27FC236}">
                <a16:creationId xmlns:a16="http://schemas.microsoft.com/office/drawing/2014/main" id="{3FEF01A1-F877-3AA2-651E-F69D9D7B8AB7}"/>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53" y="12059"/>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34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7963" y="122375"/>
            <a:ext cx="4360680" cy="5379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dirty="0">
                <a:ln>
                  <a:noFill/>
                </a:ln>
                <a:solidFill>
                  <a:schemeClr val="tx1"/>
                </a:solidFill>
                <a:effectLst/>
                <a:uLnTx/>
                <a:uFillTx/>
                <a:latin typeface="+mj-lt"/>
                <a:ea typeface="+mj-ea"/>
                <a:cs typeface="+mj-cs"/>
              </a:rPr>
              <a:t>TU Dublin Perspective</a:t>
            </a:r>
          </a:p>
        </p:txBody>
      </p:sp>
      <p:sp>
        <p:nvSpPr>
          <p:cNvPr id="3" name="Rectangle 2"/>
          <p:cNvSpPr/>
          <p:nvPr/>
        </p:nvSpPr>
        <p:spPr>
          <a:xfrm>
            <a:off x="266758" y="660320"/>
            <a:ext cx="8610484" cy="3535224"/>
          </a:xfrm>
          <a:prstGeom prst="rect">
            <a:avLst/>
          </a:prstGeom>
        </p:spPr>
        <p:txBody>
          <a:bodyPr vert="horz" lIns="91440" tIns="45720" rIns="91440" bIns="45720" rtlCol="0" anchor="t">
            <a:normAutofit/>
          </a:bodyPr>
          <a:lstStyle/>
          <a:p>
            <a:r>
              <a:rPr lang="en-US" sz="2400" dirty="0">
                <a:ea typeface="Calibri"/>
                <a:cs typeface="Calibri"/>
              </a:rPr>
              <a:t>Employability Skills Digital Badge</a:t>
            </a:r>
          </a:p>
        </p:txBody>
      </p:sp>
      <p:pic>
        <p:nvPicPr>
          <p:cNvPr id="729" name="Picture 728" descr="Graphic Illustrating the Available Employability Skills Badges from STLR. There are three available: Bronze, Silver and Gold">
            <a:extLst>
              <a:ext uri="{FF2B5EF4-FFF2-40B4-BE49-F238E27FC236}">
                <a16:creationId xmlns:a16="http://schemas.microsoft.com/office/drawing/2014/main" id="{C1C77DB0-186D-EE19-ED2D-8150FAF2A7FC}"/>
              </a:ext>
            </a:extLst>
          </p:cNvPr>
          <p:cNvPicPr>
            <a:picLocks noChangeAspect="1"/>
          </p:cNvPicPr>
          <p:nvPr/>
        </p:nvPicPr>
        <p:blipFill>
          <a:blip r:embed="rId2"/>
          <a:stretch>
            <a:fillRect/>
          </a:stretch>
        </p:blipFill>
        <p:spPr>
          <a:xfrm>
            <a:off x="959874" y="1109662"/>
            <a:ext cx="6961377" cy="3367728"/>
          </a:xfrm>
          <a:prstGeom prst="rect">
            <a:avLst/>
          </a:prstGeom>
        </p:spPr>
      </p:pic>
    </p:spTree>
    <p:extLst>
      <p:ext uri="{BB962C8B-B14F-4D97-AF65-F5344CB8AC3E}">
        <p14:creationId xmlns:p14="http://schemas.microsoft.com/office/powerpoint/2010/main" val="3292801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0A9F-990E-F3C0-439B-E0D67AD7C3C9}"/>
              </a:ext>
            </a:extLst>
          </p:cNvPr>
          <p:cNvSpPr>
            <a:spLocks noGrp="1"/>
          </p:cNvSpPr>
          <p:nvPr>
            <p:ph type="title"/>
          </p:nvPr>
        </p:nvSpPr>
        <p:spPr>
          <a:xfrm>
            <a:off x="5557567" y="1284281"/>
            <a:ext cx="3172365" cy="857250"/>
          </a:xfrm>
        </p:spPr>
        <p:txBody>
          <a:bodyPr>
            <a:normAutofit fontScale="90000"/>
          </a:bodyPr>
          <a:lstStyle/>
          <a:p>
            <a:pPr algn="l"/>
            <a:r>
              <a:rPr lang="en-US" dirty="0">
                <a:solidFill>
                  <a:srgbClr val="063A59"/>
                </a:solidFill>
                <a:ea typeface="Calibri"/>
                <a:cs typeface="Calibri"/>
              </a:rPr>
              <a:t>What Employers say.........</a:t>
            </a:r>
          </a:p>
        </p:txBody>
      </p:sp>
      <p:pic>
        <p:nvPicPr>
          <p:cNvPr id="10" name="Content Placeholder 9" descr="The image contains six blue speech bubbles with white text, each containing positive feedback about an initiative. The text inside the speech bubbles reads:&#10;&#10;&quot;A hugely beneficial tool for students and employers – surprising it is not already in use; well done on developing this initiative.&quot;&#10;&quot;Represents the whole University experience that Students engage in.&quot;&#10;&quot;Helps students to be more self-aware.&quot;&#10;&quot;A differentiator for the University.&quot;&#10;&quot;Excellent initiative – to be commended.&quot;&#10;&quot;A more rounded graduate helping students to progress to the next step of their careers.&quot;&#10;The speech bubbles are arranged in a scattered layout, visually emphasizing different perspectives on the initiative's benefits.">
            <a:extLst>
              <a:ext uri="{FF2B5EF4-FFF2-40B4-BE49-F238E27FC236}">
                <a16:creationId xmlns:a16="http://schemas.microsoft.com/office/drawing/2014/main" id="{239F0780-5AA4-D801-BFE9-73DFD0E032D9}"/>
              </a:ext>
            </a:extLst>
          </p:cNvPr>
          <p:cNvPicPr>
            <a:picLocks noGrp="1" noChangeAspect="1"/>
          </p:cNvPicPr>
          <p:nvPr>
            <p:ph idx="1"/>
          </p:nvPr>
        </p:nvPicPr>
        <p:blipFill>
          <a:blip r:embed="rId2"/>
          <a:stretch>
            <a:fillRect/>
          </a:stretch>
        </p:blipFill>
        <p:spPr>
          <a:xfrm>
            <a:off x="2381" y="-3846"/>
            <a:ext cx="5415073" cy="3728745"/>
          </a:xfrm>
        </p:spPr>
      </p:pic>
      <p:pic>
        <p:nvPicPr>
          <p:cNvPr id="12" name="Picture 11" descr="What Employers Say...&#10;&#10;&quot;Employers today are looking for employees with well-developed soft skills such as team-working and problem solving. STLR helps develop these and others. Why hasn’t STLR been done before?&quot;&#10;&#10;— Carmel Somers, Organisational Psychologist and former Talent Manager, IBM IrelandA person with red hair">
            <a:extLst>
              <a:ext uri="{FF2B5EF4-FFF2-40B4-BE49-F238E27FC236}">
                <a16:creationId xmlns:a16="http://schemas.microsoft.com/office/drawing/2014/main" id="{F2BAE3D0-7DCA-655E-20D9-D675A1D89E35}"/>
              </a:ext>
            </a:extLst>
          </p:cNvPr>
          <p:cNvPicPr>
            <a:picLocks noChangeAspect="1"/>
          </p:cNvPicPr>
          <p:nvPr/>
        </p:nvPicPr>
        <p:blipFill>
          <a:blip r:embed="rId3"/>
          <a:stretch>
            <a:fillRect/>
          </a:stretch>
        </p:blipFill>
        <p:spPr>
          <a:xfrm>
            <a:off x="4859216" y="3097598"/>
            <a:ext cx="4288141" cy="2044043"/>
          </a:xfrm>
          <a:prstGeom prst="rect">
            <a:avLst/>
          </a:prstGeom>
        </p:spPr>
      </p:pic>
      <p:pic>
        <p:nvPicPr>
          <p:cNvPr id="14" name="Picture 13">
            <a:extLst>
              <a:ext uri="{FF2B5EF4-FFF2-40B4-BE49-F238E27FC236}">
                <a16:creationId xmlns:a16="http://schemas.microsoft.com/office/drawing/2014/main" id="{675DE5E4-21D6-FFAD-641B-A1C9AC3B93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47" y="3459767"/>
            <a:ext cx="1688442" cy="1688442"/>
          </a:xfrm>
          <a:prstGeom prst="rect">
            <a:avLst/>
          </a:prstGeom>
        </p:spPr>
      </p:pic>
    </p:spTree>
    <p:extLst>
      <p:ext uri="{BB962C8B-B14F-4D97-AF65-F5344CB8AC3E}">
        <p14:creationId xmlns:p14="http://schemas.microsoft.com/office/powerpoint/2010/main" val="2457663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74"/>
            <a:ext cx="9144000"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A243C6D-D1F3-1715-27CB-1E4C94239C0A}"/>
              </a:ext>
            </a:extLst>
          </p:cNvPr>
          <p:cNvSpPr txBox="1">
            <a:spLocks noGrp="1"/>
          </p:cNvSpPr>
          <p:nvPr>
            <p:ph type="title" idx="4294967295"/>
          </p:nvPr>
        </p:nvSpPr>
        <p:spPr>
          <a:xfrm>
            <a:off x="441756" y="376800"/>
            <a:ext cx="2525379" cy="1363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100" b="0" i="0" u="none" strike="noStrike" kern="1200" cap="none" spc="0" normalizeH="0" baseline="0" noProof="0" dirty="0">
                <a:ln>
                  <a:noFill/>
                </a:ln>
                <a:solidFill>
                  <a:schemeClr val="tx1"/>
                </a:solidFill>
                <a:effectLst/>
                <a:uLnTx/>
                <a:uFillTx/>
                <a:latin typeface="+mj-lt"/>
                <a:ea typeface="+mj-ea"/>
                <a:cs typeface="+mj-cs"/>
              </a:rPr>
              <a:t>What Students say.........​</a:t>
            </a:r>
          </a:p>
        </p:txBody>
      </p:sp>
      <p:pic>
        <p:nvPicPr>
          <p:cNvPr id="13" name="Picture 12" descr="Quote from student: STLR allowed me to take a step out of my comfort zone and gain soft skills that will help me in my future. It allowed me to meet new people and get involved with college events while receiving recognition for doing so.&#10;">
            <a:extLst>
              <a:ext uri="{FF2B5EF4-FFF2-40B4-BE49-F238E27FC236}">
                <a16:creationId xmlns:a16="http://schemas.microsoft.com/office/drawing/2014/main" id="{67CF5655-B6B3-C900-725E-00B8989C2953}"/>
              </a:ext>
            </a:extLst>
          </p:cNvPr>
          <p:cNvPicPr>
            <a:picLocks noChangeAspect="1"/>
          </p:cNvPicPr>
          <p:nvPr/>
        </p:nvPicPr>
        <p:blipFill>
          <a:blip r:embed="rId3"/>
          <a:srcRect t="6352" b="9517"/>
          <a:stretch/>
        </p:blipFill>
        <p:spPr>
          <a:xfrm>
            <a:off x="3416427" y="4"/>
            <a:ext cx="5727572" cy="2072043"/>
          </a:xfrm>
          <a:prstGeom prst="rect">
            <a:avLst/>
          </a:prstGeom>
        </p:spPr>
      </p:pic>
      <p:sp>
        <p:nvSpPr>
          <p:cNvPr id="42" name="Rectangle 41">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72046"/>
            <a:ext cx="9144000"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7">
            <a:extLst>
              <a:ext uri="{FF2B5EF4-FFF2-40B4-BE49-F238E27FC236}">
                <a16:creationId xmlns:a16="http://schemas.microsoft.com/office/drawing/2014/main" id="{7EE10290-939E-D290-0B80-D9BD26AF53F2}"/>
              </a:ext>
              <a:ext uri="{C183D7F6-B498-43B3-948B-1728B52AA6E4}">
                <adec:decorative xmlns:adec="http://schemas.microsoft.com/office/drawing/2017/decorative" val="1"/>
              </a:ext>
            </a:extLst>
          </p:cNvPr>
          <p:cNvPicPr>
            <a:picLocks noChangeAspect="1"/>
          </p:cNvPicPr>
          <p:nvPr/>
        </p:nvPicPr>
        <p:blipFill>
          <a:blip r:embed="rId4"/>
          <a:srcRect r="3" b="11709"/>
          <a:stretch/>
        </p:blipFill>
        <p:spPr>
          <a:xfrm>
            <a:off x="20" y="2120052"/>
            <a:ext cx="3424313" cy="3023448"/>
          </a:xfrm>
          <a:prstGeom prst="rect">
            <a:avLst/>
          </a:prstGeom>
        </p:spPr>
      </p:pic>
      <p:sp>
        <p:nvSpPr>
          <p:cNvPr id="9" name="Rectangle 8"/>
          <p:cNvSpPr/>
          <p:nvPr/>
        </p:nvSpPr>
        <p:spPr>
          <a:xfrm>
            <a:off x="4087224" y="2591406"/>
            <a:ext cx="4306824" cy="1758531"/>
          </a:xfrm>
          <a:prstGeom prst="rect">
            <a:avLst/>
          </a:prstGeom>
        </p:spPr>
        <p:txBody>
          <a:bodyPr vert="horz" lIns="91440" tIns="45720" rIns="91440" bIns="45720" rtlCol="0" anchor="ctr">
            <a:normAutofit/>
          </a:bodyPr>
          <a:lstStyle/>
          <a:p>
            <a:pPr defTabSz="914400">
              <a:lnSpc>
                <a:spcPct val="90000"/>
              </a:lnSpc>
              <a:spcAft>
                <a:spcPts val="600"/>
              </a:spcAft>
            </a:pPr>
            <a:r>
              <a:rPr lang="en-US" sz="1500" i="1" dirty="0"/>
              <a:t>STLR helped me accomplish soft skills that complimented my academic knowledge and helped me progress as a graduate. It gave me that extra bit of </a:t>
            </a:r>
            <a:r>
              <a:rPr lang="en-US" sz="1500" i="1" dirty="0" err="1"/>
              <a:t>armour</a:t>
            </a:r>
            <a:r>
              <a:rPr lang="en-US" sz="1500" i="1" dirty="0"/>
              <a:t> when it came to standing out from the crowd in interviews.”</a:t>
            </a:r>
            <a:endParaRPr lang="en-US" sz="1500" dirty="0">
              <a:ea typeface="Calibri"/>
              <a:cs typeface="Calibri"/>
            </a:endParaRPr>
          </a:p>
          <a:p>
            <a:pPr indent="-228600" defTabSz="914400">
              <a:lnSpc>
                <a:spcPct val="90000"/>
              </a:lnSpc>
              <a:spcAft>
                <a:spcPts val="600"/>
              </a:spcAft>
              <a:buFont typeface="Arial" panose="020B0604020202020204" pitchFamily="34" charset="0"/>
              <a:buChar char="•"/>
            </a:pPr>
            <a:endParaRPr lang="en-US" sz="1500" i="1" dirty="0"/>
          </a:p>
          <a:p>
            <a:pPr defTabSz="914400">
              <a:lnSpc>
                <a:spcPct val="90000"/>
              </a:lnSpc>
              <a:spcAft>
                <a:spcPts val="600"/>
              </a:spcAft>
            </a:pPr>
            <a:r>
              <a:rPr lang="en-US" sz="1500" i="1" dirty="0"/>
              <a:t>TU Dublin Accounting &amp; Finance Graduate 2020 </a:t>
            </a:r>
            <a:endParaRPr lang="en-US" sz="1500" i="1" dirty="0">
              <a:ea typeface="Calibri"/>
              <a:cs typeface="Calibri"/>
            </a:endParaRPr>
          </a:p>
        </p:txBody>
      </p:sp>
      <p:sp>
        <p:nvSpPr>
          <p:cNvPr id="35" name="Rectangle 34">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679" y="2547746"/>
            <a:ext cx="51435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Rectangle 10">
            <a:extLst>
              <a:ext uri="{FF2B5EF4-FFF2-40B4-BE49-F238E27FC236}">
                <a16:creationId xmlns:a16="http://schemas.microsoft.com/office/drawing/2014/main" id="{2125EACE-3B5D-1649-AA51-17F2595046DF}"/>
              </a:ext>
              <a:ext uri="{C183D7F6-B498-43B3-948B-1728B52AA6E4}">
                <adec:decorative xmlns:adec="http://schemas.microsoft.com/office/drawing/2017/decorative" val="1"/>
              </a:ext>
            </a:extLst>
          </p:cNvPr>
          <p:cNvSpPr/>
          <p:nvPr/>
        </p:nvSpPr>
        <p:spPr>
          <a:xfrm>
            <a:off x="-115584" y="4566419"/>
            <a:ext cx="5031768" cy="369332"/>
          </a:xfrm>
          <a:prstGeom prst="rect">
            <a:avLst/>
          </a:prstGeom>
        </p:spPr>
        <p:txBody>
          <a:bodyPr wrap="square">
            <a:spAutoFit/>
          </a:bodyPr>
          <a:lstStyle/>
          <a:p>
            <a:pPr algn="ctr" defTabSz="685808">
              <a:spcAft>
                <a:spcPts val="600"/>
              </a:spcAft>
              <a:defRPr/>
            </a:pPr>
            <a:r>
              <a:rPr lang="en-GB" b="1">
                <a:solidFill>
                  <a:srgbClr val="00A9B7"/>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85518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63A5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D707A-6B4D-8551-4FB3-BAA8F2A0E1D9}"/>
              </a:ext>
            </a:extLst>
          </p:cNvPr>
          <p:cNvSpPr>
            <a:spLocks noGrp="1"/>
          </p:cNvSpPr>
          <p:nvPr>
            <p:ph type="title"/>
          </p:nvPr>
        </p:nvSpPr>
        <p:spPr>
          <a:xfrm>
            <a:off x="304235" y="-129595"/>
            <a:ext cx="7886700" cy="99417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1" dirty="0">
                <a:solidFill>
                  <a:schemeClr val="bg1"/>
                </a:solidFill>
              </a:rPr>
              <a:t>What Students say about STLR?</a:t>
            </a:r>
            <a:endParaRPr lang="en-IE" b="1" dirty="0">
              <a:solidFill>
                <a:schemeClr val="bg1"/>
              </a:solidFill>
            </a:endParaRPr>
          </a:p>
        </p:txBody>
      </p:sp>
      <p:pic>
        <p:nvPicPr>
          <p:cNvPr id="3" name="STLR Student Testimonial 2024">
            <a:hlinkClick r:id="" action="ppaction://media"/>
            <a:extLst>
              <a:ext uri="{FF2B5EF4-FFF2-40B4-BE49-F238E27FC236}">
                <a16:creationId xmlns:a16="http://schemas.microsoft.com/office/drawing/2014/main" id="{FFD39074-4C39-73D6-E94F-690FB64506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3392" y="518213"/>
            <a:ext cx="2760704" cy="4114800"/>
          </a:xfrm>
          <a:prstGeom prst="rect">
            <a:avLst/>
          </a:prstGeom>
        </p:spPr>
      </p:pic>
      <p:pic>
        <p:nvPicPr>
          <p:cNvPr id="5" name="Picture 4">
            <a:extLst>
              <a:ext uri="{FF2B5EF4-FFF2-40B4-BE49-F238E27FC236}">
                <a16:creationId xmlns:a16="http://schemas.microsoft.com/office/drawing/2014/main" id="{EEFC32EE-33F1-2115-A98D-303389ED29D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4625" y="3881134"/>
            <a:ext cx="1062421" cy="1019772"/>
          </a:xfrm>
          <a:prstGeom prst="rect">
            <a:avLst/>
          </a:prstGeom>
        </p:spPr>
      </p:pic>
      <p:pic>
        <p:nvPicPr>
          <p:cNvPr id="6" name="Picture 5">
            <a:extLst>
              <a:ext uri="{FF2B5EF4-FFF2-40B4-BE49-F238E27FC236}">
                <a16:creationId xmlns:a16="http://schemas.microsoft.com/office/drawing/2014/main" id="{B0423CBD-538C-D0D4-9753-B685D8ADD900}"/>
              </a:ext>
              <a:ext uri="{C183D7F6-B498-43B3-948B-1728B52AA6E4}">
                <adec:decorative xmlns:adec="http://schemas.microsoft.com/office/drawing/2017/decorative" val="1"/>
              </a:ext>
            </a:extLst>
          </p:cNvPr>
          <p:cNvPicPr>
            <a:picLocks noChangeAspect="1"/>
          </p:cNvPicPr>
          <p:nvPr/>
        </p:nvPicPr>
        <p:blipFill>
          <a:blip r:embed="rId6"/>
          <a:srcRect t="6352" b="9517"/>
          <a:stretch/>
        </p:blipFill>
        <p:spPr>
          <a:xfrm>
            <a:off x="4302404" y="247370"/>
            <a:ext cx="4304214" cy="2072043"/>
          </a:xfrm>
          <a:prstGeom prst="rect">
            <a:avLst/>
          </a:prstGeom>
        </p:spPr>
      </p:pic>
      <p:sp>
        <p:nvSpPr>
          <p:cNvPr id="8" name="Rectangle 7">
            <a:extLst>
              <a:ext uri="{FF2B5EF4-FFF2-40B4-BE49-F238E27FC236}">
                <a16:creationId xmlns:a16="http://schemas.microsoft.com/office/drawing/2014/main" id="{1A99D0DA-03AC-B6C1-73FF-B41ABE96CD26}"/>
              </a:ext>
            </a:extLst>
          </p:cNvPr>
          <p:cNvSpPr/>
          <p:nvPr/>
        </p:nvSpPr>
        <p:spPr>
          <a:xfrm>
            <a:off x="3737500" y="2420809"/>
            <a:ext cx="4306824" cy="1758531"/>
          </a:xfrm>
          <a:prstGeom prst="rect">
            <a:avLst/>
          </a:prstGeom>
        </p:spPr>
        <p:txBody>
          <a:bodyPr vert="horz" lIns="91440" tIns="45720" rIns="91440" bIns="45720" rtlCol="0" anchor="ctr">
            <a:normAutofit/>
          </a:bodyPr>
          <a:lstStyle/>
          <a:p>
            <a:pPr defTabSz="914400">
              <a:lnSpc>
                <a:spcPct val="90000"/>
              </a:lnSpc>
              <a:spcAft>
                <a:spcPts val="600"/>
              </a:spcAft>
            </a:pPr>
            <a:r>
              <a:rPr lang="en-US" sz="1500" i="1" dirty="0">
                <a:solidFill>
                  <a:schemeClr val="bg1"/>
                </a:solidFill>
              </a:rPr>
              <a:t>STLR helped me accomplish soft skills that complimented my academic knowledge and helped me progress as a graduate. It gave me that extra bit of </a:t>
            </a:r>
            <a:r>
              <a:rPr lang="en-US" sz="1500" i="1" err="1">
                <a:solidFill>
                  <a:schemeClr val="bg1"/>
                </a:solidFill>
              </a:rPr>
              <a:t>armour</a:t>
            </a:r>
            <a:r>
              <a:rPr lang="en-US" sz="1500" i="1" dirty="0">
                <a:solidFill>
                  <a:schemeClr val="bg1"/>
                </a:solidFill>
              </a:rPr>
              <a:t> when it came to standing out from the crowd in interviews.”</a:t>
            </a:r>
            <a:endParaRPr lang="en-US" sz="1500">
              <a:solidFill>
                <a:schemeClr val="bg1"/>
              </a:solidFill>
              <a:ea typeface="Calibri"/>
              <a:cs typeface="Calibri"/>
            </a:endParaRPr>
          </a:p>
          <a:p>
            <a:pPr indent="-228600" defTabSz="914400">
              <a:lnSpc>
                <a:spcPct val="90000"/>
              </a:lnSpc>
              <a:spcAft>
                <a:spcPts val="600"/>
              </a:spcAft>
              <a:buFont typeface="Arial" panose="020B0604020202020204" pitchFamily="34" charset="0"/>
              <a:buChar char="•"/>
            </a:pPr>
            <a:endParaRPr lang="en-US" sz="1500" i="1" dirty="0">
              <a:solidFill>
                <a:schemeClr val="bg1"/>
              </a:solidFill>
              <a:ea typeface="Calibri"/>
              <a:cs typeface="Calibri"/>
            </a:endParaRPr>
          </a:p>
          <a:p>
            <a:pPr defTabSz="914400">
              <a:lnSpc>
                <a:spcPct val="90000"/>
              </a:lnSpc>
              <a:spcAft>
                <a:spcPts val="600"/>
              </a:spcAft>
            </a:pPr>
            <a:r>
              <a:rPr lang="en-US" sz="1500" i="1" dirty="0">
                <a:solidFill>
                  <a:schemeClr val="bg1"/>
                </a:solidFill>
              </a:rPr>
              <a:t>TU Dublin Accounting &amp; Finance Graduate 2020 </a:t>
            </a:r>
            <a:endParaRPr lang="en-US" sz="1500" i="1" dirty="0">
              <a:solidFill>
                <a:schemeClr val="bg1"/>
              </a:solidFill>
              <a:ea typeface="Calibri"/>
              <a:cs typeface="Calibri"/>
            </a:endParaRPr>
          </a:p>
        </p:txBody>
      </p:sp>
    </p:spTree>
    <p:extLst>
      <p:ext uri="{BB962C8B-B14F-4D97-AF65-F5344CB8AC3E}">
        <p14:creationId xmlns:p14="http://schemas.microsoft.com/office/powerpoint/2010/main" val="10108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6B9F-7CFA-C663-B719-5B55E5B38FE2}"/>
              </a:ext>
            </a:extLst>
          </p:cNvPr>
          <p:cNvSpPr>
            <a:spLocks noGrp="1"/>
          </p:cNvSpPr>
          <p:nvPr>
            <p:ph type="title"/>
          </p:nvPr>
        </p:nvSpPr>
        <p:spPr/>
        <p:txBody>
          <a:bodyPr/>
          <a:lstStyle/>
          <a:p>
            <a:r>
              <a:rPr lang="en-US" dirty="0">
                <a:ea typeface="Calibri"/>
                <a:cs typeface="Calibri"/>
              </a:rPr>
              <a:t>STLR Workshop Activity</a:t>
            </a:r>
            <a:endParaRPr lang="en-US" dirty="0"/>
          </a:p>
        </p:txBody>
      </p:sp>
      <p:sp>
        <p:nvSpPr>
          <p:cNvPr id="3" name="Content Placeholder 2">
            <a:extLst>
              <a:ext uri="{FF2B5EF4-FFF2-40B4-BE49-F238E27FC236}">
                <a16:creationId xmlns:a16="http://schemas.microsoft.com/office/drawing/2014/main" id="{5463962A-CBA4-41F6-6730-401DAE7321DE}"/>
              </a:ext>
            </a:extLst>
          </p:cNvPr>
          <p:cNvSpPr>
            <a:spLocks noGrp="1"/>
          </p:cNvSpPr>
          <p:nvPr>
            <p:ph idx="1"/>
          </p:nvPr>
        </p:nvSpPr>
        <p:spPr/>
        <p:txBody>
          <a:bodyPr vert="horz" lIns="91440" tIns="45720" rIns="91440" bIns="45720" rtlCol="0" anchor="t">
            <a:normAutofit/>
          </a:bodyPr>
          <a:lstStyle/>
          <a:p>
            <a:r>
              <a:rPr lang="en-US">
                <a:ea typeface="Calibri"/>
                <a:cs typeface="Calibri"/>
              </a:rPr>
              <a:t>STLR tagging activity </a:t>
            </a:r>
          </a:p>
          <a:p>
            <a:r>
              <a:rPr lang="en-US" dirty="0">
                <a:ea typeface="Calibri"/>
                <a:cs typeface="Calibri"/>
              </a:rPr>
              <a:t>UD assessment </a:t>
            </a:r>
          </a:p>
          <a:p>
            <a:pPr marL="0" indent="0">
              <a:buNone/>
            </a:pPr>
            <a:endParaRPr lang="en-US" dirty="0">
              <a:ea typeface="Calibri"/>
              <a:cs typeface="Calibri"/>
            </a:endParaRPr>
          </a:p>
        </p:txBody>
      </p:sp>
    </p:spTree>
    <p:extLst>
      <p:ext uri="{BB962C8B-B14F-4D97-AF65-F5344CB8AC3E}">
        <p14:creationId xmlns:p14="http://schemas.microsoft.com/office/powerpoint/2010/main" val="219151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F0B685-78A5-7FC3-5BED-DEBF51E35A50}"/>
              </a:ext>
            </a:extLst>
          </p:cNvPr>
          <p:cNvSpPr>
            <a:spLocks noGrp="1"/>
          </p:cNvSpPr>
          <p:nvPr>
            <p:ph type="title"/>
          </p:nvPr>
        </p:nvSpPr>
        <p:spPr>
          <a:xfrm>
            <a:off x="595246" y="290197"/>
            <a:ext cx="7549592" cy="973836"/>
          </a:xfrm>
        </p:spPr>
        <p:txBody>
          <a:bodyPr vert="horz" lIns="91440" tIns="45720" rIns="91440" bIns="45720" rtlCol="0" anchor="b">
            <a:normAutofit/>
          </a:bodyPr>
          <a:lstStyle/>
          <a:p>
            <a:pPr algn="l" defTabSz="914400">
              <a:lnSpc>
                <a:spcPct val="90000"/>
              </a:lnSpc>
            </a:pPr>
            <a:r>
              <a:rPr lang="en-US" sz="3600" kern="1200">
                <a:solidFill>
                  <a:schemeClr val="tx1"/>
                </a:solidFill>
                <a:latin typeface="+mj-lt"/>
                <a:ea typeface="+mj-ea"/>
                <a:cs typeface="+mj-cs"/>
              </a:rPr>
              <a:t>How STLR Bridges the Gap</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499133"/>
            <a:ext cx="8590945" cy="586275"/>
          </a:xfrm>
          <a:prstGeom prst="rect">
            <a:avLst/>
          </a:prstGeom>
          <a:solidFill>
            <a:srgbClr val="063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2009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F44BB5CC-5EA9-427A-F8F4-E54481C21222}"/>
              </a:ext>
            </a:extLst>
          </p:cNvPr>
          <p:cNvSpPr txBox="1">
            <a:spLocks/>
          </p:cNvSpPr>
          <p:nvPr/>
        </p:nvSpPr>
        <p:spPr>
          <a:xfrm>
            <a:off x="595245" y="1949631"/>
            <a:ext cx="3398174" cy="2729588"/>
          </a:xfrm>
          <a:prstGeom prst="rect">
            <a:avLst/>
          </a:prstGeom>
        </p:spPr>
        <p:txBody>
          <a:bodyPr vert="horz" lIns="91440" tIns="45720" rIns="91440" bIns="45720" rtlCol="0" anchor="ctr">
            <a:normAutofit/>
          </a:bodyPr>
          <a:lstStyle>
            <a:lvl1pPr marL="342896" indent="-342896" algn="l" defTabSz="457195" rtl="0" eaLnBrk="1" latinLnBrk="0" hangingPunct="1">
              <a:spcBef>
                <a:spcPct val="20000"/>
              </a:spcBef>
              <a:buFont typeface="Arial"/>
              <a:buChar char="•"/>
              <a:defRPr sz="3200" kern="1200">
                <a:solidFill>
                  <a:schemeClr val="tx1"/>
                </a:solidFill>
                <a:latin typeface="+mn-lt"/>
                <a:ea typeface="+mn-ea"/>
                <a:cs typeface="+mn-cs"/>
              </a:defRPr>
            </a:lvl1pPr>
            <a:lvl2pPr marL="742940" indent="-285746" algn="l" defTabSz="457195" rtl="0" eaLnBrk="1" latinLnBrk="0" hangingPunct="1">
              <a:spcBef>
                <a:spcPct val="20000"/>
              </a:spcBef>
              <a:buFont typeface="Arial"/>
              <a:buChar char="–"/>
              <a:defRPr sz="2800" kern="1200">
                <a:solidFill>
                  <a:schemeClr val="tx1"/>
                </a:solidFill>
                <a:latin typeface="+mn-lt"/>
                <a:ea typeface="+mn-ea"/>
                <a:cs typeface="+mn-cs"/>
              </a:defRPr>
            </a:lvl2pPr>
            <a:lvl3pPr marL="1142986" indent="-228597" algn="l" defTabSz="457195" rtl="0" eaLnBrk="1" latinLnBrk="0" hangingPunct="1">
              <a:spcBef>
                <a:spcPct val="20000"/>
              </a:spcBef>
              <a:buFont typeface="Arial"/>
              <a:buChar char="•"/>
              <a:defRPr sz="2400" kern="1200">
                <a:solidFill>
                  <a:schemeClr val="tx1"/>
                </a:solidFill>
                <a:latin typeface="+mn-lt"/>
                <a:ea typeface="+mn-ea"/>
                <a:cs typeface="+mn-cs"/>
              </a:defRPr>
            </a:lvl3pPr>
            <a:lvl4pPr marL="1600181" indent="-228597" algn="l" defTabSz="457195" rtl="0" eaLnBrk="1" latinLnBrk="0" hangingPunct="1">
              <a:spcBef>
                <a:spcPct val="20000"/>
              </a:spcBef>
              <a:buFont typeface="Arial"/>
              <a:buChar char="–"/>
              <a:defRPr sz="2000" kern="1200">
                <a:solidFill>
                  <a:schemeClr val="tx1"/>
                </a:solidFill>
                <a:latin typeface="+mn-lt"/>
                <a:ea typeface="+mn-ea"/>
                <a:cs typeface="+mn-cs"/>
              </a:defRPr>
            </a:lvl4pPr>
            <a:lvl5pPr marL="2057374" indent="-228597" algn="l" defTabSz="457195" rtl="0" eaLnBrk="1" latinLnBrk="0" hangingPunct="1">
              <a:spcBef>
                <a:spcPct val="20000"/>
              </a:spcBef>
              <a:buFont typeface="Arial"/>
              <a:buChar char="»"/>
              <a:defRPr sz="2000" kern="1200">
                <a:solidFill>
                  <a:schemeClr val="tx1"/>
                </a:solidFill>
                <a:latin typeface="+mn-lt"/>
                <a:ea typeface="+mn-ea"/>
                <a:cs typeface="+mn-cs"/>
              </a:defRPr>
            </a:lvl5pPr>
            <a:lvl6pPr marL="2514569" indent="-228597"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3" indent="-228597"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7" indent="-228597"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1" indent="-228597" algn="l" defTabSz="457195" rtl="0" eaLnBrk="1" latinLnBrk="0" hangingPunct="1">
              <a:spcBef>
                <a:spcPct val="20000"/>
              </a:spcBef>
              <a:buFont typeface="Arial"/>
              <a:buChar char="•"/>
              <a:defRPr sz="2000" kern="1200">
                <a:solidFill>
                  <a:schemeClr val="tx1"/>
                </a:solidFill>
                <a:latin typeface="+mn-lt"/>
                <a:ea typeface="+mn-ea"/>
                <a:cs typeface="+mn-cs"/>
              </a:defRPr>
            </a:lvl9pPr>
          </a:lstStyle>
          <a:p>
            <a:pPr marL="0" indent="-228600" defTabSz="914400">
              <a:lnSpc>
                <a:spcPct val="90000"/>
              </a:lnSpc>
              <a:buFont typeface="Arial" panose="020B0604020202020204" pitchFamily="34" charset="0"/>
              <a:buChar char="•"/>
            </a:pPr>
            <a:r>
              <a:rPr lang="en-US" sz="1200"/>
              <a:t>The STLR transcript </a:t>
            </a:r>
          </a:p>
          <a:p>
            <a:pPr marL="342265" indent="-228600" defTabSz="914400">
              <a:lnSpc>
                <a:spcPct val="90000"/>
              </a:lnSpc>
              <a:buFont typeface="Arial" panose="020B0604020202020204" pitchFamily="34" charset="0"/>
              <a:buChar char="•"/>
            </a:pPr>
            <a:endParaRPr lang="en-US" sz="1200"/>
          </a:p>
          <a:p>
            <a:pPr marL="342265" indent="-228600" defTabSz="914400">
              <a:lnSpc>
                <a:spcPct val="90000"/>
              </a:lnSpc>
              <a:buFont typeface="Arial" panose="020B0604020202020204" pitchFamily="34" charset="0"/>
              <a:buChar char="•"/>
            </a:pPr>
            <a:r>
              <a:rPr lang="en-US" sz="1200"/>
              <a:t>Tells a prospective employer more about the student than a traditional academic transcript.</a:t>
            </a:r>
          </a:p>
          <a:p>
            <a:pPr marL="342265" indent="-228600" defTabSz="914400">
              <a:lnSpc>
                <a:spcPct val="90000"/>
              </a:lnSpc>
              <a:buFont typeface="Arial" panose="020B0604020202020204" pitchFamily="34" charset="0"/>
              <a:buChar char="•"/>
            </a:pPr>
            <a:endParaRPr lang="en-US" sz="1200"/>
          </a:p>
          <a:p>
            <a:pPr marL="342265" indent="-228600" defTabSz="914400">
              <a:lnSpc>
                <a:spcPct val="90000"/>
              </a:lnSpc>
              <a:buFont typeface="Arial" panose="020B0604020202020204" pitchFamily="34" charset="0"/>
              <a:buChar char="•"/>
            </a:pPr>
            <a:r>
              <a:rPr lang="en-US" sz="1200"/>
              <a:t>Provides a more holistic view of the student capturing learning inside and outside of the classroom supplementing the academic transcript.</a:t>
            </a:r>
          </a:p>
          <a:p>
            <a:pPr marL="342265" indent="-228600" defTabSz="914400">
              <a:lnSpc>
                <a:spcPct val="90000"/>
              </a:lnSpc>
              <a:buFont typeface="Arial" panose="020B0604020202020204" pitchFamily="34" charset="0"/>
              <a:buChar char="•"/>
            </a:pPr>
            <a:endParaRPr lang="en-US" sz="1200"/>
          </a:p>
          <a:p>
            <a:pPr marL="342265" indent="-228600" defTabSz="914400">
              <a:lnSpc>
                <a:spcPct val="90000"/>
              </a:lnSpc>
              <a:buFont typeface="Arial" panose="020B0604020202020204" pitchFamily="34" charset="0"/>
              <a:buChar char="•"/>
            </a:pPr>
            <a:r>
              <a:rPr lang="en-US" sz="1200"/>
              <a:t>Helps students articulate, to employers, the employability skills they have developed.</a:t>
            </a:r>
          </a:p>
        </p:txBody>
      </p:sp>
      <p:pic>
        <p:nvPicPr>
          <p:cNvPr id="4" name="Content Placeholder 3" descr="Logo for the AHEAD 2025 Conference: Bridging the Gap">
            <a:extLst>
              <a:ext uri="{FF2B5EF4-FFF2-40B4-BE49-F238E27FC236}">
                <a16:creationId xmlns:a16="http://schemas.microsoft.com/office/drawing/2014/main" id="{69BF075D-2C10-C991-39F7-4EFDB7AAB18D}"/>
              </a:ext>
            </a:extLst>
          </p:cNvPr>
          <p:cNvPicPr>
            <a:picLocks noGrp="1" noChangeAspect="1"/>
          </p:cNvPicPr>
          <p:nvPr>
            <p:ph idx="1"/>
          </p:nvPr>
        </p:nvPicPr>
        <p:blipFill>
          <a:blip r:embed="rId2"/>
          <a:stretch>
            <a:fillRect/>
          </a:stretch>
        </p:blipFill>
        <p:spPr>
          <a:xfrm>
            <a:off x="4433649" y="2536603"/>
            <a:ext cx="3862707" cy="1438858"/>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1030" y="1734770"/>
            <a:ext cx="586275" cy="114287"/>
          </a:xfrm>
          <a:prstGeom prst="rect">
            <a:avLst/>
          </a:prstGeom>
          <a:solidFill>
            <a:srgbClr val="063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068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3A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7229" y="142970"/>
            <a:ext cx="7155459" cy="1461099"/>
          </a:xfrm>
        </p:spPr>
        <p:txBody>
          <a:bodyPr>
            <a:normAutofit fontScale="90000"/>
          </a:bodyPr>
          <a:lstStyle/>
          <a:p>
            <a:r>
              <a:rPr lang="en-US" sz="3100" b="1" i="1" dirty="0">
                <a:solidFill>
                  <a:schemeClr val="bg1"/>
                </a:solidFill>
              </a:rPr>
              <a:t>Student Transformative Learning Record </a:t>
            </a:r>
            <a:br>
              <a:rPr lang="en-US" sz="3100" b="1" i="1" dirty="0">
                <a:solidFill>
                  <a:schemeClr val="bg1"/>
                </a:solidFill>
                <a:ea typeface="Calibri"/>
                <a:cs typeface="Calibri"/>
              </a:rPr>
            </a:br>
            <a:br>
              <a:rPr lang="en-US" sz="3100" b="1" i="1" dirty="0"/>
            </a:br>
            <a:r>
              <a:rPr lang="en-US" sz="3100" b="1" i="1" dirty="0">
                <a:solidFill>
                  <a:schemeClr val="bg1"/>
                </a:solidFill>
                <a:ea typeface="Calibri"/>
                <a:cs typeface="Calibri"/>
              </a:rPr>
              <a:t>Employability Skills Transcript</a:t>
            </a:r>
          </a:p>
        </p:txBody>
      </p:sp>
      <p:pic>
        <p:nvPicPr>
          <p:cNvPr id="2050" name="Picture 2" descr="Questions and answers Vector Icons free download in SVG, PNG For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663" y="1280617"/>
            <a:ext cx="4023354" cy="40233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1C0D85A-CC9C-2408-966A-B17096F6BBC4}"/>
              </a:ext>
            </a:extLst>
          </p:cNvPr>
          <p:cNvSpPr/>
          <p:nvPr/>
        </p:nvSpPr>
        <p:spPr>
          <a:xfrm>
            <a:off x="299998" y="2569861"/>
            <a:ext cx="2257938" cy="2354491"/>
          </a:xfrm>
          <a:prstGeom prst="rect">
            <a:avLst/>
          </a:prstGeom>
          <a:ln>
            <a:solidFill>
              <a:srgbClr val="0070C0"/>
            </a:solidFill>
          </a:ln>
          <a:effectLst/>
        </p:spPr>
        <p:txBody>
          <a:bodyPr wrap="square">
            <a:spAutoFit/>
          </a:bodyPr>
          <a:lstStyle/>
          <a:p>
            <a:pPr algn="ctr" defTabSz="685800"/>
            <a:r>
              <a:rPr lang="en-US" sz="1050" dirty="0">
                <a:solidFill>
                  <a:prstClr val="white"/>
                </a:solidFill>
                <a:latin typeface="Visuelt-Regular"/>
              </a:rPr>
              <a:t>Best Public Service </a:t>
            </a:r>
            <a:r>
              <a:rPr lang="en-US" sz="1050" dirty="0" err="1">
                <a:solidFill>
                  <a:prstClr val="white"/>
                </a:solidFill>
                <a:latin typeface="Visuelt-Regular"/>
              </a:rPr>
              <a:t>Organisation</a:t>
            </a:r>
            <a:r>
              <a:rPr lang="en-US" sz="1050" dirty="0">
                <a:solidFill>
                  <a:prstClr val="white"/>
                </a:solidFill>
                <a:latin typeface="Visuelt-Regular"/>
              </a:rPr>
              <a:t> Award </a:t>
            </a:r>
          </a:p>
          <a:p>
            <a:pPr algn="ctr" defTabSz="685800"/>
            <a:r>
              <a:rPr lang="en-US" sz="1050" dirty="0">
                <a:solidFill>
                  <a:prstClr val="white"/>
                </a:solidFill>
                <a:latin typeface="Visuelt-Regular"/>
              </a:rPr>
              <a:t> </a:t>
            </a:r>
          </a:p>
          <a:p>
            <a:pPr algn="ctr" defTabSz="685800"/>
            <a:r>
              <a:rPr lang="en-US" sz="1050" dirty="0">
                <a:solidFill>
                  <a:prstClr val="white"/>
                </a:solidFill>
                <a:latin typeface="Visuelt-Regular"/>
              </a:rPr>
              <a:t>Fingal Dublin Business Excellence and Corporate Social Responsibility Awards 2019</a:t>
            </a:r>
          </a:p>
          <a:p>
            <a:pPr algn="ctr" defTabSz="685800"/>
            <a:endParaRPr lang="en-US" sz="1050" dirty="0">
              <a:solidFill>
                <a:prstClr val="white"/>
              </a:solidFill>
              <a:latin typeface="Visuelt-Regular"/>
            </a:endParaRPr>
          </a:p>
          <a:p>
            <a:pPr algn="ctr" defTabSz="685800"/>
            <a:endParaRPr lang="en-US" sz="1050" dirty="0">
              <a:solidFill>
                <a:prstClr val="white"/>
              </a:solidFill>
              <a:latin typeface="Visuelt-Regular"/>
            </a:endParaRPr>
          </a:p>
          <a:p>
            <a:pPr algn="ctr" defTabSz="685800"/>
            <a:endParaRPr lang="en-US" sz="1050" dirty="0">
              <a:solidFill>
                <a:prstClr val="white"/>
              </a:solidFill>
              <a:latin typeface="Visuelt-Regular"/>
            </a:endParaRPr>
          </a:p>
          <a:p>
            <a:pPr algn="ctr" defTabSz="685800"/>
            <a:endParaRPr lang="en-US" sz="1050" dirty="0">
              <a:solidFill>
                <a:prstClr val="white"/>
              </a:solidFill>
              <a:latin typeface="Visuelt-Regular"/>
            </a:endParaRPr>
          </a:p>
          <a:p>
            <a:pPr algn="ctr" defTabSz="685800"/>
            <a:endParaRPr lang="en-US" sz="1050" dirty="0">
              <a:solidFill>
                <a:prstClr val="white"/>
              </a:solidFill>
              <a:latin typeface="Visuelt-Regular"/>
            </a:endParaRPr>
          </a:p>
          <a:p>
            <a:pPr algn="ctr" defTabSz="685800"/>
            <a:endParaRPr lang="en-US" sz="1050" dirty="0">
              <a:solidFill>
                <a:prstClr val="white"/>
              </a:solidFill>
              <a:latin typeface="Visuelt-Regular"/>
            </a:endParaRPr>
          </a:p>
          <a:p>
            <a:pPr algn="ctr" defTabSz="685800"/>
            <a:endParaRPr lang="en-US" sz="1050" dirty="0">
              <a:solidFill>
                <a:prstClr val="white"/>
              </a:solidFill>
              <a:latin typeface="Visuelt-Regular"/>
            </a:endParaRPr>
          </a:p>
          <a:p>
            <a:pPr algn="ctr" defTabSz="685800"/>
            <a:endParaRPr lang="en-IE" sz="1050" dirty="0">
              <a:solidFill>
                <a:prstClr val="white"/>
              </a:solidFill>
              <a:latin typeface="Calibri"/>
            </a:endParaRPr>
          </a:p>
        </p:txBody>
      </p:sp>
      <p:pic>
        <p:nvPicPr>
          <p:cNvPr id="6" name="Picture 5">
            <a:extLst>
              <a:ext uri="{FF2B5EF4-FFF2-40B4-BE49-F238E27FC236}">
                <a16:creationId xmlns:a16="http://schemas.microsoft.com/office/drawing/2014/main" id="{7CD32243-75C8-9A1F-E307-6BF256506B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4424" y="3750706"/>
            <a:ext cx="1007143" cy="1092857"/>
          </a:xfrm>
          <a:prstGeom prst="rect">
            <a:avLst/>
          </a:prstGeom>
        </p:spPr>
      </p:pic>
    </p:spTree>
    <p:extLst>
      <p:ext uri="{BB962C8B-B14F-4D97-AF65-F5344CB8AC3E}">
        <p14:creationId xmlns:p14="http://schemas.microsoft.com/office/powerpoint/2010/main" val="4084095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91501-9F19-F556-6A70-473CCF56003F}"/>
              </a:ext>
            </a:extLst>
          </p:cNvPr>
          <p:cNvSpPr>
            <a:spLocks noGrp="1"/>
          </p:cNvSpPr>
          <p:nvPr>
            <p:ph type="title"/>
          </p:nvPr>
        </p:nvSpPr>
        <p:spPr/>
        <p:txBody>
          <a:bodyPr/>
          <a:lstStyle/>
          <a:p>
            <a:r>
              <a:rPr lang="en-US" dirty="0">
                <a:solidFill>
                  <a:schemeClr val="tx2"/>
                </a:solidFill>
                <a:ea typeface="Calibri"/>
                <a:cs typeface="Calibri"/>
              </a:rPr>
              <a:t>Transform Edu</a:t>
            </a:r>
          </a:p>
        </p:txBody>
      </p:sp>
      <p:sp>
        <p:nvSpPr>
          <p:cNvPr id="3" name="Content Placeholder 2">
            <a:extLst>
              <a:ext uri="{FF2B5EF4-FFF2-40B4-BE49-F238E27FC236}">
                <a16:creationId xmlns:a16="http://schemas.microsoft.com/office/drawing/2014/main" id="{F0E79443-3754-09A7-400E-4CF7E649D546}"/>
              </a:ext>
            </a:extLst>
          </p:cNvPr>
          <p:cNvSpPr>
            <a:spLocks noGrp="1"/>
          </p:cNvSpPr>
          <p:nvPr>
            <p:ph idx="1"/>
          </p:nvPr>
        </p:nvSpPr>
        <p:spPr/>
        <p:txBody>
          <a:bodyPr vert="horz" lIns="91440" tIns="45720" rIns="91440" bIns="45720" rtlCol="0" anchor="t">
            <a:normAutofit fontScale="85000" lnSpcReduction="10000"/>
          </a:bodyPr>
          <a:lstStyle/>
          <a:p>
            <a:pPr marL="0" indent="0">
              <a:buNone/>
            </a:pPr>
            <a:r>
              <a:rPr lang="en-US" sz="1800">
                <a:ea typeface="Calibri"/>
                <a:cs typeface="Calibri"/>
              </a:rPr>
              <a:t>Recap: The Transform-Edu study involved offering students a range of co- and extra-</a:t>
            </a:r>
            <a:r>
              <a:rPr lang="en-US" sz="1800" dirty="0">
                <a:ea typeface="Calibri"/>
                <a:cs typeface="Calibri"/>
              </a:rPr>
              <a:t>curricular events/workshops to enable them to develop dynamic 21</a:t>
            </a:r>
            <a:r>
              <a:rPr lang="en-US" sz="1800" baseline="30000" dirty="0">
                <a:ea typeface="Calibri"/>
                <a:cs typeface="Calibri"/>
              </a:rPr>
              <a:t>st</a:t>
            </a:r>
            <a:r>
              <a:rPr lang="en-US" sz="1800" dirty="0">
                <a:ea typeface="Calibri"/>
                <a:cs typeface="Calibri"/>
              </a:rPr>
              <a:t> century graduate profiles.</a:t>
            </a:r>
          </a:p>
          <a:p>
            <a:pPr marL="0" indent="0">
              <a:buNone/>
            </a:pPr>
            <a:endParaRPr lang="en-US" sz="1800" dirty="0">
              <a:ea typeface="Calibri"/>
              <a:cs typeface="Calibri"/>
            </a:endParaRPr>
          </a:p>
          <a:p>
            <a:pPr marL="0" indent="0">
              <a:buNone/>
            </a:pPr>
            <a:r>
              <a:rPr lang="en-US" sz="1800" dirty="0">
                <a:latin typeface="Calibri"/>
                <a:ea typeface="Calibri"/>
                <a:cs typeface="Calibri"/>
              </a:rPr>
              <a:t>In collaboration with employers, work-readiness workshops were designed to enable students to develop the specific social and emotional skills that employers were seeking in their area of study.  </a:t>
            </a:r>
          </a:p>
          <a:p>
            <a:pPr marL="0" indent="0">
              <a:buNone/>
            </a:pPr>
            <a:endParaRPr lang="en-US" sz="1800" dirty="0">
              <a:latin typeface="Calibri"/>
              <a:ea typeface="Calibri"/>
              <a:cs typeface="Calibri"/>
            </a:endParaRPr>
          </a:p>
          <a:p>
            <a:pPr marL="0" indent="0">
              <a:buNone/>
            </a:pPr>
            <a:r>
              <a:rPr lang="en-US" sz="1800" dirty="0">
                <a:latin typeface="Calibri"/>
                <a:ea typeface="Calibri"/>
                <a:cs typeface="Calibri"/>
              </a:rPr>
              <a:t>Attendance at these workshops resulted in.....</a:t>
            </a:r>
          </a:p>
          <a:p>
            <a:pPr marL="0" indent="0">
              <a:buNone/>
            </a:pPr>
            <a:endParaRPr lang="en-US" sz="1800" dirty="0">
              <a:latin typeface="Calibri"/>
              <a:ea typeface="Calibri"/>
              <a:cs typeface="Calibri"/>
            </a:endParaRPr>
          </a:p>
          <a:p>
            <a:pPr>
              <a:buNone/>
            </a:pPr>
            <a:r>
              <a:rPr lang="en-US" sz="2600" dirty="0">
                <a:latin typeface="Arial"/>
                <a:ea typeface="Calibri"/>
                <a:cs typeface="Arial"/>
              </a:rPr>
              <a:t>1.</a:t>
            </a:r>
            <a:r>
              <a:rPr lang="en-US" sz="2600" dirty="0">
                <a:solidFill>
                  <a:srgbClr val="004C6C"/>
                </a:solidFill>
                <a:ea typeface="Calibri"/>
                <a:cs typeface="Calibri"/>
              </a:rPr>
              <a:t>High percentage of student hires.</a:t>
            </a:r>
            <a:endParaRPr lang="en-US" dirty="0"/>
          </a:p>
          <a:p>
            <a:pPr>
              <a:buNone/>
            </a:pPr>
            <a:r>
              <a:rPr lang="en-US" sz="2600" dirty="0">
                <a:latin typeface="Arial"/>
                <a:ea typeface="Calibri"/>
                <a:cs typeface="Arial"/>
              </a:rPr>
              <a:t>3.</a:t>
            </a:r>
            <a:r>
              <a:rPr lang="en-US" sz="2600" dirty="0">
                <a:solidFill>
                  <a:srgbClr val="004C6C"/>
                </a:solidFill>
                <a:ea typeface="Calibri"/>
                <a:cs typeface="Calibri"/>
              </a:rPr>
              <a:t>Improved self-perception of employability for students.</a:t>
            </a:r>
            <a:endParaRPr lang="en-US" dirty="0"/>
          </a:p>
          <a:p>
            <a:pPr>
              <a:buNone/>
            </a:pPr>
            <a:r>
              <a:rPr lang="en-US" sz="2600" dirty="0">
                <a:latin typeface="Arial"/>
                <a:ea typeface="Calibri"/>
                <a:cs typeface="Arial"/>
              </a:rPr>
              <a:t>4.</a:t>
            </a:r>
            <a:r>
              <a:rPr lang="en-US" sz="2600" dirty="0">
                <a:solidFill>
                  <a:srgbClr val="004C6C"/>
                </a:solidFill>
                <a:ea typeface="Calibri"/>
                <a:cs typeface="Calibri"/>
              </a:rPr>
              <a:t>Direct access to work-ready graduates for employers</a:t>
            </a:r>
            <a:r>
              <a:rPr lang="en-US" sz="2600" dirty="0">
                <a:solidFill>
                  <a:srgbClr val="004C6C"/>
                </a:solidFill>
                <a:ea typeface="+mn-lt"/>
                <a:cs typeface="+mn-lt"/>
              </a:rPr>
              <a:t>.</a:t>
            </a:r>
            <a:endParaRPr lang="en-US" dirty="0"/>
          </a:p>
          <a:p>
            <a:pPr marL="0" indent="0">
              <a:buNone/>
            </a:pPr>
            <a:endParaRPr lang="en-US" sz="1800" dirty="0">
              <a:ea typeface="Calibri"/>
              <a:cs typeface="Calibri"/>
            </a:endParaRPr>
          </a:p>
          <a:p>
            <a:pPr algn="just">
              <a:buNone/>
            </a:pPr>
            <a:endParaRPr lang="en-US" sz="1800" dirty="0">
              <a:solidFill>
                <a:srgbClr val="000000"/>
              </a:solidFill>
              <a:ea typeface="Calibri"/>
              <a:cs typeface="Calibri"/>
            </a:endParaRPr>
          </a:p>
          <a:p>
            <a:pPr marL="0" indent="0">
              <a:buNone/>
            </a:pPr>
            <a:endParaRPr lang="en-US" dirty="0">
              <a:solidFill>
                <a:srgbClr val="FF0000"/>
              </a:solidFill>
              <a:ea typeface="Calibri"/>
              <a:cs typeface="Calibri"/>
            </a:endParaRPr>
          </a:p>
        </p:txBody>
      </p:sp>
    </p:spTree>
    <p:extLst>
      <p:ext uri="{BB962C8B-B14F-4D97-AF65-F5344CB8AC3E}">
        <p14:creationId xmlns:p14="http://schemas.microsoft.com/office/powerpoint/2010/main" val="360859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5B02-F056-6B82-938A-098A542829A5}"/>
              </a:ext>
            </a:extLst>
          </p:cNvPr>
          <p:cNvSpPr>
            <a:spLocks noGrp="1"/>
          </p:cNvSpPr>
          <p:nvPr>
            <p:ph type="title"/>
          </p:nvPr>
        </p:nvSpPr>
        <p:spPr/>
        <p:txBody>
          <a:bodyPr/>
          <a:lstStyle/>
          <a:p>
            <a:r>
              <a:rPr lang="en-US" dirty="0">
                <a:solidFill>
                  <a:srgbClr val="FF0000"/>
                </a:solidFill>
                <a:ea typeface="Calibri"/>
                <a:cs typeface="Calibri"/>
              </a:rPr>
              <a:t>UD &amp; Employability</a:t>
            </a:r>
          </a:p>
        </p:txBody>
      </p:sp>
      <p:sp>
        <p:nvSpPr>
          <p:cNvPr id="3" name="Content Placeholder 2">
            <a:extLst>
              <a:ext uri="{FF2B5EF4-FFF2-40B4-BE49-F238E27FC236}">
                <a16:creationId xmlns:a16="http://schemas.microsoft.com/office/drawing/2014/main" id="{8AE99251-8257-4DAA-DDD1-A6130A590E12}"/>
              </a:ext>
            </a:extLst>
          </p:cNvPr>
          <p:cNvSpPr>
            <a:spLocks noGrp="1"/>
          </p:cNvSpPr>
          <p:nvPr>
            <p:ph idx="1"/>
          </p:nvPr>
        </p:nvSpPr>
        <p:spPr/>
        <p:txBody>
          <a:bodyPr vert="horz" lIns="91440" tIns="45720" rIns="91440" bIns="45720" rtlCol="0" anchor="t">
            <a:normAutofit/>
          </a:bodyPr>
          <a:lstStyle/>
          <a:p>
            <a:pPr marL="0" indent="0">
              <a:buNone/>
            </a:pPr>
            <a:r>
              <a:rPr lang="en-US">
                <a:solidFill>
                  <a:srgbClr val="FF0000"/>
                </a:solidFill>
                <a:ea typeface="Calibri"/>
                <a:cs typeface="Calibri"/>
              </a:rPr>
              <a:t>Recap:</a:t>
            </a:r>
            <a:endParaRPr lang="en-US" dirty="0">
              <a:ea typeface="Calibri"/>
              <a:cs typeface="Calibri"/>
            </a:endParaRPr>
          </a:p>
        </p:txBody>
      </p:sp>
    </p:spTree>
    <p:extLst>
      <p:ext uri="{BB962C8B-B14F-4D97-AF65-F5344CB8AC3E}">
        <p14:creationId xmlns:p14="http://schemas.microsoft.com/office/powerpoint/2010/main" val="88265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3C0A5F-6206-3F4D-B250-CEC2B2442A3E}"/>
              </a:ext>
            </a:extLst>
          </p:cNvPr>
          <p:cNvSpPr txBox="1">
            <a:spLocks noGrp="1"/>
          </p:cNvSpPr>
          <p:nvPr>
            <p:ph type="title" idx="4294967295"/>
          </p:nvPr>
        </p:nvSpPr>
        <p:spPr>
          <a:xfrm>
            <a:off x="194512" y="83584"/>
            <a:ext cx="219921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Calibri"/>
                <a:cs typeface="Calibri"/>
              </a:rPr>
              <a:t>What is STLR?</a:t>
            </a:r>
          </a:p>
        </p:txBody>
      </p:sp>
      <p:sp>
        <p:nvSpPr>
          <p:cNvPr id="7" name="Rounded Rectangle 6"/>
          <p:cNvSpPr/>
          <p:nvPr/>
        </p:nvSpPr>
        <p:spPr>
          <a:xfrm>
            <a:off x="103286" y="782606"/>
            <a:ext cx="2604471" cy="919158"/>
          </a:xfrm>
          <a:prstGeom prst="round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t>STLR “stellar”</a:t>
            </a:r>
            <a:endParaRPr lang="en-IE" sz="2400" b="1" dirty="0"/>
          </a:p>
        </p:txBody>
      </p:sp>
      <p:sp>
        <p:nvSpPr>
          <p:cNvPr id="10" name="Rounded Rectangle 9"/>
          <p:cNvSpPr/>
          <p:nvPr/>
        </p:nvSpPr>
        <p:spPr>
          <a:xfrm>
            <a:off x="103286" y="2258134"/>
            <a:ext cx="2604471" cy="2242106"/>
          </a:xfrm>
          <a:prstGeom prst="roundRect">
            <a:avLst/>
          </a:prstGeom>
          <a:solidFill>
            <a:srgbClr val="063A5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t>Recording the development of students beyond their discipline</a:t>
            </a:r>
            <a:endParaRPr lang="en-IE" sz="2400" b="1">
              <a:ea typeface="Calibri"/>
              <a:cs typeface="Calibri"/>
            </a:endParaRPr>
          </a:p>
        </p:txBody>
      </p:sp>
      <p:sp>
        <p:nvSpPr>
          <p:cNvPr id="9" name="Rounded Rectangle 8"/>
          <p:cNvSpPr/>
          <p:nvPr/>
        </p:nvSpPr>
        <p:spPr>
          <a:xfrm>
            <a:off x="5866349" y="673464"/>
            <a:ext cx="2755978" cy="1764299"/>
          </a:xfrm>
          <a:prstGeom prst="roundRect">
            <a:avLst/>
          </a:prstGeom>
          <a:solidFill>
            <a:srgbClr val="063A5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t>Formally Records Employability Skills Development</a:t>
            </a:r>
            <a:endParaRPr lang="en-IE" sz="2400" b="1" dirty="0"/>
          </a:p>
        </p:txBody>
      </p:sp>
      <p:sp>
        <p:nvSpPr>
          <p:cNvPr id="11" name="Rounded Rectangle 10"/>
          <p:cNvSpPr/>
          <p:nvPr/>
        </p:nvSpPr>
        <p:spPr>
          <a:xfrm>
            <a:off x="5866348" y="2682099"/>
            <a:ext cx="2892641" cy="1443014"/>
          </a:xfrm>
          <a:prstGeom prst="roundRect">
            <a:avLst/>
          </a:prstGeom>
          <a:solidFill>
            <a:srgbClr val="063A5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t>Transformative Learning Transcript &amp; Digital Badge</a:t>
            </a:r>
            <a:endParaRPr lang="en-IE" sz="2400" b="1" dirty="0">
              <a:ea typeface="Calibri"/>
              <a:cs typeface="Calibri"/>
            </a:endParaRP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607" y="1314360"/>
            <a:ext cx="2206892" cy="2243527"/>
          </a:xfrm>
          <a:prstGeom prst="rect">
            <a:avLst/>
          </a:prstGeom>
          <a:ln w="57150">
            <a:solidFill>
              <a:schemeClr val="tx1"/>
            </a:solidFill>
          </a:ln>
        </p:spPr>
      </p:pic>
      <p:pic>
        <p:nvPicPr>
          <p:cNvPr id="2" name="Picture 1">
            <a:extLst>
              <a:ext uri="{FF2B5EF4-FFF2-40B4-BE49-F238E27FC236}">
                <a16:creationId xmlns:a16="http://schemas.microsoft.com/office/drawing/2014/main" id="{9D5868CE-EF7D-1733-1591-8634F5D052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14737" y="3709254"/>
            <a:ext cx="1343025" cy="12858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05563" y="66893"/>
            <a:ext cx="6358985"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3200" b="0" i="0" u="none" strike="noStrike" kern="1200" cap="none" spc="0" normalizeH="0" baseline="0" noProof="0" dirty="0">
                <a:ln>
                  <a:noFill/>
                </a:ln>
                <a:solidFill>
                  <a:schemeClr val="bg1">
                    <a:lumMod val="95000"/>
                  </a:schemeClr>
                </a:solidFill>
                <a:effectLst>
                  <a:outerShdw blurRad="38100" dist="38100" dir="2700000" algn="tl">
                    <a:srgbClr val="000000">
                      <a:alpha val="43137"/>
                    </a:srgbClr>
                  </a:outerShdw>
                </a:effectLst>
                <a:uLnTx/>
                <a:uFillTx/>
                <a:latin typeface="+mn-lt"/>
                <a:ea typeface="+mn-ea"/>
                <a:cs typeface="+mn-cs"/>
              </a:rPr>
              <a:t>Why did we bring STLR to TU Dublin?</a:t>
            </a:r>
          </a:p>
        </p:txBody>
      </p:sp>
      <p:sp>
        <p:nvSpPr>
          <p:cNvPr id="4" name="Freeform 5">
            <a:extLst>
              <a:ext uri="{FF2B5EF4-FFF2-40B4-BE49-F238E27FC236}">
                <a16:creationId xmlns:a16="http://schemas.microsoft.com/office/drawing/2014/main" id="{298466DF-52C9-486A-BF2A-40C51029AB67}"/>
              </a:ext>
              <a:ext uri="{C183D7F6-B498-43B3-948B-1728B52AA6E4}">
                <adec:decorative xmlns:adec="http://schemas.microsoft.com/office/drawing/2017/decorative" val="1"/>
              </a:ext>
            </a:extLst>
          </p:cNvPr>
          <p:cNvSpPr>
            <a:spLocks/>
          </p:cNvSpPr>
          <p:nvPr/>
        </p:nvSpPr>
        <p:spPr bwMode="auto">
          <a:xfrm>
            <a:off x="2466097" y="2002248"/>
            <a:ext cx="1641706" cy="1471784"/>
          </a:xfrm>
          <a:custGeom>
            <a:avLst/>
            <a:gdLst>
              <a:gd name="T0" fmla="*/ 1810 w 1979"/>
              <a:gd name="T1" fmla="*/ 795 h 2378"/>
              <a:gd name="T2" fmla="*/ 1859 w 1979"/>
              <a:gd name="T3" fmla="*/ 816 h 2378"/>
              <a:gd name="T4" fmla="*/ 1901 w 1979"/>
              <a:gd name="T5" fmla="*/ 859 h 2378"/>
              <a:gd name="T6" fmla="*/ 1925 w 1979"/>
              <a:gd name="T7" fmla="*/ 897 h 2378"/>
              <a:gd name="T8" fmla="*/ 1964 w 1979"/>
              <a:gd name="T9" fmla="*/ 912 h 2378"/>
              <a:gd name="T10" fmla="*/ 1131 w 1979"/>
              <a:gd name="T11" fmla="*/ 0 h 2378"/>
              <a:gd name="T12" fmla="*/ 1125 w 1979"/>
              <a:gd name="T13" fmla="*/ 24 h 2378"/>
              <a:gd name="T14" fmla="*/ 1152 w 1979"/>
              <a:gd name="T15" fmla="*/ 58 h 2378"/>
              <a:gd name="T16" fmla="*/ 1191 w 1979"/>
              <a:gd name="T17" fmla="*/ 82 h 2378"/>
              <a:gd name="T18" fmla="*/ 1229 w 1979"/>
              <a:gd name="T19" fmla="*/ 125 h 2378"/>
              <a:gd name="T20" fmla="*/ 1245 w 1979"/>
              <a:gd name="T21" fmla="*/ 178 h 2378"/>
              <a:gd name="T22" fmla="*/ 1242 w 1979"/>
              <a:gd name="T23" fmla="*/ 231 h 2378"/>
              <a:gd name="T24" fmla="*/ 1208 w 1979"/>
              <a:gd name="T25" fmla="*/ 297 h 2378"/>
              <a:gd name="T26" fmla="*/ 1145 w 1979"/>
              <a:gd name="T27" fmla="*/ 348 h 2378"/>
              <a:gd name="T28" fmla="*/ 1063 w 1979"/>
              <a:gd name="T29" fmla="*/ 375 h 2378"/>
              <a:gd name="T30" fmla="*/ 994 w 1979"/>
              <a:gd name="T31" fmla="*/ 378 h 2378"/>
              <a:gd name="T32" fmla="*/ 907 w 1979"/>
              <a:gd name="T33" fmla="*/ 357 h 2378"/>
              <a:gd name="T34" fmla="*/ 840 w 1979"/>
              <a:gd name="T35" fmla="*/ 312 h 2378"/>
              <a:gd name="T36" fmla="*/ 798 w 1979"/>
              <a:gd name="T37" fmla="*/ 249 h 2378"/>
              <a:gd name="T38" fmla="*/ 788 w 1979"/>
              <a:gd name="T39" fmla="*/ 194 h 2378"/>
              <a:gd name="T40" fmla="*/ 800 w 1979"/>
              <a:gd name="T41" fmla="*/ 136 h 2378"/>
              <a:gd name="T42" fmla="*/ 828 w 1979"/>
              <a:gd name="T43" fmla="*/ 95 h 2378"/>
              <a:gd name="T44" fmla="*/ 868 w 1979"/>
              <a:gd name="T45" fmla="*/ 65 h 2378"/>
              <a:gd name="T46" fmla="*/ 906 w 1979"/>
              <a:gd name="T47" fmla="*/ 33 h 2378"/>
              <a:gd name="T48" fmla="*/ 903 w 1979"/>
              <a:gd name="T49" fmla="*/ 0 h 2378"/>
              <a:gd name="T50" fmla="*/ 856 w 1979"/>
              <a:gd name="T51" fmla="*/ 1982 h 2378"/>
              <a:gd name="T52" fmla="*/ 894 w 1979"/>
              <a:gd name="T53" fmla="*/ 1991 h 2378"/>
              <a:gd name="T54" fmla="*/ 909 w 1979"/>
              <a:gd name="T55" fmla="*/ 2013 h 2378"/>
              <a:gd name="T56" fmla="*/ 900 w 1979"/>
              <a:gd name="T57" fmla="*/ 2039 h 2378"/>
              <a:gd name="T58" fmla="*/ 868 w 1979"/>
              <a:gd name="T59" fmla="*/ 2064 h 2378"/>
              <a:gd name="T60" fmla="*/ 828 w 1979"/>
              <a:gd name="T61" fmla="*/ 2095 h 2378"/>
              <a:gd name="T62" fmla="*/ 800 w 1979"/>
              <a:gd name="T63" fmla="*/ 2134 h 2378"/>
              <a:gd name="T64" fmla="*/ 788 w 1979"/>
              <a:gd name="T65" fmla="*/ 2193 h 2378"/>
              <a:gd name="T66" fmla="*/ 798 w 1979"/>
              <a:gd name="T67" fmla="*/ 2248 h 2378"/>
              <a:gd name="T68" fmla="*/ 840 w 1979"/>
              <a:gd name="T69" fmla="*/ 2311 h 2378"/>
              <a:gd name="T70" fmla="*/ 907 w 1979"/>
              <a:gd name="T71" fmla="*/ 2356 h 2378"/>
              <a:gd name="T72" fmla="*/ 994 w 1979"/>
              <a:gd name="T73" fmla="*/ 2376 h 2378"/>
              <a:gd name="T74" fmla="*/ 1063 w 1979"/>
              <a:gd name="T75" fmla="*/ 2374 h 2378"/>
              <a:gd name="T76" fmla="*/ 1145 w 1979"/>
              <a:gd name="T77" fmla="*/ 2347 h 2378"/>
              <a:gd name="T78" fmla="*/ 1206 w 1979"/>
              <a:gd name="T79" fmla="*/ 2296 h 2378"/>
              <a:gd name="T80" fmla="*/ 1242 w 1979"/>
              <a:gd name="T81" fmla="*/ 2230 h 2378"/>
              <a:gd name="T82" fmla="*/ 1245 w 1979"/>
              <a:gd name="T83" fmla="*/ 2178 h 2378"/>
              <a:gd name="T84" fmla="*/ 1227 w 1979"/>
              <a:gd name="T85" fmla="*/ 2124 h 2378"/>
              <a:gd name="T86" fmla="*/ 1191 w 1979"/>
              <a:gd name="T87" fmla="*/ 2081 h 2378"/>
              <a:gd name="T88" fmla="*/ 1155 w 1979"/>
              <a:gd name="T89" fmla="*/ 2058 h 2378"/>
              <a:gd name="T90" fmla="*/ 1128 w 1979"/>
              <a:gd name="T91" fmla="*/ 2033 h 2378"/>
              <a:gd name="T92" fmla="*/ 1127 w 1979"/>
              <a:gd name="T93" fmla="*/ 2006 h 2378"/>
              <a:gd name="T94" fmla="*/ 1146 w 1979"/>
              <a:gd name="T95" fmla="*/ 1988 h 2378"/>
              <a:gd name="T96" fmla="*/ 1979 w 1979"/>
              <a:gd name="T97" fmla="*/ 1982 h 2378"/>
              <a:gd name="T98" fmla="*/ 1964 w 1979"/>
              <a:gd name="T99" fmla="*/ 1130 h 2378"/>
              <a:gd name="T100" fmla="*/ 1925 w 1979"/>
              <a:gd name="T101" fmla="*/ 1143 h 2378"/>
              <a:gd name="T102" fmla="*/ 1901 w 1979"/>
              <a:gd name="T103" fmla="*/ 1182 h 2378"/>
              <a:gd name="T104" fmla="*/ 1859 w 1979"/>
              <a:gd name="T105" fmla="*/ 1224 h 2378"/>
              <a:gd name="T106" fmla="*/ 1810 w 1979"/>
              <a:gd name="T107" fmla="*/ 1246 h 2378"/>
              <a:gd name="T108" fmla="*/ 1759 w 1979"/>
              <a:gd name="T109" fmla="*/ 1248 h 2378"/>
              <a:gd name="T110" fmla="*/ 1690 w 1979"/>
              <a:gd name="T111" fmla="*/ 1222 h 2378"/>
              <a:gd name="T112" fmla="*/ 1637 w 1979"/>
              <a:gd name="T113" fmla="*/ 1166 h 2378"/>
              <a:gd name="T114" fmla="*/ 1602 w 1979"/>
              <a:gd name="T115" fmla="*/ 1088 h 2378"/>
              <a:gd name="T116" fmla="*/ 1595 w 1979"/>
              <a:gd name="T117" fmla="*/ 1021 h 2378"/>
              <a:gd name="T118" fmla="*/ 1610 w 1979"/>
              <a:gd name="T119" fmla="*/ 931 h 2378"/>
              <a:gd name="T120" fmla="*/ 1649 w 1979"/>
              <a:gd name="T121" fmla="*/ 858 h 2378"/>
              <a:gd name="T122" fmla="*/ 1707 w 1979"/>
              <a:gd name="T123" fmla="*/ 808 h 2378"/>
              <a:gd name="T124" fmla="*/ 1779 w 1979"/>
              <a:gd name="T125" fmla="*/ 79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8">
                <a:moveTo>
                  <a:pt x="1779" y="790"/>
                </a:moveTo>
                <a:lnTo>
                  <a:pt x="1779" y="790"/>
                </a:lnTo>
                <a:lnTo>
                  <a:pt x="1795" y="792"/>
                </a:lnTo>
                <a:lnTo>
                  <a:pt x="1810" y="795"/>
                </a:lnTo>
                <a:lnTo>
                  <a:pt x="1825" y="798"/>
                </a:lnTo>
                <a:lnTo>
                  <a:pt x="1837" y="804"/>
                </a:lnTo>
                <a:lnTo>
                  <a:pt x="1849" y="810"/>
                </a:lnTo>
                <a:lnTo>
                  <a:pt x="1859" y="816"/>
                </a:lnTo>
                <a:lnTo>
                  <a:pt x="1868" y="823"/>
                </a:lnTo>
                <a:lnTo>
                  <a:pt x="1877" y="831"/>
                </a:lnTo>
                <a:lnTo>
                  <a:pt x="1891" y="846"/>
                </a:lnTo>
                <a:lnTo>
                  <a:pt x="1901" y="859"/>
                </a:lnTo>
                <a:lnTo>
                  <a:pt x="1909" y="871"/>
                </a:lnTo>
                <a:lnTo>
                  <a:pt x="1909" y="871"/>
                </a:lnTo>
                <a:lnTo>
                  <a:pt x="1916" y="886"/>
                </a:lnTo>
                <a:lnTo>
                  <a:pt x="1925" y="897"/>
                </a:lnTo>
                <a:lnTo>
                  <a:pt x="1936" y="906"/>
                </a:lnTo>
                <a:lnTo>
                  <a:pt x="1945" y="910"/>
                </a:lnTo>
                <a:lnTo>
                  <a:pt x="1955" y="913"/>
                </a:lnTo>
                <a:lnTo>
                  <a:pt x="1964" y="912"/>
                </a:lnTo>
                <a:lnTo>
                  <a:pt x="1972" y="907"/>
                </a:lnTo>
                <a:lnTo>
                  <a:pt x="1979" y="900"/>
                </a:lnTo>
                <a:lnTo>
                  <a:pt x="1979" y="0"/>
                </a:lnTo>
                <a:lnTo>
                  <a:pt x="1131" y="0"/>
                </a:lnTo>
                <a:lnTo>
                  <a:pt x="1131" y="0"/>
                </a:lnTo>
                <a:lnTo>
                  <a:pt x="1127" y="7"/>
                </a:lnTo>
                <a:lnTo>
                  <a:pt x="1125" y="15"/>
                </a:lnTo>
                <a:lnTo>
                  <a:pt x="1125" y="24"/>
                </a:lnTo>
                <a:lnTo>
                  <a:pt x="1128" y="33"/>
                </a:lnTo>
                <a:lnTo>
                  <a:pt x="1134" y="42"/>
                </a:lnTo>
                <a:lnTo>
                  <a:pt x="1142" y="50"/>
                </a:lnTo>
                <a:lnTo>
                  <a:pt x="1152" y="58"/>
                </a:lnTo>
                <a:lnTo>
                  <a:pt x="1166" y="65"/>
                </a:lnTo>
                <a:lnTo>
                  <a:pt x="1166" y="65"/>
                </a:lnTo>
                <a:lnTo>
                  <a:pt x="1179" y="73"/>
                </a:lnTo>
                <a:lnTo>
                  <a:pt x="1191" y="82"/>
                </a:lnTo>
                <a:lnTo>
                  <a:pt x="1206" y="95"/>
                </a:lnTo>
                <a:lnTo>
                  <a:pt x="1214" y="104"/>
                </a:lnTo>
                <a:lnTo>
                  <a:pt x="1221" y="113"/>
                </a:lnTo>
                <a:lnTo>
                  <a:pt x="1229" y="125"/>
                </a:lnTo>
                <a:lnTo>
                  <a:pt x="1235" y="136"/>
                </a:lnTo>
                <a:lnTo>
                  <a:pt x="1239" y="149"/>
                </a:lnTo>
                <a:lnTo>
                  <a:pt x="1244" y="163"/>
                </a:lnTo>
                <a:lnTo>
                  <a:pt x="1245" y="178"/>
                </a:lnTo>
                <a:lnTo>
                  <a:pt x="1247" y="194"/>
                </a:lnTo>
                <a:lnTo>
                  <a:pt x="1247" y="194"/>
                </a:lnTo>
                <a:lnTo>
                  <a:pt x="1245" y="213"/>
                </a:lnTo>
                <a:lnTo>
                  <a:pt x="1242" y="231"/>
                </a:lnTo>
                <a:lnTo>
                  <a:pt x="1236" y="249"/>
                </a:lnTo>
                <a:lnTo>
                  <a:pt x="1229" y="266"/>
                </a:lnTo>
                <a:lnTo>
                  <a:pt x="1218" y="282"/>
                </a:lnTo>
                <a:lnTo>
                  <a:pt x="1208" y="297"/>
                </a:lnTo>
                <a:lnTo>
                  <a:pt x="1194" y="312"/>
                </a:lnTo>
                <a:lnTo>
                  <a:pt x="1179" y="326"/>
                </a:lnTo>
                <a:lnTo>
                  <a:pt x="1163" y="336"/>
                </a:lnTo>
                <a:lnTo>
                  <a:pt x="1145" y="348"/>
                </a:lnTo>
                <a:lnTo>
                  <a:pt x="1127" y="357"/>
                </a:lnTo>
                <a:lnTo>
                  <a:pt x="1106" y="364"/>
                </a:lnTo>
                <a:lnTo>
                  <a:pt x="1085" y="370"/>
                </a:lnTo>
                <a:lnTo>
                  <a:pt x="1063" y="375"/>
                </a:lnTo>
                <a:lnTo>
                  <a:pt x="1040" y="378"/>
                </a:lnTo>
                <a:lnTo>
                  <a:pt x="1018" y="379"/>
                </a:lnTo>
                <a:lnTo>
                  <a:pt x="1018" y="379"/>
                </a:lnTo>
                <a:lnTo>
                  <a:pt x="994" y="378"/>
                </a:lnTo>
                <a:lnTo>
                  <a:pt x="972" y="375"/>
                </a:lnTo>
                <a:lnTo>
                  <a:pt x="949" y="370"/>
                </a:lnTo>
                <a:lnTo>
                  <a:pt x="928" y="364"/>
                </a:lnTo>
                <a:lnTo>
                  <a:pt x="907" y="357"/>
                </a:lnTo>
                <a:lnTo>
                  <a:pt x="889" y="348"/>
                </a:lnTo>
                <a:lnTo>
                  <a:pt x="871" y="336"/>
                </a:lnTo>
                <a:lnTo>
                  <a:pt x="855" y="326"/>
                </a:lnTo>
                <a:lnTo>
                  <a:pt x="840" y="312"/>
                </a:lnTo>
                <a:lnTo>
                  <a:pt x="827" y="297"/>
                </a:lnTo>
                <a:lnTo>
                  <a:pt x="816" y="282"/>
                </a:lnTo>
                <a:lnTo>
                  <a:pt x="806" y="266"/>
                </a:lnTo>
                <a:lnTo>
                  <a:pt x="798" y="249"/>
                </a:lnTo>
                <a:lnTo>
                  <a:pt x="792" y="231"/>
                </a:lnTo>
                <a:lnTo>
                  <a:pt x="789" y="213"/>
                </a:lnTo>
                <a:lnTo>
                  <a:pt x="788" y="194"/>
                </a:lnTo>
                <a:lnTo>
                  <a:pt x="788" y="194"/>
                </a:lnTo>
                <a:lnTo>
                  <a:pt x="789" y="178"/>
                </a:lnTo>
                <a:lnTo>
                  <a:pt x="791" y="163"/>
                </a:lnTo>
                <a:lnTo>
                  <a:pt x="795" y="149"/>
                </a:lnTo>
                <a:lnTo>
                  <a:pt x="800" y="136"/>
                </a:lnTo>
                <a:lnTo>
                  <a:pt x="807" y="125"/>
                </a:lnTo>
                <a:lnTo>
                  <a:pt x="813" y="113"/>
                </a:lnTo>
                <a:lnTo>
                  <a:pt x="821" y="104"/>
                </a:lnTo>
                <a:lnTo>
                  <a:pt x="828" y="95"/>
                </a:lnTo>
                <a:lnTo>
                  <a:pt x="843" y="82"/>
                </a:lnTo>
                <a:lnTo>
                  <a:pt x="855" y="73"/>
                </a:lnTo>
                <a:lnTo>
                  <a:pt x="868" y="65"/>
                </a:lnTo>
                <a:lnTo>
                  <a:pt x="868" y="65"/>
                </a:lnTo>
                <a:lnTo>
                  <a:pt x="882" y="58"/>
                </a:lnTo>
                <a:lnTo>
                  <a:pt x="892" y="50"/>
                </a:lnTo>
                <a:lnTo>
                  <a:pt x="900" y="42"/>
                </a:lnTo>
                <a:lnTo>
                  <a:pt x="906" y="33"/>
                </a:lnTo>
                <a:lnTo>
                  <a:pt x="909" y="24"/>
                </a:lnTo>
                <a:lnTo>
                  <a:pt x="909" y="15"/>
                </a:lnTo>
                <a:lnTo>
                  <a:pt x="907" y="7"/>
                </a:lnTo>
                <a:lnTo>
                  <a:pt x="903" y="0"/>
                </a:lnTo>
                <a:lnTo>
                  <a:pt x="0" y="0"/>
                </a:lnTo>
                <a:lnTo>
                  <a:pt x="0" y="1982"/>
                </a:lnTo>
                <a:lnTo>
                  <a:pt x="856" y="1982"/>
                </a:lnTo>
                <a:lnTo>
                  <a:pt x="856" y="1982"/>
                </a:lnTo>
                <a:lnTo>
                  <a:pt x="867" y="1983"/>
                </a:lnTo>
                <a:lnTo>
                  <a:pt x="877" y="1985"/>
                </a:lnTo>
                <a:lnTo>
                  <a:pt x="886" y="1988"/>
                </a:lnTo>
                <a:lnTo>
                  <a:pt x="894" y="1991"/>
                </a:lnTo>
                <a:lnTo>
                  <a:pt x="900" y="1995"/>
                </a:lnTo>
                <a:lnTo>
                  <a:pt x="904" y="2001"/>
                </a:lnTo>
                <a:lnTo>
                  <a:pt x="907" y="2006"/>
                </a:lnTo>
                <a:lnTo>
                  <a:pt x="909" y="2013"/>
                </a:lnTo>
                <a:lnTo>
                  <a:pt x="909" y="2019"/>
                </a:lnTo>
                <a:lnTo>
                  <a:pt x="907" y="2025"/>
                </a:lnTo>
                <a:lnTo>
                  <a:pt x="904" y="2033"/>
                </a:lnTo>
                <a:lnTo>
                  <a:pt x="900" y="2039"/>
                </a:lnTo>
                <a:lnTo>
                  <a:pt x="894" y="2046"/>
                </a:lnTo>
                <a:lnTo>
                  <a:pt x="886" y="2052"/>
                </a:lnTo>
                <a:lnTo>
                  <a:pt x="877" y="2058"/>
                </a:lnTo>
                <a:lnTo>
                  <a:pt x="868" y="2064"/>
                </a:lnTo>
                <a:lnTo>
                  <a:pt x="868" y="2064"/>
                </a:lnTo>
                <a:lnTo>
                  <a:pt x="855" y="2072"/>
                </a:lnTo>
                <a:lnTo>
                  <a:pt x="843" y="2081"/>
                </a:lnTo>
                <a:lnTo>
                  <a:pt x="828" y="2095"/>
                </a:lnTo>
                <a:lnTo>
                  <a:pt x="821" y="2103"/>
                </a:lnTo>
                <a:lnTo>
                  <a:pt x="813" y="2113"/>
                </a:lnTo>
                <a:lnTo>
                  <a:pt x="806" y="2124"/>
                </a:lnTo>
                <a:lnTo>
                  <a:pt x="800" y="2134"/>
                </a:lnTo>
                <a:lnTo>
                  <a:pt x="795" y="2148"/>
                </a:lnTo>
                <a:lnTo>
                  <a:pt x="791" y="2161"/>
                </a:lnTo>
                <a:lnTo>
                  <a:pt x="788" y="2178"/>
                </a:lnTo>
                <a:lnTo>
                  <a:pt x="788" y="2193"/>
                </a:lnTo>
                <a:lnTo>
                  <a:pt x="788" y="2193"/>
                </a:lnTo>
                <a:lnTo>
                  <a:pt x="789" y="2212"/>
                </a:lnTo>
                <a:lnTo>
                  <a:pt x="792" y="2230"/>
                </a:lnTo>
                <a:lnTo>
                  <a:pt x="798" y="2248"/>
                </a:lnTo>
                <a:lnTo>
                  <a:pt x="806" y="2264"/>
                </a:lnTo>
                <a:lnTo>
                  <a:pt x="815" y="2281"/>
                </a:lnTo>
                <a:lnTo>
                  <a:pt x="827" y="2296"/>
                </a:lnTo>
                <a:lnTo>
                  <a:pt x="840" y="2311"/>
                </a:lnTo>
                <a:lnTo>
                  <a:pt x="855" y="2324"/>
                </a:lnTo>
                <a:lnTo>
                  <a:pt x="871" y="2336"/>
                </a:lnTo>
                <a:lnTo>
                  <a:pt x="888" y="2347"/>
                </a:lnTo>
                <a:lnTo>
                  <a:pt x="907" y="2356"/>
                </a:lnTo>
                <a:lnTo>
                  <a:pt x="928" y="2363"/>
                </a:lnTo>
                <a:lnTo>
                  <a:pt x="949" y="2369"/>
                </a:lnTo>
                <a:lnTo>
                  <a:pt x="970" y="2374"/>
                </a:lnTo>
                <a:lnTo>
                  <a:pt x="994" y="2376"/>
                </a:lnTo>
                <a:lnTo>
                  <a:pt x="1016" y="2378"/>
                </a:lnTo>
                <a:lnTo>
                  <a:pt x="1016" y="2378"/>
                </a:lnTo>
                <a:lnTo>
                  <a:pt x="1040" y="2376"/>
                </a:lnTo>
                <a:lnTo>
                  <a:pt x="1063" y="2374"/>
                </a:lnTo>
                <a:lnTo>
                  <a:pt x="1085" y="2369"/>
                </a:lnTo>
                <a:lnTo>
                  <a:pt x="1106" y="2363"/>
                </a:lnTo>
                <a:lnTo>
                  <a:pt x="1125" y="2356"/>
                </a:lnTo>
                <a:lnTo>
                  <a:pt x="1145" y="2347"/>
                </a:lnTo>
                <a:lnTo>
                  <a:pt x="1163" y="2336"/>
                </a:lnTo>
                <a:lnTo>
                  <a:pt x="1179" y="2324"/>
                </a:lnTo>
                <a:lnTo>
                  <a:pt x="1194" y="2311"/>
                </a:lnTo>
                <a:lnTo>
                  <a:pt x="1206" y="2296"/>
                </a:lnTo>
                <a:lnTo>
                  <a:pt x="1218" y="2281"/>
                </a:lnTo>
                <a:lnTo>
                  <a:pt x="1229" y="2264"/>
                </a:lnTo>
                <a:lnTo>
                  <a:pt x="1236" y="2248"/>
                </a:lnTo>
                <a:lnTo>
                  <a:pt x="1242" y="2230"/>
                </a:lnTo>
                <a:lnTo>
                  <a:pt x="1245" y="2212"/>
                </a:lnTo>
                <a:lnTo>
                  <a:pt x="1247" y="2193"/>
                </a:lnTo>
                <a:lnTo>
                  <a:pt x="1247" y="2193"/>
                </a:lnTo>
                <a:lnTo>
                  <a:pt x="1245" y="2178"/>
                </a:lnTo>
                <a:lnTo>
                  <a:pt x="1242" y="2161"/>
                </a:lnTo>
                <a:lnTo>
                  <a:pt x="1239" y="2148"/>
                </a:lnTo>
                <a:lnTo>
                  <a:pt x="1233" y="2134"/>
                </a:lnTo>
                <a:lnTo>
                  <a:pt x="1227" y="2124"/>
                </a:lnTo>
                <a:lnTo>
                  <a:pt x="1221" y="2113"/>
                </a:lnTo>
                <a:lnTo>
                  <a:pt x="1214" y="2103"/>
                </a:lnTo>
                <a:lnTo>
                  <a:pt x="1206" y="2095"/>
                </a:lnTo>
                <a:lnTo>
                  <a:pt x="1191" y="2081"/>
                </a:lnTo>
                <a:lnTo>
                  <a:pt x="1178" y="2072"/>
                </a:lnTo>
                <a:lnTo>
                  <a:pt x="1166" y="2064"/>
                </a:lnTo>
                <a:lnTo>
                  <a:pt x="1166" y="2064"/>
                </a:lnTo>
                <a:lnTo>
                  <a:pt x="1155" y="2058"/>
                </a:lnTo>
                <a:lnTo>
                  <a:pt x="1146" y="2052"/>
                </a:lnTo>
                <a:lnTo>
                  <a:pt x="1139" y="2046"/>
                </a:lnTo>
                <a:lnTo>
                  <a:pt x="1133" y="2039"/>
                </a:lnTo>
                <a:lnTo>
                  <a:pt x="1128" y="2033"/>
                </a:lnTo>
                <a:lnTo>
                  <a:pt x="1125" y="2025"/>
                </a:lnTo>
                <a:lnTo>
                  <a:pt x="1125" y="2019"/>
                </a:lnTo>
                <a:lnTo>
                  <a:pt x="1125" y="2013"/>
                </a:lnTo>
                <a:lnTo>
                  <a:pt x="1127" y="2006"/>
                </a:lnTo>
                <a:lnTo>
                  <a:pt x="1130" y="2001"/>
                </a:lnTo>
                <a:lnTo>
                  <a:pt x="1134" y="1995"/>
                </a:lnTo>
                <a:lnTo>
                  <a:pt x="1140" y="1991"/>
                </a:lnTo>
                <a:lnTo>
                  <a:pt x="1146" y="1988"/>
                </a:lnTo>
                <a:lnTo>
                  <a:pt x="1155" y="1985"/>
                </a:lnTo>
                <a:lnTo>
                  <a:pt x="1166" y="1983"/>
                </a:lnTo>
                <a:lnTo>
                  <a:pt x="1178" y="1982"/>
                </a:lnTo>
                <a:lnTo>
                  <a:pt x="1979" y="1982"/>
                </a:lnTo>
                <a:lnTo>
                  <a:pt x="1979" y="1142"/>
                </a:lnTo>
                <a:lnTo>
                  <a:pt x="1979" y="1142"/>
                </a:lnTo>
                <a:lnTo>
                  <a:pt x="1972" y="1134"/>
                </a:lnTo>
                <a:lnTo>
                  <a:pt x="1964" y="1130"/>
                </a:lnTo>
                <a:lnTo>
                  <a:pt x="1955" y="1128"/>
                </a:lnTo>
                <a:lnTo>
                  <a:pt x="1945" y="1130"/>
                </a:lnTo>
                <a:lnTo>
                  <a:pt x="1936" y="1136"/>
                </a:lnTo>
                <a:lnTo>
                  <a:pt x="1925" y="1143"/>
                </a:lnTo>
                <a:lnTo>
                  <a:pt x="1916" y="1155"/>
                </a:lnTo>
                <a:lnTo>
                  <a:pt x="1909" y="1170"/>
                </a:lnTo>
                <a:lnTo>
                  <a:pt x="1909" y="1170"/>
                </a:lnTo>
                <a:lnTo>
                  <a:pt x="1901" y="1182"/>
                </a:lnTo>
                <a:lnTo>
                  <a:pt x="1891" y="1196"/>
                </a:lnTo>
                <a:lnTo>
                  <a:pt x="1877" y="1209"/>
                </a:lnTo>
                <a:lnTo>
                  <a:pt x="1868" y="1216"/>
                </a:lnTo>
                <a:lnTo>
                  <a:pt x="1859" y="1224"/>
                </a:lnTo>
                <a:lnTo>
                  <a:pt x="1849" y="1231"/>
                </a:lnTo>
                <a:lnTo>
                  <a:pt x="1837" y="1237"/>
                </a:lnTo>
                <a:lnTo>
                  <a:pt x="1825" y="1242"/>
                </a:lnTo>
                <a:lnTo>
                  <a:pt x="1810" y="1246"/>
                </a:lnTo>
                <a:lnTo>
                  <a:pt x="1795" y="1249"/>
                </a:lnTo>
                <a:lnTo>
                  <a:pt x="1779" y="1249"/>
                </a:lnTo>
                <a:lnTo>
                  <a:pt x="1779" y="1249"/>
                </a:lnTo>
                <a:lnTo>
                  <a:pt x="1759" y="1248"/>
                </a:lnTo>
                <a:lnTo>
                  <a:pt x="1741" y="1245"/>
                </a:lnTo>
                <a:lnTo>
                  <a:pt x="1723" y="1239"/>
                </a:lnTo>
                <a:lnTo>
                  <a:pt x="1707" y="1231"/>
                </a:lnTo>
                <a:lnTo>
                  <a:pt x="1690" y="1222"/>
                </a:lnTo>
                <a:lnTo>
                  <a:pt x="1676" y="1211"/>
                </a:lnTo>
                <a:lnTo>
                  <a:pt x="1662" y="1197"/>
                </a:lnTo>
                <a:lnTo>
                  <a:pt x="1649" y="1182"/>
                </a:lnTo>
                <a:lnTo>
                  <a:pt x="1637" y="1166"/>
                </a:lnTo>
                <a:lnTo>
                  <a:pt x="1626" y="1149"/>
                </a:lnTo>
                <a:lnTo>
                  <a:pt x="1617" y="1130"/>
                </a:lnTo>
                <a:lnTo>
                  <a:pt x="1610" y="1110"/>
                </a:lnTo>
                <a:lnTo>
                  <a:pt x="1602" y="1088"/>
                </a:lnTo>
                <a:lnTo>
                  <a:pt x="1598" y="1067"/>
                </a:lnTo>
                <a:lnTo>
                  <a:pt x="1595" y="1043"/>
                </a:lnTo>
                <a:lnTo>
                  <a:pt x="1595" y="1021"/>
                </a:lnTo>
                <a:lnTo>
                  <a:pt x="1595" y="1021"/>
                </a:lnTo>
                <a:lnTo>
                  <a:pt x="1595" y="997"/>
                </a:lnTo>
                <a:lnTo>
                  <a:pt x="1598" y="974"/>
                </a:lnTo>
                <a:lnTo>
                  <a:pt x="1602" y="952"/>
                </a:lnTo>
                <a:lnTo>
                  <a:pt x="1610" y="931"/>
                </a:lnTo>
                <a:lnTo>
                  <a:pt x="1617" y="912"/>
                </a:lnTo>
                <a:lnTo>
                  <a:pt x="1626" y="892"/>
                </a:lnTo>
                <a:lnTo>
                  <a:pt x="1637" y="874"/>
                </a:lnTo>
                <a:lnTo>
                  <a:pt x="1649" y="858"/>
                </a:lnTo>
                <a:lnTo>
                  <a:pt x="1662" y="843"/>
                </a:lnTo>
                <a:lnTo>
                  <a:pt x="1676" y="831"/>
                </a:lnTo>
                <a:lnTo>
                  <a:pt x="1690" y="819"/>
                </a:lnTo>
                <a:lnTo>
                  <a:pt x="1707" y="808"/>
                </a:lnTo>
                <a:lnTo>
                  <a:pt x="1723" y="801"/>
                </a:lnTo>
                <a:lnTo>
                  <a:pt x="1741" y="795"/>
                </a:lnTo>
                <a:lnTo>
                  <a:pt x="1759" y="792"/>
                </a:lnTo>
                <a:lnTo>
                  <a:pt x="1779" y="790"/>
                </a:lnTo>
                <a:lnTo>
                  <a:pt x="1779" y="790"/>
                </a:lnTo>
                <a:close/>
              </a:path>
            </a:pathLst>
          </a:custGeom>
          <a:solidFill>
            <a:schemeClr val="bg1"/>
          </a:solidFill>
          <a:ln w="28575">
            <a:solidFill>
              <a:schemeClr val="bg1">
                <a:lumMod val="50000"/>
              </a:schemeClr>
            </a:solidFill>
            <a:prstDash val="solid"/>
            <a:round/>
            <a:headEnd/>
            <a:tailEnd/>
          </a:ln>
        </p:spPr>
        <p:txBody>
          <a:bodyPr lIns="91440" tIns="45720" rIns="91440" bIns="3600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defRPr/>
            </a:pPr>
            <a:r>
              <a:rPr lang="en-GB" sz="1600" b="1">
                <a:solidFill>
                  <a:srgbClr val="004C6C"/>
                </a:solidFill>
                <a:cs typeface="Arial" charset="0"/>
              </a:rPr>
              <a:t>Within the curriculum</a:t>
            </a:r>
          </a:p>
        </p:txBody>
      </p:sp>
      <p:sp>
        <p:nvSpPr>
          <p:cNvPr id="5" name="Freeform 10">
            <a:extLst>
              <a:ext uri="{FF2B5EF4-FFF2-40B4-BE49-F238E27FC236}">
                <a16:creationId xmlns:a16="http://schemas.microsoft.com/office/drawing/2014/main" id="{4996A8D9-CCD4-464E-86CA-CB44F7AAC5CF}"/>
              </a:ext>
              <a:ext uri="{C183D7F6-B498-43B3-948B-1728B52AA6E4}">
                <adec:decorative xmlns:adec="http://schemas.microsoft.com/office/drawing/2017/decorative" val="1"/>
              </a:ext>
            </a:extLst>
          </p:cNvPr>
          <p:cNvSpPr>
            <a:spLocks/>
          </p:cNvSpPr>
          <p:nvPr/>
        </p:nvSpPr>
        <p:spPr bwMode="auto">
          <a:xfrm>
            <a:off x="2466097" y="778031"/>
            <a:ext cx="1638389" cy="1470547"/>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chemeClr val="bg1"/>
          </a:solidFill>
          <a:ln w="28575">
            <a:solidFill>
              <a:srgbClr val="63696F"/>
            </a:solidFill>
            <a:prstDash val="solid"/>
            <a:round/>
            <a:headEnd/>
            <a:tailEnd/>
          </a:ln>
        </p:spPr>
        <p:txBody>
          <a:bodyPr vert="horz" lIns="91440" tIns="45720" rIns="91440" bIns="3600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defRPr/>
            </a:pPr>
            <a:r>
              <a:rPr lang="en-US" b="1">
                <a:solidFill>
                  <a:srgbClr val="004C6C"/>
                </a:solidFill>
                <a:latin typeface="Calibri"/>
                <a:cs typeface="Arial"/>
              </a:rPr>
              <a:t>Part Time Work</a:t>
            </a:r>
            <a:endParaRPr lang="en-GB" b="1">
              <a:solidFill>
                <a:srgbClr val="004C6C"/>
              </a:solidFill>
              <a:cs typeface="Arial" charset="0"/>
            </a:endParaRPr>
          </a:p>
        </p:txBody>
      </p:sp>
      <p:sp>
        <p:nvSpPr>
          <p:cNvPr id="6" name="Freeform 11">
            <a:extLst>
              <a:ext uri="{FF2B5EF4-FFF2-40B4-BE49-F238E27FC236}">
                <a16:creationId xmlns:a16="http://schemas.microsoft.com/office/drawing/2014/main" id="{43CA11F5-681C-4BA3-B91C-E616BD0A28E3}"/>
              </a:ext>
              <a:ext uri="{C183D7F6-B498-43B3-948B-1728B52AA6E4}">
                <adec:decorative xmlns:adec="http://schemas.microsoft.com/office/drawing/2017/decorative" val="1"/>
              </a:ext>
            </a:extLst>
          </p:cNvPr>
          <p:cNvSpPr>
            <a:spLocks/>
          </p:cNvSpPr>
          <p:nvPr/>
        </p:nvSpPr>
        <p:spPr bwMode="auto">
          <a:xfrm>
            <a:off x="2443834" y="3226466"/>
            <a:ext cx="1993969" cy="1245874"/>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chemeClr val="bg1"/>
          </a:solidFill>
          <a:ln w="28575">
            <a:solidFill>
              <a:schemeClr val="bg1">
                <a:lumMod val="50000"/>
              </a:schemeClr>
            </a:solidFill>
            <a:prstDash val="solid"/>
            <a:round/>
            <a:headEnd/>
            <a:tailEnd/>
          </a:ln>
        </p:spPr>
        <p:txBody>
          <a:bodyPr lIns="91440" tIns="45720" rIns="324000" bIns="4572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defRPr/>
            </a:pPr>
            <a:r>
              <a:rPr lang="en-US" sz="1600" b="1">
                <a:solidFill>
                  <a:srgbClr val="004C6C"/>
                </a:solidFill>
                <a:latin typeface="Calibri"/>
                <a:cs typeface="Arial"/>
              </a:rPr>
              <a:t>Clubs &amp; Societies </a:t>
            </a:r>
            <a:endParaRPr lang="en-US" sz="1600" b="1">
              <a:solidFill>
                <a:srgbClr val="004C6C"/>
              </a:solidFill>
              <a:cs typeface="Arial" charset="0"/>
            </a:endParaRPr>
          </a:p>
        </p:txBody>
      </p:sp>
      <p:sp>
        <p:nvSpPr>
          <p:cNvPr id="8" name="Freeform 13">
            <a:extLst>
              <a:ext uri="{FF2B5EF4-FFF2-40B4-BE49-F238E27FC236}">
                <a16:creationId xmlns:a16="http://schemas.microsoft.com/office/drawing/2014/main" id="{64CA718E-0E77-4B20-A702-12833C4A9245}"/>
              </a:ext>
              <a:ext uri="{C183D7F6-B498-43B3-948B-1728B52AA6E4}">
                <adec:decorative xmlns:adec="http://schemas.microsoft.com/office/drawing/2017/decorative" val="1"/>
              </a:ext>
            </a:extLst>
          </p:cNvPr>
          <p:cNvSpPr>
            <a:spLocks/>
          </p:cNvSpPr>
          <p:nvPr/>
        </p:nvSpPr>
        <p:spPr bwMode="auto">
          <a:xfrm>
            <a:off x="5761854" y="2987639"/>
            <a:ext cx="1640049" cy="1470547"/>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bg1"/>
          </a:solidFill>
          <a:ln w="28575">
            <a:solidFill>
              <a:schemeClr val="bg1">
                <a:lumMod val="50000"/>
              </a:schemeClr>
            </a:solidFill>
            <a:prstDash val="solid"/>
            <a:round/>
            <a:headEnd/>
            <a:tailEnd/>
          </a:ln>
        </p:spPr>
        <p:txBody>
          <a:bodyPr lIns="324000" tIns="288000" rIns="91440" bIns="4572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defRPr/>
            </a:pPr>
            <a:endParaRPr lang="en-GB" sz="1400" b="1">
              <a:solidFill>
                <a:srgbClr val="004C6C"/>
              </a:solidFill>
            </a:endParaRPr>
          </a:p>
          <a:p>
            <a:pPr algn="ctr" eaLnBrk="1" hangingPunct="1">
              <a:defRPr/>
            </a:pPr>
            <a:r>
              <a:rPr lang="en-GB" sz="1400" b="1" dirty="0">
                <a:solidFill>
                  <a:srgbClr val="004C6C"/>
                </a:solidFill>
                <a:latin typeface="Calibri"/>
                <a:ea typeface="Calibri"/>
                <a:cs typeface="Arial"/>
              </a:rPr>
              <a:t>Recording Employability Skills</a:t>
            </a:r>
            <a:endParaRPr lang="en-GB" sz="1400" b="1" dirty="0">
              <a:solidFill>
                <a:srgbClr val="004C6C"/>
              </a:solidFill>
              <a:ea typeface="Calibri"/>
            </a:endParaRPr>
          </a:p>
        </p:txBody>
      </p:sp>
      <p:sp>
        <p:nvSpPr>
          <p:cNvPr id="15" name="Freeform 8">
            <a:extLst>
              <a:ext uri="{FF2B5EF4-FFF2-40B4-BE49-F238E27FC236}">
                <a16:creationId xmlns:a16="http://schemas.microsoft.com/office/drawing/2014/main" id="{6818E365-6825-421A-8256-C89B9B9F2665}"/>
              </a:ext>
              <a:ext uri="{C183D7F6-B498-43B3-948B-1728B52AA6E4}">
                <adec:decorative xmlns:adec="http://schemas.microsoft.com/office/drawing/2017/decorative" val="1"/>
              </a:ext>
            </a:extLst>
          </p:cNvPr>
          <p:cNvSpPr>
            <a:spLocks/>
          </p:cNvSpPr>
          <p:nvPr/>
        </p:nvSpPr>
        <p:spPr bwMode="auto">
          <a:xfrm>
            <a:off x="3804237" y="778031"/>
            <a:ext cx="1970047" cy="1462345"/>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chemeClr val="bg1"/>
          </a:solidFill>
          <a:ln w="28575">
            <a:solidFill>
              <a:schemeClr val="bg1">
                <a:lumMod val="50000"/>
              </a:schemeClr>
            </a:solidFill>
            <a:prstDash val="solid"/>
            <a:round/>
            <a:headEnd/>
            <a:tailEnd/>
          </a:ln>
        </p:spPr>
        <p:txBody>
          <a:bodyPr bIns="3600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defRPr/>
            </a:pPr>
            <a:endParaRPr lang="en-GB">
              <a:solidFill>
                <a:srgbClr val="00A9B7"/>
              </a:solidFill>
              <a:cs typeface="Arial" charset="0"/>
            </a:endParaRPr>
          </a:p>
        </p:txBody>
      </p:sp>
      <p:sp>
        <p:nvSpPr>
          <p:cNvPr id="16" name="Rectangle 15" descr="The image is a jigsaw puzzle-style visual representing different aspects of employability skills development at TU Dublin. The puzzle pieces contain the following text:&#10;&#10;Part-Time Work&#10;Industry&#10;Within the Curriculum&#10;Clubs &amp; Societies&#10;Capturing Transformative Learning&#10;Recording Employability Skills&#10;One puzzle piece is slightly detached and features the &quot;TU Dublin&quot; logo.&#10;&#10;The background is dark blue, with white puzzle pieces containing blue text. The design suggests that different elements contribute to employability skills, forming a complete picture when combined.">
            <a:extLst>
              <a:ext uri="{FF2B5EF4-FFF2-40B4-BE49-F238E27FC236}">
                <a16:creationId xmlns:a16="http://schemas.microsoft.com/office/drawing/2014/main" id="{CB0963D9-4971-4726-96DA-7479C30979D6}"/>
              </a:ext>
              <a:ext uri="{C183D7F6-B498-43B3-948B-1728B52AA6E4}">
                <adec:decorative xmlns:adec="http://schemas.microsoft.com/office/drawing/2017/decorative" val="0"/>
              </a:ext>
            </a:extLst>
          </p:cNvPr>
          <p:cNvSpPr/>
          <p:nvPr/>
        </p:nvSpPr>
        <p:spPr>
          <a:xfrm>
            <a:off x="4185054" y="817010"/>
            <a:ext cx="3153600" cy="1141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b="1" dirty="0">
                <a:solidFill>
                  <a:srgbClr val="004C6C"/>
                </a:solidFill>
                <a:latin typeface="Calibri"/>
              </a:rPr>
              <a:t>Industry</a:t>
            </a:r>
            <a:endParaRPr lang="en-IE" sz="1700" b="1" dirty="0">
              <a:solidFill>
                <a:srgbClr val="004C6C"/>
              </a:solidFill>
              <a:latin typeface="Calibri"/>
            </a:endParaRPr>
          </a:p>
        </p:txBody>
      </p:sp>
      <p:sp>
        <p:nvSpPr>
          <p:cNvPr id="18" name="Freeform 7">
            <a:extLst>
              <a:ext uri="{FF2B5EF4-FFF2-40B4-BE49-F238E27FC236}">
                <a16:creationId xmlns:a16="http://schemas.microsoft.com/office/drawing/2014/main" id="{8B1179AD-97E6-470A-9FB0-0FA470D76471}"/>
              </a:ext>
              <a:ext uri="{C183D7F6-B498-43B3-948B-1728B52AA6E4}">
                <adec:decorative xmlns:adec="http://schemas.microsoft.com/office/drawing/2017/decorative" val="1"/>
              </a:ext>
            </a:extLst>
          </p:cNvPr>
          <p:cNvSpPr>
            <a:spLocks/>
          </p:cNvSpPr>
          <p:nvPr/>
        </p:nvSpPr>
        <p:spPr bwMode="auto">
          <a:xfrm>
            <a:off x="4104486" y="2993921"/>
            <a:ext cx="1998444" cy="1484002"/>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chemeClr val="bg1"/>
          </a:solidFill>
          <a:ln w="28575">
            <a:solidFill>
              <a:schemeClr val="bg1">
                <a:lumMod val="50000"/>
              </a:schemeClr>
            </a:solidFill>
            <a:prstDash val="solid"/>
            <a:round/>
            <a:headEnd/>
            <a:tailEnd/>
          </a:ln>
        </p:spPr>
        <p:txBody>
          <a:bodyPr lIns="36000" tIns="324000" rIns="91440" bIns="4572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defRPr/>
            </a:pPr>
            <a:r>
              <a:rPr lang="en-US" sz="1400" b="1" dirty="0">
                <a:solidFill>
                  <a:srgbClr val="004C6C"/>
                </a:solidFill>
                <a:latin typeface="Calibri"/>
                <a:ea typeface="Calibri"/>
                <a:cs typeface="Arial"/>
              </a:rPr>
              <a:t>Capturing Transformative </a:t>
            </a:r>
            <a:endParaRPr lang="en-US">
              <a:solidFill>
                <a:srgbClr val="000000"/>
              </a:solidFill>
              <a:ea typeface="Calibri" panose="020F0502020204030204" pitchFamily="34" charset="0"/>
            </a:endParaRPr>
          </a:p>
          <a:p>
            <a:pPr algn="ctr">
              <a:defRPr/>
            </a:pPr>
            <a:r>
              <a:rPr lang="en-US" sz="1400" b="1" dirty="0">
                <a:solidFill>
                  <a:srgbClr val="004C6C"/>
                </a:solidFill>
                <a:latin typeface="Calibri"/>
                <a:ea typeface="Calibri"/>
                <a:cs typeface="Arial"/>
              </a:rPr>
              <a:t>Learning</a:t>
            </a:r>
            <a:endParaRPr lang="en-US" dirty="0">
              <a:ea typeface="Calibri"/>
            </a:endParaRPr>
          </a:p>
        </p:txBody>
      </p:sp>
      <p:sp>
        <p:nvSpPr>
          <p:cNvPr id="13" name="Freeform 9">
            <a:extLst>
              <a:ext uri="{FF2B5EF4-FFF2-40B4-BE49-F238E27FC236}">
                <a16:creationId xmlns:a16="http://schemas.microsoft.com/office/drawing/2014/main" id="{269C6B46-2CC8-4017-AF70-E5B87D46C345}"/>
              </a:ext>
              <a:ext uri="{C183D7F6-B498-43B3-948B-1728B52AA6E4}">
                <adec:decorative xmlns:adec="http://schemas.microsoft.com/office/drawing/2017/decorative" val="1"/>
              </a:ext>
            </a:extLst>
          </p:cNvPr>
          <p:cNvSpPr>
            <a:spLocks/>
          </p:cNvSpPr>
          <p:nvPr/>
        </p:nvSpPr>
        <p:spPr bwMode="auto">
          <a:xfrm rot="1237711">
            <a:off x="4984329" y="1861999"/>
            <a:ext cx="3078988" cy="1621331"/>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blipFill dpi="0" rotWithShape="1">
            <a:blip r:embed="rId3">
              <a:extLst>
                <a:ext uri="{28A0092B-C50C-407E-A947-70E740481C1C}">
                  <a14:useLocalDpi xmlns:a14="http://schemas.microsoft.com/office/drawing/2010/main" val="0"/>
                </a:ext>
              </a:extLst>
            </a:blip>
            <a:srcRect/>
            <a:stretch>
              <a:fillRect/>
            </a:stretch>
          </a:blipFill>
          <a:ln w="28575">
            <a:solidFill>
              <a:schemeClr val="bg1">
                <a:lumMod val="50000"/>
              </a:schemeClr>
            </a:solidFill>
            <a:prstDash val="solid"/>
            <a:round/>
            <a:headEnd/>
            <a:tailEnd/>
          </a:ln>
        </p:spPr>
        <p:txBody>
          <a:bodyPr anchor="ctr"/>
          <a:lstStyle/>
          <a:p>
            <a:pPr algn="ctr">
              <a:defRPr/>
            </a:pPr>
            <a:endParaRPr lang="en-GB">
              <a:solidFill>
                <a:prstClr val="black"/>
              </a:solidFill>
              <a:latin typeface="Calibri"/>
            </a:endParaRPr>
          </a:p>
        </p:txBody>
      </p:sp>
      <p:pic>
        <p:nvPicPr>
          <p:cNvPr id="20" name="Picture 1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905" y="55416"/>
            <a:ext cx="1129145" cy="1129145"/>
          </a:xfrm>
          <a:prstGeom prst="rect">
            <a:avLst/>
          </a:prstGeom>
          <a:ln w="57150">
            <a:solidFill>
              <a:schemeClr val="tx1"/>
            </a:solidFill>
          </a:ln>
        </p:spPr>
      </p:pic>
    </p:spTree>
    <p:extLst>
      <p:ext uri="{BB962C8B-B14F-4D97-AF65-F5344CB8AC3E}">
        <p14:creationId xmlns:p14="http://schemas.microsoft.com/office/powerpoint/2010/main" val="1271497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46564" y="392029"/>
            <a:ext cx="370287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4D6B"/>
                </a:solidFill>
                <a:effectLst/>
                <a:uLnTx/>
                <a:uFillTx/>
                <a:latin typeface="+mn-lt"/>
                <a:ea typeface="+mn-ea"/>
                <a:cs typeface="+mn-cs"/>
              </a:rPr>
              <a:t>STLR Benefits</a:t>
            </a:r>
            <a:endParaRPr kumimoji="0" lang="en-IE"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3" name="Rectangle 2"/>
          <p:cNvSpPr/>
          <p:nvPr/>
        </p:nvSpPr>
        <p:spPr>
          <a:xfrm>
            <a:off x="637193" y="1578425"/>
            <a:ext cx="7014380" cy="3139321"/>
          </a:xfrm>
          <a:prstGeom prst="rect">
            <a:avLst/>
          </a:prstGeom>
        </p:spPr>
        <p:txBody>
          <a:bodyPr wrap="square" lIns="91440" tIns="45720" rIns="91440" bIns="45720" anchor="t">
            <a:spAutoFit/>
          </a:bodyPr>
          <a:lstStyle/>
          <a:p>
            <a:pPr marL="628650" lvl="1" indent="-285750" algn="just">
              <a:buFont typeface="Arial" panose="020B0604020202020204" pitchFamily="34" charset="0"/>
              <a:buChar char="•"/>
            </a:pPr>
            <a:r>
              <a:rPr lang="en-IE" dirty="0"/>
              <a:t>Increases students’ employability by giving them a tool to measure and articulate their own effectiveness as citizens and employees.</a:t>
            </a:r>
          </a:p>
          <a:p>
            <a:pPr marL="628650" lvl="1" indent="-285750" algn="just">
              <a:buFont typeface="Arial" panose="020B0604020202020204" pitchFamily="34" charset="0"/>
              <a:buChar char="•"/>
            </a:pPr>
            <a:endParaRPr lang="en-IE"/>
          </a:p>
          <a:p>
            <a:pPr marL="628650" lvl="1" indent="-285750" algn="just">
              <a:buFont typeface="Arial" panose="020B0604020202020204" pitchFamily="34" charset="0"/>
              <a:buChar char="•"/>
            </a:pPr>
            <a:r>
              <a:rPr lang="en-IE" dirty="0"/>
              <a:t>Records students’ employability skills beyond academic learning</a:t>
            </a:r>
            <a:endParaRPr lang="en-IE" dirty="0">
              <a:ea typeface="Calibri"/>
              <a:cs typeface="Calibri"/>
            </a:endParaRPr>
          </a:p>
          <a:p>
            <a:pPr marL="628650" lvl="1" indent="-285750" algn="just">
              <a:buFont typeface="Arial" panose="020B0604020202020204" pitchFamily="34" charset="0"/>
              <a:buChar char="•"/>
            </a:pPr>
            <a:endParaRPr lang="en-IE"/>
          </a:p>
          <a:p>
            <a:pPr marL="628650" lvl="1" indent="-285750" algn="just">
              <a:buFont typeface="Arial" panose="020B0604020202020204" pitchFamily="34" charset="0"/>
              <a:buChar char="•"/>
            </a:pPr>
            <a:r>
              <a:rPr lang="en-IE" dirty="0"/>
              <a:t>Expands students’ perspectives of their relationship to self, others, community and environment</a:t>
            </a:r>
            <a:endParaRPr lang="en-IE" dirty="0">
              <a:ea typeface="Calibri"/>
              <a:cs typeface="Calibri"/>
            </a:endParaRPr>
          </a:p>
          <a:p>
            <a:pPr marL="342900" lvl="1" algn="just"/>
            <a:endParaRPr lang="en-IE"/>
          </a:p>
          <a:p>
            <a:pPr marL="628650" lvl="1" indent="-285750" algn="just">
              <a:buFont typeface="Arial" panose="020B0604020202020204" pitchFamily="34" charset="0"/>
              <a:buChar char="•"/>
            </a:pPr>
            <a:r>
              <a:rPr lang="en-IE" dirty="0"/>
              <a:t>It will place students at the centre of their own active and reflective learning experiences.</a:t>
            </a:r>
            <a:endParaRPr lang="en-IE" dirty="0">
              <a:ea typeface="Calibri"/>
              <a:cs typeface="Calibri"/>
            </a:endParaRPr>
          </a:p>
          <a:p>
            <a:pPr marL="556895" lvl="1" indent="-213995"/>
            <a:endParaRPr lang="en-IE">
              <a:ea typeface="Calibri"/>
              <a:cs typeface="Calibri"/>
            </a:endParaRP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1905" y="55416"/>
            <a:ext cx="1129145" cy="1129145"/>
          </a:xfrm>
          <a:prstGeom prst="rect">
            <a:avLst/>
          </a:prstGeom>
          <a:ln w="57150">
            <a:solidFill>
              <a:schemeClr val="tx1"/>
            </a:solidFill>
          </a:ln>
        </p:spPr>
      </p:pic>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9" y="55417"/>
            <a:ext cx="2638623" cy="14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448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3A5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9E0E-8326-A364-22F2-F2ADFFD8DC6F}"/>
              </a:ext>
            </a:extLst>
          </p:cNvPr>
          <p:cNvSpPr>
            <a:spLocks noGrp="1"/>
          </p:cNvSpPr>
          <p:nvPr>
            <p:ph type="title"/>
          </p:nvPr>
        </p:nvSpPr>
        <p:spPr/>
        <p:txBody>
          <a:bodyPr/>
          <a:lstStyle/>
          <a:p>
            <a:r>
              <a:rPr lang="en-US" dirty="0">
                <a:solidFill>
                  <a:schemeClr val="bg1"/>
                </a:solidFill>
                <a:ea typeface="Calibri"/>
                <a:cs typeface="Calibri"/>
              </a:rPr>
              <a:t>What does STLR capture?</a:t>
            </a:r>
          </a:p>
        </p:txBody>
      </p:sp>
      <p:pic>
        <p:nvPicPr>
          <p:cNvPr id="5" name="Picture 4">
            <a:extLst>
              <a:ext uri="{FF2B5EF4-FFF2-40B4-BE49-F238E27FC236}">
                <a16:creationId xmlns:a16="http://schemas.microsoft.com/office/drawing/2014/main" id="{DBEE6429-6730-2D75-2552-9DC830D7FE3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731" y="1422334"/>
            <a:ext cx="2471389" cy="2565217"/>
          </a:xfrm>
          <a:prstGeom prst="rect">
            <a:avLst/>
          </a:prstGeom>
        </p:spPr>
      </p:pic>
      <p:graphicFrame>
        <p:nvGraphicFramePr>
          <p:cNvPr id="7" name="Diagram 6">
            <a:extLst>
              <a:ext uri="{FF2B5EF4-FFF2-40B4-BE49-F238E27FC236}">
                <a16:creationId xmlns:a16="http://schemas.microsoft.com/office/drawing/2014/main" id="{96984F99-2CAE-70C0-69C1-1666A28DFC2A}"/>
              </a:ext>
            </a:extLst>
          </p:cNvPr>
          <p:cNvGraphicFramePr/>
          <p:nvPr>
            <p:extLst>
              <p:ext uri="{D42A27DB-BD31-4B8C-83A1-F6EECF244321}">
                <p14:modId xmlns:p14="http://schemas.microsoft.com/office/powerpoint/2010/main" val="3684867001"/>
              </p:ext>
            </p:extLst>
          </p:nvPr>
        </p:nvGraphicFramePr>
        <p:xfrm>
          <a:off x="3959039" y="1419578"/>
          <a:ext cx="4286451" cy="2308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3042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4458" y="167839"/>
            <a:ext cx="7469582" cy="5379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dirty="0">
                <a:ln>
                  <a:noFill/>
                </a:ln>
                <a:solidFill>
                  <a:schemeClr val="tx1"/>
                </a:solidFill>
                <a:effectLst/>
                <a:uLnTx/>
                <a:uFillTx/>
                <a:latin typeface="+mj-lt"/>
                <a:ea typeface="+mj-ea"/>
                <a:cs typeface="+mj-cs"/>
              </a:rPr>
              <a:t>TU Dublin – Opportunities for students to develop Employability Skills </a:t>
            </a:r>
            <a:endParaRPr kumimoji="0" lang="en-US" sz="3000" b="1" i="0" u="none" strike="noStrike" kern="1200" cap="none" spc="0" normalizeH="0" baseline="0" noProof="0" dirty="0">
              <a:ln>
                <a:noFill/>
              </a:ln>
              <a:solidFill>
                <a:schemeClr val="tx1"/>
              </a:solidFill>
              <a:effectLst/>
              <a:uLnTx/>
              <a:uFillTx/>
              <a:latin typeface="+mj-lt"/>
              <a:ea typeface="Calibri"/>
              <a:cs typeface="Calibri"/>
            </a:endParaRPr>
          </a:p>
        </p:txBody>
      </p:sp>
      <p:graphicFrame>
        <p:nvGraphicFramePr>
          <p:cNvPr id="9" name="Diagram 8" descr="The image is a visual representation of opportunities for students at TU Dublin to develop employability skills. It consists of multiple hexagons, each labeled with different initiatives, services, and programs available to students. The title at the top reads:&#10;&quot;TU Dublin – Opportunities for students to develop Employability Skills&quot;&#10;&#10;At the center of the diagram is a hexagon labeled &quot;Assessment.&quot; Surrounding it are several other hexagons labeled with the following:&#10;&#10;Student Success&#10;NTUTORR&#10;Pastoral Care&#10;Growthhub&#10;Career Development Centre&#10;Green Campus&#10;Faculty Events&#10;Peer Mentoring&#10;Student Ambassadors&#10;LIFT&#10;Library Services&#10;Counselling Service&#10;SLWC&#10;TU Dublin SU&#10;Academic Writing Centre&#10;Recruitment &amp; Admissions&#10;Class Reps">
            <a:extLst>
              <a:ext uri="{FF2B5EF4-FFF2-40B4-BE49-F238E27FC236}">
                <a16:creationId xmlns:a16="http://schemas.microsoft.com/office/drawing/2014/main" id="{DA8C39AD-E144-9ED2-06C8-668FD2C2A42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0105010"/>
              </p:ext>
            </p:extLst>
          </p:nvPr>
        </p:nvGraphicFramePr>
        <p:xfrm>
          <a:off x="1213749" y="75561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35CD3E35-4FA6-8D4A-6629-90EAECAC0172}"/>
              </a:ext>
              <a:ext uri="{C183D7F6-B498-43B3-948B-1728B52AA6E4}">
                <adec:decorative xmlns:adec="http://schemas.microsoft.com/office/drawing/2017/decorative" val="1"/>
              </a:ext>
            </a:extLst>
          </p:cNvPr>
          <p:cNvGrpSpPr/>
          <p:nvPr/>
        </p:nvGrpSpPr>
        <p:grpSpPr>
          <a:xfrm>
            <a:off x="5935619" y="2333387"/>
            <a:ext cx="1365600" cy="1181404"/>
            <a:chOff x="3620521" y="726643"/>
            <a:chExt cx="1365600" cy="1181404"/>
          </a:xfrm>
          <a:solidFill>
            <a:srgbClr val="1BA1AE"/>
          </a:solidFill>
        </p:grpSpPr>
        <p:sp>
          <p:nvSpPr>
            <p:cNvPr id="11" name="Hexagon 10">
              <a:extLst>
                <a:ext uri="{FF2B5EF4-FFF2-40B4-BE49-F238E27FC236}">
                  <a16:creationId xmlns:a16="http://schemas.microsoft.com/office/drawing/2014/main" id="{1C1A69BE-C958-0E31-DF2B-7F96074E26D9}"/>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12" name="Hexagon 4">
              <a:extLst>
                <a:ext uri="{FF2B5EF4-FFF2-40B4-BE49-F238E27FC236}">
                  <a16:creationId xmlns:a16="http://schemas.microsoft.com/office/drawing/2014/main" id="{1A953A72-8A90-8BF9-4F6B-33F4B045D7CB}"/>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Peer Mentoring</a:t>
              </a:r>
              <a:endParaRPr lang="en-IE" sz="1200" kern="1200"/>
            </a:p>
          </p:txBody>
        </p:sp>
      </p:grpSp>
      <p:grpSp>
        <p:nvGrpSpPr>
          <p:cNvPr id="13" name="Group 12">
            <a:extLst>
              <a:ext uri="{FF2B5EF4-FFF2-40B4-BE49-F238E27FC236}">
                <a16:creationId xmlns:a16="http://schemas.microsoft.com/office/drawing/2014/main" id="{4181B666-F518-1484-C3D7-3D4AD3F69D9B}"/>
              </a:ext>
              <a:ext uri="{C183D7F6-B498-43B3-948B-1728B52AA6E4}">
                <adec:decorative xmlns:adec="http://schemas.microsoft.com/office/drawing/2017/decorative" val="1"/>
              </a:ext>
            </a:extLst>
          </p:cNvPr>
          <p:cNvGrpSpPr/>
          <p:nvPr/>
        </p:nvGrpSpPr>
        <p:grpSpPr>
          <a:xfrm>
            <a:off x="1215385" y="2333387"/>
            <a:ext cx="1365600" cy="1181404"/>
            <a:chOff x="3620521" y="726643"/>
            <a:chExt cx="1365600" cy="1181404"/>
          </a:xfrm>
          <a:solidFill>
            <a:srgbClr val="1BA1AE"/>
          </a:solidFill>
        </p:grpSpPr>
        <p:sp>
          <p:nvSpPr>
            <p:cNvPr id="14" name="Hexagon 13">
              <a:extLst>
                <a:ext uri="{FF2B5EF4-FFF2-40B4-BE49-F238E27FC236}">
                  <a16:creationId xmlns:a16="http://schemas.microsoft.com/office/drawing/2014/main" id="{7294CE2B-8A9C-0BD7-FF71-000B10B9301E}"/>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15" name="Hexagon 4">
              <a:extLst>
                <a:ext uri="{FF2B5EF4-FFF2-40B4-BE49-F238E27FC236}">
                  <a16:creationId xmlns:a16="http://schemas.microsoft.com/office/drawing/2014/main" id="{AA406295-B253-E52B-F926-80E98D053084}"/>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a:t>Recruitment &amp; Admissions </a:t>
              </a:r>
              <a:endParaRPr lang="en-IE" sz="1200" kern="1200"/>
            </a:p>
          </p:txBody>
        </p:sp>
      </p:grpSp>
      <p:grpSp>
        <p:nvGrpSpPr>
          <p:cNvPr id="16" name="Group 15">
            <a:extLst>
              <a:ext uri="{FF2B5EF4-FFF2-40B4-BE49-F238E27FC236}">
                <a16:creationId xmlns:a16="http://schemas.microsoft.com/office/drawing/2014/main" id="{CB9D0BC3-8428-91C8-D8D9-6D8DE3936591}"/>
              </a:ext>
              <a:ext uri="{C183D7F6-B498-43B3-948B-1728B52AA6E4}">
                <adec:decorative xmlns:adec="http://schemas.microsoft.com/office/drawing/2017/decorative" val="1"/>
              </a:ext>
            </a:extLst>
          </p:cNvPr>
          <p:cNvGrpSpPr/>
          <p:nvPr/>
        </p:nvGrpSpPr>
        <p:grpSpPr>
          <a:xfrm>
            <a:off x="5935619" y="970373"/>
            <a:ext cx="1365600" cy="1181404"/>
            <a:chOff x="3620521" y="726643"/>
            <a:chExt cx="1365600" cy="1181404"/>
          </a:xfrm>
          <a:solidFill>
            <a:srgbClr val="1BA1AE"/>
          </a:solidFill>
        </p:grpSpPr>
        <p:sp>
          <p:nvSpPr>
            <p:cNvPr id="17" name="Hexagon 16">
              <a:extLst>
                <a:ext uri="{FF2B5EF4-FFF2-40B4-BE49-F238E27FC236}">
                  <a16:creationId xmlns:a16="http://schemas.microsoft.com/office/drawing/2014/main" id="{57C5C493-FC44-0C56-7BD0-5B5872336FE9}"/>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18" name="Hexagon 4">
              <a:extLst>
                <a:ext uri="{FF2B5EF4-FFF2-40B4-BE49-F238E27FC236}">
                  <a16:creationId xmlns:a16="http://schemas.microsoft.com/office/drawing/2014/main" id="{785BD519-0D1E-0200-1B2A-B3FB09AC2DF7}"/>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Green Campus</a:t>
              </a:r>
              <a:endParaRPr lang="en-IE" sz="1200" kern="1200"/>
            </a:p>
          </p:txBody>
        </p:sp>
      </p:grpSp>
      <p:grpSp>
        <p:nvGrpSpPr>
          <p:cNvPr id="19" name="Group 18">
            <a:extLst>
              <a:ext uri="{FF2B5EF4-FFF2-40B4-BE49-F238E27FC236}">
                <a16:creationId xmlns:a16="http://schemas.microsoft.com/office/drawing/2014/main" id="{E8C9748B-C1DB-E717-28A7-0EC9A3FDFE59}"/>
              </a:ext>
              <a:ext uri="{C183D7F6-B498-43B3-948B-1728B52AA6E4}">
                <adec:decorative xmlns:adec="http://schemas.microsoft.com/office/drawing/2017/decorative" val="1"/>
              </a:ext>
            </a:extLst>
          </p:cNvPr>
          <p:cNvGrpSpPr/>
          <p:nvPr/>
        </p:nvGrpSpPr>
        <p:grpSpPr>
          <a:xfrm>
            <a:off x="1205219" y="1010792"/>
            <a:ext cx="1365600" cy="1181404"/>
            <a:chOff x="3620521" y="726643"/>
            <a:chExt cx="1365600" cy="1181404"/>
          </a:xfrm>
          <a:solidFill>
            <a:srgbClr val="1BA1AE"/>
          </a:solidFill>
        </p:grpSpPr>
        <p:sp>
          <p:nvSpPr>
            <p:cNvPr id="20" name="Hexagon 19">
              <a:extLst>
                <a:ext uri="{FF2B5EF4-FFF2-40B4-BE49-F238E27FC236}">
                  <a16:creationId xmlns:a16="http://schemas.microsoft.com/office/drawing/2014/main" id="{0FB6AF68-8BF5-C26B-A03A-F41F59959E65}"/>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21" name="Hexagon 4">
              <a:extLst>
                <a:ext uri="{FF2B5EF4-FFF2-40B4-BE49-F238E27FC236}">
                  <a16:creationId xmlns:a16="http://schemas.microsoft.com/office/drawing/2014/main" id="{8F8D3526-7CBE-DDF8-7CCD-41C730EC346F}"/>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NTUTORR</a:t>
              </a:r>
              <a:endParaRPr lang="en-IE" sz="1200" kern="1200"/>
            </a:p>
          </p:txBody>
        </p:sp>
      </p:grpSp>
      <p:grpSp>
        <p:nvGrpSpPr>
          <p:cNvPr id="22" name="Group 21">
            <a:extLst>
              <a:ext uri="{FF2B5EF4-FFF2-40B4-BE49-F238E27FC236}">
                <a16:creationId xmlns:a16="http://schemas.microsoft.com/office/drawing/2014/main" id="{57D6D386-40F4-A8D0-800B-333248A642C1}"/>
              </a:ext>
              <a:ext uri="{C183D7F6-B498-43B3-948B-1728B52AA6E4}">
                <adec:decorative xmlns:adec="http://schemas.microsoft.com/office/drawing/2017/decorative" val="1"/>
              </a:ext>
            </a:extLst>
          </p:cNvPr>
          <p:cNvGrpSpPr/>
          <p:nvPr/>
        </p:nvGrpSpPr>
        <p:grpSpPr>
          <a:xfrm>
            <a:off x="1215385" y="3655982"/>
            <a:ext cx="1365600" cy="1181404"/>
            <a:chOff x="3620521" y="726643"/>
            <a:chExt cx="1365600" cy="1181404"/>
          </a:xfrm>
          <a:solidFill>
            <a:srgbClr val="1BA1AE"/>
          </a:solidFill>
        </p:grpSpPr>
        <p:sp>
          <p:nvSpPr>
            <p:cNvPr id="23" name="Hexagon 22">
              <a:extLst>
                <a:ext uri="{FF2B5EF4-FFF2-40B4-BE49-F238E27FC236}">
                  <a16:creationId xmlns:a16="http://schemas.microsoft.com/office/drawing/2014/main" id="{E65945FC-4E22-6A71-2AA1-9784AF528981}"/>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24" name="Hexagon 4">
              <a:extLst>
                <a:ext uri="{FF2B5EF4-FFF2-40B4-BE49-F238E27FC236}">
                  <a16:creationId xmlns:a16="http://schemas.microsoft.com/office/drawing/2014/main" id="{0ACF1057-7E99-7957-B3F8-7902E6B9A3E0}"/>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Academic Writing Centre</a:t>
              </a:r>
              <a:endParaRPr lang="en-IE" sz="1200" kern="1200"/>
            </a:p>
          </p:txBody>
        </p:sp>
      </p:grpSp>
      <p:grpSp>
        <p:nvGrpSpPr>
          <p:cNvPr id="25" name="Group 24">
            <a:extLst>
              <a:ext uri="{FF2B5EF4-FFF2-40B4-BE49-F238E27FC236}">
                <a16:creationId xmlns:a16="http://schemas.microsoft.com/office/drawing/2014/main" id="{2CB96A8E-04B8-25FA-09F6-96D0C48DA629}"/>
              </a:ext>
              <a:ext uri="{C183D7F6-B498-43B3-948B-1728B52AA6E4}">
                <adec:decorative xmlns:adec="http://schemas.microsoft.com/office/drawing/2017/decorative" val="1"/>
              </a:ext>
            </a:extLst>
          </p:cNvPr>
          <p:cNvGrpSpPr/>
          <p:nvPr/>
        </p:nvGrpSpPr>
        <p:grpSpPr>
          <a:xfrm>
            <a:off x="5945785" y="3638354"/>
            <a:ext cx="1365600" cy="1181404"/>
            <a:chOff x="3620521" y="726643"/>
            <a:chExt cx="1365600" cy="1181404"/>
          </a:xfrm>
          <a:solidFill>
            <a:srgbClr val="1BA1AE"/>
          </a:solidFill>
        </p:grpSpPr>
        <p:sp>
          <p:nvSpPr>
            <p:cNvPr id="26" name="Hexagon 25">
              <a:extLst>
                <a:ext uri="{FF2B5EF4-FFF2-40B4-BE49-F238E27FC236}">
                  <a16:creationId xmlns:a16="http://schemas.microsoft.com/office/drawing/2014/main" id="{4D7C90E0-9D65-6D37-F5F2-BEE9B40DA095}"/>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27" name="Hexagon 4">
              <a:extLst>
                <a:ext uri="{FF2B5EF4-FFF2-40B4-BE49-F238E27FC236}">
                  <a16:creationId xmlns:a16="http://schemas.microsoft.com/office/drawing/2014/main" id="{7170C00E-6539-3AA7-F0D5-D59CC902A842}"/>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Library Services</a:t>
              </a:r>
              <a:endParaRPr lang="en-IE" sz="1200" kern="1200"/>
            </a:p>
          </p:txBody>
        </p:sp>
      </p:grpSp>
      <p:grpSp>
        <p:nvGrpSpPr>
          <p:cNvPr id="28" name="Group 27">
            <a:extLst>
              <a:ext uri="{FF2B5EF4-FFF2-40B4-BE49-F238E27FC236}">
                <a16:creationId xmlns:a16="http://schemas.microsoft.com/office/drawing/2014/main" id="{BA794742-CDD4-53D6-EAA0-507F991462A4}"/>
              </a:ext>
              <a:ext uri="{C183D7F6-B498-43B3-948B-1728B52AA6E4}">
                <adec:decorative xmlns:adec="http://schemas.microsoft.com/office/drawing/2017/decorative" val="1"/>
              </a:ext>
            </a:extLst>
          </p:cNvPr>
          <p:cNvGrpSpPr/>
          <p:nvPr/>
        </p:nvGrpSpPr>
        <p:grpSpPr>
          <a:xfrm>
            <a:off x="7029672" y="1713662"/>
            <a:ext cx="1365600" cy="1181404"/>
            <a:chOff x="3620521" y="726643"/>
            <a:chExt cx="1365600" cy="1181404"/>
          </a:xfrm>
          <a:solidFill>
            <a:srgbClr val="063A59"/>
          </a:solidFill>
        </p:grpSpPr>
        <p:sp>
          <p:nvSpPr>
            <p:cNvPr id="29" name="Hexagon 28">
              <a:extLst>
                <a:ext uri="{FF2B5EF4-FFF2-40B4-BE49-F238E27FC236}">
                  <a16:creationId xmlns:a16="http://schemas.microsoft.com/office/drawing/2014/main" id="{1BD062CE-EFCC-0124-3DCE-E896E8796AF2}"/>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0" name="Hexagon 4">
              <a:extLst>
                <a:ext uri="{FF2B5EF4-FFF2-40B4-BE49-F238E27FC236}">
                  <a16:creationId xmlns:a16="http://schemas.microsoft.com/office/drawing/2014/main" id="{87457A3D-8E9A-10BC-E762-BC974404DB86}"/>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200"/>
                <a:t>Faculty Events</a:t>
              </a:r>
              <a:endParaRPr lang="en-US" sz="1200" kern="1200">
                <a:ea typeface="Calibri"/>
                <a:cs typeface="Calibri"/>
              </a:endParaRPr>
            </a:p>
          </p:txBody>
        </p:sp>
      </p:grpSp>
      <p:grpSp>
        <p:nvGrpSpPr>
          <p:cNvPr id="31" name="Group 30">
            <a:extLst>
              <a:ext uri="{FF2B5EF4-FFF2-40B4-BE49-F238E27FC236}">
                <a16:creationId xmlns:a16="http://schemas.microsoft.com/office/drawing/2014/main" id="{210DC05F-77F7-3BE1-41B4-B83A3B9DAA0D}"/>
              </a:ext>
              <a:ext uri="{C183D7F6-B498-43B3-948B-1728B52AA6E4}">
                <adec:decorative xmlns:adec="http://schemas.microsoft.com/office/drawing/2017/decorative" val="1"/>
              </a:ext>
            </a:extLst>
          </p:cNvPr>
          <p:cNvGrpSpPr/>
          <p:nvPr/>
        </p:nvGrpSpPr>
        <p:grpSpPr>
          <a:xfrm>
            <a:off x="111166" y="1661854"/>
            <a:ext cx="1365600" cy="1181404"/>
            <a:chOff x="3620521" y="726643"/>
            <a:chExt cx="1365600" cy="1181404"/>
          </a:xfrm>
          <a:solidFill>
            <a:srgbClr val="063A59"/>
          </a:solidFill>
        </p:grpSpPr>
        <p:sp>
          <p:nvSpPr>
            <p:cNvPr id="32" name="Hexagon 31">
              <a:extLst>
                <a:ext uri="{FF2B5EF4-FFF2-40B4-BE49-F238E27FC236}">
                  <a16:creationId xmlns:a16="http://schemas.microsoft.com/office/drawing/2014/main" id="{971A3A9D-2B86-7185-BA21-8E4E1C7E0304}"/>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Hexagon 4">
              <a:extLst>
                <a:ext uri="{FF2B5EF4-FFF2-40B4-BE49-F238E27FC236}">
                  <a16:creationId xmlns:a16="http://schemas.microsoft.com/office/drawing/2014/main" id="{4FAE8D9B-D7A0-EC04-1A38-1BAA659666E4}"/>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Student Success</a:t>
              </a:r>
              <a:endParaRPr lang="en-IE" sz="1200" kern="1200"/>
            </a:p>
          </p:txBody>
        </p:sp>
      </p:grpSp>
      <p:pic>
        <p:nvPicPr>
          <p:cNvPr id="3076" name="Picture 4">
            <a:extLst>
              <a:ext uri="{FF2B5EF4-FFF2-40B4-BE49-F238E27FC236}">
                <a16:creationId xmlns:a16="http://schemas.microsoft.com/office/drawing/2014/main" id="{8F077425-8617-7895-EE58-DF754CB5395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2303" y="4018327"/>
            <a:ext cx="1745452" cy="1097846"/>
          </a:xfrm>
          <a:prstGeom prst="rect">
            <a:avLst/>
          </a:prstGeom>
          <a:noFill/>
          <a:extLst>
            <a:ext uri="{909E8E84-426E-40DD-AFC4-6F175D3DCCD1}">
              <a14:hiddenFill xmlns:a14="http://schemas.microsoft.com/office/drawing/2010/main">
                <a:solidFill>
                  <a:srgbClr val="FFFFFF"/>
                </a:solidFill>
              </a14:hiddenFill>
            </a:ext>
          </a:extLst>
        </p:spPr>
      </p:pic>
      <p:sp>
        <p:nvSpPr>
          <p:cNvPr id="3168" name="Hexagon 3167">
            <a:extLst>
              <a:ext uri="{FF2B5EF4-FFF2-40B4-BE49-F238E27FC236}">
                <a16:creationId xmlns:a16="http://schemas.microsoft.com/office/drawing/2014/main" id="{EA3A7F60-A353-4B8C-2EA6-363CE2BCCE0F}"/>
              </a:ext>
              <a:ext uri="{C183D7F6-B498-43B3-948B-1728B52AA6E4}">
                <adec:decorative xmlns:adec="http://schemas.microsoft.com/office/drawing/2017/decorative" val="1"/>
              </a:ext>
            </a:extLst>
          </p:cNvPr>
          <p:cNvSpPr/>
          <p:nvPr/>
        </p:nvSpPr>
        <p:spPr>
          <a:xfrm>
            <a:off x="7028535" y="2923763"/>
            <a:ext cx="1365600" cy="1181404"/>
          </a:xfrm>
          <a:prstGeom prst="hexagon">
            <a:avLst>
              <a:gd name="adj" fmla="val 28570"/>
              <a:gd name="vf" fmla="val 115470"/>
            </a:avLst>
          </a:prstGeom>
          <a:solidFill>
            <a:srgbClr val="063A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40" tIns="45720" rIns="91440" bIns="45720" anchor="t"/>
          <a:lstStyle/>
          <a:p>
            <a:pPr algn="ctr"/>
            <a:endParaRPr lang="en-IE" dirty="0">
              <a:ea typeface="Calibri"/>
              <a:cs typeface="Calibri"/>
            </a:endParaRPr>
          </a:p>
          <a:p>
            <a:pPr algn="ctr"/>
            <a:r>
              <a:rPr lang="en-IE" dirty="0">
                <a:ea typeface="Calibri"/>
                <a:cs typeface="Calibri"/>
              </a:rPr>
              <a:t>LIFT</a:t>
            </a:r>
          </a:p>
        </p:txBody>
      </p:sp>
      <p:sp>
        <p:nvSpPr>
          <p:cNvPr id="3170" name="Hexagon 4">
            <a:extLst>
              <a:ext uri="{FF2B5EF4-FFF2-40B4-BE49-F238E27FC236}">
                <a16:creationId xmlns:a16="http://schemas.microsoft.com/office/drawing/2014/main" id="{004D286B-737B-35D6-FC6B-5F92158160A7}"/>
              </a:ext>
              <a:ext uri="{C183D7F6-B498-43B3-948B-1728B52AA6E4}">
                <adec:decorative xmlns:adec="http://schemas.microsoft.com/office/drawing/2017/decorative" val="1"/>
              </a:ext>
            </a:extLst>
          </p:cNvPr>
          <p:cNvSpPr txBox="1"/>
          <p:nvPr/>
        </p:nvSpPr>
        <p:spPr>
          <a:xfrm>
            <a:off x="336338" y="3229807"/>
            <a:ext cx="912982" cy="789836"/>
          </a:xfrm>
          <a:prstGeom prst="rect">
            <a:avLst/>
          </a:prstGeom>
          <a:solidFill>
            <a:srgbClr val="063A59"/>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Student Success</a:t>
            </a:r>
            <a:endParaRPr lang="en-IE" sz="1200" kern="1200"/>
          </a:p>
        </p:txBody>
      </p:sp>
      <p:sp>
        <p:nvSpPr>
          <p:cNvPr id="3198" name="Hexagon 3197">
            <a:extLst>
              <a:ext uri="{FF2B5EF4-FFF2-40B4-BE49-F238E27FC236}">
                <a16:creationId xmlns:a16="http://schemas.microsoft.com/office/drawing/2014/main" id="{B7616E04-CDD2-7878-469E-7C1750D071EE}"/>
              </a:ext>
              <a:ext uri="{C183D7F6-B498-43B3-948B-1728B52AA6E4}">
                <adec:decorative xmlns:adec="http://schemas.microsoft.com/office/drawing/2017/decorative" val="1"/>
              </a:ext>
            </a:extLst>
          </p:cNvPr>
          <p:cNvSpPr/>
          <p:nvPr/>
        </p:nvSpPr>
        <p:spPr>
          <a:xfrm>
            <a:off x="110029" y="3051082"/>
            <a:ext cx="1365600" cy="1181404"/>
          </a:xfrm>
          <a:prstGeom prst="hexagon">
            <a:avLst>
              <a:gd name="adj" fmla="val 28570"/>
              <a:gd name="vf" fmla="val 115470"/>
            </a:avLst>
          </a:prstGeom>
          <a:solidFill>
            <a:srgbClr val="063A5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1440" tIns="45720" rIns="91440" bIns="45720" anchor="t"/>
          <a:lstStyle/>
          <a:p>
            <a:endParaRPr lang="en-IE" sz="1200" dirty="0">
              <a:ea typeface="Calibri"/>
              <a:cs typeface="Calibri"/>
            </a:endParaRPr>
          </a:p>
          <a:p>
            <a:r>
              <a:rPr lang="en-IE" sz="1200" dirty="0">
                <a:ea typeface="Calibri"/>
                <a:cs typeface="Calibri"/>
              </a:rPr>
              <a:t>Class Rep's</a:t>
            </a:r>
          </a:p>
        </p:txBody>
      </p:sp>
      <p:grpSp>
        <p:nvGrpSpPr>
          <p:cNvPr id="3241" name="Group 3240">
            <a:extLst>
              <a:ext uri="{FF2B5EF4-FFF2-40B4-BE49-F238E27FC236}">
                <a16:creationId xmlns:a16="http://schemas.microsoft.com/office/drawing/2014/main" id="{8DBE8A20-E722-6004-AC2B-D2B3B6139A7D}"/>
              </a:ext>
              <a:ext uri="{C183D7F6-B498-43B3-948B-1728B52AA6E4}">
                <adec:decorative xmlns:adec="http://schemas.microsoft.com/office/drawing/2017/decorative" val="1"/>
              </a:ext>
            </a:extLst>
          </p:cNvPr>
          <p:cNvGrpSpPr/>
          <p:nvPr/>
        </p:nvGrpSpPr>
        <p:grpSpPr>
          <a:xfrm>
            <a:off x="2397963" y="4229967"/>
            <a:ext cx="1365600" cy="1181404"/>
            <a:chOff x="3620521" y="726643"/>
            <a:chExt cx="1365600" cy="1181404"/>
          </a:xfrm>
          <a:solidFill>
            <a:srgbClr val="063A59"/>
          </a:solidFill>
        </p:grpSpPr>
        <p:sp>
          <p:nvSpPr>
            <p:cNvPr id="3242" name="Hexagon 3241">
              <a:extLst>
                <a:ext uri="{FF2B5EF4-FFF2-40B4-BE49-F238E27FC236}">
                  <a16:creationId xmlns:a16="http://schemas.microsoft.com/office/drawing/2014/main" id="{37F227A4-ECAF-5ACC-EDDE-BFF5FFB84DB6}"/>
                </a:ext>
              </a:extLst>
            </p:cNvPr>
            <p:cNvSpPr/>
            <p:nvPr/>
          </p:nvSpPr>
          <p:spPr>
            <a:xfrm>
              <a:off x="3620521" y="726643"/>
              <a:ext cx="1365600" cy="1181404"/>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243" name="Hexagon 4">
              <a:extLst>
                <a:ext uri="{FF2B5EF4-FFF2-40B4-BE49-F238E27FC236}">
                  <a16:creationId xmlns:a16="http://schemas.microsoft.com/office/drawing/2014/main" id="{A5B40EB1-BE2C-B549-F46C-204AC6E66665}"/>
                </a:ext>
              </a:extLst>
            </p:cNvPr>
            <p:cNvSpPr txBox="1"/>
            <p:nvPr/>
          </p:nvSpPr>
          <p:spPr>
            <a:xfrm>
              <a:off x="3846830" y="922427"/>
              <a:ext cx="912982" cy="7898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200" dirty="0"/>
                <a:t>SLWC</a:t>
              </a:r>
              <a:endParaRPr lang="en-US" sz="1200" kern="1200" dirty="0">
                <a:ea typeface="Calibri"/>
                <a:cs typeface="Calibri"/>
              </a:endParaRPr>
            </a:p>
          </p:txBody>
        </p:sp>
      </p:grpSp>
    </p:spTree>
    <p:extLst>
      <p:ext uri="{BB962C8B-B14F-4D97-AF65-F5344CB8AC3E}">
        <p14:creationId xmlns:p14="http://schemas.microsoft.com/office/powerpoint/2010/main" val="4175402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5">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417891"/>
            <a:ext cx="7886700" cy="832903"/>
          </a:xfrm>
        </p:spPr>
        <p:txBody>
          <a:bodyPr vert="horz" lIns="91440" tIns="45720" rIns="91440" bIns="45720" rtlCol="0" anchor="ctr">
            <a:normAutofit/>
          </a:bodyPr>
          <a:lstStyle/>
          <a:p>
            <a:pPr algn="l" defTabSz="914400">
              <a:lnSpc>
                <a:spcPct val="90000"/>
              </a:lnSpc>
            </a:pPr>
            <a:r>
              <a:rPr lang="en-US" sz="3900" b="1" kern="1200">
                <a:solidFill>
                  <a:schemeClr val="tx1"/>
                </a:solidFill>
                <a:latin typeface="+mj-lt"/>
                <a:ea typeface="+mj-ea"/>
                <a:cs typeface="+mj-cs"/>
              </a:rPr>
              <a:t>STLR – Five Core Competencies</a:t>
            </a:r>
          </a:p>
        </p:txBody>
      </p:sp>
      <p:pic>
        <p:nvPicPr>
          <p:cNvPr id="6" name="Picture 5" descr="Teamwork &amp; Leadershi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987" y="1376204"/>
            <a:ext cx="1542732" cy="1542732"/>
          </a:xfrm>
          <a:prstGeom prst="rect">
            <a:avLst/>
          </a:prstGeom>
          <a:solidFill>
            <a:srgbClr val="00ADB9"/>
          </a:solidFill>
        </p:spPr>
      </p:pic>
      <p:pic>
        <p:nvPicPr>
          <p:cNvPr id="10" name="Picture 9" descr="Health &amp; Wellbeing Develop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939" y="1376204"/>
            <a:ext cx="1542732" cy="1542732"/>
          </a:xfrm>
          <a:prstGeom prst="rect">
            <a:avLst/>
          </a:prstGeom>
          <a:solidFill>
            <a:srgbClr val="00ADB9"/>
          </a:solidFill>
        </p:spPr>
      </p:pic>
      <p:pic>
        <p:nvPicPr>
          <p:cNvPr id="7" name="Picture 6" descr="Civic Knowledge Skills and Experi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956" y="1376204"/>
            <a:ext cx="1542732" cy="1542732"/>
          </a:xfrm>
          <a:prstGeom prst="rect">
            <a:avLst/>
          </a:prstGeom>
          <a:solidFill>
            <a:srgbClr val="00ADB9"/>
          </a:solidFill>
        </p:spPr>
      </p:pic>
      <p:pic>
        <p:nvPicPr>
          <p:cNvPr id="9" name="Picture 8" descr="Global Culture Compet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987" y="3047722"/>
            <a:ext cx="1542732" cy="1542732"/>
          </a:xfrm>
          <a:prstGeom prst="rect">
            <a:avLst/>
          </a:prstGeom>
          <a:solidFill>
            <a:srgbClr val="00ADB9"/>
          </a:solidFill>
        </p:spPr>
      </p:pic>
      <p:pic>
        <p:nvPicPr>
          <p:cNvPr id="5" name="Picture 4" descr="Research and Innovation Competence Build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6939" y="3047722"/>
            <a:ext cx="1542732" cy="1542732"/>
          </a:xfrm>
          <a:prstGeom prst="rect">
            <a:avLst/>
          </a:prstGeom>
          <a:solidFill>
            <a:srgbClr val="00ADB9"/>
          </a:solidFill>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7526" y="3047722"/>
            <a:ext cx="2451592" cy="1542732"/>
          </a:xfrm>
          <a:prstGeom prst="rect">
            <a:avLst/>
          </a:prstGeom>
        </p:spPr>
      </p:pic>
    </p:spTree>
    <p:extLst>
      <p:ext uri="{BB962C8B-B14F-4D97-AF65-F5344CB8AC3E}">
        <p14:creationId xmlns:p14="http://schemas.microsoft.com/office/powerpoint/2010/main" val="138043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7" ma:contentTypeDescription="Create a new document." ma:contentTypeScope="" ma:versionID="504a4eee48183cc64ffa4f8ca4e8fda6">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cf20f95ca4649c41c8b81b9c4d626c3f"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4adec5-321f-46c9-8d8f-d278d5019d73">
      <Terms xmlns="http://schemas.microsoft.com/office/infopath/2007/PartnerControls"/>
    </lcf76f155ced4ddcb4097134ff3c332f>
    <TaxCatchAll xmlns="98a9eb8c-6a01-428e-9f5d-17b5596ff27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2F9EC8-FDCA-45B9-917D-3296C0D04F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4adec5-321f-46c9-8d8f-d278d5019d73"/>
    <ds:schemaRef ds:uri="98a9eb8c-6a01-428e-9f5d-17b5596ff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0D63BC-C754-4035-B4F3-6FC772373DB7}">
  <ds:schemaRef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terms/"/>
    <ds:schemaRef ds:uri="http://purl.org/dc/elements/1.1/"/>
    <ds:schemaRef ds:uri="http://www.w3.org/XML/1998/namespace"/>
    <ds:schemaRef ds:uri="f04adec5-321f-46c9-8d8f-d278d5019d73"/>
    <ds:schemaRef ds:uri="98a9eb8c-6a01-428e-9f5d-17b5596ff277"/>
  </ds:schemaRefs>
</ds:datastoreItem>
</file>

<file path=customXml/itemProps3.xml><?xml version="1.0" encoding="utf-8"?>
<ds:datastoreItem xmlns:ds="http://schemas.openxmlformats.org/officeDocument/2006/customXml" ds:itemID="{80A3A8FF-44FD-40A9-98D4-AAD1903020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TotalTime>
  <Words>865</Words>
  <Application>Microsoft Office PowerPoint</Application>
  <PresentationFormat>On-screen Show (16:9)</PresentationFormat>
  <Paragraphs>126</Paragraphs>
  <Slides>18</Slides>
  <Notes>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Open sans</vt:lpstr>
      <vt:lpstr>Visuelt-Regular</vt:lpstr>
      <vt:lpstr>Wingdings</vt:lpstr>
      <vt:lpstr>Office Theme</vt:lpstr>
      <vt:lpstr>2_Office Theme</vt:lpstr>
      <vt:lpstr>Student Transformative Learning Record (STLR) "Showcasing TU Dublin Graduate employability skills for employers"</vt:lpstr>
      <vt:lpstr>Transform Edu</vt:lpstr>
      <vt:lpstr>UD &amp; Employability</vt:lpstr>
      <vt:lpstr>What is STLR?</vt:lpstr>
      <vt:lpstr>Why did we bring STLR to TU Dublin?</vt:lpstr>
      <vt:lpstr>STLR Benefits</vt:lpstr>
      <vt:lpstr>What does STLR capture?</vt:lpstr>
      <vt:lpstr>TU Dublin – Opportunities for students to develop Employability Skills </vt:lpstr>
      <vt:lpstr>STLR – Five Core Competencies</vt:lpstr>
      <vt:lpstr>STLR Achievement Level Descriptions  </vt:lpstr>
      <vt:lpstr>Employability Skills Transcript (STLR)    </vt:lpstr>
      <vt:lpstr>TU Dublin Perspective</vt:lpstr>
      <vt:lpstr>What Employers say.........</vt:lpstr>
      <vt:lpstr>What Students say.........​</vt:lpstr>
      <vt:lpstr>What Students say about STLR?</vt:lpstr>
      <vt:lpstr>STLR Workshop Activity</vt:lpstr>
      <vt:lpstr>How STLR Bridges the Gap</vt:lpstr>
      <vt:lpstr>Student Transformative Learning Record   Employability Skills Transcript</vt:lpstr>
    </vt:vector>
  </TitlesOfParts>
  <Company>DIT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Public Affairs</dc:creator>
  <cp:lastModifiedBy>Damien Claffey</cp:lastModifiedBy>
  <cp:revision>424</cp:revision>
  <cp:lastPrinted>2021-11-01T09:46:40Z</cp:lastPrinted>
  <dcterms:created xsi:type="dcterms:W3CDTF">2019-09-02T09:07:27Z</dcterms:created>
  <dcterms:modified xsi:type="dcterms:W3CDTF">2025-03-17T12:09:17Z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0x01010069946560433F2B4BAC6115A870028350</vt:lpwstr>
  </property>
</Properties>
</file>