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478" r:id="rId6"/>
    <p:sldId id="502" r:id="rId7"/>
    <p:sldId id="509" r:id="rId8"/>
    <p:sldId id="504" r:id="rId9"/>
    <p:sldId id="388" r:id="rId10"/>
    <p:sldId id="294" r:id="rId11"/>
    <p:sldId id="506" r:id="rId12"/>
    <p:sldId id="299" r:id="rId13"/>
    <p:sldId id="481" r:id="rId14"/>
    <p:sldId id="508" r:id="rId15"/>
    <p:sldId id="507" r:id="rId16"/>
    <p:sldId id="510" r:id="rId17"/>
    <p:sldId id="283" r:id="rId18"/>
  </p:sldIdLst>
  <p:sldSz cx="16256000" cy="9525000"/>
  <p:notesSz cx="16256000" cy="9525000"/>
  <p:custDataLst>
    <p:tags r:id="rId20"/>
  </p:custDataLst>
  <p:defaultTextStyle>
    <a:defPPr>
      <a:defRPr lang="en-I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A6FFC-544F-B80B-B298-0387DB6CC11C}" v="26" dt="2025-03-02T21:23:47.987"/>
    <p1510:client id="{E57364FD-3109-7922-5607-1E3E801DDC58}" v="1" dt="2025-03-03T14:56:59.5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65" d="100"/>
          <a:sy n="65" d="100"/>
        </p:scale>
        <p:origin x="96" y="8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778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9207500" y="0"/>
            <a:ext cx="7045325" cy="477838"/>
          </a:xfrm>
          <a:prstGeom prst="rect">
            <a:avLst/>
          </a:prstGeom>
        </p:spPr>
        <p:txBody>
          <a:bodyPr vert="horz" lIns="91440" tIns="45720" rIns="91440" bIns="45720" rtlCol="0"/>
          <a:lstStyle>
            <a:lvl1pPr algn="r">
              <a:defRPr sz="1200"/>
            </a:lvl1pPr>
          </a:lstStyle>
          <a:p>
            <a:fld id="{03051847-D213-4609-AA0E-1A558EA6EF19}" type="datetimeFigureOut">
              <a:rPr lang="en-GB" smtClean="0"/>
              <a:t>11/03/2025</a:t>
            </a:fld>
            <a:endParaRPr lang="en-GB" dirty="0"/>
          </a:p>
        </p:txBody>
      </p:sp>
      <p:sp>
        <p:nvSpPr>
          <p:cNvPr id="4" name="Slide Image Placeholder 3"/>
          <p:cNvSpPr>
            <a:spLocks noGrp="1" noRot="1" noChangeAspect="1"/>
          </p:cNvSpPr>
          <p:nvPr>
            <p:ph type="sldImg" idx="2"/>
          </p:nvPr>
        </p:nvSpPr>
        <p:spPr>
          <a:xfrm>
            <a:off x="5384800" y="1190625"/>
            <a:ext cx="5486400" cy="32146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625600" y="4584700"/>
            <a:ext cx="13004800" cy="37496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047163"/>
            <a:ext cx="7043738" cy="47783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9207500" y="9047163"/>
            <a:ext cx="7045325" cy="477837"/>
          </a:xfrm>
          <a:prstGeom prst="rect">
            <a:avLst/>
          </a:prstGeom>
        </p:spPr>
        <p:txBody>
          <a:bodyPr vert="horz" lIns="91440" tIns="45720" rIns="91440" bIns="45720" rtlCol="0" anchor="b"/>
          <a:lstStyle>
            <a:lvl1pPr algn="r">
              <a:defRPr sz="1200"/>
            </a:lvl1pPr>
          </a:lstStyle>
          <a:p>
            <a:fld id="{65F11007-AC72-4E49-8721-D9965B7B04CA}" type="slidenum">
              <a:rPr lang="en-GB" smtClean="0"/>
              <a:t>‹#›</a:t>
            </a:fld>
            <a:endParaRPr lang="en-GB" dirty="0"/>
          </a:p>
        </p:txBody>
      </p:sp>
    </p:spTree>
    <p:extLst>
      <p:ext uri="{BB962C8B-B14F-4D97-AF65-F5344CB8AC3E}">
        <p14:creationId xmlns:p14="http://schemas.microsoft.com/office/powerpoint/2010/main" val="184938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952750"/>
            <a:ext cx="13817600" cy="2000250"/>
          </a:xfrm>
          <a:prstGeom prst="rect">
            <a:avLst/>
          </a:prstGeom>
        </p:spPr>
        <p:txBody>
          <a:bodyPr/>
          <a:lstStyle>
            <a:lvl1pPr>
              <a:defRPr sz="12000" b="0" i="0">
                <a:solidFill>
                  <a:schemeClr val="tx1"/>
                </a:solidFill>
                <a:latin typeface="Marker Makers"/>
                <a:cs typeface="Marker Makers"/>
              </a:defRPr>
            </a:lvl1pPr>
          </a:lstStyle>
          <a:p>
            <a:r>
              <a:rPr lang="en-GB"/>
              <a:t>Click to edit Master title style</a:t>
            </a:r>
            <a:endParaRPr/>
          </a:p>
        </p:txBody>
      </p:sp>
      <p:sp>
        <p:nvSpPr>
          <p:cNvPr id="3" name="Holder 3"/>
          <p:cNvSpPr>
            <a:spLocks noGrp="1"/>
          </p:cNvSpPr>
          <p:nvPr>
            <p:ph type="subTitle" idx="4"/>
          </p:nvPr>
        </p:nvSpPr>
        <p:spPr>
          <a:xfrm>
            <a:off x="2438400" y="5334000"/>
            <a:ext cx="11379200" cy="2381250"/>
          </a:xfrm>
          <a:prstGeom prst="rect">
            <a:avLst/>
          </a:prstGeom>
        </p:spPr>
        <p:txBody>
          <a:bodyPr/>
          <a:lstStyle>
            <a:lvl1pPr>
              <a:defRPr sz="12000" b="0" i="0">
                <a:solidFill>
                  <a:schemeClr val="tx1"/>
                </a:solidFill>
                <a:latin typeface="Marker Makers"/>
                <a:cs typeface="Marker Makers"/>
              </a:defRPr>
            </a:lvl1pPr>
          </a:lstStyle>
          <a:p>
            <a:r>
              <a:rPr lang="en-GB"/>
              <a:t>Click to edit Master subtitle style</a:t>
            </a:r>
            <a:endParaRPr/>
          </a:p>
        </p:txBody>
      </p:sp>
      <p:sp>
        <p:nvSpPr>
          <p:cNvPr id="4" name="Holder 4">
            <a:extLst>
              <a:ext uri="{FF2B5EF4-FFF2-40B4-BE49-F238E27FC236}">
                <a16:creationId xmlns:a16="http://schemas.microsoft.com/office/drawing/2014/main" id="{1F2A9D91-7C2F-F95A-C4AB-B1B1FFAEA8E5}"/>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Holder 5">
            <a:extLst>
              <a:ext uri="{FF2B5EF4-FFF2-40B4-BE49-F238E27FC236}">
                <a16:creationId xmlns:a16="http://schemas.microsoft.com/office/drawing/2014/main" id="{DD5F704E-F829-4437-8AEC-AC29F1707488}"/>
              </a:ext>
            </a:extLst>
          </p:cNvPr>
          <p:cNvSpPr>
            <a:spLocks noGrp="1" noChangeArrowheads="1"/>
          </p:cNvSpPr>
          <p:nvPr>
            <p:ph type="dt" sz="half" idx="11"/>
          </p:nvPr>
        </p:nvSpPr>
        <p:spPr>
          <a:ln/>
        </p:spPr>
        <p:txBody>
          <a:bodyPr/>
          <a:lstStyle>
            <a:lvl1pPr>
              <a:defRPr/>
            </a:lvl1pPr>
          </a:lstStyle>
          <a:p>
            <a:pPr>
              <a:defRPr/>
            </a:pPr>
            <a:fld id="{7D5774AA-AC80-47B6-9795-DDA30880261C}" type="datetimeFigureOut">
              <a:rPr lang="en-US" altLang="en-US"/>
              <a:pPr>
                <a:defRPr/>
              </a:pPr>
              <a:t>3/11/2025</a:t>
            </a:fld>
            <a:endParaRPr lang="en-US" altLang="en-US" dirty="0"/>
          </a:p>
        </p:txBody>
      </p:sp>
      <p:sp>
        <p:nvSpPr>
          <p:cNvPr id="6" name="Holder 6">
            <a:extLst>
              <a:ext uri="{FF2B5EF4-FFF2-40B4-BE49-F238E27FC236}">
                <a16:creationId xmlns:a16="http://schemas.microsoft.com/office/drawing/2014/main" id="{C7A3A061-4936-8EE4-1EAE-E36A66123C42}"/>
              </a:ext>
            </a:extLst>
          </p:cNvPr>
          <p:cNvSpPr>
            <a:spLocks noGrp="1" noChangeArrowheads="1"/>
          </p:cNvSpPr>
          <p:nvPr>
            <p:ph type="sldNum" sz="quarter" idx="12"/>
          </p:nvPr>
        </p:nvSpPr>
        <p:spPr>
          <a:ln/>
        </p:spPr>
        <p:txBody>
          <a:bodyPr/>
          <a:lstStyle>
            <a:lvl1pPr>
              <a:defRPr/>
            </a:lvl1pPr>
          </a:lstStyle>
          <a:p>
            <a:pPr>
              <a:defRPr/>
            </a:pPr>
            <a:fld id="{0BEA141A-F4BD-4256-8C04-875EDA70707D}" type="slidenum">
              <a:rPr lang="en-US" altLang="en-US"/>
              <a:pPr>
                <a:defRPr/>
              </a:pPr>
              <a:t>‹#›</a:t>
            </a:fld>
            <a:endParaRPr lang="en-US" altLang="en-US" dirty="0"/>
          </a:p>
        </p:txBody>
      </p:sp>
    </p:spTree>
    <p:extLst>
      <p:ext uri="{BB962C8B-B14F-4D97-AF65-F5344CB8AC3E}">
        <p14:creationId xmlns:p14="http://schemas.microsoft.com/office/powerpoint/2010/main" val="379357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FF52169C-B95D-26F2-F203-F07FEC23C828}"/>
              </a:ext>
            </a:extLst>
          </p:cNvPr>
          <p:cNvSpPr>
            <a:spLocks/>
          </p:cNvSpPr>
          <p:nvPr/>
        </p:nvSpPr>
        <p:spPr bwMode="auto">
          <a:xfrm>
            <a:off x="0" y="0"/>
            <a:ext cx="16243300" cy="9525000"/>
          </a:xfrm>
          <a:custGeom>
            <a:avLst/>
            <a:gdLst>
              <a:gd name="T0" fmla="*/ 16243300 w 16243300"/>
              <a:gd name="T1" fmla="*/ 0 h 9525000"/>
              <a:gd name="T2" fmla="*/ 0 w 16243300"/>
              <a:gd name="T3" fmla="*/ 0 h 9525000"/>
              <a:gd name="T4" fmla="*/ 0 w 16243300"/>
              <a:gd name="T5" fmla="*/ 9525000 h 9525000"/>
              <a:gd name="T6" fmla="*/ 16243300 w 16243300"/>
              <a:gd name="T7" fmla="*/ 9525000 h 9525000"/>
              <a:gd name="T8" fmla="*/ 16243300 w 16243300"/>
              <a:gd name="T9" fmla="*/ 0 h 952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43300" h="9525000">
                <a:moveTo>
                  <a:pt x="16243300" y="0"/>
                </a:moveTo>
                <a:lnTo>
                  <a:pt x="0" y="0"/>
                </a:lnTo>
                <a:lnTo>
                  <a:pt x="0" y="9525000"/>
                </a:lnTo>
                <a:lnTo>
                  <a:pt x="16243300" y="9525000"/>
                </a:lnTo>
                <a:lnTo>
                  <a:pt x="16243300" y="0"/>
                </a:lnTo>
                <a:close/>
              </a:path>
            </a:pathLst>
          </a:custGeom>
          <a:solidFill>
            <a:srgbClr val="F2ECE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dirty="0"/>
          </a:p>
        </p:txBody>
      </p:sp>
      <p:sp>
        <p:nvSpPr>
          <p:cNvPr id="5" name="bg object 17">
            <a:extLst>
              <a:ext uri="{FF2B5EF4-FFF2-40B4-BE49-F238E27FC236}">
                <a16:creationId xmlns:a16="http://schemas.microsoft.com/office/drawing/2014/main" id="{E865EA63-D0DD-1B1B-CF88-0C5293F05D83}"/>
              </a:ext>
            </a:extLst>
          </p:cNvPr>
          <p:cNvSpPr>
            <a:spLocks/>
          </p:cNvSpPr>
          <p:nvPr/>
        </p:nvSpPr>
        <p:spPr bwMode="auto">
          <a:xfrm>
            <a:off x="4275138" y="12700"/>
            <a:ext cx="11968162" cy="8775700"/>
          </a:xfrm>
          <a:custGeom>
            <a:avLst/>
            <a:gdLst>
              <a:gd name="T0" fmla="*/ 268033 w 11968480"/>
              <a:gd name="T1" fmla="*/ 101600 h 8775700"/>
              <a:gd name="T2" fmla="*/ 213145 w 11968480"/>
              <a:gd name="T3" fmla="*/ 292100 h 8775700"/>
              <a:gd name="T4" fmla="*/ 164323 w 11968480"/>
              <a:gd name="T5" fmla="*/ 495300 h 8775700"/>
              <a:gd name="T6" fmla="*/ 121657 w 11968480"/>
              <a:gd name="T7" fmla="*/ 698500 h 8775700"/>
              <a:gd name="T8" fmla="*/ 85237 w 11968480"/>
              <a:gd name="T9" fmla="*/ 901700 h 8775700"/>
              <a:gd name="T10" fmla="*/ 55153 w 11968480"/>
              <a:gd name="T11" fmla="*/ 1104900 h 8775700"/>
              <a:gd name="T12" fmla="*/ 31497 w 11968480"/>
              <a:gd name="T13" fmla="*/ 1308100 h 8775700"/>
              <a:gd name="T14" fmla="*/ 14360 w 11968480"/>
              <a:gd name="T15" fmla="*/ 1511300 h 8775700"/>
              <a:gd name="T16" fmla="*/ 3830 w 11968480"/>
              <a:gd name="T17" fmla="*/ 1727200 h 8775700"/>
              <a:gd name="T18" fmla="*/ 0 w 11968480"/>
              <a:gd name="T19" fmla="*/ 1930400 h 8775700"/>
              <a:gd name="T20" fmla="*/ 2959 w 11968480"/>
              <a:gd name="T21" fmla="*/ 2146300 h 8775700"/>
              <a:gd name="T22" fmla="*/ 12799 w 11968480"/>
              <a:gd name="T23" fmla="*/ 2362200 h 8775700"/>
              <a:gd name="T24" fmla="*/ 29608 w 11968480"/>
              <a:gd name="T25" fmla="*/ 2578100 h 8775700"/>
              <a:gd name="T26" fmla="*/ 53480 w 11968480"/>
              <a:gd name="T27" fmla="*/ 2781300 h 8775700"/>
              <a:gd name="T28" fmla="*/ 84151 w 11968480"/>
              <a:gd name="T29" fmla="*/ 2997200 h 8775700"/>
              <a:gd name="T30" fmla="*/ 120312 w 11968480"/>
              <a:gd name="T31" fmla="*/ 3200400 h 8775700"/>
              <a:gd name="T32" fmla="*/ 162546 w 11968480"/>
              <a:gd name="T33" fmla="*/ 3403600 h 8775700"/>
              <a:gd name="T34" fmla="*/ 210743 w 11968480"/>
              <a:gd name="T35" fmla="*/ 3606800 h 8775700"/>
              <a:gd name="T36" fmla="*/ 264793 w 11968480"/>
              <a:gd name="T37" fmla="*/ 3797300 h 8775700"/>
              <a:gd name="T38" fmla="*/ 324588 w 11968480"/>
              <a:gd name="T39" fmla="*/ 4000500 h 8775700"/>
              <a:gd name="T40" fmla="*/ 390018 w 11968480"/>
              <a:gd name="T41" fmla="*/ 4191000 h 8775700"/>
              <a:gd name="T42" fmla="*/ 460973 w 11968480"/>
              <a:gd name="T43" fmla="*/ 4381500 h 8775700"/>
              <a:gd name="T44" fmla="*/ 537344 w 11968480"/>
              <a:gd name="T45" fmla="*/ 4559300 h 8775700"/>
              <a:gd name="T46" fmla="*/ 619022 w 11968480"/>
              <a:gd name="T47" fmla="*/ 4737100 h 8775700"/>
              <a:gd name="T48" fmla="*/ 705897 w 11968480"/>
              <a:gd name="T49" fmla="*/ 4914900 h 8775700"/>
              <a:gd name="T50" fmla="*/ 797861 w 11968480"/>
              <a:gd name="T51" fmla="*/ 5092700 h 8775700"/>
              <a:gd name="T52" fmla="*/ 894802 w 11968480"/>
              <a:gd name="T53" fmla="*/ 5270500 h 8775700"/>
              <a:gd name="T54" fmla="*/ 996614 w 11968480"/>
              <a:gd name="T55" fmla="*/ 5435600 h 8775700"/>
              <a:gd name="T56" fmla="*/ 1103185 w 11968480"/>
              <a:gd name="T57" fmla="*/ 5600700 h 8775700"/>
              <a:gd name="T58" fmla="*/ 1214407 w 11968480"/>
              <a:gd name="T59" fmla="*/ 5765800 h 8775700"/>
              <a:gd name="T60" fmla="*/ 1330169 w 11968480"/>
              <a:gd name="T61" fmla="*/ 5918200 h 8775700"/>
              <a:gd name="T62" fmla="*/ 1450363 w 11968480"/>
              <a:gd name="T63" fmla="*/ 6070600 h 8775700"/>
              <a:gd name="T64" fmla="*/ 1574880 w 11968480"/>
              <a:gd name="T65" fmla="*/ 6223000 h 8775700"/>
              <a:gd name="T66" fmla="*/ 1541524 w 11968480"/>
              <a:gd name="T67" fmla="*/ 8775700 h 8775700"/>
              <a:gd name="T68" fmla="*/ 11066355 w 11968480"/>
              <a:gd name="T69" fmla="*/ 7835900 h 8775700"/>
              <a:gd name="T70" fmla="*/ 11680223 w 11968480"/>
              <a:gd name="T71" fmla="*/ 7493000 h 8775700"/>
              <a:gd name="T72" fmla="*/ 11967546 w 11968480"/>
              <a:gd name="T73" fmla="*/ 7289800 h 8775700"/>
              <a:gd name="T74" fmla="*/ 6686433 w 11968480"/>
              <a:gd name="T75" fmla="*/ 8572500 h 8775700"/>
              <a:gd name="T76" fmla="*/ 6388098 w 11968480"/>
              <a:gd name="T77" fmla="*/ 8547100 h 8775700"/>
              <a:gd name="T78" fmla="*/ 7935373 w 11968480"/>
              <a:gd name="T79" fmla="*/ 8534400 h 8775700"/>
              <a:gd name="T80" fmla="*/ 7935373 w 11968480"/>
              <a:gd name="T81" fmla="*/ 8534400 h 8775700"/>
              <a:gd name="T82" fmla="*/ 8035168 w 11968480"/>
              <a:gd name="T83" fmla="*/ 8534400 h 8775700"/>
              <a:gd name="T84" fmla="*/ 6041760 w 11968480"/>
              <a:gd name="T85" fmla="*/ 8521700 h 8775700"/>
              <a:gd name="T86" fmla="*/ 5894041 w 11968480"/>
              <a:gd name="T87" fmla="*/ 8496300 h 8775700"/>
              <a:gd name="T88" fmla="*/ 8433329 w 11968480"/>
              <a:gd name="T89" fmla="*/ 8483600 h 8775700"/>
              <a:gd name="T90" fmla="*/ 8433329 w 11968480"/>
              <a:gd name="T91" fmla="*/ 8483600 h 8775700"/>
              <a:gd name="T92" fmla="*/ 5697861 w 11968480"/>
              <a:gd name="T93" fmla="*/ 8470900 h 8775700"/>
              <a:gd name="T94" fmla="*/ 8631601 w 11968480"/>
              <a:gd name="T95" fmla="*/ 8458200 h 8775700"/>
              <a:gd name="T96" fmla="*/ 3809716 w 11968480"/>
              <a:gd name="T97" fmla="*/ 7912100 h 8775700"/>
              <a:gd name="T98" fmla="*/ 4036377 w 11968480"/>
              <a:gd name="T99" fmla="*/ 8013700 h 8775700"/>
              <a:gd name="T100" fmla="*/ 4266158 w 11968480"/>
              <a:gd name="T101" fmla="*/ 8102600 h 8775700"/>
              <a:gd name="T102" fmla="*/ 4686914 w 11968480"/>
              <a:gd name="T103" fmla="*/ 8242300 h 8775700"/>
              <a:gd name="T104" fmla="*/ 5357011 w 11968480"/>
              <a:gd name="T105" fmla="*/ 8420100 h 8775700"/>
              <a:gd name="T106" fmla="*/ 8779857 w 11968480"/>
              <a:gd name="T107" fmla="*/ 8432800 h 8775700"/>
              <a:gd name="T108" fmla="*/ 9075009 w 11968480"/>
              <a:gd name="T109" fmla="*/ 8382000 h 8775700"/>
              <a:gd name="T110" fmla="*/ 9513612 w 11968480"/>
              <a:gd name="T111" fmla="*/ 8293100 h 8775700"/>
              <a:gd name="T112" fmla="*/ 10277434 w 11968480"/>
              <a:gd name="T113" fmla="*/ 8115300 h 8775700"/>
              <a:gd name="T114" fmla="*/ 10837532 w 11968480"/>
              <a:gd name="T115" fmla="*/ 7937500 h 87757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968480" h="8775700">
                <a:moveTo>
                  <a:pt x="11967864" y="0"/>
                </a:moveTo>
                <a:lnTo>
                  <a:pt x="297731" y="0"/>
                </a:lnTo>
                <a:lnTo>
                  <a:pt x="282699" y="50800"/>
                </a:lnTo>
                <a:lnTo>
                  <a:pt x="268040" y="101600"/>
                </a:lnTo>
                <a:lnTo>
                  <a:pt x="253754" y="152400"/>
                </a:lnTo>
                <a:lnTo>
                  <a:pt x="239843" y="203200"/>
                </a:lnTo>
                <a:lnTo>
                  <a:pt x="226308" y="241300"/>
                </a:lnTo>
                <a:lnTo>
                  <a:pt x="213151" y="292100"/>
                </a:lnTo>
                <a:lnTo>
                  <a:pt x="200373" y="342900"/>
                </a:lnTo>
                <a:lnTo>
                  <a:pt x="187975" y="393700"/>
                </a:lnTo>
                <a:lnTo>
                  <a:pt x="175960" y="444500"/>
                </a:lnTo>
                <a:lnTo>
                  <a:pt x="164327" y="495300"/>
                </a:lnTo>
                <a:lnTo>
                  <a:pt x="153080" y="546100"/>
                </a:lnTo>
                <a:lnTo>
                  <a:pt x="142218" y="596900"/>
                </a:lnTo>
                <a:lnTo>
                  <a:pt x="131745" y="647700"/>
                </a:lnTo>
                <a:lnTo>
                  <a:pt x="121660" y="698500"/>
                </a:lnTo>
                <a:lnTo>
                  <a:pt x="111965" y="749300"/>
                </a:lnTo>
                <a:lnTo>
                  <a:pt x="102663" y="800100"/>
                </a:lnTo>
                <a:lnTo>
                  <a:pt x="93753" y="850900"/>
                </a:lnTo>
                <a:lnTo>
                  <a:pt x="85239" y="901700"/>
                </a:lnTo>
                <a:lnTo>
                  <a:pt x="77120" y="952500"/>
                </a:lnTo>
                <a:lnTo>
                  <a:pt x="69399" y="1003300"/>
                </a:lnTo>
                <a:lnTo>
                  <a:pt x="62076" y="1054100"/>
                </a:lnTo>
                <a:lnTo>
                  <a:pt x="55154" y="1104900"/>
                </a:lnTo>
                <a:lnTo>
                  <a:pt x="48634" y="1155700"/>
                </a:lnTo>
                <a:lnTo>
                  <a:pt x="42517" y="1206500"/>
                </a:lnTo>
                <a:lnTo>
                  <a:pt x="36804" y="1257300"/>
                </a:lnTo>
                <a:lnTo>
                  <a:pt x="31498" y="1308100"/>
                </a:lnTo>
                <a:lnTo>
                  <a:pt x="26599" y="1358900"/>
                </a:lnTo>
                <a:lnTo>
                  <a:pt x="22108" y="1409700"/>
                </a:lnTo>
                <a:lnTo>
                  <a:pt x="18028" y="1460500"/>
                </a:lnTo>
                <a:lnTo>
                  <a:pt x="14360" y="1511300"/>
                </a:lnTo>
                <a:lnTo>
                  <a:pt x="11104" y="1574800"/>
                </a:lnTo>
                <a:lnTo>
                  <a:pt x="8263" y="1625600"/>
                </a:lnTo>
                <a:lnTo>
                  <a:pt x="5838" y="1676400"/>
                </a:lnTo>
                <a:lnTo>
                  <a:pt x="3830" y="1727200"/>
                </a:lnTo>
                <a:lnTo>
                  <a:pt x="2241" y="1778000"/>
                </a:lnTo>
                <a:lnTo>
                  <a:pt x="1072" y="1828800"/>
                </a:lnTo>
                <a:lnTo>
                  <a:pt x="324" y="1879600"/>
                </a:lnTo>
                <a:lnTo>
                  <a:pt x="0" y="1930400"/>
                </a:lnTo>
                <a:lnTo>
                  <a:pt x="99" y="1993900"/>
                </a:lnTo>
                <a:lnTo>
                  <a:pt x="625" y="2044700"/>
                </a:lnTo>
                <a:lnTo>
                  <a:pt x="1578" y="2095500"/>
                </a:lnTo>
                <a:lnTo>
                  <a:pt x="2959" y="2146300"/>
                </a:lnTo>
                <a:lnTo>
                  <a:pt x="4770" y="2197100"/>
                </a:lnTo>
                <a:lnTo>
                  <a:pt x="7013" y="2247900"/>
                </a:lnTo>
                <a:lnTo>
                  <a:pt x="9689" y="2311400"/>
                </a:lnTo>
                <a:lnTo>
                  <a:pt x="12799" y="2362200"/>
                </a:lnTo>
                <a:lnTo>
                  <a:pt x="16344" y="2413000"/>
                </a:lnTo>
                <a:lnTo>
                  <a:pt x="20327" y="2463800"/>
                </a:lnTo>
                <a:lnTo>
                  <a:pt x="24748" y="2514600"/>
                </a:lnTo>
                <a:lnTo>
                  <a:pt x="29609" y="2578100"/>
                </a:lnTo>
                <a:lnTo>
                  <a:pt x="34912" y="2628900"/>
                </a:lnTo>
                <a:lnTo>
                  <a:pt x="40657" y="2679700"/>
                </a:lnTo>
                <a:lnTo>
                  <a:pt x="46846" y="2730500"/>
                </a:lnTo>
                <a:lnTo>
                  <a:pt x="53481" y="2781300"/>
                </a:lnTo>
                <a:lnTo>
                  <a:pt x="60563" y="2844800"/>
                </a:lnTo>
                <a:lnTo>
                  <a:pt x="68094" y="2895600"/>
                </a:lnTo>
                <a:lnTo>
                  <a:pt x="76074" y="2946400"/>
                </a:lnTo>
                <a:lnTo>
                  <a:pt x="84153" y="2997200"/>
                </a:lnTo>
                <a:lnTo>
                  <a:pt x="92618" y="3048000"/>
                </a:lnTo>
                <a:lnTo>
                  <a:pt x="101468" y="3098800"/>
                </a:lnTo>
                <a:lnTo>
                  <a:pt x="110701" y="3149600"/>
                </a:lnTo>
                <a:lnTo>
                  <a:pt x="120315" y="3200400"/>
                </a:lnTo>
                <a:lnTo>
                  <a:pt x="130309" y="3251200"/>
                </a:lnTo>
                <a:lnTo>
                  <a:pt x="140681" y="3302000"/>
                </a:lnTo>
                <a:lnTo>
                  <a:pt x="151428" y="3352800"/>
                </a:lnTo>
                <a:lnTo>
                  <a:pt x="162550" y="3403600"/>
                </a:lnTo>
                <a:lnTo>
                  <a:pt x="174045" y="3454400"/>
                </a:lnTo>
                <a:lnTo>
                  <a:pt x="185911" y="3505200"/>
                </a:lnTo>
                <a:lnTo>
                  <a:pt x="198146" y="3556000"/>
                </a:lnTo>
                <a:lnTo>
                  <a:pt x="210749" y="3606800"/>
                </a:lnTo>
                <a:lnTo>
                  <a:pt x="223717" y="3657600"/>
                </a:lnTo>
                <a:lnTo>
                  <a:pt x="237050" y="3708400"/>
                </a:lnTo>
                <a:lnTo>
                  <a:pt x="250745" y="3759200"/>
                </a:lnTo>
                <a:lnTo>
                  <a:pt x="264800" y="3797300"/>
                </a:lnTo>
                <a:lnTo>
                  <a:pt x="279215" y="3848100"/>
                </a:lnTo>
                <a:lnTo>
                  <a:pt x="293987" y="3898900"/>
                </a:lnTo>
                <a:lnTo>
                  <a:pt x="309115" y="3949700"/>
                </a:lnTo>
                <a:lnTo>
                  <a:pt x="324597" y="4000500"/>
                </a:lnTo>
                <a:lnTo>
                  <a:pt x="340431" y="4038600"/>
                </a:lnTo>
                <a:lnTo>
                  <a:pt x="356615" y="4089400"/>
                </a:lnTo>
                <a:lnTo>
                  <a:pt x="373148" y="4140200"/>
                </a:lnTo>
                <a:lnTo>
                  <a:pt x="390028" y="4191000"/>
                </a:lnTo>
                <a:lnTo>
                  <a:pt x="407254" y="4229100"/>
                </a:lnTo>
                <a:lnTo>
                  <a:pt x="424823" y="4279900"/>
                </a:lnTo>
                <a:lnTo>
                  <a:pt x="442734" y="4330700"/>
                </a:lnTo>
                <a:lnTo>
                  <a:pt x="460985" y="4381500"/>
                </a:lnTo>
                <a:lnTo>
                  <a:pt x="479575" y="4419600"/>
                </a:lnTo>
                <a:lnTo>
                  <a:pt x="498501" y="4470400"/>
                </a:lnTo>
                <a:lnTo>
                  <a:pt x="517763" y="4508500"/>
                </a:lnTo>
                <a:lnTo>
                  <a:pt x="537358" y="4559300"/>
                </a:lnTo>
                <a:lnTo>
                  <a:pt x="557285" y="4610100"/>
                </a:lnTo>
                <a:lnTo>
                  <a:pt x="577542" y="4648200"/>
                </a:lnTo>
                <a:lnTo>
                  <a:pt x="598127" y="4699000"/>
                </a:lnTo>
                <a:lnTo>
                  <a:pt x="619038" y="4737100"/>
                </a:lnTo>
                <a:lnTo>
                  <a:pt x="640275" y="4787900"/>
                </a:lnTo>
                <a:lnTo>
                  <a:pt x="661834" y="4826000"/>
                </a:lnTo>
                <a:lnTo>
                  <a:pt x="683715" y="4876800"/>
                </a:lnTo>
                <a:lnTo>
                  <a:pt x="705916" y="4914900"/>
                </a:lnTo>
                <a:lnTo>
                  <a:pt x="728435" y="4965700"/>
                </a:lnTo>
                <a:lnTo>
                  <a:pt x="751270" y="5003800"/>
                </a:lnTo>
                <a:lnTo>
                  <a:pt x="774419" y="5054600"/>
                </a:lnTo>
                <a:lnTo>
                  <a:pt x="797882" y="5092700"/>
                </a:lnTo>
                <a:lnTo>
                  <a:pt x="821655" y="5143500"/>
                </a:lnTo>
                <a:lnTo>
                  <a:pt x="845738" y="5181600"/>
                </a:lnTo>
                <a:lnTo>
                  <a:pt x="870129" y="5219700"/>
                </a:lnTo>
                <a:lnTo>
                  <a:pt x="894826" y="5270500"/>
                </a:lnTo>
                <a:lnTo>
                  <a:pt x="919827" y="5308600"/>
                </a:lnTo>
                <a:lnTo>
                  <a:pt x="945131" y="5346700"/>
                </a:lnTo>
                <a:lnTo>
                  <a:pt x="970736" y="5397500"/>
                </a:lnTo>
                <a:lnTo>
                  <a:pt x="996640" y="5435600"/>
                </a:lnTo>
                <a:lnTo>
                  <a:pt x="1022842" y="5473700"/>
                </a:lnTo>
                <a:lnTo>
                  <a:pt x="1049339" y="5524500"/>
                </a:lnTo>
                <a:lnTo>
                  <a:pt x="1076130" y="5562600"/>
                </a:lnTo>
                <a:lnTo>
                  <a:pt x="1103214" y="5600700"/>
                </a:lnTo>
                <a:lnTo>
                  <a:pt x="1130588" y="5638800"/>
                </a:lnTo>
                <a:lnTo>
                  <a:pt x="1158252" y="5676900"/>
                </a:lnTo>
                <a:lnTo>
                  <a:pt x="1186202" y="5727700"/>
                </a:lnTo>
                <a:lnTo>
                  <a:pt x="1214439" y="5765800"/>
                </a:lnTo>
                <a:lnTo>
                  <a:pt x="1242959" y="5803900"/>
                </a:lnTo>
                <a:lnTo>
                  <a:pt x="1271761" y="5842000"/>
                </a:lnTo>
                <a:lnTo>
                  <a:pt x="1300843" y="5880100"/>
                </a:lnTo>
                <a:lnTo>
                  <a:pt x="1330204" y="5918200"/>
                </a:lnTo>
                <a:lnTo>
                  <a:pt x="1359843" y="5956300"/>
                </a:lnTo>
                <a:lnTo>
                  <a:pt x="1389756" y="5994400"/>
                </a:lnTo>
                <a:lnTo>
                  <a:pt x="1419943" y="6032500"/>
                </a:lnTo>
                <a:lnTo>
                  <a:pt x="1450402" y="6070600"/>
                </a:lnTo>
                <a:lnTo>
                  <a:pt x="1481131" y="6108700"/>
                </a:lnTo>
                <a:lnTo>
                  <a:pt x="1512129" y="6146800"/>
                </a:lnTo>
                <a:lnTo>
                  <a:pt x="1543393" y="6184900"/>
                </a:lnTo>
                <a:lnTo>
                  <a:pt x="1574922" y="6223000"/>
                </a:lnTo>
                <a:lnTo>
                  <a:pt x="1638769" y="6299200"/>
                </a:lnTo>
                <a:lnTo>
                  <a:pt x="1703656" y="6375400"/>
                </a:lnTo>
                <a:lnTo>
                  <a:pt x="1736485" y="6400800"/>
                </a:lnTo>
                <a:lnTo>
                  <a:pt x="1541565" y="8775700"/>
                </a:lnTo>
                <a:lnTo>
                  <a:pt x="3764878" y="7899400"/>
                </a:lnTo>
                <a:lnTo>
                  <a:pt x="10929888" y="7899400"/>
                </a:lnTo>
                <a:lnTo>
                  <a:pt x="11021247" y="7848600"/>
                </a:lnTo>
                <a:lnTo>
                  <a:pt x="11066649" y="7835900"/>
                </a:lnTo>
                <a:lnTo>
                  <a:pt x="11156881" y="7785100"/>
                </a:lnTo>
                <a:lnTo>
                  <a:pt x="11201703" y="7772400"/>
                </a:lnTo>
                <a:lnTo>
                  <a:pt x="11466253" y="7620000"/>
                </a:lnTo>
                <a:lnTo>
                  <a:pt x="11680533" y="7493000"/>
                </a:lnTo>
                <a:lnTo>
                  <a:pt x="11764549" y="7442200"/>
                </a:lnTo>
                <a:lnTo>
                  <a:pt x="11806178" y="7404100"/>
                </a:lnTo>
                <a:lnTo>
                  <a:pt x="11929498" y="7327900"/>
                </a:lnTo>
                <a:lnTo>
                  <a:pt x="11967864" y="7289800"/>
                </a:lnTo>
                <a:lnTo>
                  <a:pt x="11967864" y="0"/>
                </a:lnTo>
                <a:close/>
              </a:path>
              <a:path w="11968480" h="8775700">
                <a:moveTo>
                  <a:pt x="7485806" y="8559800"/>
                </a:moveTo>
                <a:lnTo>
                  <a:pt x="6636810" y="8559800"/>
                </a:lnTo>
                <a:lnTo>
                  <a:pt x="6686611" y="8572500"/>
                </a:lnTo>
                <a:lnTo>
                  <a:pt x="7435796" y="8572500"/>
                </a:lnTo>
                <a:lnTo>
                  <a:pt x="7485806" y="8559800"/>
                </a:lnTo>
                <a:close/>
              </a:path>
              <a:path w="11968480" h="8775700">
                <a:moveTo>
                  <a:pt x="7735787" y="8547100"/>
                </a:moveTo>
                <a:lnTo>
                  <a:pt x="6388268" y="8547100"/>
                </a:lnTo>
                <a:lnTo>
                  <a:pt x="6437909" y="8559800"/>
                </a:lnTo>
                <a:lnTo>
                  <a:pt x="7685806" y="8559800"/>
                </a:lnTo>
                <a:lnTo>
                  <a:pt x="7735787" y="8547100"/>
                </a:lnTo>
                <a:close/>
              </a:path>
              <a:path w="11968480" h="8775700">
                <a:moveTo>
                  <a:pt x="7935584" y="8534400"/>
                </a:moveTo>
                <a:lnTo>
                  <a:pt x="6239575" y="8534400"/>
                </a:lnTo>
                <a:lnTo>
                  <a:pt x="6289099" y="8547100"/>
                </a:lnTo>
                <a:lnTo>
                  <a:pt x="7885658" y="8547100"/>
                </a:lnTo>
                <a:lnTo>
                  <a:pt x="7935584" y="8534400"/>
                </a:lnTo>
                <a:close/>
              </a:path>
              <a:path w="11968480" h="8775700">
                <a:moveTo>
                  <a:pt x="8085247" y="8521700"/>
                </a:moveTo>
                <a:lnTo>
                  <a:pt x="6091265" y="8521700"/>
                </a:lnTo>
                <a:lnTo>
                  <a:pt x="6140656" y="8534400"/>
                </a:lnTo>
                <a:lnTo>
                  <a:pt x="8035381" y="8534400"/>
                </a:lnTo>
                <a:lnTo>
                  <a:pt x="8085247" y="8521700"/>
                </a:lnTo>
                <a:close/>
              </a:path>
              <a:path w="11968480" h="8775700">
                <a:moveTo>
                  <a:pt x="8184908" y="8509000"/>
                </a:moveTo>
                <a:lnTo>
                  <a:pt x="5992628" y="8509000"/>
                </a:lnTo>
                <a:lnTo>
                  <a:pt x="6041921" y="8521700"/>
                </a:lnTo>
                <a:lnTo>
                  <a:pt x="8135090" y="8521700"/>
                </a:lnTo>
                <a:lnTo>
                  <a:pt x="8184908" y="8509000"/>
                </a:lnTo>
                <a:close/>
              </a:path>
              <a:path w="11968480" h="8775700">
                <a:moveTo>
                  <a:pt x="8284460" y="8496300"/>
                </a:moveTo>
                <a:lnTo>
                  <a:pt x="5894198" y="8496300"/>
                </a:lnTo>
                <a:lnTo>
                  <a:pt x="5943386" y="8509000"/>
                </a:lnTo>
                <a:lnTo>
                  <a:pt x="8234698" y="8509000"/>
                </a:lnTo>
                <a:lnTo>
                  <a:pt x="8284460" y="8496300"/>
                </a:lnTo>
                <a:close/>
              </a:path>
              <a:path w="11968480" h="8775700">
                <a:moveTo>
                  <a:pt x="8433553" y="8483600"/>
                </a:moveTo>
                <a:lnTo>
                  <a:pt x="5795988" y="8483600"/>
                </a:lnTo>
                <a:lnTo>
                  <a:pt x="5845064" y="8496300"/>
                </a:lnTo>
                <a:lnTo>
                  <a:pt x="8383889" y="8496300"/>
                </a:lnTo>
                <a:lnTo>
                  <a:pt x="8433553" y="8483600"/>
                </a:lnTo>
                <a:close/>
              </a:path>
              <a:path w="11968480" h="8775700">
                <a:moveTo>
                  <a:pt x="8681296" y="8445500"/>
                </a:moveTo>
                <a:lnTo>
                  <a:pt x="5551521" y="8445500"/>
                </a:lnTo>
                <a:lnTo>
                  <a:pt x="5649117" y="8470900"/>
                </a:lnTo>
                <a:lnTo>
                  <a:pt x="5698012" y="8470900"/>
                </a:lnTo>
                <a:lnTo>
                  <a:pt x="5746970" y="8483600"/>
                </a:lnTo>
                <a:lnTo>
                  <a:pt x="8483181" y="8483600"/>
                </a:lnTo>
                <a:lnTo>
                  <a:pt x="8582321" y="8458200"/>
                </a:lnTo>
                <a:lnTo>
                  <a:pt x="8631830" y="8458200"/>
                </a:lnTo>
                <a:lnTo>
                  <a:pt x="8681296" y="8445500"/>
                </a:lnTo>
                <a:close/>
              </a:path>
              <a:path w="11968480" h="8775700">
                <a:moveTo>
                  <a:pt x="10929888" y="7899400"/>
                </a:moveTo>
                <a:lnTo>
                  <a:pt x="3764878" y="7899400"/>
                </a:lnTo>
                <a:lnTo>
                  <a:pt x="3809817" y="7912100"/>
                </a:lnTo>
                <a:lnTo>
                  <a:pt x="3900095" y="7962900"/>
                </a:lnTo>
                <a:lnTo>
                  <a:pt x="3945430" y="7975600"/>
                </a:lnTo>
                <a:lnTo>
                  <a:pt x="3990894" y="8001000"/>
                </a:lnTo>
                <a:lnTo>
                  <a:pt x="4036484" y="8013700"/>
                </a:lnTo>
                <a:lnTo>
                  <a:pt x="4082199" y="8039100"/>
                </a:lnTo>
                <a:lnTo>
                  <a:pt x="4128037" y="8051800"/>
                </a:lnTo>
                <a:lnTo>
                  <a:pt x="4173996" y="8077200"/>
                </a:lnTo>
                <a:lnTo>
                  <a:pt x="4266271" y="8102600"/>
                </a:lnTo>
                <a:lnTo>
                  <a:pt x="4312583" y="8128000"/>
                </a:lnTo>
                <a:lnTo>
                  <a:pt x="4452197" y="8166100"/>
                </a:lnTo>
                <a:lnTo>
                  <a:pt x="4498955" y="8191500"/>
                </a:lnTo>
                <a:lnTo>
                  <a:pt x="4687039" y="8242300"/>
                </a:lnTo>
                <a:lnTo>
                  <a:pt x="4734313" y="8267700"/>
                </a:lnTo>
                <a:lnTo>
                  <a:pt x="5067881" y="8356600"/>
                </a:lnTo>
                <a:lnTo>
                  <a:pt x="5115890" y="8356600"/>
                </a:lnTo>
                <a:lnTo>
                  <a:pt x="5357153" y="8420100"/>
                </a:lnTo>
                <a:lnTo>
                  <a:pt x="5405637" y="8420100"/>
                </a:lnTo>
                <a:lnTo>
                  <a:pt x="5502823" y="8445500"/>
                </a:lnTo>
                <a:lnTo>
                  <a:pt x="8730716" y="8445500"/>
                </a:lnTo>
                <a:lnTo>
                  <a:pt x="8780090" y="8432800"/>
                </a:lnTo>
                <a:lnTo>
                  <a:pt x="8829415" y="8432800"/>
                </a:lnTo>
                <a:lnTo>
                  <a:pt x="8927913" y="8407400"/>
                </a:lnTo>
                <a:lnTo>
                  <a:pt x="8977081" y="8407400"/>
                </a:lnTo>
                <a:lnTo>
                  <a:pt x="9075250" y="8382000"/>
                </a:lnTo>
                <a:lnTo>
                  <a:pt x="9124246" y="8382000"/>
                </a:lnTo>
                <a:lnTo>
                  <a:pt x="9270860" y="8343900"/>
                </a:lnTo>
                <a:lnTo>
                  <a:pt x="9319601" y="8343900"/>
                </a:lnTo>
                <a:lnTo>
                  <a:pt x="9513865" y="8293100"/>
                </a:lnTo>
                <a:lnTo>
                  <a:pt x="9562246" y="8293100"/>
                </a:lnTo>
                <a:lnTo>
                  <a:pt x="10041523" y="8166100"/>
                </a:lnTo>
                <a:lnTo>
                  <a:pt x="10088957" y="8166100"/>
                </a:lnTo>
                <a:lnTo>
                  <a:pt x="10277707" y="8115300"/>
                </a:lnTo>
                <a:lnTo>
                  <a:pt x="10324639" y="8089900"/>
                </a:lnTo>
                <a:lnTo>
                  <a:pt x="10698456" y="7988300"/>
                </a:lnTo>
                <a:lnTo>
                  <a:pt x="10745073" y="7962900"/>
                </a:lnTo>
                <a:lnTo>
                  <a:pt x="10837820" y="7937500"/>
                </a:lnTo>
                <a:lnTo>
                  <a:pt x="10883941" y="7912100"/>
                </a:lnTo>
                <a:lnTo>
                  <a:pt x="10929888" y="7899400"/>
                </a:lnTo>
                <a:close/>
              </a:path>
            </a:pathLst>
          </a:custGeom>
          <a:solidFill>
            <a:srgbClr val="2BC2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dirty="0"/>
          </a:p>
        </p:txBody>
      </p:sp>
      <p:sp>
        <p:nvSpPr>
          <p:cNvPr id="2" name="Holder 2"/>
          <p:cNvSpPr>
            <a:spLocks noGrp="1"/>
          </p:cNvSpPr>
          <p:nvPr>
            <p:ph type="title"/>
          </p:nvPr>
        </p:nvSpPr>
        <p:spPr/>
        <p:txBody>
          <a:bodyPr/>
          <a:lstStyle>
            <a:lvl1pPr>
              <a:defRPr sz="12000" b="0" i="0">
                <a:solidFill>
                  <a:schemeClr val="tx1"/>
                </a:solidFill>
                <a:latin typeface="Marker Makers"/>
                <a:cs typeface="Marker Makers"/>
              </a:defRPr>
            </a:lvl1pPr>
          </a:lstStyle>
          <a:p>
            <a:r>
              <a:rPr lang="en-GB"/>
              <a:t>Click to edit Master title style</a:t>
            </a:r>
            <a:endParaRPr/>
          </a:p>
        </p:txBody>
      </p:sp>
      <p:sp>
        <p:nvSpPr>
          <p:cNvPr id="3" name="Holder 3"/>
          <p:cNvSpPr>
            <a:spLocks noGrp="1"/>
          </p:cNvSpPr>
          <p:nvPr>
            <p:ph type="body" idx="1"/>
          </p:nvPr>
        </p:nvSpPr>
        <p:spPr/>
        <p:txBody>
          <a:bodyPr/>
          <a:lstStyle>
            <a:lvl1pPr>
              <a:defRPr sz="12000" b="0" i="0">
                <a:solidFill>
                  <a:schemeClr val="tx1"/>
                </a:solidFill>
                <a:latin typeface="Marker Makers"/>
                <a:cs typeface="Marker Makers"/>
              </a:defRPr>
            </a:lvl1pPr>
          </a:lstStyle>
          <a:p>
            <a:pPr lvl="0"/>
            <a:r>
              <a:rPr lang="en-GB"/>
              <a:t>Click to edit Master text styles</a:t>
            </a:r>
          </a:p>
        </p:txBody>
      </p:sp>
      <p:sp>
        <p:nvSpPr>
          <p:cNvPr id="6" name="Holder 4">
            <a:extLst>
              <a:ext uri="{FF2B5EF4-FFF2-40B4-BE49-F238E27FC236}">
                <a16:creationId xmlns:a16="http://schemas.microsoft.com/office/drawing/2014/main" id="{B2E20AC9-2209-ADA0-F5E5-481EEDF56C27}"/>
              </a:ext>
            </a:extLst>
          </p:cNvPr>
          <p:cNvSpPr>
            <a:spLocks noGrp="1" noChangeArrowheads="1"/>
          </p:cNvSpPr>
          <p:nvPr>
            <p:ph type="ftr" sz="quarter" idx="10"/>
          </p:nvPr>
        </p:nvSpPr>
        <p:spPr/>
        <p:txBody>
          <a:bodyPr/>
          <a:lstStyle>
            <a:lvl1pPr>
              <a:defRPr/>
            </a:lvl1pPr>
          </a:lstStyle>
          <a:p>
            <a:pPr>
              <a:defRPr/>
            </a:pPr>
            <a:endParaRPr lang="en-US" altLang="en-US" dirty="0"/>
          </a:p>
        </p:txBody>
      </p:sp>
      <p:sp>
        <p:nvSpPr>
          <p:cNvPr id="7" name="Holder 5">
            <a:extLst>
              <a:ext uri="{FF2B5EF4-FFF2-40B4-BE49-F238E27FC236}">
                <a16:creationId xmlns:a16="http://schemas.microsoft.com/office/drawing/2014/main" id="{F08D3F66-4D01-EE1C-27B9-E2BD1E8D061A}"/>
              </a:ext>
            </a:extLst>
          </p:cNvPr>
          <p:cNvSpPr>
            <a:spLocks noGrp="1" noChangeArrowheads="1"/>
          </p:cNvSpPr>
          <p:nvPr>
            <p:ph type="dt" sz="half" idx="11"/>
          </p:nvPr>
        </p:nvSpPr>
        <p:spPr/>
        <p:txBody>
          <a:bodyPr/>
          <a:lstStyle>
            <a:lvl1pPr>
              <a:defRPr smtClean="0"/>
            </a:lvl1pPr>
          </a:lstStyle>
          <a:p>
            <a:pPr>
              <a:defRPr/>
            </a:pPr>
            <a:fld id="{6156C529-3549-4A2E-A719-11D247FD72B1}" type="datetimeFigureOut">
              <a:rPr lang="en-US" altLang="en-US"/>
              <a:pPr>
                <a:defRPr/>
              </a:pPr>
              <a:t>3/11/2025</a:t>
            </a:fld>
            <a:endParaRPr lang="en-US" altLang="en-US" dirty="0"/>
          </a:p>
        </p:txBody>
      </p:sp>
      <p:sp>
        <p:nvSpPr>
          <p:cNvPr id="8" name="Holder 6">
            <a:extLst>
              <a:ext uri="{FF2B5EF4-FFF2-40B4-BE49-F238E27FC236}">
                <a16:creationId xmlns:a16="http://schemas.microsoft.com/office/drawing/2014/main" id="{65907B89-5FB4-D639-4443-FABA00C4B53E}"/>
              </a:ext>
            </a:extLst>
          </p:cNvPr>
          <p:cNvSpPr>
            <a:spLocks noGrp="1" noChangeArrowheads="1"/>
          </p:cNvSpPr>
          <p:nvPr>
            <p:ph type="sldNum" sz="quarter" idx="12"/>
          </p:nvPr>
        </p:nvSpPr>
        <p:spPr/>
        <p:txBody>
          <a:bodyPr/>
          <a:lstStyle>
            <a:lvl1pPr>
              <a:defRPr smtClean="0"/>
            </a:lvl1pPr>
          </a:lstStyle>
          <a:p>
            <a:pPr>
              <a:defRPr/>
            </a:pPr>
            <a:fld id="{FEACB048-D1B5-45F7-8485-D05DF4F5457C}" type="slidenum">
              <a:rPr lang="en-US" altLang="en-US"/>
              <a:pPr>
                <a:defRPr/>
              </a:pPr>
              <a:t>‹#›</a:t>
            </a:fld>
            <a:endParaRPr lang="en-US" altLang="en-US" dirty="0"/>
          </a:p>
        </p:txBody>
      </p:sp>
    </p:spTree>
    <p:extLst>
      <p:ext uri="{BB962C8B-B14F-4D97-AF65-F5344CB8AC3E}">
        <p14:creationId xmlns:p14="http://schemas.microsoft.com/office/powerpoint/2010/main" val="250168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12000" b="0" i="0">
                <a:solidFill>
                  <a:schemeClr val="tx1"/>
                </a:solidFill>
                <a:latin typeface="Marker Makers"/>
                <a:cs typeface="Marker Makers"/>
              </a:defRPr>
            </a:lvl1pPr>
          </a:lstStyle>
          <a:p>
            <a:r>
              <a:rPr lang="en-GB"/>
              <a:t>Click to edit Master title style</a:t>
            </a:r>
            <a:endParaRPr/>
          </a:p>
        </p:txBody>
      </p:sp>
      <p:sp>
        <p:nvSpPr>
          <p:cNvPr id="3" name="Holder 3"/>
          <p:cNvSpPr>
            <a:spLocks noGrp="1"/>
          </p:cNvSpPr>
          <p:nvPr>
            <p:ph sz="half" idx="2"/>
          </p:nvPr>
        </p:nvSpPr>
        <p:spPr>
          <a:xfrm>
            <a:off x="812800" y="2190750"/>
            <a:ext cx="7071360" cy="6286500"/>
          </a:xfrm>
          <a:prstGeom prst="rect">
            <a:avLst/>
          </a:prstGeom>
        </p:spPr>
        <p:txBody>
          <a:bodyPr/>
          <a:lstStyle>
            <a:lvl1pPr>
              <a:defRPr/>
            </a:lvl1pPr>
          </a:lstStyle>
          <a:p>
            <a:pPr lvl="0"/>
            <a:r>
              <a:rPr lang="en-GB"/>
              <a:t>Click to edit Master text styles</a:t>
            </a:r>
          </a:p>
        </p:txBody>
      </p:sp>
      <p:sp>
        <p:nvSpPr>
          <p:cNvPr id="4" name="Holder 4"/>
          <p:cNvSpPr>
            <a:spLocks noGrp="1"/>
          </p:cNvSpPr>
          <p:nvPr>
            <p:ph sz="half" idx="3"/>
          </p:nvPr>
        </p:nvSpPr>
        <p:spPr>
          <a:xfrm>
            <a:off x="8371840" y="2190750"/>
            <a:ext cx="7071360" cy="6286500"/>
          </a:xfrm>
          <a:prstGeom prst="rect">
            <a:avLst/>
          </a:prstGeom>
        </p:spPr>
        <p:txBody>
          <a:bodyPr/>
          <a:lstStyle>
            <a:lvl1pPr>
              <a:defRPr/>
            </a:lvl1pPr>
          </a:lstStyle>
          <a:p>
            <a:pPr lvl="0"/>
            <a:r>
              <a:rPr lang="en-GB"/>
              <a:t>Click to edit Master text styles</a:t>
            </a:r>
          </a:p>
        </p:txBody>
      </p:sp>
      <p:sp>
        <p:nvSpPr>
          <p:cNvPr id="5" name="Holder 4">
            <a:extLst>
              <a:ext uri="{FF2B5EF4-FFF2-40B4-BE49-F238E27FC236}">
                <a16:creationId xmlns:a16="http://schemas.microsoft.com/office/drawing/2014/main" id="{31A15A23-4C5B-ADF7-5DCC-4D293CCBE736}"/>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Holder 5">
            <a:extLst>
              <a:ext uri="{FF2B5EF4-FFF2-40B4-BE49-F238E27FC236}">
                <a16:creationId xmlns:a16="http://schemas.microsoft.com/office/drawing/2014/main" id="{5516468B-C88B-0BD4-7F5A-530A72510F2F}"/>
              </a:ext>
            </a:extLst>
          </p:cNvPr>
          <p:cNvSpPr>
            <a:spLocks noGrp="1" noChangeArrowheads="1"/>
          </p:cNvSpPr>
          <p:nvPr>
            <p:ph type="dt" sz="half" idx="11"/>
          </p:nvPr>
        </p:nvSpPr>
        <p:spPr>
          <a:ln/>
        </p:spPr>
        <p:txBody>
          <a:bodyPr/>
          <a:lstStyle>
            <a:lvl1pPr>
              <a:defRPr/>
            </a:lvl1pPr>
          </a:lstStyle>
          <a:p>
            <a:pPr>
              <a:defRPr/>
            </a:pPr>
            <a:fld id="{47F8E170-FAEE-4203-AB07-5542BA37A6C8}" type="datetimeFigureOut">
              <a:rPr lang="en-US" altLang="en-US"/>
              <a:pPr>
                <a:defRPr/>
              </a:pPr>
              <a:t>3/11/2025</a:t>
            </a:fld>
            <a:endParaRPr lang="en-US" altLang="en-US" dirty="0"/>
          </a:p>
        </p:txBody>
      </p:sp>
      <p:sp>
        <p:nvSpPr>
          <p:cNvPr id="7" name="Holder 6">
            <a:extLst>
              <a:ext uri="{FF2B5EF4-FFF2-40B4-BE49-F238E27FC236}">
                <a16:creationId xmlns:a16="http://schemas.microsoft.com/office/drawing/2014/main" id="{74532F7A-937D-B945-D44B-290E46F4F2BE}"/>
              </a:ext>
            </a:extLst>
          </p:cNvPr>
          <p:cNvSpPr>
            <a:spLocks noGrp="1" noChangeArrowheads="1"/>
          </p:cNvSpPr>
          <p:nvPr>
            <p:ph type="sldNum" sz="quarter" idx="12"/>
          </p:nvPr>
        </p:nvSpPr>
        <p:spPr>
          <a:ln/>
        </p:spPr>
        <p:txBody>
          <a:bodyPr/>
          <a:lstStyle>
            <a:lvl1pPr>
              <a:defRPr/>
            </a:lvl1pPr>
          </a:lstStyle>
          <a:p>
            <a:pPr>
              <a:defRPr/>
            </a:pPr>
            <a:fld id="{011E6BC9-8E9C-42FE-B3AE-9F71D2BD48A2}" type="slidenum">
              <a:rPr lang="en-US" altLang="en-US"/>
              <a:pPr>
                <a:defRPr/>
              </a:pPr>
              <a:t>‹#›</a:t>
            </a:fld>
            <a:endParaRPr lang="en-US" altLang="en-US" dirty="0"/>
          </a:p>
        </p:txBody>
      </p:sp>
    </p:spTree>
    <p:extLst>
      <p:ext uri="{BB962C8B-B14F-4D97-AF65-F5344CB8AC3E}">
        <p14:creationId xmlns:p14="http://schemas.microsoft.com/office/powerpoint/2010/main" val="204506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12000" b="0" i="0">
                <a:solidFill>
                  <a:schemeClr val="tx1"/>
                </a:solidFill>
                <a:latin typeface="Marker Makers"/>
                <a:cs typeface="Marker Makers"/>
              </a:defRPr>
            </a:lvl1pPr>
          </a:lstStyle>
          <a:p>
            <a:r>
              <a:rPr lang="en-GB"/>
              <a:t>Click to edit Master title style</a:t>
            </a:r>
            <a:endParaRPr/>
          </a:p>
        </p:txBody>
      </p:sp>
      <p:sp>
        <p:nvSpPr>
          <p:cNvPr id="3" name="Holder 4">
            <a:extLst>
              <a:ext uri="{FF2B5EF4-FFF2-40B4-BE49-F238E27FC236}">
                <a16:creationId xmlns:a16="http://schemas.microsoft.com/office/drawing/2014/main" id="{563FD46D-A610-946F-A585-74CE3562456C}"/>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4" name="Holder 5">
            <a:extLst>
              <a:ext uri="{FF2B5EF4-FFF2-40B4-BE49-F238E27FC236}">
                <a16:creationId xmlns:a16="http://schemas.microsoft.com/office/drawing/2014/main" id="{69FBC86F-B1E8-5151-827C-43284EC2C4A0}"/>
              </a:ext>
            </a:extLst>
          </p:cNvPr>
          <p:cNvSpPr>
            <a:spLocks noGrp="1" noChangeArrowheads="1"/>
          </p:cNvSpPr>
          <p:nvPr>
            <p:ph type="dt" sz="half" idx="11"/>
          </p:nvPr>
        </p:nvSpPr>
        <p:spPr>
          <a:ln/>
        </p:spPr>
        <p:txBody>
          <a:bodyPr/>
          <a:lstStyle>
            <a:lvl1pPr>
              <a:defRPr/>
            </a:lvl1pPr>
          </a:lstStyle>
          <a:p>
            <a:pPr>
              <a:defRPr/>
            </a:pPr>
            <a:fld id="{E6428191-7001-4B81-BDA1-032B93966126}" type="datetimeFigureOut">
              <a:rPr lang="en-US" altLang="en-US"/>
              <a:pPr>
                <a:defRPr/>
              </a:pPr>
              <a:t>3/11/2025</a:t>
            </a:fld>
            <a:endParaRPr lang="en-US" altLang="en-US" dirty="0"/>
          </a:p>
        </p:txBody>
      </p:sp>
      <p:sp>
        <p:nvSpPr>
          <p:cNvPr id="5" name="Holder 6">
            <a:extLst>
              <a:ext uri="{FF2B5EF4-FFF2-40B4-BE49-F238E27FC236}">
                <a16:creationId xmlns:a16="http://schemas.microsoft.com/office/drawing/2014/main" id="{08A886B9-C0D2-9815-B17C-043AA2736D1C}"/>
              </a:ext>
            </a:extLst>
          </p:cNvPr>
          <p:cNvSpPr>
            <a:spLocks noGrp="1" noChangeArrowheads="1"/>
          </p:cNvSpPr>
          <p:nvPr>
            <p:ph type="sldNum" sz="quarter" idx="12"/>
          </p:nvPr>
        </p:nvSpPr>
        <p:spPr>
          <a:ln/>
        </p:spPr>
        <p:txBody>
          <a:bodyPr/>
          <a:lstStyle>
            <a:lvl1pPr>
              <a:defRPr/>
            </a:lvl1pPr>
          </a:lstStyle>
          <a:p>
            <a:pPr>
              <a:defRPr/>
            </a:pPr>
            <a:fld id="{EBCB1FD6-0E7C-457D-8AAB-6F858673AA70}" type="slidenum">
              <a:rPr lang="en-US" altLang="en-US"/>
              <a:pPr>
                <a:defRPr/>
              </a:pPr>
              <a:t>‹#›</a:t>
            </a:fld>
            <a:endParaRPr lang="en-US" altLang="en-US" dirty="0"/>
          </a:p>
        </p:txBody>
      </p:sp>
    </p:spTree>
    <p:extLst>
      <p:ext uri="{BB962C8B-B14F-4D97-AF65-F5344CB8AC3E}">
        <p14:creationId xmlns:p14="http://schemas.microsoft.com/office/powerpoint/2010/main" val="113639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6ABD3071-BEEB-C8B1-4679-36B1DA42CE38}"/>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3" name="Holder 5">
            <a:extLst>
              <a:ext uri="{FF2B5EF4-FFF2-40B4-BE49-F238E27FC236}">
                <a16:creationId xmlns:a16="http://schemas.microsoft.com/office/drawing/2014/main" id="{CDA418D3-5125-890B-57DB-402BAF9382CF}"/>
              </a:ext>
            </a:extLst>
          </p:cNvPr>
          <p:cNvSpPr>
            <a:spLocks noGrp="1" noChangeArrowheads="1"/>
          </p:cNvSpPr>
          <p:nvPr>
            <p:ph type="dt" sz="half" idx="11"/>
          </p:nvPr>
        </p:nvSpPr>
        <p:spPr>
          <a:ln/>
        </p:spPr>
        <p:txBody>
          <a:bodyPr/>
          <a:lstStyle>
            <a:lvl1pPr>
              <a:defRPr/>
            </a:lvl1pPr>
          </a:lstStyle>
          <a:p>
            <a:pPr>
              <a:defRPr/>
            </a:pPr>
            <a:fld id="{AE4A7AC5-3B86-43DE-92BF-183A9F8CDAB8}" type="datetimeFigureOut">
              <a:rPr lang="en-US" altLang="en-US"/>
              <a:pPr>
                <a:defRPr/>
              </a:pPr>
              <a:t>3/11/2025</a:t>
            </a:fld>
            <a:endParaRPr lang="en-US" altLang="en-US" dirty="0"/>
          </a:p>
        </p:txBody>
      </p:sp>
      <p:sp>
        <p:nvSpPr>
          <p:cNvPr id="4" name="Holder 6">
            <a:extLst>
              <a:ext uri="{FF2B5EF4-FFF2-40B4-BE49-F238E27FC236}">
                <a16:creationId xmlns:a16="http://schemas.microsoft.com/office/drawing/2014/main" id="{237122A9-99EC-217D-E721-9A9DB0A69CF8}"/>
              </a:ext>
            </a:extLst>
          </p:cNvPr>
          <p:cNvSpPr>
            <a:spLocks noGrp="1" noChangeArrowheads="1"/>
          </p:cNvSpPr>
          <p:nvPr>
            <p:ph type="sldNum" sz="quarter" idx="12"/>
          </p:nvPr>
        </p:nvSpPr>
        <p:spPr>
          <a:ln/>
        </p:spPr>
        <p:txBody>
          <a:bodyPr/>
          <a:lstStyle>
            <a:lvl1pPr>
              <a:defRPr/>
            </a:lvl1pPr>
          </a:lstStyle>
          <a:p>
            <a:pPr>
              <a:defRPr/>
            </a:pPr>
            <a:fld id="{A13F923F-BAD3-45AA-B55F-56A4D54761C8}" type="slidenum">
              <a:rPr lang="en-US" altLang="en-US"/>
              <a:pPr>
                <a:defRPr/>
              </a:pPr>
              <a:t>‹#›</a:t>
            </a:fld>
            <a:endParaRPr lang="en-US" altLang="en-US" dirty="0"/>
          </a:p>
        </p:txBody>
      </p:sp>
    </p:spTree>
    <p:extLst>
      <p:ext uri="{BB962C8B-B14F-4D97-AF65-F5344CB8AC3E}">
        <p14:creationId xmlns:p14="http://schemas.microsoft.com/office/powerpoint/2010/main" val="3788125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F1B44620-134A-D2EB-F042-405E959169A6}"/>
              </a:ext>
            </a:extLst>
          </p:cNvPr>
          <p:cNvSpPr>
            <a:spLocks noGrp="1" noChangeArrowheads="1"/>
          </p:cNvSpPr>
          <p:nvPr>
            <p:ph type="title"/>
          </p:nvPr>
        </p:nvSpPr>
        <p:spPr bwMode="auto">
          <a:xfrm>
            <a:off x="5664200" y="1654175"/>
            <a:ext cx="9732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7" name="Holder 3">
            <a:extLst>
              <a:ext uri="{FF2B5EF4-FFF2-40B4-BE49-F238E27FC236}">
                <a16:creationId xmlns:a16="http://schemas.microsoft.com/office/drawing/2014/main" id="{DFED0CC2-8689-2158-6C0C-388BD8E60FE1}"/>
              </a:ext>
            </a:extLst>
          </p:cNvPr>
          <p:cNvSpPr>
            <a:spLocks noGrp="1" noChangeArrowheads="1"/>
          </p:cNvSpPr>
          <p:nvPr>
            <p:ph type="body" idx="1"/>
          </p:nvPr>
        </p:nvSpPr>
        <p:spPr bwMode="auto">
          <a:xfrm>
            <a:off x="5664200" y="1654175"/>
            <a:ext cx="9732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4">
            <a:extLst>
              <a:ext uri="{FF2B5EF4-FFF2-40B4-BE49-F238E27FC236}">
                <a16:creationId xmlns:a16="http://schemas.microsoft.com/office/drawing/2014/main" id="{137D880D-FCFF-1062-E0F2-86C7F889A25C}"/>
              </a:ext>
            </a:extLst>
          </p:cNvPr>
          <p:cNvSpPr>
            <a:spLocks noGrp="1" noChangeArrowheads="1"/>
          </p:cNvSpPr>
          <p:nvPr>
            <p:ph type="ftr" sz="quarter" idx="5"/>
          </p:nvPr>
        </p:nvSpPr>
        <p:spPr bwMode="auto">
          <a:xfrm>
            <a:off x="5527675" y="8858250"/>
            <a:ext cx="5200650" cy="476250"/>
          </a:xfrm>
          <a:prstGeom prst="rect">
            <a:avLst/>
          </a:prstGeom>
          <a:noFill/>
          <a:ln>
            <a:noFill/>
          </a:ln>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pPr>
              <a:defRPr/>
            </a:pPr>
            <a:endParaRPr lang="en-US" altLang="en-US" dirty="0"/>
          </a:p>
        </p:txBody>
      </p:sp>
      <p:sp>
        <p:nvSpPr>
          <p:cNvPr id="1029" name="Holder 5">
            <a:extLst>
              <a:ext uri="{FF2B5EF4-FFF2-40B4-BE49-F238E27FC236}">
                <a16:creationId xmlns:a16="http://schemas.microsoft.com/office/drawing/2014/main" id="{39AEBFAB-8D79-E88E-737C-4EC920535C49}"/>
              </a:ext>
            </a:extLst>
          </p:cNvPr>
          <p:cNvSpPr>
            <a:spLocks noGrp="1" noChangeArrowheads="1"/>
          </p:cNvSpPr>
          <p:nvPr>
            <p:ph type="dt" sz="half" idx="6"/>
          </p:nvPr>
        </p:nvSpPr>
        <p:spPr bwMode="auto">
          <a:xfrm>
            <a:off x="812800" y="8858250"/>
            <a:ext cx="3738563" cy="476250"/>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smtClean="0">
                <a:solidFill>
                  <a:srgbClr val="898989"/>
                </a:solidFill>
              </a:defRPr>
            </a:lvl1pPr>
          </a:lstStyle>
          <a:p>
            <a:pPr>
              <a:defRPr/>
            </a:pPr>
            <a:fld id="{21F9BC62-E149-4440-B2F7-5A4E952912E1}" type="datetimeFigureOut">
              <a:rPr lang="en-US" altLang="en-US"/>
              <a:pPr>
                <a:defRPr/>
              </a:pPr>
              <a:t>3/11/2025</a:t>
            </a:fld>
            <a:endParaRPr lang="en-US" altLang="en-US" dirty="0"/>
          </a:p>
        </p:txBody>
      </p:sp>
      <p:sp>
        <p:nvSpPr>
          <p:cNvPr id="1030" name="Holder 6">
            <a:extLst>
              <a:ext uri="{FF2B5EF4-FFF2-40B4-BE49-F238E27FC236}">
                <a16:creationId xmlns:a16="http://schemas.microsoft.com/office/drawing/2014/main" id="{549BA49E-046D-522D-B9E0-D0528B47540F}"/>
              </a:ext>
            </a:extLst>
          </p:cNvPr>
          <p:cNvSpPr>
            <a:spLocks noGrp="1" noChangeArrowheads="1"/>
          </p:cNvSpPr>
          <p:nvPr>
            <p:ph type="sldNum" sz="quarter" idx="7"/>
          </p:nvPr>
        </p:nvSpPr>
        <p:spPr bwMode="auto">
          <a:xfrm>
            <a:off x="11704638" y="8858250"/>
            <a:ext cx="3738562" cy="476250"/>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smtClean="0">
                <a:solidFill>
                  <a:srgbClr val="898989"/>
                </a:solidFill>
              </a:defRPr>
            </a:lvl1pPr>
          </a:lstStyle>
          <a:p>
            <a:pPr>
              <a:defRPr/>
            </a:pPr>
            <a:fld id="{A2AD3BFF-6FC1-4D17-AEA5-488F608A57A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3" r:id="rId1"/>
    <p:sldLayoutId id="2147483677" r:id="rId2"/>
    <p:sldLayoutId id="2147483674" r:id="rId3"/>
    <p:sldLayoutId id="2147483675" r:id="rId4"/>
    <p:sldLayoutId id="2147483676" r:id="rId5"/>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asiam.ie/events/asiam-employment-seminar"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2">
            <a:extLst>
              <a:ext uri="{FF2B5EF4-FFF2-40B4-BE49-F238E27FC236}">
                <a16:creationId xmlns:a16="http://schemas.microsoft.com/office/drawing/2014/main" id="{A5A3F046-6630-4DDD-8D17-FA8CC0CFF911}"/>
              </a:ext>
            </a:extLst>
          </p:cNvPr>
          <p:cNvSpPr>
            <a:spLocks noGrp="1" noChangeArrowheads="1"/>
          </p:cNvSpPr>
          <p:nvPr>
            <p:ph type="title" idx="4294967295"/>
          </p:nvPr>
        </p:nvSpPr>
        <p:spPr bwMode="auto">
          <a:xfrm>
            <a:off x="5216525" y="1725613"/>
            <a:ext cx="10688638" cy="2532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ctr" defTabSz="914400" rtl="0" eaLnBrk="1" fontAlgn="base" latinLnBrk="0" hangingPunct="1">
              <a:lnSpc>
                <a:spcPct val="100000"/>
              </a:lnSpc>
              <a:spcBef>
                <a:spcPts val="100"/>
              </a:spcBef>
              <a:spcAft>
                <a:spcPct val="0"/>
              </a:spcAft>
              <a:buClrTx/>
              <a:buSzTx/>
              <a:buFontTx/>
              <a:buNone/>
              <a:tabLst>
                <a:tab pos="1423988" algn="l"/>
                <a:tab pos="3403600" algn="l"/>
              </a:tabLst>
              <a:defRPr/>
            </a:pPr>
            <a:r>
              <a:rPr kumimoji="0" lang="en-IE" altLang="en-US" sz="5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AsIAm </a:t>
            </a:r>
          </a:p>
          <a:p>
            <a:pPr marL="12700" marR="0" lvl="0" indent="0" algn="ctr" defTabSz="914400" rtl="0" eaLnBrk="1" fontAlgn="base" latinLnBrk="0" hangingPunct="1">
              <a:lnSpc>
                <a:spcPct val="100000"/>
              </a:lnSpc>
              <a:spcBef>
                <a:spcPts val="100"/>
              </a:spcBef>
              <a:spcAft>
                <a:spcPct val="0"/>
              </a:spcAft>
              <a:buClrTx/>
              <a:buSzTx/>
              <a:buFontTx/>
              <a:buNone/>
              <a:tabLst>
                <a:tab pos="1423988" algn="l"/>
                <a:tab pos="3403600" algn="l"/>
              </a:tabLst>
              <a:defRPr/>
            </a:pPr>
            <a:endParaRPr kumimoji="0" lang="en-IE" altLang="en-US" sz="5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ctr" defTabSz="914400" rtl="0" eaLnBrk="1" fontAlgn="base" latinLnBrk="0" hangingPunct="1">
              <a:lnSpc>
                <a:spcPct val="100000"/>
              </a:lnSpc>
              <a:spcBef>
                <a:spcPts val="100"/>
              </a:spcBef>
              <a:spcAft>
                <a:spcPct val="0"/>
              </a:spcAft>
              <a:buClrTx/>
              <a:buSzTx/>
              <a:buFontTx/>
              <a:buNone/>
              <a:tabLst>
                <a:tab pos="1423988" algn="l"/>
                <a:tab pos="3403600" algn="l"/>
              </a:tabLst>
              <a:defRPr/>
            </a:pPr>
            <a:r>
              <a:rPr kumimoji="0" lang="en-IE" altLang="en-US" sz="5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Employment Programme</a:t>
            </a:r>
          </a:p>
        </p:txBody>
      </p:sp>
      <p:pic>
        <p:nvPicPr>
          <p:cNvPr id="3076" name="Picture 27" descr="AsIAm Logo&#10;&#10;">
            <a:extLst>
              <a:ext uri="{FF2B5EF4-FFF2-40B4-BE49-F238E27FC236}">
                <a16:creationId xmlns:a16="http://schemas.microsoft.com/office/drawing/2014/main" id="{9FC97665-2CFB-E036-7FB0-FA7B29ED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565150"/>
            <a:ext cx="3581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bject 96">
            <a:extLst>
              <a:ext uri="{FF2B5EF4-FFF2-40B4-BE49-F238E27FC236}">
                <a16:creationId xmlns:a16="http://schemas.microsoft.com/office/drawing/2014/main" id="{ED23833F-ECA5-3E79-7458-F3CB34631C1D}"/>
              </a:ext>
            </a:extLst>
          </p:cNvPr>
          <p:cNvSpPr txBox="1">
            <a:spLocks noGrp="1"/>
          </p:cNvSpPr>
          <p:nvPr>
            <p:ph type="title" idx="4294967295"/>
          </p:nvPr>
        </p:nvSpPr>
        <p:spPr>
          <a:xfrm>
            <a:off x="567160" y="153988"/>
            <a:ext cx="15121680" cy="1065163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4000" b="1" i="0" u="none" strike="noStrike" kern="0" cap="none" spc="-1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4400" b="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Career Clinics </a:t>
            </a:r>
            <a:r>
              <a:rPr kumimoji="0" lang="en-GB" sz="4400" b="0" i="0" u="none" strike="noStrike" kern="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for Autistic Jobseekers</a:t>
            </a: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GB" sz="3200" b="1"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r>
              <a:rPr kumimoji="0" lang="en-GB"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1:1 career support sessions facilitated by career coaches providing:</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Job Searching</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Job Application Support</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CV Development</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Mock Interviews</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Advice on Reasonable Accommodations, Disclosure etc.</a:t>
            </a: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3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3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4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F5657E40-A4D9-2968-BDFB-82FBC3456156}"/>
              </a:ext>
            </a:extLst>
          </p:cNvPr>
          <p:cNvSpPr/>
          <p:nvPr/>
        </p:nvSpPr>
        <p:spPr>
          <a:xfrm>
            <a:off x="5535711" y="6418684"/>
            <a:ext cx="7063747" cy="295232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0" marR="0" lvl="0" indent="0" algn="l" defTabSz="914400" rtl="0" eaLnBrk="1" fontAlgn="auto" latinLnBrk="0" hangingPunct="1">
              <a:lnSpc>
                <a:spcPct val="100000"/>
              </a:lnSpc>
              <a:spcBef>
                <a:spcPts val="100"/>
              </a:spcBef>
              <a:spcAft>
                <a:spcPts val="0"/>
              </a:spcAft>
              <a:buClrTx/>
              <a:buSzTx/>
              <a:buFontTx/>
              <a:buNone/>
              <a:tabLst/>
              <a:defRPr/>
            </a:pPr>
            <a:r>
              <a:rPr kumimoji="0" lang="en-IE" sz="2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Online via Zoom Platform</a:t>
            </a:r>
          </a:p>
          <a:p>
            <a:pPr marL="720000" marR="0" lvl="0" indent="0" algn="l" defTabSz="914400" rtl="0" eaLnBrk="1" fontAlgn="auto" latinLnBrk="0" hangingPunct="1">
              <a:lnSpc>
                <a:spcPct val="100000"/>
              </a:lnSpc>
              <a:spcBef>
                <a:spcPts val="100"/>
              </a:spcBef>
              <a:spcAft>
                <a:spcPts val="0"/>
              </a:spcAft>
              <a:buClrTx/>
              <a:buSzTx/>
              <a:buFontTx/>
              <a:buNone/>
              <a:tabLst/>
              <a:defRPr/>
            </a:pPr>
            <a:r>
              <a:rPr lang="en-IE" sz="2200" b="1" kern="0" dirty="0">
                <a:solidFill>
                  <a:schemeClr val="tx1"/>
                </a:solidFill>
                <a:latin typeface="Verdana" panose="020B0604030504040204" pitchFamily="34" charset="0"/>
                <a:ea typeface="Verdana" panose="020B0604030504040204" pitchFamily="34" charset="0"/>
                <a:cs typeface="Arial" panose="020B0604020202020204" pitchFamily="34" charset="0"/>
              </a:rPr>
              <a:t>In-Person Locations:</a:t>
            </a:r>
          </a:p>
          <a:p>
            <a:pPr marL="10629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Dublin, AsIAm Office Blackrock</a:t>
            </a:r>
          </a:p>
          <a:p>
            <a:pPr marL="10629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Dublin 1, Macro Centre</a:t>
            </a:r>
          </a:p>
          <a:p>
            <a:pPr marL="10629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Limerick, Dóchas Centre</a:t>
            </a:r>
          </a:p>
          <a:p>
            <a:pPr marL="10629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Waterford, Central Library</a:t>
            </a:r>
          </a:p>
        </p:txBody>
      </p:sp>
      <p:pic>
        <p:nvPicPr>
          <p:cNvPr id="3" name="Picture 2">
            <a:extLst>
              <a:ext uri="{FF2B5EF4-FFF2-40B4-BE49-F238E27FC236}">
                <a16:creationId xmlns:a16="http://schemas.microsoft.com/office/drawing/2014/main" id="{F8D062B4-4CFE-5B03-E8EE-E7161EA0C5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72185" y="6997574"/>
            <a:ext cx="1731414" cy="1731414"/>
          </a:xfrm>
          <a:prstGeom prst="rect">
            <a:avLst/>
          </a:prstGeom>
        </p:spPr>
      </p:pic>
      <p:pic>
        <p:nvPicPr>
          <p:cNvPr id="4" name="Picture 3">
            <a:extLst>
              <a:ext uri="{FF2B5EF4-FFF2-40B4-BE49-F238E27FC236}">
                <a16:creationId xmlns:a16="http://schemas.microsoft.com/office/drawing/2014/main" id="{A577E48E-4245-738B-93DB-E92616D8CC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4315" y="6997574"/>
            <a:ext cx="1731414" cy="1731414"/>
          </a:xfrm>
          <a:prstGeom prst="rect">
            <a:avLst/>
          </a:prstGeom>
        </p:spPr>
      </p:pic>
      <p:pic>
        <p:nvPicPr>
          <p:cNvPr id="4100" name="Picture 99">
            <a:extLst>
              <a:ext uri="{FF2B5EF4-FFF2-40B4-BE49-F238E27FC236}">
                <a16:creationId xmlns:a16="http://schemas.microsoft.com/office/drawing/2014/main" id="{5BE32FB6-0ACE-365C-BE1E-C06BD2D6C86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2535" y="8218884"/>
            <a:ext cx="3089381" cy="10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8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3603F-E7CD-1D96-9C16-395328D88178}"/>
            </a:ext>
          </a:extLst>
        </p:cNvPr>
        <p:cNvGrpSpPr/>
        <p:nvPr/>
      </p:nvGrpSpPr>
      <p:grpSpPr>
        <a:xfrm>
          <a:off x="0" y="0"/>
          <a:ext cx="0" cy="0"/>
          <a:chOff x="0" y="0"/>
          <a:chExt cx="0" cy="0"/>
        </a:xfrm>
      </p:grpSpPr>
      <p:sp>
        <p:nvSpPr>
          <p:cNvPr id="96" name="object 96">
            <a:extLst>
              <a:ext uri="{FF2B5EF4-FFF2-40B4-BE49-F238E27FC236}">
                <a16:creationId xmlns:a16="http://schemas.microsoft.com/office/drawing/2014/main" id="{98402545-F507-DC7F-6820-2CA824656AEE}"/>
              </a:ext>
            </a:extLst>
          </p:cNvPr>
          <p:cNvSpPr txBox="1">
            <a:spLocks noGrp="1"/>
          </p:cNvSpPr>
          <p:nvPr>
            <p:ph type="title" idx="4294967295"/>
          </p:nvPr>
        </p:nvSpPr>
        <p:spPr>
          <a:xfrm>
            <a:off x="351136" y="-134044"/>
            <a:ext cx="15337704" cy="15088746"/>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4000" b="1" i="0" u="none" strike="noStrike" kern="0" cap="none" spc="-1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4400" b="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HEI Collaboration: </a:t>
            </a:r>
            <a:r>
              <a:rPr kumimoji="0" lang="en-GB" sz="4400" b="0" i="0" u="none" strike="noStrike" kern="0" cap="none" spc="-1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AsIAm</a:t>
            </a:r>
            <a:r>
              <a:rPr kumimoji="0" lang="en-GB" sz="4400" b="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 Employment Seminars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4400" b="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400" b="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Important for Higher Education Institutions and </a:t>
            </a:r>
            <a:r>
              <a:rPr kumimoji="0" lang="en-GB"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AsIAm</a:t>
            </a:r>
            <a:r>
              <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collaborate on employment initiatives for autistic students.</a:t>
            </a: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Autistic graduates will receive the tailored support they need to thrive in the workforce.</a:t>
            </a: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AsIAm</a:t>
            </a:r>
            <a:r>
              <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has commenced Employment Seminars hosted at HEIs.</a:t>
            </a: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Builds on our </a:t>
            </a:r>
            <a:r>
              <a:rPr kumimoji="0" lang="en-GB"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rPr>
              <a:t>Autism Friendly Higher Education Institution (HEI) programme, designed to support and guide HEIs in creating inclusive environments for autistic students.</a:t>
            </a: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GB" sz="2400" b="0" i="0" u="none" strike="noStrike" kern="0" cap="none" spc="-10" normalizeH="0" baseline="0" noProof="0" dirty="0" err="1">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AsIAm’s</a:t>
            </a:r>
            <a:r>
              <a:rPr kumimoji="0" lang="en-GB" sz="2400" b="0" i="0" u="none" strike="noStrike" kern="0" cap="none" spc="-1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 first Employment Seminar was hosted by Maynooth University in November 2024 and was a huge success.</a:t>
            </a: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GB" sz="2400" b="0" i="0" u="none" strike="noStrike" kern="0" cap="none" spc="-1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GB" sz="2400" b="0" i="0" u="none" strike="noStrike" kern="0" cap="none" spc="-1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Next Employment Seminar will be hosted by National College of Ireland on 29</a:t>
            </a:r>
            <a:r>
              <a:rPr kumimoji="0" lang="en-GB" sz="2400" b="0" i="0" u="none" strike="noStrike" kern="0" cap="none" spc="-10" normalizeH="0" baseline="3000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th</a:t>
            </a:r>
            <a:r>
              <a:rPr kumimoji="0" lang="en-GB" sz="2400" b="0" i="0" u="none" strike="noStrike" kern="0" cap="none" spc="-1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 of March 2025.</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1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GB" sz="3200" b="1"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GB" sz="3200" b="1"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3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3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4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100" name="Picture 99">
            <a:extLst>
              <a:ext uri="{FF2B5EF4-FFF2-40B4-BE49-F238E27FC236}">
                <a16:creationId xmlns:a16="http://schemas.microsoft.com/office/drawing/2014/main" id="{F16037EE-CFBC-5E40-B707-4D9CBAC5959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535" y="8218884"/>
            <a:ext cx="3089381" cy="10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71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sIAm Employment Seminar Poster showing date of seminar: 29 March 2025. Location: National College of Ireland. Sponsors Bank of Ireland and Community Foundation Ireland logos. NCI's logo. Pictures representing professions, rolling pin, statoscope, calculator, hard hat, phone.">
            <a:extLst>
              <a:ext uri="{FF2B5EF4-FFF2-40B4-BE49-F238E27FC236}">
                <a16:creationId xmlns:a16="http://schemas.microsoft.com/office/drawing/2014/main" id="{E897E84A-EB5B-C68B-745C-BBDF59DCFB59}"/>
              </a:ext>
            </a:extLst>
          </p:cNvPr>
          <p:cNvPicPr>
            <a:picLocks noChangeAspect="1"/>
          </p:cNvPicPr>
          <p:nvPr/>
        </p:nvPicPr>
        <p:blipFill>
          <a:blip r:embed="rId2"/>
          <a:stretch>
            <a:fillRect/>
          </a:stretch>
        </p:blipFill>
        <p:spPr>
          <a:xfrm>
            <a:off x="2659739" y="893702"/>
            <a:ext cx="10936522" cy="7737593"/>
          </a:xfrm>
          <a:prstGeom prst="rect">
            <a:avLst/>
          </a:prstGeom>
        </p:spPr>
      </p:pic>
      <p:sp>
        <p:nvSpPr>
          <p:cNvPr id="5" name="TextBox 4" descr="Seminar Information and Booking Link: https://asiam.ie/events/asiam-employment-seminar&#10;&#10;">
            <a:extLst>
              <a:ext uri="{FF2B5EF4-FFF2-40B4-BE49-F238E27FC236}">
                <a16:creationId xmlns:a16="http://schemas.microsoft.com/office/drawing/2014/main" id="{3B4CD74F-FB3C-C560-9299-024543469E1A}"/>
              </a:ext>
            </a:extLst>
          </p:cNvPr>
          <p:cNvSpPr txBox="1"/>
          <p:nvPr/>
        </p:nvSpPr>
        <p:spPr>
          <a:xfrm>
            <a:off x="3447480" y="9121542"/>
            <a:ext cx="10585176" cy="646331"/>
          </a:xfrm>
          <a:prstGeom prst="rect">
            <a:avLst/>
          </a:prstGeom>
          <a:noFill/>
        </p:spPr>
        <p:txBody>
          <a:bodyPr wrap="square" rtlCol="0">
            <a:spAutoFit/>
          </a:bodyPr>
          <a:lstStyle/>
          <a:p>
            <a:r>
              <a:rPr lang="en-IE" dirty="0"/>
              <a:t>Seminar Information and Booking Link: </a:t>
            </a:r>
            <a:r>
              <a:rPr lang="en-IE" dirty="0">
                <a:hlinkClick r:id="rId3"/>
              </a:rPr>
              <a:t>https://asiam.ie/events/asiam-employment-seminar</a:t>
            </a:r>
            <a:endParaRPr lang="en-IE" dirty="0"/>
          </a:p>
          <a:p>
            <a:endParaRPr lang="en-IE" dirty="0"/>
          </a:p>
        </p:txBody>
      </p:sp>
      <p:sp>
        <p:nvSpPr>
          <p:cNvPr id="2" name="Title 1">
            <a:extLst>
              <a:ext uri="{FF2B5EF4-FFF2-40B4-BE49-F238E27FC236}">
                <a16:creationId xmlns:a16="http://schemas.microsoft.com/office/drawing/2014/main" id="{DB11E906-02C7-CE13-D288-529502E78B49}"/>
              </a:ext>
            </a:extLst>
          </p:cNvPr>
          <p:cNvSpPr>
            <a:spLocks noGrp="1"/>
          </p:cNvSpPr>
          <p:nvPr>
            <p:ph type="title" idx="4294967295"/>
          </p:nvPr>
        </p:nvSpPr>
        <p:spPr>
          <a:xfrm>
            <a:off x="5664200" y="-276999"/>
            <a:ext cx="9732963" cy="276999"/>
          </a:xfrm>
        </p:spPr>
        <p:txBody>
          <a:bodyPr vert="horz" wrap="square" lIns="0" tIns="0" rIns="0" bIns="0" numCol="1" anchor="b" anchorCtr="0" compatLnSpc="1">
            <a:prstTxWarp prst="textNoShape">
              <a:avLst/>
            </a:prstTxWarp>
            <a:spAutoFit/>
          </a:bodyPr>
          <a:lstStyle/>
          <a:p>
            <a:r>
              <a:rPr lang="en-GB" dirty="0"/>
              <a:t>AS I Am Employment Seminar</a:t>
            </a:r>
          </a:p>
        </p:txBody>
      </p:sp>
    </p:spTree>
    <p:extLst>
      <p:ext uri="{BB962C8B-B14F-4D97-AF65-F5344CB8AC3E}">
        <p14:creationId xmlns:p14="http://schemas.microsoft.com/office/powerpoint/2010/main" val="426496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8E4A7-6B60-7154-EE9E-672EEBF1C775}"/>
            </a:ext>
          </a:extLst>
        </p:cNvPr>
        <p:cNvGrpSpPr/>
        <p:nvPr/>
      </p:nvGrpSpPr>
      <p:grpSpPr>
        <a:xfrm>
          <a:off x="0" y="0"/>
          <a:ext cx="0" cy="0"/>
          <a:chOff x="0" y="0"/>
          <a:chExt cx="0" cy="0"/>
        </a:xfrm>
      </p:grpSpPr>
      <p:sp>
        <p:nvSpPr>
          <p:cNvPr id="96" name="object 96">
            <a:extLst>
              <a:ext uri="{FF2B5EF4-FFF2-40B4-BE49-F238E27FC236}">
                <a16:creationId xmlns:a16="http://schemas.microsoft.com/office/drawing/2014/main" id="{E27A9C6E-90C7-CB4C-4ABD-AFEDE0F0F4B1}"/>
              </a:ext>
            </a:extLst>
          </p:cNvPr>
          <p:cNvSpPr txBox="1">
            <a:spLocks noGrp="1"/>
          </p:cNvSpPr>
          <p:nvPr>
            <p:ph type="title" idx="4294967295"/>
          </p:nvPr>
        </p:nvSpPr>
        <p:spPr>
          <a:xfrm>
            <a:off x="567160" y="153988"/>
            <a:ext cx="15121680" cy="1341136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E" sz="4400" b="0" i="0" u="none" strike="noStrike" kern="0" cap="none" spc="-1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AsIAm</a:t>
            </a:r>
            <a:r>
              <a:rPr kumimoji="0" lang="en-IE" sz="4400" b="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 Employment Seminar NCI 29MAR25</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400" b="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Morning Seminar</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Adam Harris CEO </a:t>
            </a:r>
            <a:r>
              <a:rPr kumimoji="0" lang="en-IE" sz="2800" b="0" i="0" u="none" strike="noStrike" kern="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AsIAm</a:t>
            </a: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 &amp; </a:t>
            </a:r>
            <a:r>
              <a:rPr kumimoji="0" lang="en-IE" sz="2800" b="0" i="0" u="none" strike="noStrike" kern="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Mairéad</a:t>
            </a: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 McHale, </a:t>
            </a:r>
            <a:r>
              <a:rPr kumimoji="0" lang="en-IE" sz="2800" b="0" i="0" u="none" strike="noStrike" kern="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AsIAm</a:t>
            </a: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 Employment Officer</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James </a:t>
            </a:r>
            <a:r>
              <a:rPr kumimoji="0" lang="en-IE" sz="2800" b="0" i="0" u="none" strike="noStrike" kern="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Cussack</a:t>
            </a: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 CEO </a:t>
            </a:r>
            <a:r>
              <a:rPr kumimoji="0" lang="en-IE" sz="2800" b="0" i="0" u="none" strike="noStrike" kern="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Autistica</a:t>
            </a: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 UK’s Autism Research Charity</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Employer Partner Talk: Insurance Ireland Representatives</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HEI Partner Talk: National College of Ireland</a:t>
            </a: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Afternoon</a:t>
            </a:r>
          </a:p>
          <a:p>
            <a:pPr marL="469900" marR="0" lvl="0" indent="-457200" algn="l"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Employment Group Sessions for Autistic Jobseekers</a:t>
            </a: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IE" sz="3200" b="1"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IE" sz="3200" b="1"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100" name="Picture 99">
            <a:extLst>
              <a:ext uri="{FF2B5EF4-FFF2-40B4-BE49-F238E27FC236}">
                <a16:creationId xmlns:a16="http://schemas.microsoft.com/office/drawing/2014/main" id="{5823540E-6728-0FA1-0E20-DCB6AF9DEA0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535" y="8218884"/>
            <a:ext cx="3089381" cy="10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0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2">
            <a:extLst>
              <a:ext uri="{FF2B5EF4-FFF2-40B4-BE49-F238E27FC236}">
                <a16:creationId xmlns:a16="http://schemas.microsoft.com/office/drawing/2014/main" id="{0BEAFE65-4171-35F0-1362-2B9642AE5E05}"/>
              </a:ext>
            </a:extLst>
          </p:cNvPr>
          <p:cNvSpPr>
            <a:spLocks noGrp="1" noChangeArrowheads="1"/>
          </p:cNvSpPr>
          <p:nvPr>
            <p:ph type="body" idx="1"/>
          </p:nvPr>
        </p:nvSpPr>
        <p:spPr>
          <a:xfrm>
            <a:off x="5247680" y="1654175"/>
            <a:ext cx="10149483" cy="1687641"/>
          </a:xfrm>
        </p:spPr>
        <p:txBody>
          <a:bodyPr tIns="12700"/>
          <a:lstStyle/>
          <a:p>
            <a:pPr marL="12700" algn="ctr" eaLnBrk="1" hangingPunct="1">
              <a:spcBef>
                <a:spcPts val="100"/>
              </a:spcBef>
              <a:tabLst>
                <a:tab pos="1423988" algn="l"/>
                <a:tab pos="3403600" algn="l"/>
              </a:tabLst>
            </a:pPr>
            <a:r>
              <a:rPr lang="en-GB" altLang="en-US" sz="5400" dirty="0">
                <a:latin typeface="Verdana" panose="020B0604030504040204" pitchFamily="34" charset="0"/>
                <a:ea typeface="Verdana" panose="020B0604030504040204" pitchFamily="34" charset="0"/>
                <a:cs typeface="Arial" panose="020B0604020202020204" pitchFamily="34" charset="0"/>
              </a:rPr>
              <a:t>Thank You!</a:t>
            </a:r>
          </a:p>
          <a:p>
            <a:pPr marL="12700" eaLnBrk="1" hangingPunct="1">
              <a:spcBef>
                <a:spcPts val="100"/>
              </a:spcBef>
              <a:tabLst>
                <a:tab pos="1423988" algn="l"/>
                <a:tab pos="3403600" algn="l"/>
              </a:tabLst>
            </a:pPr>
            <a:endParaRPr lang="en-GB" altLang="en-US" sz="5400" dirty="0">
              <a:latin typeface="Verdana" panose="020B0604030504040204" pitchFamily="34" charset="0"/>
              <a:ea typeface="Verdana" panose="020B0604030504040204" pitchFamily="34" charset="0"/>
              <a:cs typeface="Arial" panose="020B0604020202020204" pitchFamily="34" charset="0"/>
            </a:endParaRPr>
          </a:p>
        </p:txBody>
      </p:sp>
      <p:sp>
        <p:nvSpPr>
          <p:cNvPr id="14339" name="object 3">
            <a:extLst>
              <a:ext uri="{FF2B5EF4-FFF2-40B4-BE49-F238E27FC236}">
                <a16:creationId xmlns:a16="http://schemas.microsoft.com/office/drawing/2014/main" id="{0D6DF049-7A3D-ACAA-9712-B370EF7FB1E0}"/>
              </a:ext>
            </a:extLst>
          </p:cNvPr>
          <p:cNvSpPr txBox="1">
            <a:spLocks noChangeArrowheads="1"/>
          </p:cNvSpPr>
          <p:nvPr/>
        </p:nvSpPr>
        <p:spPr bwMode="auto">
          <a:xfrm>
            <a:off x="2194037" y="3178324"/>
            <a:ext cx="16256768" cy="27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en-IE" altLang="en-US" sz="4400" b="0" i="0" u="none" strike="noStrike" kern="1200" cap="none" spc="0" normalizeH="0" baseline="0" noProof="0" dirty="0">
                <a:ln>
                  <a:noFill/>
                </a:ln>
                <a:solidFill>
                  <a:srgbClr val="F2ECE0"/>
                </a:solidFill>
                <a:effectLst/>
                <a:uLnTx/>
                <a:uFillTx/>
                <a:latin typeface="Arial" panose="020B0604020202020204" pitchFamily="34" charset="0"/>
                <a:ea typeface="+mn-ea"/>
                <a:cs typeface="Arial" panose="020B0604020202020204" pitchFamily="34" charset="0"/>
              </a:rPr>
              <a:t>                            </a:t>
            </a:r>
          </a:p>
          <a:p>
            <a:pPr marL="12700" marR="0" lvl="0" indent="0" algn="ctr" defTabSz="914400" rtl="0" eaLnBrk="1" fontAlgn="base" latinLnBrk="0" hangingPunct="1">
              <a:lnSpc>
                <a:spcPct val="100000"/>
              </a:lnSpc>
              <a:spcBef>
                <a:spcPts val="100"/>
              </a:spcBef>
              <a:spcAft>
                <a:spcPct val="0"/>
              </a:spcAft>
              <a:buClrTx/>
              <a:buSzTx/>
              <a:buFontTx/>
              <a:buNone/>
              <a:tabLst/>
              <a:defRPr/>
            </a:pPr>
            <a:r>
              <a:rPr kumimoji="0" lang="en-IE" altLang="en-US"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Contact:</a:t>
            </a:r>
          </a:p>
          <a:p>
            <a:pPr marL="12700" marR="0" lvl="0" indent="0" algn="ctr" defTabSz="914400" rtl="0" eaLnBrk="1" fontAlgn="base" latinLnBrk="0" hangingPunct="1">
              <a:lnSpc>
                <a:spcPct val="100000"/>
              </a:lnSpc>
              <a:spcBef>
                <a:spcPts val="100"/>
              </a:spcBef>
              <a:spcAft>
                <a:spcPct val="0"/>
              </a:spcAft>
              <a:buClrTx/>
              <a:buSzTx/>
              <a:buFontTx/>
              <a:buNone/>
              <a:tabLst/>
              <a:defRPr/>
            </a:pPr>
            <a:endParaRPr kumimoji="0" lang="en-IE" altLang="en-US"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ctr" defTabSz="914400" rtl="0" eaLnBrk="1" fontAlgn="base" latinLnBrk="0" hangingPunct="1">
              <a:lnSpc>
                <a:spcPct val="100000"/>
              </a:lnSpc>
              <a:spcBef>
                <a:spcPts val="100"/>
              </a:spcBef>
              <a:spcAft>
                <a:spcPct val="0"/>
              </a:spcAft>
              <a:buClrTx/>
              <a:buSzTx/>
              <a:buFontTx/>
              <a:buNone/>
              <a:tabLst/>
              <a:defRPr/>
            </a:pPr>
            <a:r>
              <a:rPr kumimoji="0" lang="en-IE" altLang="en-US"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employmentgroups@asiam.ie</a:t>
            </a:r>
            <a:endParaRPr kumimoji="0" lang="en-US" altLang="en-US"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14340" name="Picture 27">
            <a:extLst>
              <a:ext uri="{FF2B5EF4-FFF2-40B4-BE49-F238E27FC236}">
                <a16:creationId xmlns:a16="http://schemas.microsoft.com/office/drawing/2014/main" id="{C4056D35-49F7-B4B4-CA81-4C46CFA5323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7962900"/>
            <a:ext cx="3581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C1BABA4-CD70-F3C4-ACC2-0219892F4701}"/>
              </a:ext>
            </a:extLst>
          </p:cNvPr>
          <p:cNvSpPr>
            <a:spLocks noGrp="1"/>
          </p:cNvSpPr>
          <p:nvPr>
            <p:ph type="title"/>
          </p:nvPr>
        </p:nvSpPr>
        <p:spPr>
          <a:xfrm>
            <a:off x="5664200" y="-3693319"/>
            <a:ext cx="9732963" cy="3693319"/>
          </a:xfrm>
        </p:spPr>
        <p:txBody>
          <a:bodyPr vert="horz" wrap="square" lIns="0" tIns="0" rIns="0" bIns="0" numCol="1" anchor="b" anchorCtr="0" compatLnSpc="1">
            <a:prstTxWarp prst="textNoShape">
              <a:avLst/>
            </a:prstTxWarp>
            <a:spAutoFit/>
          </a:bodyPr>
          <a:lstStyle/>
          <a:p>
            <a:r>
              <a:rPr lang="en-GB" dirty="0"/>
              <a:t>Final Slide: 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2: Who We Are">
            <a:extLst>
              <a:ext uri="{FF2B5EF4-FFF2-40B4-BE49-F238E27FC236}">
                <a16:creationId xmlns:a16="http://schemas.microsoft.com/office/drawing/2014/main" id="{C72050AD-9CC5-2005-C46C-3CB5B65306AE}"/>
              </a:ext>
            </a:extLst>
          </p:cNvPr>
          <p:cNvSpPr>
            <a:spLocks noGrp="1"/>
          </p:cNvSpPr>
          <p:nvPr>
            <p:ph type="title" idx="4294967295"/>
          </p:nvPr>
        </p:nvSpPr>
        <p:spPr>
          <a:xfrm>
            <a:off x="5664200" y="1654175"/>
            <a:ext cx="9732963" cy="276999"/>
          </a:xfrm>
        </p:spPr>
        <p:txBody>
          <a:bodyPr/>
          <a:lstStyle/>
          <a:p>
            <a:r>
              <a:rPr lang="en-GB" dirty="0"/>
              <a:t>As I Am: Who We Are</a:t>
            </a:r>
          </a:p>
        </p:txBody>
      </p:sp>
      <p:pic>
        <p:nvPicPr>
          <p:cNvPr id="5" name="Picture 4" descr="Image of AsIAm 'Who We Are' slide.&#10;AsIAm's vision is an Ireland in which every Autistic person is accepted as they are - equal, valued and respected. &#10;AsIAm Values:&#10;Perserverance&#10;Same Chance&#10;Service">
            <a:extLst>
              <a:ext uri="{FF2B5EF4-FFF2-40B4-BE49-F238E27FC236}">
                <a16:creationId xmlns:a16="http://schemas.microsoft.com/office/drawing/2014/main" id="{87488DEC-2F5F-3003-B51B-1CAC5771041F}"/>
              </a:ext>
            </a:extLst>
          </p:cNvPr>
          <p:cNvPicPr>
            <a:picLocks noChangeAspect="1"/>
          </p:cNvPicPr>
          <p:nvPr/>
        </p:nvPicPr>
        <p:blipFill>
          <a:blip r:embed="rId2"/>
          <a:stretch>
            <a:fillRect/>
          </a:stretch>
        </p:blipFill>
        <p:spPr>
          <a:xfrm>
            <a:off x="-20916" y="-134044"/>
            <a:ext cx="16297832" cy="9524999"/>
          </a:xfrm>
          <a:prstGeom prst="rect">
            <a:avLst/>
          </a:prstGeom>
        </p:spPr>
      </p:pic>
    </p:spTree>
    <p:extLst>
      <p:ext uri="{BB962C8B-B14F-4D97-AF65-F5344CB8AC3E}">
        <p14:creationId xmlns:p14="http://schemas.microsoft.com/office/powerpoint/2010/main" val="99163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80466-7BA6-6D22-079E-61FEF4AEB3A8}"/>
            </a:ext>
          </a:extLst>
        </p:cNvPr>
        <p:cNvGrpSpPr/>
        <p:nvPr/>
      </p:nvGrpSpPr>
      <p:grpSpPr>
        <a:xfrm>
          <a:off x="0" y="0"/>
          <a:ext cx="0" cy="0"/>
          <a:chOff x="0" y="0"/>
          <a:chExt cx="0" cy="0"/>
        </a:xfrm>
      </p:grpSpPr>
      <p:sp>
        <p:nvSpPr>
          <p:cNvPr id="96" name="object 96">
            <a:extLst>
              <a:ext uri="{FF2B5EF4-FFF2-40B4-BE49-F238E27FC236}">
                <a16:creationId xmlns:a16="http://schemas.microsoft.com/office/drawing/2014/main" id="{EABBDC87-71A3-7157-DB34-561A781EB23B}"/>
              </a:ext>
            </a:extLst>
          </p:cNvPr>
          <p:cNvSpPr txBox="1"/>
          <p:nvPr/>
        </p:nvSpPr>
        <p:spPr>
          <a:xfrm>
            <a:off x="567160" y="658044"/>
            <a:ext cx="15121680" cy="6973704"/>
          </a:xfrm>
          <a:prstGeom prst="rect">
            <a:avLst/>
          </a:prstGeom>
        </p:spPr>
        <p:txBody>
          <a:bodyPr wrap="square"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E" sz="44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The Issue</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4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E" sz="44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Autism Unemployment and Underemployment</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IE" sz="4000" b="1" kern="0" spc="-10" dirty="0">
              <a:solidFill>
                <a:srgbClr val="0070C0"/>
              </a:solidFill>
              <a:latin typeface="Comic Sans MS" panose="030F0702030302020204" pitchFamily="66"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Comic Sans MS" panose="030F0702030302020204" pitchFamily="66"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400" b="0"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4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100" name="Picture 99">
            <a:extLst>
              <a:ext uri="{FF2B5EF4-FFF2-40B4-BE49-F238E27FC236}">
                <a16:creationId xmlns:a16="http://schemas.microsoft.com/office/drawing/2014/main" id="{69C8DA06-F2CB-4D1C-DF77-A5C1DC90682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535" y="8218884"/>
            <a:ext cx="3089381" cy="10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EEFA90F-36FE-1868-2723-A79B98EE1E73}"/>
              </a:ext>
            </a:extLst>
          </p:cNvPr>
          <p:cNvSpPr txBox="1"/>
          <p:nvPr/>
        </p:nvSpPr>
        <p:spPr>
          <a:xfrm>
            <a:off x="597762" y="3057673"/>
            <a:ext cx="13321480" cy="5809283"/>
          </a:xfrm>
          <a:prstGeom prst="rect">
            <a:avLst/>
          </a:prstGeom>
          <a:noFill/>
        </p:spPr>
        <p:txBody>
          <a:bodyPr wrap="square" rtlCol="0">
            <a:spAutoFit/>
          </a:bodyPr>
          <a:lstStyle/>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Autistic people face the highest rate of unemployment of all disabled groups. </a:t>
            </a: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lang="en-IE" sz="2800" kern="0" spc="-10" noProof="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85% of Autistic people in Ireland are unemployed or underemployed (AsIAm, 2023).</a:t>
            </a: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Results in </a:t>
            </a: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significant financial consequences for our community</a:t>
            </a: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a:t>
            </a: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C</a:t>
            </a: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ontributes to social isolation and a loss of independence and dignity. </a:t>
            </a: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Critically, it represents a major loss of talent, knowledge, experience, and expertise to both employers and society.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IE" sz="2800" kern="0" spc="-10" dirty="0">
              <a:solidFill>
                <a:prstClr val="black"/>
              </a:solidFill>
              <a:latin typeface="Comic Sans MS" panose="030F0702030302020204" pitchFamily="66" charset="0"/>
              <a:cs typeface="Arial" panose="020B0604020202020204" pitchFamily="34" charset="0"/>
            </a:endParaRPr>
          </a:p>
        </p:txBody>
      </p:sp>
      <p:sp>
        <p:nvSpPr>
          <p:cNvPr id="3" name="Title 2">
            <a:extLst>
              <a:ext uri="{FF2B5EF4-FFF2-40B4-BE49-F238E27FC236}">
                <a16:creationId xmlns:a16="http://schemas.microsoft.com/office/drawing/2014/main" id="{B2AD1C4D-3519-CF2A-6B63-B9A884C738B0}"/>
              </a:ext>
            </a:extLst>
          </p:cNvPr>
          <p:cNvSpPr>
            <a:spLocks noGrp="1"/>
          </p:cNvSpPr>
          <p:nvPr>
            <p:ph type="title" idx="4294967295"/>
          </p:nvPr>
        </p:nvSpPr>
        <p:spPr>
          <a:xfrm>
            <a:off x="5664200" y="-276999"/>
            <a:ext cx="9732963" cy="276999"/>
          </a:xfrm>
        </p:spPr>
        <p:txBody>
          <a:bodyPr vert="horz" wrap="square" lIns="0" tIns="0" rIns="0" bIns="0" numCol="1" anchor="b" anchorCtr="0" compatLnSpc="1">
            <a:prstTxWarp prst="textNoShape">
              <a:avLst/>
            </a:prstTxWarp>
            <a:spAutoFit/>
          </a:bodyPr>
          <a:lstStyle/>
          <a:p>
            <a:r>
              <a:rPr lang="en-GB" dirty="0"/>
              <a:t>The Issue: Autism Unemployment and Underemployment</a:t>
            </a:r>
          </a:p>
        </p:txBody>
      </p:sp>
    </p:spTree>
    <p:extLst>
      <p:ext uri="{BB962C8B-B14F-4D97-AF65-F5344CB8AC3E}">
        <p14:creationId xmlns:p14="http://schemas.microsoft.com/office/powerpoint/2010/main" val="53613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12818-A72F-F77B-227B-8383A854D632}"/>
            </a:ext>
          </a:extLst>
        </p:cNvPr>
        <p:cNvGrpSpPr/>
        <p:nvPr/>
      </p:nvGrpSpPr>
      <p:grpSpPr>
        <a:xfrm>
          <a:off x="0" y="0"/>
          <a:ext cx="0" cy="0"/>
          <a:chOff x="0" y="0"/>
          <a:chExt cx="0" cy="0"/>
        </a:xfrm>
      </p:grpSpPr>
      <p:sp>
        <p:nvSpPr>
          <p:cNvPr id="96" name="object 96">
            <a:extLst>
              <a:ext uri="{FF2B5EF4-FFF2-40B4-BE49-F238E27FC236}">
                <a16:creationId xmlns:a16="http://schemas.microsoft.com/office/drawing/2014/main" id="{D042E777-9536-5F28-6871-8C14D0F51DD2}"/>
              </a:ext>
            </a:extLst>
          </p:cNvPr>
          <p:cNvSpPr txBox="1"/>
          <p:nvPr/>
        </p:nvSpPr>
        <p:spPr>
          <a:xfrm>
            <a:off x="567160" y="658044"/>
            <a:ext cx="15121680" cy="6973704"/>
          </a:xfrm>
          <a:prstGeom prst="rect">
            <a:avLst/>
          </a:prstGeom>
        </p:spPr>
        <p:txBody>
          <a:bodyPr wrap="square"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E" sz="44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Why Autism Unemployment and Underemployment?</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IE" sz="4400" b="1" kern="0" spc="-10" dirty="0">
              <a:solidFill>
                <a:srgbClr val="0070C0"/>
              </a:solidFill>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400" b="1"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400" b="0"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4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100" name="Picture 99">
            <a:extLst>
              <a:ext uri="{FF2B5EF4-FFF2-40B4-BE49-F238E27FC236}">
                <a16:creationId xmlns:a16="http://schemas.microsoft.com/office/drawing/2014/main" id="{FB4E2C62-1B20-E82E-FF74-7BC5981B049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535" y="8218884"/>
            <a:ext cx="3089381" cy="10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924D827-A34B-C3CC-BDCF-BE167E7CFB99}"/>
              </a:ext>
            </a:extLst>
          </p:cNvPr>
          <p:cNvSpPr txBox="1"/>
          <p:nvPr/>
        </p:nvSpPr>
        <p:spPr>
          <a:xfrm>
            <a:off x="567160" y="2602260"/>
            <a:ext cx="13321480" cy="4762842"/>
          </a:xfrm>
          <a:prstGeom prst="rect">
            <a:avLst/>
          </a:prstGeom>
          <a:noFill/>
        </p:spPr>
        <p:txBody>
          <a:bodyPr wrap="square" rtlCol="0">
            <a:spAutoFit/>
          </a:bodyPr>
          <a:lstStyle/>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Lack of understanding.</a:t>
            </a: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Negative stereotypes.</a:t>
            </a:r>
          </a:p>
          <a:p>
            <a:pPr marL="12700" marR="0" lvl="0" algn="l" defTabSz="914400" rtl="0" eaLnBrk="1" fontAlgn="auto" latinLnBrk="0" hangingPunct="1">
              <a:lnSpc>
                <a:spcPct val="100000"/>
              </a:lnSpc>
              <a:spcBef>
                <a:spcPts val="100"/>
              </a:spcBef>
              <a:spcAft>
                <a:spcPts val="0"/>
              </a:spcAft>
              <a:buClrTx/>
              <a:buSzTx/>
              <a:tabLst/>
              <a:defRPr/>
            </a:pPr>
            <a:endPar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Unadapted job application and interview </a:t>
            </a: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p</a:t>
            </a:r>
            <a:r>
              <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rocesses.</a:t>
            </a:r>
          </a:p>
          <a:p>
            <a:pPr marL="12700" marR="0" lvl="0" algn="l" defTabSz="914400" rtl="0" eaLnBrk="1" fontAlgn="auto" latinLnBrk="0" hangingPunct="1">
              <a:lnSpc>
                <a:spcPct val="100000"/>
              </a:lnSpc>
              <a:spcBef>
                <a:spcPts val="100"/>
              </a:spcBef>
              <a:spcAft>
                <a:spcPts val="0"/>
              </a:spcAft>
              <a:buClrTx/>
              <a:buSzTx/>
              <a:tabLst/>
              <a:defRPr/>
            </a:pPr>
            <a:endPar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Challenges in maintaining </a:t>
            </a: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e</a:t>
            </a:r>
            <a:r>
              <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mployment due to not receiving necessary support or adjustments.</a:t>
            </a: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lang="en-IE" sz="2400" kern="0" spc="-1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12700" marR="0" lvl="0" algn="l" defTabSz="914400" rtl="0" eaLnBrk="1" fontAlgn="auto" latinLnBrk="0" hangingPunct="1">
              <a:lnSpc>
                <a:spcPct val="100000"/>
              </a:lnSpc>
              <a:spcBef>
                <a:spcPts val="100"/>
              </a:spcBef>
              <a:spcAft>
                <a:spcPts val="0"/>
              </a:spcAft>
              <a:buClrTx/>
              <a:buSzTx/>
              <a:tabLst/>
              <a:defRPr/>
            </a:pPr>
            <a:endParaRPr kumimoji="0" lang="en-IE" sz="24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algn="l" defTabSz="914400" rtl="0" eaLnBrk="1" fontAlgn="auto" latinLnBrk="0" hangingPunct="1">
              <a:lnSpc>
                <a:spcPct val="100000"/>
              </a:lnSpc>
              <a:spcBef>
                <a:spcPts val="100"/>
              </a:spcBef>
              <a:spcAft>
                <a:spcPts val="0"/>
              </a:spcAft>
              <a:buClrTx/>
              <a:buSzTx/>
              <a:tabLst/>
              <a:defRPr/>
            </a:pPr>
            <a:endParaRPr kumimoji="0" lang="en-IE" sz="24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3" name="Title 2">
            <a:extLst>
              <a:ext uri="{FF2B5EF4-FFF2-40B4-BE49-F238E27FC236}">
                <a16:creationId xmlns:a16="http://schemas.microsoft.com/office/drawing/2014/main" id="{D771DDCE-4CE5-C9D9-0790-7B0DBEC45A02}"/>
              </a:ext>
            </a:extLst>
          </p:cNvPr>
          <p:cNvSpPr>
            <a:spLocks noGrp="1"/>
          </p:cNvSpPr>
          <p:nvPr>
            <p:ph type="title" idx="4294967295"/>
          </p:nvPr>
        </p:nvSpPr>
        <p:spPr>
          <a:xfrm>
            <a:off x="5664200" y="-553998"/>
            <a:ext cx="9732963" cy="553998"/>
          </a:xfrm>
        </p:spPr>
        <p:txBody>
          <a:bodyPr vert="horz" wrap="square" lIns="0" tIns="0" rIns="0" bIns="0" numCol="1" anchor="b" anchorCtr="0" compatLnSpc="1">
            <a:prstTxWarp prst="textNoShape">
              <a:avLst/>
            </a:prstTxWarp>
            <a:spAutoFit/>
          </a:bodyPr>
          <a:lstStyle/>
          <a:p>
            <a:r>
              <a:rPr kumimoji="0" lang="en-IE" sz="18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Why Autism Unemployment and Underemployment?</a:t>
            </a:r>
            <a:br>
              <a:rPr kumimoji="0" lang="en-IE" sz="18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br>
            <a:endParaRPr lang="en-GB" dirty="0"/>
          </a:p>
        </p:txBody>
      </p:sp>
    </p:spTree>
    <p:extLst>
      <p:ext uri="{BB962C8B-B14F-4D97-AF65-F5344CB8AC3E}">
        <p14:creationId xmlns:p14="http://schemas.microsoft.com/office/powerpoint/2010/main" val="320399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9EB4-0806-F0D6-B7DB-92F7D1C333BE}"/>
            </a:ext>
          </a:extLst>
        </p:cNvPr>
        <p:cNvGrpSpPr/>
        <p:nvPr/>
      </p:nvGrpSpPr>
      <p:grpSpPr>
        <a:xfrm>
          <a:off x="0" y="0"/>
          <a:ext cx="0" cy="0"/>
          <a:chOff x="0" y="0"/>
          <a:chExt cx="0" cy="0"/>
        </a:xfrm>
      </p:grpSpPr>
      <p:sp>
        <p:nvSpPr>
          <p:cNvPr id="96" name="object 96">
            <a:extLst>
              <a:ext uri="{FF2B5EF4-FFF2-40B4-BE49-F238E27FC236}">
                <a16:creationId xmlns:a16="http://schemas.microsoft.com/office/drawing/2014/main" id="{5C674D0A-0BA2-D616-47ED-BE28A443ADC0}"/>
              </a:ext>
            </a:extLst>
          </p:cNvPr>
          <p:cNvSpPr txBox="1"/>
          <p:nvPr/>
        </p:nvSpPr>
        <p:spPr>
          <a:xfrm>
            <a:off x="567160" y="658044"/>
            <a:ext cx="15121680" cy="6973704"/>
          </a:xfrm>
          <a:prstGeom prst="rect">
            <a:avLst/>
          </a:prstGeom>
        </p:spPr>
        <p:txBody>
          <a:bodyPr wrap="square"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E" sz="44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The Solution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4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E" sz="44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Autism Unemployment and Underemployment</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400" b="0"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4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100" name="Picture 99">
            <a:extLst>
              <a:ext uri="{FF2B5EF4-FFF2-40B4-BE49-F238E27FC236}">
                <a16:creationId xmlns:a16="http://schemas.microsoft.com/office/drawing/2014/main" id="{80DDE4DE-3461-B386-8B10-356E99E1832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535" y="8218884"/>
            <a:ext cx="3089381" cy="10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6D9EB9B-0B98-3C82-8D02-4E4099978B9E}"/>
              </a:ext>
            </a:extLst>
          </p:cNvPr>
          <p:cNvSpPr txBox="1"/>
          <p:nvPr/>
        </p:nvSpPr>
        <p:spPr>
          <a:xfrm>
            <a:off x="423144" y="3322340"/>
            <a:ext cx="14401600" cy="5352747"/>
          </a:xfrm>
          <a:prstGeom prst="rect">
            <a:avLst/>
          </a:prstGeom>
          <a:noFill/>
        </p:spPr>
        <p:txBody>
          <a:bodyPr wrap="square" rtlCol="0">
            <a:spAutoFit/>
          </a:bodyPr>
          <a:lstStyle/>
          <a:p>
            <a:pPr marL="12700" marR="0" lvl="0" algn="l" defTabSz="914400" rtl="0" eaLnBrk="1" fontAlgn="auto" latinLnBrk="0" hangingPunct="1">
              <a:lnSpc>
                <a:spcPct val="100000"/>
              </a:lnSpc>
              <a:spcBef>
                <a:spcPts val="100"/>
              </a:spcBef>
              <a:spcAft>
                <a:spcPts val="0"/>
              </a:spcAft>
              <a:buClrTx/>
              <a:buSzTx/>
              <a:tabLst/>
              <a:defRPr/>
            </a:pPr>
            <a:endParaRPr lang="en-IE" sz="2800" dirty="0">
              <a:solidFill>
                <a:srgbClr val="333333"/>
              </a:solidFill>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IE" sz="2800" dirty="0">
                <a:latin typeface="Verdana" panose="020B0604030504040204" pitchFamily="34" charset="0"/>
                <a:ea typeface="Verdana" panose="020B0604030504040204" pitchFamily="34" charset="0"/>
              </a:rPr>
              <a:t>Need for increased understanding, tailored recruitment processes, and workplace accommodations to improve employment outcomes.</a:t>
            </a:r>
            <a:endParaRPr lang="en-IE" sz="2800" b="0" i="0" dirty="0">
              <a:effectLst/>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lang="en-IE" sz="2800" dirty="0">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IE" sz="2800" dirty="0">
                <a:latin typeface="Verdana" panose="020B0604030504040204" pitchFamily="34" charset="0"/>
                <a:ea typeface="Verdana" panose="020B0604030504040204" pitchFamily="34" charset="0"/>
                <a:cs typeface="Arial" panose="020B0604020202020204" pitchFamily="34" charset="0"/>
              </a:rPr>
              <a:t>Does not </a:t>
            </a:r>
            <a:r>
              <a:rPr lang="en-IE" sz="2800" b="0" i="0" dirty="0">
                <a:effectLst/>
                <a:latin typeface="Verdana" panose="020B0604030504040204" pitchFamily="34" charset="0"/>
                <a:ea typeface="Verdana" panose="020B0604030504040204" pitchFamily="34" charset="0"/>
                <a:cs typeface="Arial" panose="020B0604020202020204" pitchFamily="34" charset="0"/>
              </a:rPr>
              <a:t>require vast Government financial investment, or new programmes. </a:t>
            </a: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lang="en-IE" sz="2800" dirty="0">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IE" sz="2800" dirty="0">
                <a:latin typeface="Verdana" panose="020B0604030504040204" pitchFamily="34" charset="0"/>
                <a:ea typeface="Verdana" panose="020B0604030504040204" pitchFamily="34" charset="0"/>
                <a:cs typeface="Arial" panose="020B0604020202020204" pitchFamily="34" charset="0"/>
              </a:rPr>
              <a:t>R</a:t>
            </a:r>
            <a:r>
              <a:rPr lang="en-IE" sz="2800" b="0" i="0" dirty="0">
                <a:effectLst/>
                <a:latin typeface="Verdana" panose="020B0604030504040204" pitchFamily="34" charset="0"/>
                <a:ea typeface="Verdana" panose="020B0604030504040204" pitchFamily="34" charset="0"/>
                <a:cs typeface="Arial" panose="020B0604020202020204" pitchFamily="34" charset="0"/>
              </a:rPr>
              <a:t>equires changes to ways of thinking and working, which can often be small, inexpensive, and capable of rapid implementation. </a:t>
            </a: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lang="en-IE" sz="2800" dirty="0">
              <a:latin typeface="Verdana" panose="020B0604030504040204" pitchFamily="34" charset="0"/>
              <a:ea typeface="Verdana" panose="020B0604030504040204" pitchFamily="34" charset="0"/>
              <a:cs typeface="Arial" panose="020B0604020202020204" pitchFamily="34" charset="0"/>
            </a:endParaRPr>
          </a:p>
          <a:p>
            <a:pPr marL="469900" marR="0" lvl="0" indent="-4572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IE" sz="2800" b="0" i="0" dirty="0">
                <a:effectLst/>
                <a:latin typeface="Verdana" panose="020B0604030504040204" pitchFamily="34" charset="0"/>
                <a:ea typeface="Verdana" panose="020B0604030504040204" pitchFamily="34" charset="0"/>
                <a:cs typeface="Arial" panose="020B0604020202020204" pitchFamily="34" charset="0"/>
              </a:rPr>
              <a:t>Many of these changes will not only benefit Autistic people but </a:t>
            </a:r>
            <a:r>
              <a:rPr lang="en-IE" sz="2800" b="0" i="0" u="sng" dirty="0">
                <a:effectLst/>
                <a:latin typeface="Verdana" panose="020B0604030504040204" pitchFamily="34" charset="0"/>
                <a:ea typeface="Verdana" panose="020B0604030504040204" pitchFamily="34" charset="0"/>
                <a:cs typeface="Arial" panose="020B0604020202020204" pitchFamily="34" charset="0"/>
              </a:rPr>
              <a:t>all</a:t>
            </a:r>
            <a:r>
              <a:rPr lang="en-IE" sz="2800" b="0" i="0" dirty="0">
                <a:effectLst/>
                <a:latin typeface="Verdana" panose="020B0604030504040204" pitchFamily="34" charset="0"/>
                <a:ea typeface="Verdana" panose="020B0604030504040204" pitchFamily="34" charset="0"/>
                <a:cs typeface="Arial" panose="020B0604020202020204" pitchFamily="34" charset="0"/>
              </a:rPr>
              <a:t> employees, jobseekers and employers.</a:t>
            </a:r>
            <a:endParaRPr kumimoji="0" lang="en-IE" sz="2800" b="1" i="0" u="none" strike="noStrike" kern="0" cap="none" spc="-10" normalizeH="0" baseline="0" noProof="0" dirty="0">
              <a:ln>
                <a:noFill/>
              </a:ln>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3" name="Title 2">
            <a:extLst>
              <a:ext uri="{FF2B5EF4-FFF2-40B4-BE49-F238E27FC236}">
                <a16:creationId xmlns:a16="http://schemas.microsoft.com/office/drawing/2014/main" id="{6912CEE0-7D31-17B5-089E-D88D78CE14E0}"/>
              </a:ext>
            </a:extLst>
          </p:cNvPr>
          <p:cNvSpPr>
            <a:spLocks noGrp="1"/>
          </p:cNvSpPr>
          <p:nvPr>
            <p:ph type="title" idx="4294967295"/>
          </p:nvPr>
        </p:nvSpPr>
        <p:spPr>
          <a:xfrm>
            <a:off x="5664200" y="-276999"/>
            <a:ext cx="9732963" cy="276999"/>
          </a:xfrm>
        </p:spPr>
        <p:txBody>
          <a:bodyPr vert="horz" wrap="square" lIns="0" tIns="0" rIns="0" bIns="0" numCol="1" anchor="b" anchorCtr="0" compatLnSpc="1">
            <a:prstTxWarp prst="textNoShape">
              <a:avLst/>
            </a:prstTxWarp>
            <a:spAutoFit/>
          </a:bodyPr>
          <a:lstStyle/>
          <a:p>
            <a:r>
              <a:rPr lang="en-GB" dirty="0"/>
              <a:t>The Solution: Autism and Unemployment</a:t>
            </a:r>
          </a:p>
        </p:txBody>
      </p:sp>
    </p:spTree>
    <p:extLst>
      <p:ext uri="{BB962C8B-B14F-4D97-AF65-F5344CB8AC3E}">
        <p14:creationId xmlns:p14="http://schemas.microsoft.com/office/powerpoint/2010/main" val="297341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8620C-709D-DA30-7CD4-F7355FC55EDE}"/>
              </a:ext>
            </a:extLst>
          </p:cNvPr>
          <p:cNvSpPr txBox="1">
            <a:spLocks noGrp="1"/>
          </p:cNvSpPr>
          <p:nvPr>
            <p:ph type="title" idx="4294967295"/>
          </p:nvPr>
        </p:nvSpPr>
        <p:spPr>
          <a:xfrm>
            <a:off x="524920" y="554569"/>
            <a:ext cx="1180931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AsIAm</a:t>
            </a:r>
            <a:r>
              <a:rPr kumimoji="0" lang="en-GB" sz="4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Employment Programme</a:t>
            </a:r>
            <a:endParaRPr kumimoji="0" lang="en-IE" sz="4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4F914029-7086-A7B8-2D11-14A7939690A1}"/>
              </a:ext>
            </a:extLst>
          </p:cNvPr>
          <p:cNvSpPr txBox="1"/>
          <p:nvPr/>
        </p:nvSpPr>
        <p:spPr>
          <a:xfrm>
            <a:off x="524920" y="1730613"/>
            <a:ext cx="14803880"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With a goal of ensuring more inclusive workplaces and improved rates of employment for Autistic people, </a:t>
            </a:r>
            <a:r>
              <a:rPr lang="en-GB" sz="2800" dirty="0">
                <a:solidFill>
                  <a:prstClr val="black"/>
                </a:solidFill>
                <a:latin typeface="Verdana" panose="020B0604030504040204" pitchFamily="34" charset="0"/>
                <a:ea typeface="Verdana" panose="020B0604030504040204" pitchFamily="34" charset="0"/>
              </a:rPr>
              <a:t>AsIAm</a:t>
            </a:r>
            <a:r>
              <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uses a two-pronged approach.</a:t>
            </a:r>
          </a:p>
        </p:txBody>
      </p:sp>
      <p:sp>
        <p:nvSpPr>
          <p:cNvPr id="42" name="Rectangle: Rounded Corners 41">
            <a:extLst>
              <a:ext uri="{FF2B5EF4-FFF2-40B4-BE49-F238E27FC236}">
                <a16:creationId xmlns:a16="http://schemas.microsoft.com/office/drawing/2014/main" id="{6E4DEBB8-F129-9C88-0851-6CB2997BC5A4}"/>
              </a:ext>
              <a:ext uri="{C183D7F6-B498-43B3-948B-1728B52AA6E4}">
                <adec:decorative xmlns:adec="http://schemas.microsoft.com/office/drawing/2017/decorative" val="1"/>
              </a:ext>
            </a:extLst>
          </p:cNvPr>
          <p:cNvSpPr/>
          <p:nvPr/>
        </p:nvSpPr>
        <p:spPr>
          <a:xfrm>
            <a:off x="795302" y="3394348"/>
            <a:ext cx="4128342" cy="864097"/>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2ECE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4E317CC-1B22-227E-EB4D-8A8296B84FD4}"/>
              </a:ext>
            </a:extLst>
          </p:cNvPr>
          <p:cNvSpPr txBox="1"/>
          <p:nvPr/>
        </p:nvSpPr>
        <p:spPr>
          <a:xfrm>
            <a:off x="976548" y="3501090"/>
            <a:ext cx="445092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Employer</a:t>
            </a:r>
            <a:r>
              <a:rPr kumimoji="0" lang="en-GB" sz="3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Education</a:t>
            </a:r>
          </a:p>
        </p:txBody>
      </p:sp>
      <p:sp>
        <p:nvSpPr>
          <p:cNvPr id="44" name="TextBox 43">
            <a:extLst>
              <a:ext uri="{FF2B5EF4-FFF2-40B4-BE49-F238E27FC236}">
                <a16:creationId xmlns:a16="http://schemas.microsoft.com/office/drawing/2014/main" id="{F9252840-7536-25E8-FF8A-C5040D821596}"/>
              </a:ext>
            </a:extLst>
          </p:cNvPr>
          <p:cNvSpPr txBox="1"/>
          <p:nvPr/>
        </p:nvSpPr>
        <p:spPr>
          <a:xfrm>
            <a:off x="584271" y="4630774"/>
            <a:ext cx="4624014" cy="415498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Targeted education for employers to better understand the Autistic experience.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Focus on all stages of the complete Employee Lifecycle.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Continuous education through Communities of Practice (CoP) membership.</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 name="Rectangle: Rounded Corners 40">
            <a:extLst>
              <a:ext uri="{FF2B5EF4-FFF2-40B4-BE49-F238E27FC236}">
                <a16:creationId xmlns:a16="http://schemas.microsoft.com/office/drawing/2014/main" id="{C7D0DB48-7FFF-319D-8D1A-F9222D06CE47}"/>
              </a:ext>
              <a:ext uri="{C183D7F6-B498-43B3-948B-1728B52AA6E4}">
                <adec:decorative xmlns:adec="http://schemas.microsoft.com/office/drawing/2017/decorative" val="1"/>
              </a:ext>
            </a:extLst>
          </p:cNvPr>
          <p:cNvSpPr/>
          <p:nvPr/>
        </p:nvSpPr>
        <p:spPr>
          <a:xfrm>
            <a:off x="11691936" y="3400782"/>
            <a:ext cx="3888432" cy="8640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2ECE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73B0967-958A-B1D5-E9D9-5414A0F7FA40}"/>
              </a:ext>
            </a:extLst>
          </p:cNvPr>
          <p:cNvSpPr txBox="1"/>
          <p:nvPr/>
        </p:nvSpPr>
        <p:spPr>
          <a:xfrm>
            <a:off x="11800408" y="3564786"/>
            <a:ext cx="432048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Job Seeker Support</a:t>
            </a:r>
          </a:p>
        </p:txBody>
      </p:sp>
      <p:pic>
        <p:nvPicPr>
          <p:cNvPr id="12" name="Picture 27">
            <a:extLst>
              <a:ext uri="{FF2B5EF4-FFF2-40B4-BE49-F238E27FC236}">
                <a16:creationId xmlns:a16="http://schemas.microsoft.com/office/drawing/2014/main" id="{4093EF4B-A369-2018-496B-84CA870B46A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0263" y="381892"/>
            <a:ext cx="3581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oup 42">
            <a:extLst>
              <a:ext uri="{FF2B5EF4-FFF2-40B4-BE49-F238E27FC236}">
                <a16:creationId xmlns:a16="http://schemas.microsoft.com/office/drawing/2014/main" id="{260BD815-50D2-F816-DD9D-56D54A71E918}"/>
              </a:ext>
              <a:ext uri="{C183D7F6-B498-43B3-948B-1728B52AA6E4}">
                <adec:decorative xmlns:adec="http://schemas.microsoft.com/office/drawing/2017/decorative" val="1"/>
              </a:ext>
            </a:extLst>
          </p:cNvPr>
          <p:cNvGrpSpPr/>
          <p:nvPr/>
        </p:nvGrpSpPr>
        <p:grpSpPr>
          <a:xfrm>
            <a:off x="5571716" y="2924447"/>
            <a:ext cx="5112568" cy="5941049"/>
            <a:chOff x="5571716" y="2924447"/>
            <a:chExt cx="5112568" cy="5941049"/>
          </a:xfrm>
        </p:grpSpPr>
        <p:sp>
          <p:nvSpPr>
            <p:cNvPr id="5" name="AutoShape 2" descr="An illustration of a 'two-pronged approach' with branding colors that align with AsIAm, Ireland's Autism Charity. The background is light blue with two curved paths or arrows, one in a soft purple and the other in dark blue, converging toward a central goal symbolized by a circle or target. Each prong represents a different approach, with editable placeholders for text on each prong. The overall design is minimalist and clean, with soft colors, emphasizing calmness, inclusivity, and collaboration.">
              <a:extLst>
                <a:ext uri="{FF2B5EF4-FFF2-40B4-BE49-F238E27FC236}">
                  <a16:creationId xmlns:a16="http://schemas.microsoft.com/office/drawing/2014/main" id="{ECC2118C-5E75-0A46-7864-E31B965860E3}"/>
                </a:ext>
              </a:extLst>
            </p:cNvPr>
            <p:cNvSpPr>
              <a:spLocks noChangeAspect="1" noChangeArrowheads="1"/>
            </p:cNvSpPr>
            <p:nvPr/>
          </p:nvSpPr>
          <p:spPr bwMode="auto">
            <a:xfrm>
              <a:off x="7975600" y="4610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AutoShape 4" descr="An illustration of a 'two-pronged approach' with branding colors that align with AsIAm, Ireland's Autism Charity. The background is light blue with two curved paths or arrows, one in a soft purple and the other in dark blue, converging toward a central goal symbolized by a circle or target. Each prong represents a different approach, with editable placeholders for text on each prong. The overall design is minimalist and clean, with soft colors, emphasizing calmness, inclusivity, and collaboration.">
              <a:extLst>
                <a:ext uri="{FF2B5EF4-FFF2-40B4-BE49-F238E27FC236}">
                  <a16:creationId xmlns:a16="http://schemas.microsoft.com/office/drawing/2014/main" id="{54A27AE7-C5E0-9ABB-CCF5-A646ED44C7F2}"/>
                </a:ext>
              </a:extLst>
            </p:cNvPr>
            <p:cNvSpPr>
              <a:spLocks noChangeAspect="1" noChangeArrowheads="1"/>
            </p:cNvSpPr>
            <p:nvPr/>
          </p:nvSpPr>
          <p:spPr bwMode="auto">
            <a:xfrm>
              <a:off x="8128000" y="4762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9" name="Graphic 8" descr="Fork In Road outline">
              <a:extLst>
                <a:ext uri="{FF2B5EF4-FFF2-40B4-BE49-F238E27FC236}">
                  <a16:creationId xmlns:a16="http://schemas.microsoft.com/office/drawing/2014/main" id="{1D626800-A723-68CE-ED24-C3A42934A8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1716" y="2924447"/>
              <a:ext cx="5112568" cy="5941049"/>
            </a:xfrm>
            <a:prstGeom prst="rect">
              <a:avLst/>
            </a:prstGeom>
          </p:spPr>
        </p:pic>
        <p:cxnSp>
          <p:nvCxnSpPr>
            <p:cNvPr id="15" name="Straight Arrow Connector 14">
              <a:extLst>
                <a:ext uri="{FF2B5EF4-FFF2-40B4-BE49-F238E27FC236}">
                  <a16:creationId xmlns:a16="http://schemas.microsoft.com/office/drawing/2014/main" id="{BF6538CF-6F0D-384E-9D7D-BC64D8931159}"/>
                </a:ext>
              </a:extLst>
            </p:cNvPr>
            <p:cNvCxnSpPr/>
            <p:nvPr/>
          </p:nvCxnSpPr>
          <p:spPr>
            <a:xfrm>
              <a:off x="6975872" y="4682108"/>
              <a:ext cx="576064" cy="944488"/>
            </a:xfrm>
            <a:prstGeom prst="straightConnector1">
              <a:avLst/>
            </a:prstGeom>
            <a:ln w="53975">
              <a:tailEnd type="triangle"/>
            </a:ln>
          </p:spPr>
          <p:style>
            <a:lnRef idx="2">
              <a:schemeClr val="accent5"/>
            </a:lnRef>
            <a:fillRef idx="0">
              <a:schemeClr val="accent5"/>
            </a:fillRef>
            <a:effectRef idx="1">
              <a:schemeClr val="accent5"/>
            </a:effectRef>
            <a:fontRef idx="minor">
              <a:schemeClr val="tx1"/>
            </a:fontRef>
          </p:style>
        </p:cxnSp>
        <p:cxnSp>
          <p:nvCxnSpPr>
            <p:cNvPr id="17" name="Straight Arrow Connector 16">
              <a:extLst>
                <a:ext uri="{FF2B5EF4-FFF2-40B4-BE49-F238E27FC236}">
                  <a16:creationId xmlns:a16="http://schemas.microsoft.com/office/drawing/2014/main" id="{974EC7A3-D722-1990-79A1-814B6232F158}"/>
                </a:ext>
              </a:extLst>
            </p:cNvPr>
            <p:cNvCxnSpPr>
              <a:cxnSpLocks/>
            </p:cNvCxnSpPr>
            <p:nvPr/>
          </p:nvCxnSpPr>
          <p:spPr>
            <a:xfrm>
              <a:off x="7551936" y="5894971"/>
              <a:ext cx="1" cy="2179897"/>
            </a:xfrm>
            <a:prstGeom prst="straightConnector1">
              <a:avLst/>
            </a:prstGeom>
            <a:ln w="53975">
              <a:tailEnd type="triangle"/>
            </a:ln>
          </p:spPr>
          <p:style>
            <a:lnRef idx="2">
              <a:schemeClr val="accent5"/>
            </a:lnRef>
            <a:fillRef idx="0">
              <a:schemeClr val="accent5"/>
            </a:fillRef>
            <a:effectRef idx="1">
              <a:schemeClr val="accent5"/>
            </a:effectRef>
            <a:fontRef idx="minor">
              <a:schemeClr val="tx1"/>
            </a:fontRef>
          </p:style>
        </p:cxnSp>
        <p:cxnSp>
          <p:nvCxnSpPr>
            <p:cNvPr id="22" name="Straight Arrow Connector 21">
              <a:extLst>
                <a:ext uri="{FF2B5EF4-FFF2-40B4-BE49-F238E27FC236}">
                  <a16:creationId xmlns:a16="http://schemas.microsoft.com/office/drawing/2014/main" id="{51C0E136-A426-E5C5-9C7C-FBCF5416BF8B}"/>
                </a:ext>
              </a:extLst>
            </p:cNvPr>
            <p:cNvCxnSpPr>
              <a:cxnSpLocks/>
            </p:cNvCxnSpPr>
            <p:nvPr/>
          </p:nvCxnSpPr>
          <p:spPr>
            <a:xfrm flipH="1">
              <a:off x="8696613" y="4574096"/>
              <a:ext cx="574950" cy="1016496"/>
            </a:xfrm>
            <a:prstGeom prst="straightConnector1">
              <a:avLst/>
            </a:prstGeom>
            <a:ln w="53975">
              <a:solidFill>
                <a:schemeClr val="accent1"/>
              </a:solidFill>
              <a:tailEnd type="triangle"/>
            </a:ln>
          </p:spPr>
          <p:style>
            <a:lnRef idx="2">
              <a:schemeClr val="accent5"/>
            </a:lnRef>
            <a:fillRef idx="0">
              <a:schemeClr val="accent5"/>
            </a:fillRef>
            <a:effectRef idx="1">
              <a:schemeClr val="accent5"/>
            </a:effectRef>
            <a:fontRef idx="minor">
              <a:schemeClr val="tx1"/>
            </a:fontRef>
          </p:style>
        </p:cxnSp>
        <p:cxnSp>
          <p:nvCxnSpPr>
            <p:cNvPr id="32" name="Straight Arrow Connector 31">
              <a:extLst>
                <a:ext uri="{FF2B5EF4-FFF2-40B4-BE49-F238E27FC236}">
                  <a16:creationId xmlns:a16="http://schemas.microsoft.com/office/drawing/2014/main" id="{E7688C71-4593-DEC6-9BF0-CADE54DCE923}"/>
                </a:ext>
              </a:extLst>
            </p:cNvPr>
            <p:cNvCxnSpPr>
              <a:cxnSpLocks/>
            </p:cNvCxnSpPr>
            <p:nvPr/>
          </p:nvCxnSpPr>
          <p:spPr>
            <a:xfrm>
              <a:off x="8704064" y="5894971"/>
              <a:ext cx="0" cy="2179897"/>
            </a:xfrm>
            <a:prstGeom prst="straightConnector1">
              <a:avLst/>
            </a:prstGeom>
            <a:ln w="53975">
              <a:solidFill>
                <a:schemeClr val="accent1"/>
              </a:solidFill>
              <a:tailEnd type="triangle"/>
            </a:ln>
          </p:spPr>
          <p:style>
            <a:lnRef idx="2">
              <a:schemeClr val="accent5"/>
            </a:lnRef>
            <a:fillRef idx="0">
              <a:schemeClr val="accent5"/>
            </a:fillRef>
            <a:effectRef idx="1">
              <a:schemeClr val="accent5"/>
            </a:effectRef>
            <a:fontRef idx="minor">
              <a:schemeClr val="tx1"/>
            </a:fontRef>
          </p:style>
        </p:cxnSp>
      </p:grpSp>
      <p:sp>
        <p:nvSpPr>
          <p:cNvPr id="45" name="TextBox 44">
            <a:extLst>
              <a:ext uri="{FF2B5EF4-FFF2-40B4-BE49-F238E27FC236}">
                <a16:creationId xmlns:a16="http://schemas.microsoft.com/office/drawing/2014/main" id="{9C591D1F-DA90-1272-0388-21C1D31AA1CC}"/>
              </a:ext>
            </a:extLst>
          </p:cNvPr>
          <p:cNvSpPr txBox="1"/>
          <p:nvPr/>
        </p:nvSpPr>
        <p:spPr>
          <a:xfrm>
            <a:off x="11405297" y="4630774"/>
            <a:ext cx="4624014" cy="415498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Targeted support for Autistic job seekers through Employment Groups and 1:1 Career Clinics.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Focus on all experience levels, all roles and industries.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Vacancies available through CoP members advertised through various means.</a:t>
            </a:r>
          </a:p>
        </p:txBody>
      </p:sp>
      <p:sp>
        <p:nvSpPr>
          <p:cNvPr id="46" name="Arrow: Left-Right 45" descr="Orange arrow with text: Connecting Inclusive Employers &amp; Active Job Seekers&#10;">
            <a:extLst>
              <a:ext uri="{FF2B5EF4-FFF2-40B4-BE49-F238E27FC236}">
                <a16:creationId xmlns:a16="http://schemas.microsoft.com/office/drawing/2014/main" id="{C69E7614-BB35-580F-D481-7226B19D0F75}"/>
              </a:ext>
            </a:extLst>
          </p:cNvPr>
          <p:cNvSpPr/>
          <p:nvPr/>
        </p:nvSpPr>
        <p:spPr>
          <a:xfrm>
            <a:off x="4923644" y="8146876"/>
            <a:ext cx="6768287" cy="1216556"/>
          </a:xfrm>
          <a:prstGeom prst="leftRightArrow">
            <a:avLst>
              <a:gd name="adj1" fmla="val 52211"/>
              <a:gd name="adj2" fmla="val 5000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Connecting Inclusive Employers &amp; Active Job Seekers</a:t>
            </a:r>
          </a:p>
        </p:txBody>
      </p:sp>
    </p:spTree>
    <p:extLst>
      <p:ext uri="{BB962C8B-B14F-4D97-AF65-F5344CB8AC3E}">
        <p14:creationId xmlns:p14="http://schemas.microsoft.com/office/powerpoint/2010/main" val="260391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2E818-893A-1526-E3B1-A63146F75EEF}"/>
              </a:ext>
            </a:extLst>
          </p:cNvPr>
          <p:cNvSpPr>
            <a:spLocks noGrp="1"/>
          </p:cNvSpPr>
          <p:nvPr>
            <p:ph type="body" idx="1"/>
          </p:nvPr>
        </p:nvSpPr>
        <p:spPr>
          <a:xfrm>
            <a:off x="5535712" y="442020"/>
            <a:ext cx="10518451" cy="11744754"/>
          </a:xfrm>
        </p:spPr>
        <p:txBody>
          <a:bodyPr/>
          <a:lstStyle/>
          <a:p>
            <a:pPr algn="ctr"/>
            <a:endParaRPr lang="en-IE" sz="7200" dirty="0"/>
          </a:p>
          <a:p>
            <a:pPr algn="ctr"/>
            <a:r>
              <a:rPr lang="en-IE" sz="5400" dirty="0">
                <a:latin typeface="Verdana" panose="020B0604030504040204" pitchFamily="34" charset="0"/>
                <a:ea typeface="Verdana" panose="020B0604030504040204" pitchFamily="34" charset="0"/>
              </a:rPr>
              <a:t>AsIAm</a:t>
            </a:r>
          </a:p>
          <a:p>
            <a:pPr algn="ctr"/>
            <a:r>
              <a:rPr lang="en-IE" sz="5400" dirty="0">
                <a:latin typeface="Verdana" panose="020B0604030504040204" pitchFamily="34" charset="0"/>
                <a:ea typeface="Verdana" panose="020B0604030504040204" pitchFamily="34" charset="0"/>
              </a:rPr>
              <a:t>Employment Programme </a:t>
            </a:r>
          </a:p>
          <a:p>
            <a:pPr algn="ctr"/>
            <a:r>
              <a:rPr lang="en-IE" sz="5400" dirty="0">
                <a:latin typeface="Verdana" panose="020B0604030504040204" pitchFamily="34" charset="0"/>
                <a:ea typeface="Verdana" panose="020B0604030504040204" pitchFamily="34" charset="0"/>
              </a:rPr>
              <a:t>for </a:t>
            </a:r>
          </a:p>
          <a:p>
            <a:pPr algn="ctr"/>
            <a:r>
              <a:rPr lang="en-IE" sz="5400" dirty="0">
                <a:latin typeface="Verdana" panose="020B0604030504040204" pitchFamily="34" charset="0"/>
                <a:ea typeface="Verdana" panose="020B0604030504040204" pitchFamily="34" charset="0"/>
              </a:rPr>
              <a:t>Autistic Jobseekers</a:t>
            </a:r>
          </a:p>
          <a:p>
            <a:endParaRPr lang="en-IE" dirty="0"/>
          </a:p>
          <a:p>
            <a:endParaRPr lang="en-IE" dirty="0"/>
          </a:p>
          <a:p>
            <a:endParaRPr lang="en-IE" dirty="0"/>
          </a:p>
        </p:txBody>
      </p:sp>
      <p:pic>
        <p:nvPicPr>
          <p:cNvPr id="2" name="Picture 27">
            <a:extLst>
              <a:ext uri="{FF2B5EF4-FFF2-40B4-BE49-F238E27FC236}">
                <a16:creationId xmlns:a16="http://schemas.microsoft.com/office/drawing/2014/main" id="{82FD2557-6075-2749-6E02-6DADA655A41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565150"/>
            <a:ext cx="3581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43FB31B-9161-93F8-5851-3AAFB54B9484}"/>
              </a:ext>
            </a:extLst>
          </p:cNvPr>
          <p:cNvSpPr>
            <a:spLocks noGrp="1"/>
          </p:cNvSpPr>
          <p:nvPr>
            <p:ph type="title"/>
          </p:nvPr>
        </p:nvSpPr>
        <p:spPr>
          <a:xfrm>
            <a:off x="5664200" y="-9233297"/>
            <a:ext cx="9732963" cy="9233297"/>
          </a:xfrm>
        </p:spPr>
        <p:txBody>
          <a:bodyPr vert="horz" wrap="square" lIns="0" tIns="0" rIns="0" bIns="0" numCol="1" anchor="b" anchorCtr="0" compatLnSpc="1">
            <a:prstTxWarp prst="textNoShape">
              <a:avLst/>
            </a:prstTxWarp>
            <a:spAutoFit/>
          </a:bodyPr>
          <a:lstStyle/>
          <a:p>
            <a:r>
              <a:rPr lang="en-GB" dirty="0" err="1"/>
              <a:t>AsIAM</a:t>
            </a:r>
            <a:r>
              <a:rPr lang="en-GB" dirty="0"/>
              <a:t> Employment Programme for Autistic Jobseekers</a:t>
            </a:r>
          </a:p>
        </p:txBody>
      </p:sp>
    </p:spTree>
    <p:extLst>
      <p:ext uri="{BB962C8B-B14F-4D97-AF65-F5344CB8AC3E}">
        <p14:creationId xmlns:p14="http://schemas.microsoft.com/office/powerpoint/2010/main" val="123370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911A-5458-FB6F-CB00-42F6F1575B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50E9E5-3784-354E-64E1-7BCB6855AFCA}"/>
              </a:ext>
            </a:extLst>
          </p:cNvPr>
          <p:cNvSpPr txBox="1">
            <a:spLocks noGrp="1"/>
          </p:cNvSpPr>
          <p:nvPr>
            <p:ph type="title" idx="4294967295"/>
          </p:nvPr>
        </p:nvSpPr>
        <p:spPr>
          <a:xfrm>
            <a:off x="916590" y="658044"/>
            <a:ext cx="153288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E" sz="4400" b="0" i="0" u="none" strike="noStrike" kern="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Employment Programme For Autistic Jobseekers</a:t>
            </a:r>
          </a:p>
        </p:txBody>
      </p:sp>
      <p:sp>
        <p:nvSpPr>
          <p:cNvPr id="2" name="TextBox 1">
            <a:extLst>
              <a:ext uri="{FF2B5EF4-FFF2-40B4-BE49-F238E27FC236}">
                <a16:creationId xmlns:a16="http://schemas.microsoft.com/office/drawing/2014/main" id="{A6E6E264-D736-3DE9-EA07-E0F62BFDEB66}"/>
              </a:ext>
            </a:extLst>
          </p:cNvPr>
          <p:cNvSpPr txBox="1"/>
          <p:nvPr/>
        </p:nvSpPr>
        <p:spPr>
          <a:xfrm>
            <a:off x="943162" y="1737795"/>
            <a:ext cx="14385638" cy="6355651"/>
          </a:xfrm>
          <a:prstGeom prst="rect">
            <a:avLst/>
          </a:prstGeom>
          <a:noFill/>
        </p:spPr>
        <p:txBody>
          <a:bodyPr wrap="square" rtlCol="0">
            <a:spAutoFit/>
          </a:bodyPr>
          <a:lstStyle/>
          <a:p>
            <a:pPr marL="12700" marR="0" lvl="0" indent="0" defTabSz="914400" rtl="0" eaLnBrk="1" fontAlgn="auto" latinLnBrk="0" hangingPunct="1">
              <a:lnSpc>
                <a:spcPct val="100000"/>
              </a:lnSpc>
              <a:spcBef>
                <a:spcPts val="100"/>
              </a:spcBef>
              <a:spcAft>
                <a:spcPts val="0"/>
              </a:spcAft>
              <a:buClrTx/>
              <a:buSzTx/>
              <a:buFontTx/>
              <a:buNone/>
              <a:tabLst/>
              <a:defRPr/>
            </a:pPr>
            <a:endParaRPr kumimoji="0" lang="en-IE" sz="2800" i="0" u="none" strike="noStrike" kern="0" cap="none" spc="-1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r>
              <a:rPr lang="en-IE" sz="2800" dirty="0">
                <a:latin typeface="Verdana" panose="020B0604030504040204" pitchFamily="34" charset="0"/>
                <a:ea typeface="Verdana" panose="020B0604030504040204" pitchFamily="34" charset="0"/>
              </a:rPr>
              <a:t>Designed to support Autistic jobseekers in developing the skills and confidence needed to navigate the world of work.</a:t>
            </a:r>
            <a:endParaRPr kumimoji="0" lang="en-IE" sz="2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endPar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50000"/>
              </a:lnSpc>
              <a:spcBef>
                <a:spcPts val="100"/>
              </a:spcBef>
              <a:spcAft>
                <a:spcPts val="0"/>
              </a:spcAft>
              <a:buClrTx/>
              <a:buSzTx/>
              <a:buFontTx/>
              <a:buNone/>
              <a:tabLst/>
              <a:defRPr/>
            </a:pP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Provides free access to Employment Groups and 1:1 Career Clinics to support:</a:t>
            </a:r>
          </a:p>
          <a:p>
            <a:pPr marL="12700" marR="0" lvl="0" indent="0" defTabSz="914400" rtl="0" eaLnBrk="1" fontAlgn="auto" latinLnBrk="0" hangingPunct="1">
              <a:lnSpc>
                <a:spcPct val="150000"/>
              </a:lnSpc>
              <a:spcBef>
                <a:spcPts val="100"/>
              </a:spcBef>
              <a:spcAft>
                <a:spcPts val="0"/>
              </a:spcAft>
              <a:buClrTx/>
              <a:buSzTx/>
              <a:buFontTx/>
              <a:buNone/>
              <a:tabLst/>
              <a:defRPr/>
            </a:pPr>
            <a:endPar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469900" marR="0" lvl="0" indent="-457200"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Autistic </a:t>
            </a: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J</a:t>
            </a: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ob</a:t>
            </a: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s</a:t>
            </a: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eekers</a:t>
            </a:r>
            <a:endPar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469900" marR="0" lvl="0" indent="-457200"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Job </a:t>
            </a: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M</a:t>
            </a: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overs</a:t>
            </a:r>
          </a:p>
          <a:p>
            <a:pPr marL="469900" marR="0" lvl="0" indent="-457200" defTabSz="914400" rtl="0" eaLnBrk="1" fontAlgn="auto" latinLnBrk="0" hangingPunct="1">
              <a:lnSpc>
                <a:spcPct val="150000"/>
              </a:lnSpc>
              <a:spcBef>
                <a:spcPts val="100"/>
              </a:spcBef>
              <a:spcAft>
                <a:spcPts val="0"/>
              </a:spcAft>
              <a:buClrTx/>
              <a:buSzTx/>
              <a:buFont typeface="Arial" panose="020B0604020202020204" pitchFamily="34" charset="0"/>
              <a:buChar char="•"/>
              <a:tabLst/>
              <a:defRPr/>
            </a:pP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T</a:t>
            </a: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ertiary </a:t>
            </a: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E</a:t>
            </a: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ducation </a:t>
            </a:r>
            <a:r>
              <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rPr>
              <a:t>G</a:t>
            </a:r>
            <a:r>
              <a:rPr kumimoji="0" lang="en-IE" sz="280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raduates </a:t>
            </a:r>
          </a:p>
          <a:p>
            <a:pPr marL="12700" marR="0" lvl="0" indent="0" defTabSz="914400" rtl="0" eaLnBrk="1" fontAlgn="auto" latinLnBrk="0" hangingPunct="1">
              <a:lnSpc>
                <a:spcPct val="150000"/>
              </a:lnSpc>
              <a:spcBef>
                <a:spcPts val="100"/>
              </a:spcBef>
              <a:spcAft>
                <a:spcPts val="0"/>
              </a:spcAft>
              <a:buClrTx/>
              <a:buSzTx/>
              <a:buFontTx/>
              <a:buNone/>
              <a:tabLst/>
              <a:defRPr/>
            </a:pPr>
            <a:endParaRPr lang="en-IE" sz="2800" kern="0" spc="-10" dirty="0">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pic>
        <p:nvPicPr>
          <p:cNvPr id="4100" name="Picture 99">
            <a:extLst>
              <a:ext uri="{FF2B5EF4-FFF2-40B4-BE49-F238E27FC236}">
                <a16:creationId xmlns:a16="http://schemas.microsoft.com/office/drawing/2014/main" id="{302CB775-4A3D-62CE-37BB-EBBDDA82AB9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535" y="8218884"/>
            <a:ext cx="3089381" cy="10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51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bject 96">
            <a:extLst>
              <a:ext uri="{FF2B5EF4-FFF2-40B4-BE49-F238E27FC236}">
                <a16:creationId xmlns:a16="http://schemas.microsoft.com/office/drawing/2014/main" id="{ED23833F-ECA5-3E79-7458-F3CB34631C1D}"/>
              </a:ext>
            </a:extLst>
          </p:cNvPr>
          <p:cNvSpPr txBox="1"/>
          <p:nvPr/>
        </p:nvSpPr>
        <p:spPr>
          <a:xfrm>
            <a:off x="372775" y="-384978"/>
            <a:ext cx="14113568" cy="6222216"/>
          </a:xfrm>
          <a:prstGeom prst="rect">
            <a:avLst/>
          </a:prstGeom>
        </p:spPr>
        <p:txBody>
          <a:bodyPr wrap="square"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000" b="1" i="0" u="none" strike="noStrike" kern="0" cap="none" spc="-10" normalizeH="0" baseline="0" noProof="0" dirty="0">
              <a:ln>
                <a:noFill/>
              </a:ln>
              <a:solidFill>
                <a:srgbClr val="0070C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E" sz="44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Employment</a:t>
            </a:r>
            <a:r>
              <a:rPr kumimoji="0" lang="en-IE" sz="4800" i="0" u="none" strike="noStrike" kern="0" cap="none" spc="-1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 Groups </a:t>
            </a:r>
            <a:r>
              <a:rPr kumimoji="0" lang="en-IE" sz="4800" b="0" i="0" u="none" strike="noStrike" kern="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for Autistic Jobseekers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4800" b="0" i="0" u="none" strike="noStrike" kern="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4-Session Programme: </a:t>
            </a:r>
            <a:r>
              <a:rPr lang="en-IE" sz="2800" kern="0" dirty="0">
                <a:solidFill>
                  <a:sysClr val="windowText" lastClr="000000"/>
                </a:solidFill>
                <a:latin typeface="Verdana" panose="020B0604030504040204" pitchFamily="34" charset="0"/>
                <a:ea typeface="Verdana" panose="020B0604030504040204" pitchFamily="34" charset="0"/>
                <a:cs typeface="Arial" panose="020B0604020202020204" pitchFamily="34" charset="0"/>
              </a:rPr>
              <a:t>O</a:t>
            </a: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nline and in-Person </a:t>
            </a:r>
            <a:r>
              <a:rPr lang="en-IE" sz="2800" kern="0" dirty="0">
                <a:solidFill>
                  <a:sysClr val="windowText" lastClr="000000"/>
                </a:solidFill>
                <a:latin typeface="Verdana" panose="020B0604030504040204" pitchFamily="34" charset="0"/>
                <a:ea typeface="Verdana" panose="020B0604030504040204" pitchFamily="34" charset="0"/>
                <a:cs typeface="Arial" panose="020B0604020202020204" pitchFamily="34" charset="0"/>
              </a:rPr>
              <a:t>G</a:t>
            </a:r>
            <a:r>
              <a:rPr kumimoji="0" lang="en-IE" sz="2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roups.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400" b="0" i="0" u="none" strike="noStrike" kern="0" cap="none" spc="0" normalizeH="0" baseline="0" noProof="0" dirty="0">
              <a:ln>
                <a:noFill/>
              </a:ln>
              <a:solidFill>
                <a:sysClr val="windowText" lastClr="000000"/>
              </a:solidFill>
              <a:effectLst/>
              <a:uLnTx/>
              <a:uFillTx/>
              <a:latin typeface="Marker Makers" panose="02000600000000000000" pitchFamily="50"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IE" sz="3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4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100" name="Picture 99">
            <a:extLst>
              <a:ext uri="{FF2B5EF4-FFF2-40B4-BE49-F238E27FC236}">
                <a16:creationId xmlns:a16="http://schemas.microsoft.com/office/drawing/2014/main" id="{5BE32FB6-0ACE-365C-BE1E-C06BD2D6C86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535" y="8218884"/>
            <a:ext cx="3089381" cy="10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4E5915F8-A91A-5F91-FA2A-2CE066D82E3F}"/>
              </a:ext>
            </a:extLst>
          </p:cNvPr>
          <p:cNvSpPr/>
          <p:nvPr/>
        </p:nvSpPr>
        <p:spPr>
          <a:xfrm>
            <a:off x="816889" y="3630840"/>
            <a:ext cx="9595996"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tx1"/>
                </a:solidFill>
                <a:latin typeface="Verdana" panose="020B0604030504040204" pitchFamily="34" charset="0"/>
                <a:ea typeface="Verdana" panose="020B0604030504040204" pitchFamily="34" charset="0"/>
              </a:rPr>
              <a:t>Session 1: Job Search Strategy </a:t>
            </a:r>
          </a:p>
        </p:txBody>
      </p:sp>
      <p:sp>
        <p:nvSpPr>
          <p:cNvPr id="8" name="Rectangle: Rounded Corners 7">
            <a:extLst>
              <a:ext uri="{FF2B5EF4-FFF2-40B4-BE49-F238E27FC236}">
                <a16:creationId xmlns:a16="http://schemas.microsoft.com/office/drawing/2014/main" id="{A1C67C4B-9C6D-ED85-6546-545282A33E6A}"/>
              </a:ext>
            </a:extLst>
          </p:cNvPr>
          <p:cNvSpPr/>
          <p:nvPr/>
        </p:nvSpPr>
        <p:spPr>
          <a:xfrm>
            <a:off x="835823" y="4901832"/>
            <a:ext cx="9577064"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tx1"/>
                </a:solidFill>
                <a:latin typeface="Verdana" panose="020B0604030504040204" pitchFamily="34" charset="0"/>
                <a:ea typeface="Verdana" panose="020B0604030504040204" pitchFamily="34" charset="0"/>
              </a:rPr>
              <a:t>Session 2: CV Development &amp; Application Letters </a:t>
            </a:r>
          </a:p>
        </p:txBody>
      </p:sp>
      <p:sp>
        <p:nvSpPr>
          <p:cNvPr id="9" name="Rectangle: Rounded Corners 8">
            <a:extLst>
              <a:ext uri="{FF2B5EF4-FFF2-40B4-BE49-F238E27FC236}">
                <a16:creationId xmlns:a16="http://schemas.microsoft.com/office/drawing/2014/main" id="{3A406180-76FD-9E44-174A-BBACAD7D918D}"/>
              </a:ext>
            </a:extLst>
          </p:cNvPr>
          <p:cNvSpPr/>
          <p:nvPr/>
        </p:nvSpPr>
        <p:spPr>
          <a:xfrm>
            <a:off x="835822" y="6300829"/>
            <a:ext cx="9577063"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tx1"/>
                </a:solidFill>
                <a:latin typeface="Verdana" panose="020B0604030504040204" pitchFamily="34" charset="0"/>
                <a:ea typeface="Verdana" panose="020B0604030504040204" pitchFamily="34" charset="0"/>
              </a:rPr>
              <a:t>Session 3: Neurodiversity in the Workplace</a:t>
            </a:r>
          </a:p>
        </p:txBody>
      </p:sp>
      <p:sp>
        <p:nvSpPr>
          <p:cNvPr id="10" name="Rectangle: Rounded Corners 9">
            <a:extLst>
              <a:ext uri="{FF2B5EF4-FFF2-40B4-BE49-F238E27FC236}">
                <a16:creationId xmlns:a16="http://schemas.microsoft.com/office/drawing/2014/main" id="{9064B279-3853-03F4-03B4-19034FE50DEF}"/>
              </a:ext>
            </a:extLst>
          </p:cNvPr>
          <p:cNvSpPr/>
          <p:nvPr/>
        </p:nvSpPr>
        <p:spPr>
          <a:xfrm>
            <a:off x="835823" y="7570812"/>
            <a:ext cx="9577062"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tx1"/>
                </a:solidFill>
                <a:latin typeface="Verdana" panose="020B0604030504040204" pitchFamily="34" charset="0"/>
                <a:ea typeface="Verdana" panose="020B0604030504040204" pitchFamily="34" charset="0"/>
              </a:rPr>
              <a:t>Session 4: Interview Skills </a:t>
            </a:r>
          </a:p>
        </p:txBody>
      </p:sp>
      <p:pic>
        <p:nvPicPr>
          <p:cNvPr id="12" name="Picture 11">
            <a:extLst>
              <a:ext uri="{FF2B5EF4-FFF2-40B4-BE49-F238E27FC236}">
                <a16:creationId xmlns:a16="http://schemas.microsoft.com/office/drawing/2014/main" id="{4585CCBA-ED80-E568-A3B7-0D22B66E7B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917088" y="2997132"/>
            <a:ext cx="1731414" cy="1731414"/>
          </a:xfrm>
          <a:prstGeom prst="rect">
            <a:avLst/>
          </a:prstGeom>
        </p:spPr>
      </p:pic>
      <p:pic>
        <p:nvPicPr>
          <p:cNvPr id="13" name="Picture 12">
            <a:extLst>
              <a:ext uri="{FF2B5EF4-FFF2-40B4-BE49-F238E27FC236}">
                <a16:creationId xmlns:a16="http://schemas.microsoft.com/office/drawing/2014/main" id="{D4315D2D-DC06-191E-787C-A61E23A174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82795" y="4901832"/>
            <a:ext cx="1731414" cy="1731414"/>
          </a:xfrm>
          <a:prstGeom prst="rect">
            <a:avLst/>
          </a:prstGeom>
        </p:spPr>
      </p:pic>
      <p:pic>
        <p:nvPicPr>
          <p:cNvPr id="14" name="Picture 13">
            <a:extLst>
              <a:ext uri="{FF2B5EF4-FFF2-40B4-BE49-F238E27FC236}">
                <a16:creationId xmlns:a16="http://schemas.microsoft.com/office/drawing/2014/main" id="{747249C5-7100-F42B-B734-1ACB6327AA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41574" y="4901832"/>
            <a:ext cx="1731414" cy="1731414"/>
          </a:xfrm>
          <a:prstGeom prst="rect">
            <a:avLst/>
          </a:prstGeom>
        </p:spPr>
      </p:pic>
      <p:sp>
        <p:nvSpPr>
          <p:cNvPr id="3" name="Title 2">
            <a:extLst>
              <a:ext uri="{FF2B5EF4-FFF2-40B4-BE49-F238E27FC236}">
                <a16:creationId xmlns:a16="http://schemas.microsoft.com/office/drawing/2014/main" id="{B72916C8-674E-9302-C5E0-DA9A93FED8C3}"/>
              </a:ext>
            </a:extLst>
          </p:cNvPr>
          <p:cNvSpPr>
            <a:spLocks noGrp="1"/>
          </p:cNvSpPr>
          <p:nvPr>
            <p:ph type="title" idx="4294967295"/>
          </p:nvPr>
        </p:nvSpPr>
        <p:spPr>
          <a:xfrm>
            <a:off x="5664200" y="-276999"/>
            <a:ext cx="9732963" cy="276999"/>
          </a:xfrm>
        </p:spPr>
        <p:txBody>
          <a:bodyPr vert="horz" wrap="square" lIns="0" tIns="0" rIns="0" bIns="0" numCol="1" anchor="b" anchorCtr="0" compatLnSpc="1">
            <a:prstTxWarp prst="textNoShape">
              <a:avLst/>
            </a:prstTxWarp>
            <a:spAutoFit/>
          </a:bodyPr>
          <a:lstStyle/>
          <a:p>
            <a:r>
              <a:rPr lang="en-GB" dirty="0"/>
              <a:t>Employment Groups for Autistic Jobseekers</a:t>
            </a:r>
          </a:p>
        </p:txBody>
      </p:sp>
    </p:spTree>
    <p:extLst>
      <p:ext uri="{BB962C8B-B14F-4D97-AF65-F5344CB8AC3E}">
        <p14:creationId xmlns:p14="http://schemas.microsoft.com/office/powerpoint/2010/main" val="567635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kv6pciyeajtv7xjij47a39i4rxhtqr"/>
</p:tagLst>
</file>

<file path=ppt/theme/theme1.xml><?xml version="1.0" encoding="utf-8"?>
<a:theme xmlns:a="http://schemas.openxmlformats.org/drawingml/2006/main" name="Office Theme">
  <a:themeElements>
    <a:clrScheme name="AsIAm coulurs">
      <a:dk1>
        <a:sysClr val="windowText" lastClr="000000"/>
      </a:dk1>
      <a:lt1>
        <a:srgbClr val="F2ECE0"/>
      </a:lt1>
      <a:dk2>
        <a:srgbClr val="05C3DD"/>
      </a:dk2>
      <a:lt2>
        <a:srgbClr val="F2C75C"/>
      </a:lt2>
      <a:accent1>
        <a:srgbClr val="97D700"/>
      </a:accent1>
      <a:accent2>
        <a:srgbClr val="FB637E"/>
      </a:accent2>
      <a:accent3>
        <a:srgbClr val="FF7F41"/>
      </a:accent3>
      <a:accent4>
        <a:srgbClr val="BA72FF"/>
      </a:accent4>
      <a:accent5>
        <a:srgbClr val="05C3DD"/>
      </a:accent5>
      <a:accent6>
        <a:srgbClr val="F2ECE0"/>
      </a:accent6>
      <a:hlink>
        <a:srgbClr val="05C3DD"/>
      </a:hlink>
      <a:folHlink>
        <a:srgbClr val="BA7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IAm ppt template [Compatibility Mode]" id="{09204C47-DE67-4170-A354-53E6ED50E61C}" vid="{3DD754C1-767B-4C60-B331-11A8B3502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7" ma:contentTypeDescription="Create a new document." ma:contentTypeScope="" ma:versionID="504a4eee48183cc64ffa4f8ca4e8fda6">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cf20f95ca4649c41c8b81b9c4d626c3f"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Props1.xml><?xml version="1.0" encoding="utf-8"?>
<ds:datastoreItem xmlns:ds="http://schemas.openxmlformats.org/officeDocument/2006/customXml" ds:itemID="{CB0F8467-7A05-4C57-A8ED-449ADAC20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08C108-D54A-4746-89B6-433C9117A15A}">
  <ds:schemaRefs>
    <ds:schemaRef ds:uri="http://schemas.microsoft.com/sharepoint/v3/contenttype/forms"/>
  </ds:schemaRefs>
</ds:datastoreItem>
</file>

<file path=customXml/itemProps3.xml><?xml version="1.0" encoding="utf-8"?>
<ds:datastoreItem xmlns:ds="http://schemas.openxmlformats.org/officeDocument/2006/customXml" ds:itemID="{742A4E89-7551-43C3-8DA7-9F7BB07D0B3D}">
  <ds:schemaRefs>
    <ds:schemaRef ds:uri="http://schemas.microsoft.com/office/2006/metadata/properties"/>
    <ds:schemaRef ds:uri="http://purl.org/dc/elements/1.1/"/>
    <ds:schemaRef ds:uri="http://schemas.microsoft.com/office/infopath/2007/PartnerControls"/>
    <ds:schemaRef ds:uri="http://purl.org/dc/dcmitype/"/>
    <ds:schemaRef ds:uri="http://purl.org/dc/terms/"/>
    <ds:schemaRef ds:uri="4d401176-eb3a-4a4f-8ac1-24bcf17b7c90"/>
    <ds:schemaRef ds:uri="http://schemas.microsoft.com/office/2006/documentManagement/types"/>
    <ds:schemaRef ds:uri="http://schemas.openxmlformats.org/package/2006/metadata/core-properties"/>
    <ds:schemaRef ds:uri="7987d061-7c54-404e-ac64-0896d3474695"/>
    <ds:schemaRef ds:uri="http://www.w3.org/XML/1998/namespace"/>
    <ds:schemaRef ds:uri="f04adec5-321f-46c9-8d8f-d278d5019d73"/>
    <ds:schemaRef ds:uri="98a9eb8c-6a01-428e-9f5d-17b5596ff277"/>
  </ds:schemaRefs>
</ds:datastoreItem>
</file>

<file path=docProps/app.xml><?xml version="1.0" encoding="utf-8"?>
<Properties xmlns="http://schemas.openxmlformats.org/officeDocument/2006/extended-properties" xmlns:vt="http://schemas.openxmlformats.org/officeDocument/2006/docPropsVTypes">
  <Template>AsIAm 2023 Master Template - do not edit -please make copy - Copy</Template>
  <TotalTime>1723</TotalTime>
  <Words>676</Words>
  <Application>Microsoft Office PowerPoint</Application>
  <PresentationFormat>Custom</PresentationFormat>
  <Paragraphs>191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AsIAm   Employment Programme</vt:lpstr>
      <vt:lpstr>As I Am: Who We Are</vt:lpstr>
      <vt:lpstr>The Issue: Autism Unemployment and Underemployment</vt:lpstr>
      <vt:lpstr>Why Autism Unemployment and Underemployment? </vt:lpstr>
      <vt:lpstr>The Solution: Autism and Unemployment</vt:lpstr>
      <vt:lpstr>AsIAm Employment Programme</vt:lpstr>
      <vt:lpstr>AsIAM Employment Programme for Autistic Jobseekers</vt:lpstr>
      <vt:lpstr>Employment Programme For Autistic Jobseekers</vt:lpstr>
      <vt:lpstr>Employment Groups for Autistic Jobseekers</vt:lpstr>
      <vt:lpstr> Career Clinics for Autistic Jobseekers  1:1 career support sessions facilitated by career coaches providing: Job Searching Job Application Support CV Development Mock Interviews Advice on Reasonable Accommodations, Disclosure etc.         </vt:lpstr>
      <vt:lpstr> HEI Collaboration: AsIAm Employment Seminars   Important for Higher Education Institutions and AsIAm to collaborate on employment initiatives for autistic students.  Autistic graduates will receive the tailored support they need to thrive in the workforce.  AsIAm has commenced Employment Seminars hosted at HEIs.  Builds on our Autism Friendly Higher Education Institution (HEI) programme, designed to support and guide HEIs in creating inclusive environments for autistic students.  AsIAm’s first Employment Seminar was hosted by Maynooth University in November 2024 and was a huge success.  Next Employment Seminar will be hosted by National College of Ireland on 29th of March 2025.             </vt:lpstr>
      <vt:lpstr>AS I Am Employment Seminar</vt:lpstr>
      <vt:lpstr> AsIAm Employment Seminar NCI 29MAR25  Morning Seminar Adam Harris CEO AsIAm &amp; Mairéad McHale, AsIAm Employment Officer James Cussack, CEO Autistica UK’s Autism Research Charity Employer Partner Talk: Insurance Ireland Representatives HEI Partner Talk: National College of Ireland  Afternoon Employment Group Sessions for Autistic Jobseekers           </vt:lpstr>
      <vt:lpstr>Final Slide: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Bronagh Eaton</dc:creator>
  <cp:lastModifiedBy>Damien Claffey</cp:lastModifiedBy>
  <cp:revision>74</cp:revision>
  <cp:lastPrinted>2024-12-12T11:36:25Z</cp:lastPrinted>
  <dcterms:created xsi:type="dcterms:W3CDTF">2024-02-20T13:14:43Z</dcterms:created>
  <dcterms:modified xsi:type="dcterms:W3CDTF">2025-03-11T13:02:22Z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2023-08-04T00:00:00Z</vt:filetime>
  </property>
  <property fmtid="{D5CDD505-2E9C-101B-9397-08002B2CF9AE}" pid="3" name="Creator">
    <vt:lpwstr>Adobe InDesign 18.5 (Macintosh)</vt:lpwstr>
  </property>
  <property fmtid="{D5CDD505-2E9C-101B-9397-08002B2CF9AE}" pid="4" name="LastSaved">
    <vt:filetime>2023-10-20T00:00:00Z</vt:filetime>
  </property>
  <property fmtid="{D5CDD505-2E9C-101B-9397-08002B2CF9AE}" pid="5" name="Producer">
    <vt:lpwstr>Adobe PDF Library 17.0</vt:lpwstr>
  </property>
  <property fmtid="{D5CDD505-2E9C-101B-9397-08002B2CF9AE}" pid="6" name="ContentTypeId">
    <vt:lpwstr>0x01010069946560433F2B4BAC6115A870028350</vt:lpwstr>
  </property>
  <property fmtid="{D5CDD505-2E9C-101B-9397-08002B2CF9AE}" pid="7" name="MediaServiceImageTags">
    <vt:lpwstr/>
  </property>
</Properties>
</file>