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6" r:id="rId4"/>
  </p:sldMasterIdLst>
  <p:notesMasterIdLst>
    <p:notesMasterId r:id="rId12"/>
  </p:notesMasterIdLst>
  <p:handoutMasterIdLst>
    <p:handoutMasterId r:id="rId13"/>
  </p:handoutMasterIdLst>
  <p:sldIdLst>
    <p:sldId id="312" r:id="rId5"/>
    <p:sldId id="304" r:id="rId6"/>
    <p:sldId id="319" r:id="rId7"/>
    <p:sldId id="321" r:id="rId8"/>
    <p:sldId id="322" r:id="rId9"/>
    <p:sldId id="318" r:id="rId10"/>
    <p:sldId id="320" r:id="rId11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 snapToObjects="1">
      <p:cViewPr varScale="1">
        <p:scale>
          <a:sx n="91" d="100"/>
          <a:sy n="91" d="100"/>
        </p:scale>
        <p:origin x="370" y="62"/>
      </p:cViewPr>
      <p:guideLst>
        <p:guide orient="horz" pos="2616"/>
        <p:guide orient="horz" pos="3264"/>
        <p:guide pos="6912"/>
        <p:guide orient="horz"/>
        <p:guide orient="horz" pos="4008"/>
        <p:guide orient="horz" pos="2352"/>
        <p:guide pos="6696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25" d="100"/>
          <a:sy n="25" d="100"/>
        </p:scale>
        <p:origin x="34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618C9D-BCAF-41C0-A79C-156EB66BA488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F59279-1712-474F-B10B-B04E724B37FA}">
      <dgm:prSet/>
      <dgm:spPr/>
      <dgm:t>
        <a:bodyPr/>
        <a:lstStyle/>
        <a:p>
          <a:r>
            <a:rPr lang="en-US" dirty="0"/>
            <a:t>Allow and provide time and space for student to take rest breaks</a:t>
          </a:r>
        </a:p>
      </dgm:t>
    </dgm:pt>
    <dgm:pt modelId="{9469CE65-2AE6-44BD-9842-B668E991CA79}" type="parTrans" cxnId="{B979D0BB-B450-4034-8CBD-7FC2E4EAFF3F}">
      <dgm:prSet/>
      <dgm:spPr/>
      <dgm:t>
        <a:bodyPr/>
        <a:lstStyle/>
        <a:p>
          <a:endParaRPr lang="en-US"/>
        </a:p>
      </dgm:t>
    </dgm:pt>
    <dgm:pt modelId="{EE7D15B5-E94D-45E9-9429-A4682077B838}" type="sibTrans" cxnId="{B979D0BB-B450-4034-8CBD-7FC2E4EAFF3F}">
      <dgm:prSet/>
      <dgm:spPr/>
      <dgm:t>
        <a:bodyPr/>
        <a:lstStyle/>
        <a:p>
          <a:endParaRPr lang="en-US"/>
        </a:p>
      </dgm:t>
    </dgm:pt>
    <dgm:pt modelId="{8A25137D-C64D-4414-BF9B-6B825D236640}">
      <dgm:prSet/>
      <dgm:spPr/>
      <dgm:t>
        <a:bodyPr/>
        <a:lstStyle/>
        <a:p>
          <a:r>
            <a:rPr lang="en-US" dirty="0"/>
            <a:t>Flexibility on placement deadlines as appropriate</a:t>
          </a:r>
        </a:p>
      </dgm:t>
    </dgm:pt>
    <dgm:pt modelId="{D2D3A5FC-3433-45AF-B348-0DE150FAAB0C}" type="parTrans" cxnId="{45E33CBF-A6BC-4A23-B8B4-BBE55EA7EF5F}">
      <dgm:prSet/>
      <dgm:spPr/>
      <dgm:t>
        <a:bodyPr/>
        <a:lstStyle/>
        <a:p>
          <a:endParaRPr lang="en-US"/>
        </a:p>
      </dgm:t>
    </dgm:pt>
    <dgm:pt modelId="{A25FCA14-E338-4CFF-BCC7-D483E7815863}" type="sibTrans" cxnId="{45E33CBF-A6BC-4A23-B8B4-BBE55EA7EF5F}">
      <dgm:prSet/>
      <dgm:spPr/>
      <dgm:t>
        <a:bodyPr/>
        <a:lstStyle/>
        <a:p>
          <a:endParaRPr lang="en-US"/>
        </a:p>
      </dgm:t>
    </dgm:pt>
    <dgm:pt modelId="{10D3C9FC-CBB9-4286-8D52-1994A6D60048}">
      <dgm:prSet/>
      <dgm:spPr/>
      <dgm:t>
        <a:bodyPr/>
        <a:lstStyle/>
        <a:p>
          <a:r>
            <a:rPr lang="en-IE" i="1" dirty="0"/>
            <a:t>Avoid or reduce manual handling tasks</a:t>
          </a:r>
          <a:endParaRPr lang="en-IE" dirty="0"/>
        </a:p>
      </dgm:t>
    </dgm:pt>
    <dgm:pt modelId="{2537FBF3-D2F7-4F61-A9DA-F8CC9E550C32}" type="parTrans" cxnId="{C2179705-C16E-473B-9367-F81D181D61BA}">
      <dgm:prSet/>
      <dgm:spPr/>
      <dgm:t>
        <a:bodyPr/>
        <a:lstStyle/>
        <a:p>
          <a:endParaRPr lang="en-IE"/>
        </a:p>
      </dgm:t>
    </dgm:pt>
    <dgm:pt modelId="{A5866E78-8E1D-4A5B-81D0-1610E5CD30A6}" type="sibTrans" cxnId="{C2179705-C16E-473B-9367-F81D181D61BA}">
      <dgm:prSet/>
      <dgm:spPr/>
      <dgm:t>
        <a:bodyPr/>
        <a:lstStyle/>
        <a:p>
          <a:endParaRPr lang="en-IE"/>
        </a:p>
      </dgm:t>
    </dgm:pt>
    <dgm:pt modelId="{423FEAB4-6AA8-4CBB-8018-85311262C655}">
      <dgm:prSet/>
      <dgm:spPr/>
      <dgm:t>
        <a:bodyPr/>
        <a:lstStyle/>
        <a:p>
          <a:r>
            <a:rPr lang="en-US" dirty="0"/>
            <a:t>Provide regular feedback to student</a:t>
          </a:r>
          <a:endParaRPr lang="en-IE" dirty="0"/>
        </a:p>
      </dgm:t>
    </dgm:pt>
    <dgm:pt modelId="{19E595F5-D8F3-46A2-A415-1F3712E61AFA}" type="parTrans" cxnId="{0F321165-640F-4DBD-B978-EF5C1275A45F}">
      <dgm:prSet/>
      <dgm:spPr/>
      <dgm:t>
        <a:bodyPr/>
        <a:lstStyle/>
        <a:p>
          <a:endParaRPr lang="en-IE"/>
        </a:p>
      </dgm:t>
    </dgm:pt>
    <dgm:pt modelId="{C6A1F776-E106-4879-9FA0-2D458AC1D702}" type="sibTrans" cxnId="{0F321165-640F-4DBD-B978-EF5C1275A45F}">
      <dgm:prSet/>
      <dgm:spPr/>
      <dgm:t>
        <a:bodyPr/>
        <a:lstStyle/>
        <a:p>
          <a:endParaRPr lang="en-IE"/>
        </a:p>
      </dgm:t>
    </dgm:pt>
    <dgm:pt modelId="{F17C72FF-59BA-4035-92AB-D371F6E3F783}">
      <dgm:prSet/>
      <dgm:spPr/>
      <dgm:t>
        <a:bodyPr/>
        <a:lstStyle/>
        <a:p>
          <a:r>
            <a:rPr lang="en-IE" i="1" dirty="0"/>
            <a:t>Allow extra time for reading</a:t>
          </a:r>
          <a:endParaRPr lang="en-IE" dirty="0"/>
        </a:p>
      </dgm:t>
    </dgm:pt>
    <dgm:pt modelId="{B277C871-485D-4C4E-B06A-59BF1150F773}" type="parTrans" cxnId="{AE71A1EB-D1DA-47EC-9753-D17252B4C172}">
      <dgm:prSet/>
      <dgm:spPr/>
      <dgm:t>
        <a:bodyPr/>
        <a:lstStyle/>
        <a:p>
          <a:endParaRPr lang="en-IE"/>
        </a:p>
      </dgm:t>
    </dgm:pt>
    <dgm:pt modelId="{CB4149BB-4B69-4581-9C6C-956F1FC4B347}" type="sibTrans" cxnId="{AE71A1EB-D1DA-47EC-9753-D17252B4C172}">
      <dgm:prSet/>
      <dgm:spPr/>
      <dgm:t>
        <a:bodyPr/>
        <a:lstStyle/>
        <a:p>
          <a:endParaRPr lang="en-IE"/>
        </a:p>
      </dgm:t>
    </dgm:pt>
    <dgm:pt modelId="{B94F9706-E3FD-45F6-9DE1-5BED59D5BE17}">
      <dgm:prSet/>
      <dgm:spPr/>
      <dgm:t>
        <a:bodyPr/>
        <a:lstStyle/>
        <a:p>
          <a:r>
            <a:rPr lang="en-IE" i="1"/>
            <a:t>Moving from generic reasonable accommodations to individualised, specific accommodations that support students’ success on practice placement</a:t>
          </a:r>
          <a:endParaRPr lang="en-IE"/>
        </a:p>
      </dgm:t>
    </dgm:pt>
    <dgm:pt modelId="{6B5D239B-FA42-46A1-811A-A08C295730EC}" type="parTrans" cxnId="{14093348-87C9-4BE0-B4A7-75B7A553749A}">
      <dgm:prSet/>
      <dgm:spPr/>
      <dgm:t>
        <a:bodyPr/>
        <a:lstStyle/>
        <a:p>
          <a:endParaRPr lang="en-IE"/>
        </a:p>
      </dgm:t>
    </dgm:pt>
    <dgm:pt modelId="{025246FF-31A1-4D55-90CA-B13F176B7A8B}" type="sibTrans" cxnId="{14093348-87C9-4BE0-B4A7-75B7A553749A}">
      <dgm:prSet/>
      <dgm:spPr/>
      <dgm:t>
        <a:bodyPr/>
        <a:lstStyle/>
        <a:p>
          <a:endParaRPr lang="en-IE"/>
        </a:p>
      </dgm:t>
    </dgm:pt>
    <dgm:pt modelId="{DA783DEE-6E9B-4A84-AD4E-87CCDC94102E}">
      <dgm:prSet/>
      <dgm:spPr/>
      <dgm:t>
        <a:bodyPr/>
        <a:lstStyle/>
        <a:p>
          <a:r>
            <a:rPr lang="en-US" dirty="0"/>
            <a:t>Allow</a:t>
          </a:r>
          <a:r>
            <a:rPr lang="en-US" baseline="0" dirty="0"/>
            <a:t> student to use assistive technology</a:t>
          </a:r>
          <a:endParaRPr lang="en-IE" dirty="0"/>
        </a:p>
      </dgm:t>
    </dgm:pt>
    <dgm:pt modelId="{5B369332-52BB-4491-9732-081E2D84B385}" type="parTrans" cxnId="{A2183288-F643-4F78-8165-813A438E6B32}">
      <dgm:prSet/>
      <dgm:spPr/>
      <dgm:t>
        <a:bodyPr/>
        <a:lstStyle/>
        <a:p>
          <a:endParaRPr lang="en-IE"/>
        </a:p>
      </dgm:t>
    </dgm:pt>
    <dgm:pt modelId="{8222184B-B2A5-4121-B80B-8C4878F12CC9}" type="sibTrans" cxnId="{A2183288-F643-4F78-8165-813A438E6B32}">
      <dgm:prSet/>
      <dgm:spPr/>
      <dgm:t>
        <a:bodyPr/>
        <a:lstStyle/>
        <a:p>
          <a:endParaRPr lang="en-IE"/>
        </a:p>
      </dgm:t>
    </dgm:pt>
    <dgm:pt modelId="{86A5FA69-43ED-4460-9AAB-22A851BC9EB3}" type="pres">
      <dgm:prSet presAssocID="{BD618C9D-BCAF-41C0-A79C-156EB66BA488}" presName="diagram" presStyleCnt="0">
        <dgm:presLayoutVars>
          <dgm:dir/>
          <dgm:resizeHandles val="exact"/>
        </dgm:presLayoutVars>
      </dgm:prSet>
      <dgm:spPr/>
    </dgm:pt>
    <dgm:pt modelId="{F880C45B-C5FC-4909-B501-34EEFF29BD05}" type="pres">
      <dgm:prSet presAssocID="{D8F59279-1712-474F-B10B-B04E724B37FA}" presName="node" presStyleLbl="node1" presStyleIdx="0" presStyleCnt="7">
        <dgm:presLayoutVars>
          <dgm:bulletEnabled val="1"/>
        </dgm:presLayoutVars>
      </dgm:prSet>
      <dgm:spPr/>
    </dgm:pt>
    <dgm:pt modelId="{EA593906-F3CD-453D-9AE2-52A930D491BF}" type="pres">
      <dgm:prSet presAssocID="{EE7D15B5-E94D-45E9-9429-A4682077B838}" presName="sibTrans" presStyleCnt="0"/>
      <dgm:spPr/>
    </dgm:pt>
    <dgm:pt modelId="{6F7559AA-952C-49F9-8377-397B339CAEEC}" type="pres">
      <dgm:prSet presAssocID="{8A25137D-C64D-4414-BF9B-6B825D236640}" presName="node" presStyleLbl="node1" presStyleIdx="1" presStyleCnt="7">
        <dgm:presLayoutVars>
          <dgm:bulletEnabled val="1"/>
        </dgm:presLayoutVars>
      </dgm:prSet>
      <dgm:spPr/>
    </dgm:pt>
    <dgm:pt modelId="{EAAEC9D4-229F-49D6-8155-0BB4D096A7FC}" type="pres">
      <dgm:prSet presAssocID="{A25FCA14-E338-4CFF-BCC7-D483E7815863}" presName="sibTrans" presStyleCnt="0"/>
      <dgm:spPr/>
    </dgm:pt>
    <dgm:pt modelId="{4198C661-732C-4953-9660-666B90E9189D}" type="pres">
      <dgm:prSet presAssocID="{10D3C9FC-CBB9-4286-8D52-1994A6D60048}" presName="node" presStyleLbl="node1" presStyleIdx="2" presStyleCnt="7">
        <dgm:presLayoutVars>
          <dgm:bulletEnabled val="1"/>
        </dgm:presLayoutVars>
      </dgm:prSet>
      <dgm:spPr/>
    </dgm:pt>
    <dgm:pt modelId="{2732679B-F2C5-4E24-98E2-8249F72429BC}" type="pres">
      <dgm:prSet presAssocID="{A5866E78-8E1D-4A5B-81D0-1610E5CD30A6}" presName="sibTrans" presStyleCnt="0"/>
      <dgm:spPr/>
    </dgm:pt>
    <dgm:pt modelId="{788864FD-4B88-4588-AADA-DEC5D33E5F70}" type="pres">
      <dgm:prSet presAssocID="{F17C72FF-59BA-4035-92AB-D371F6E3F783}" presName="node" presStyleLbl="node1" presStyleIdx="3" presStyleCnt="7">
        <dgm:presLayoutVars>
          <dgm:bulletEnabled val="1"/>
        </dgm:presLayoutVars>
      </dgm:prSet>
      <dgm:spPr/>
    </dgm:pt>
    <dgm:pt modelId="{D39A3761-399A-4D37-963A-702820DDA5BD}" type="pres">
      <dgm:prSet presAssocID="{CB4149BB-4B69-4581-9C6C-956F1FC4B347}" presName="sibTrans" presStyleCnt="0"/>
      <dgm:spPr/>
    </dgm:pt>
    <dgm:pt modelId="{84ECAD0D-C61F-4BC9-9D50-24979F323E9A}" type="pres">
      <dgm:prSet presAssocID="{B94F9706-E3FD-45F6-9DE1-5BED59D5BE17}" presName="node" presStyleLbl="node1" presStyleIdx="4" presStyleCnt="7">
        <dgm:presLayoutVars>
          <dgm:bulletEnabled val="1"/>
        </dgm:presLayoutVars>
      </dgm:prSet>
      <dgm:spPr/>
    </dgm:pt>
    <dgm:pt modelId="{F4E5124E-E1C5-460A-A54D-7E6E3E2D50A0}" type="pres">
      <dgm:prSet presAssocID="{025246FF-31A1-4D55-90CA-B13F176B7A8B}" presName="sibTrans" presStyleCnt="0"/>
      <dgm:spPr/>
    </dgm:pt>
    <dgm:pt modelId="{5E13D35B-6612-4ADB-97E5-980C0F2998EE}" type="pres">
      <dgm:prSet presAssocID="{423FEAB4-6AA8-4CBB-8018-85311262C655}" presName="node" presStyleLbl="node1" presStyleIdx="5" presStyleCnt="7">
        <dgm:presLayoutVars>
          <dgm:bulletEnabled val="1"/>
        </dgm:presLayoutVars>
      </dgm:prSet>
      <dgm:spPr/>
    </dgm:pt>
    <dgm:pt modelId="{280A456F-E88D-48F4-87B0-664035255E7C}" type="pres">
      <dgm:prSet presAssocID="{C6A1F776-E106-4879-9FA0-2D458AC1D702}" presName="sibTrans" presStyleCnt="0"/>
      <dgm:spPr/>
    </dgm:pt>
    <dgm:pt modelId="{28B02422-B5DB-4CDF-A4B5-7EFE2EFFD41F}" type="pres">
      <dgm:prSet presAssocID="{DA783DEE-6E9B-4A84-AD4E-87CCDC94102E}" presName="node" presStyleLbl="node1" presStyleIdx="6" presStyleCnt="7">
        <dgm:presLayoutVars>
          <dgm:bulletEnabled val="1"/>
        </dgm:presLayoutVars>
      </dgm:prSet>
      <dgm:spPr/>
    </dgm:pt>
  </dgm:ptLst>
  <dgm:cxnLst>
    <dgm:cxn modelId="{C2179705-C16E-473B-9367-F81D181D61BA}" srcId="{BD618C9D-BCAF-41C0-A79C-156EB66BA488}" destId="{10D3C9FC-CBB9-4286-8D52-1994A6D60048}" srcOrd="2" destOrd="0" parTransId="{2537FBF3-D2F7-4F61-A9DA-F8CC9E550C32}" sibTransId="{A5866E78-8E1D-4A5B-81D0-1610E5CD30A6}"/>
    <dgm:cxn modelId="{79697B31-9321-46D7-B80A-CAD36C5144EB}" type="presOf" srcId="{8A25137D-C64D-4414-BF9B-6B825D236640}" destId="{6F7559AA-952C-49F9-8377-397B339CAEEC}" srcOrd="0" destOrd="0" presId="urn:microsoft.com/office/officeart/2005/8/layout/default"/>
    <dgm:cxn modelId="{5B656D3E-42FA-4873-88CE-2338CB1F0275}" type="presOf" srcId="{B94F9706-E3FD-45F6-9DE1-5BED59D5BE17}" destId="{84ECAD0D-C61F-4BC9-9D50-24979F323E9A}" srcOrd="0" destOrd="0" presId="urn:microsoft.com/office/officeart/2005/8/layout/default"/>
    <dgm:cxn modelId="{136C3A61-0D2C-40C0-9738-0E53D6B5EC33}" type="presOf" srcId="{D8F59279-1712-474F-B10B-B04E724B37FA}" destId="{F880C45B-C5FC-4909-B501-34EEFF29BD05}" srcOrd="0" destOrd="0" presId="urn:microsoft.com/office/officeart/2005/8/layout/default"/>
    <dgm:cxn modelId="{0F321165-640F-4DBD-B978-EF5C1275A45F}" srcId="{BD618C9D-BCAF-41C0-A79C-156EB66BA488}" destId="{423FEAB4-6AA8-4CBB-8018-85311262C655}" srcOrd="5" destOrd="0" parTransId="{19E595F5-D8F3-46A2-A415-1F3712E61AFA}" sibTransId="{C6A1F776-E106-4879-9FA0-2D458AC1D702}"/>
    <dgm:cxn modelId="{44171146-E7AE-4B43-8F84-2C5500923FC5}" type="presOf" srcId="{423FEAB4-6AA8-4CBB-8018-85311262C655}" destId="{5E13D35B-6612-4ADB-97E5-980C0F2998EE}" srcOrd="0" destOrd="0" presId="urn:microsoft.com/office/officeart/2005/8/layout/default"/>
    <dgm:cxn modelId="{14093348-87C9-4BE0-B4A7-75B7A553749A}" srcId="{BD618C9D-BCAF-41C0-A79C-156EB66BA488}" destId="{B94F9706-E3FD-45F6-9DE1-5BED59D5BE17}" srcOrd="4" destOrd="0" parTransId="{6B5D239B-FA42-46A1-811A-A08C295730EC}" sibTransId="{025246FF-31A1-4D55-90CA-B13F176B7A8B}"/>
    <dgm:cxn modelId="{A2183288-F643-4F78-8165-813A438E6B32}" srcId="{BD618C9D-BCAF-41C0-A79C-156EB66BA488}" destId="{DA783DEE-6E9B-4A84-AD4E-87CCDC94102E}" srcOrd="6" destOrd="0" parTransId="{5B369332-52BB-4491-9732-081E2D84B385}" sibTransId="{8222184B-B2A5-4121-B80B-8C4878F12CC9}"/>
    <dgm:cxn modelId="{7F8A44B4-BD47-4701-A737-E2DA8A19C47B}" type="presOf" srcId="{F17C72FF-59BA-4035-92AB-D371F6E3F783}" destId="{788864FD-4B88-4588-AADA-DEC5D33E5F70}" srcOrd="0" destOrd="0" presId="urn:microsoft.com/office/officeart/2005/8/layout/default"/>
    <dgm:cxn modelId="{B979D0BB-B450-4034-8CBD-7FC2E4EAFF3F}" srcId="{BD618C9D-BCAF-41C0-A79C-156EB66BA488}" destId="{D8F59279-1712-474F-B10B-B04E724B37FA}" srcOrd="0" destOrd="0" parTransId="{9469CE65-2AE6-44BD-9842-B668E991CA79}" sibTransId="{EE7D15B5-E94D-45E9-9429-A4682077B838}"/>
    <dgm:cxn modelId="{45E33CBF-A6BC-4A23-B8B4-BBE55EA7EF5F}" srcId="{BD618C9D-BCAF-41C0-A79C-156EB66BA488}" destId="{8A25137D-C64D-4414-BF9B-6B825D236640}" srcOrd="1" destOrd="0" parTransId="{D2D3A5FC-3433-45AF-B348-0DE150FAAB0C}" sibTransId="{A25FCA14-E338-4CFF-BCC7-D483E7815863}"/>
    <dgm:cxn modelId="{3208B9DD-BBA6-472D-B3BB-D8C176F5382D}" type="presOf" srcId="{BD618C9D-BCAF-41C0-A79C-156EB66BA488}" destId="{86A5FA69-43ED-4460-9AAB-22A851BC9EB3}" srcOrd="0" destOrd="0" presId="urn:microsoft.com/office/officeart/2005/8/layout/default"/>
    <dgm:cxn modelId="{4076A6E4-8F2B-4523-9311-B58DC1E358DD}" type="presOf" srcId="{DA783DEE-6E9B-4A84-AD4E-87CCDC94102E}" destId="{28B02422-B5DB-4CDF-A4B5-7EFE2EFFD41F}" srcOrd="0" destOrd="0" presId="urn:microsoft.com/office/officeart/2005/8/layout/default"/>
    <dgm:cxn modelId="{AE71A1EB-D1DA-47EC-9753-D17252B4C172}" srcId="{BD618C9D-BCAF-41C0-A79C-156EB66BA488}" destId="{F17C72FF-59BA-4035-92AB-D371F6E3F783}" srcOrd="3" destOrd="0" parTransId="{B277C871-485D-4C4E-B06A-59BF1150F773}" sibTransId="{CB4149BB-4B69-4581-9C6C-956F1FC4B347}"/>
    <dgm:cxn modelId="{7C510EF5-BC21-423A-BD0B-D8A3090228B7}" type="presOf" srcId="{10D3C9FC-CBB9-4286-8D52-1994A6D60048}" destId="{4198C661-732C-4953-9660-666B90E9189D}" srcOrd="0" destOrd="0" presId="urn:microsoft.com/office/officeart/2005/8/layout/default"/>
    <dgm:cxn modelId="{C1FADB3D-A38C-4570-9B88-A46B6944AC9A}" type="presParOf" srcId="{86A5FA69-43ED-4460-9AAB-22A851BC9EB3}" destId="{F880C45B-C5FC-4909-B501-34EEFF29BD05}" srcOrd="0" destOrd="0" presId="urn:microsoft.com/office/officeart/2005/8/layout/default"/>
    <dgm:cxn modelId="{C1A1085D-F36E-4E43-A8C3-646042842502}" type="presParOf" srcId="{86A5FA69-43ED-4460-9AAB-22A851BC9EB3}" destId="{EA593906-F3CD-453D-9AE2-52A930D491BF}" srcOrd="1" destOrd="0" presId="urn:microsoft.com/office/officeart/2005/8/layout/default"/>
    <dgm:cxn modelId="{1C3DAF41-7FEA-467C-AACC-CD9D397A5561}" type="presParOf" srcId="{86A5FA69-43ED-4460-9AAB-22A851BC9EB3}" destId="{6F7559AA-952C-49F9-8377-397B339CAEEC}" srcOrd="2" destOrd="0" presId="urn:microsoft.com/office/officeart/2005/8/layout/default"/>
    <dgm:cxn modelId="{BB4818A9-AE64-42EE-80F2-053904D3A65C}" type="presParOf" srcId="{86A5FA69-43ED-4460-9AAB-22A851BC9EB3}" destId="{EAAEC9D4-229F-49D6-8155-0BB4D096A7FC}" srcOrd="3" destOrd="0" presId="urn:microsoft.com/office/officeart/2005/8/layout/default"/>
    <dgm:cxn modelId="{7BA30F0D-73A1-41A7-B29A-E76E5470E3CC}" type="presParOf" srcId="{86A5FA69-43ED-4460-9AAB-22A851BC9EB3}" destId="{4198C661-732C-4953-9660-666B90E9189D}" srcOrd="4" destOrd="0" presId="urn:microsoft.com/office/officeart/2005/8/layout/default"/>
    <dgm:cxn modelId="{215FA93B-7DB6-4143-B599-AB7242BA3C2F}" type="presParOf" srcId="{86A5FA69-43ED-4460-9AAB-22A851BC9EB3}" destId="{2732679B-F2C5-4E24-98E2-8249F72429BC}" srcOrd="5" destOrd="0" presId="urn:microsoft.com/office/officeart/2005/8/layout/default"/>
    <dgm:cxn modelId="{58790766-3FC2-4044-BB11-A5AF68AC5CCA}" type="presParOf" srcId="{86A5FA69-43ED-4460-9AAB-22A851BC9EB3}" destId="{788864FD-4B88-4588-AADA-DEC5D33E5F70}" srcOrd="6" destOrd="0" presId="urn:microsoft.com/office/officeart/2005/8/layout/default"/>
    <dgm:cxn modelId="{C6A6CD43-D881-4BE2-B944-49D039CB6A9E}" type="presParOf" srcId="{86A5FA69-43ED-4460-9AAB-22A851BC9EB3}" destId="{D39A3761-399A-4D37-963A-702820DDA5BD}" srcOrd="7" destOrd="0" presId="urn:microsoft.com/office/officeart/2005/8/layout/default"/>
    <dgm:cxn modelId="{3DBC303A-1038-43A0-A8DE-FC7DA3C42E66}" type="presParOf" srcId="{86A5FA69-43ED-4460-9AAB-22A851BC9EB3}" destId="{84ECAD0D-C61F-4BC9-9D50-24979F323E9A}" srcOrd="8" destOrd="0" presId="urn:microsoft.com/office/officeart/2005/8/layout/default"/>
    <dgm:cxn modelId="{B76CAF21-4D40-49CD-A17C-9C3FF90AA528}" type="presParOf" srcId="{86A5FA69-43ED-4460-9AAB-22A851BC9EB3}" destId="{F4E5124E-E1C5-460A-A54D-7E6E3E2D50A0}" srcOrd="9" destOrd="0" presId="urn:microsoft.com/office/officeart/2005/8/layout/default"/>
    <dgm:cxn modelId="{BDFB3CFC-4E8E-4802-96FF-E26255DCB77F}" type="presParOf" srcId="{86A5FA69-43ED-4460-9AAB-22A851BC9EB3}" destId="{5E13D35B-6612-4ADB-97E5-980C0F2998EE}" srcOrd="10" destOrd="0" presId="urn:microsoft.com/office/officeart/2005/8/layout/default"/>
    <dgm:cxn modelId="{A23C45B4-CE8B-41A1-B6A6-DCF06B0EF17D}" type="presParOf" srcId="{86A5FA69-43ED-4460-9AAB-22A851BC9EB3}" destId="{280A456F-E88D-48F4-87B0-664035255E7C}" srcOrd="11" destOrd="0" presId="urn:microsoft.com/office/officeart/2005/8/layout/default"/>
    <dgm:cxn modelId="{669FC009-2732-4836-B929-E3C7F1D658A9}" type="presParOf" srcId="{86A5FA69-43ED-4460-9AAB-22A851BC9EB3}" destId="{28B02422-B5DB-4CDF-A4B5-7EFE2EFFD41F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80C45B-C5FC-4909-B501-34EEFF29BD05}">
      <dsp:nvSpPr>
        <dsp:cNvPr id="0" name=""/>
        <dsp:cNvSpPr/>
      </dsp:nvSpPr>
      <dsp:spPr>
        <a:xfrm>
          <a:off x="3079" y="386242"/>
          <a:ext cx="2443132" cy="14658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Allow and provide time and space for student to take rest breaks</a:t>
          </a:r>
        </a:p>
      </dsp:txBody>
      <dsp:txXfrm>
        <a:off x="3079" y="386242"/>
        <a:ext cx="2443132" cy="1465879"/>
      </dsp:txXfrm>
    </dsp:sp>
    <dsp:sp modelId="{6F7559AA-952C-49F9-8377-397B339CAEEC}">
      <dsp:nvSpPr>
        <dsp:cNvPr id="0" name=""/>
        <dsp:cNvSpPr/>
      </dsp:nvSpPr>
      <dsp:spPr>
        <a:xfrm>
          <a:off x="2690524" y="386242"/>
          <a:ext cx="2443132" cy="14658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Flexibility on placement deadlines as appropriate</a:t>
          </a:r>
        </a:p>
      </dsp:txBody>
      <dsp:txXfrm>
        <a:off x="2690524" y="386242"/>
        <a:ext cx="2443132" cy="1465879"/>
      </dsp:txXfrm>
    </dsp:sp>
    <dsp:sp modelId="{4198C661-732C-4953-9660-666B90E9189D}">
      <dsp:nvSpPr>
        <dsp:cNvPr id="0" name=""/>
        <dsp:cNvSpPr/>
      </dsp:nvSpPr>
      <dsp:spPr>
        <a:xfrm>
          <a:off x="5377970" y="386242"/>
          <a:ext cx="2443132" cy="14658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i="1" kern="1200" dirty="0"/>
            <a:t>Avoid or reduce manual handling tasks</a:t>
          </a:r>
          <a:endParaRPr lang="en-IE" sz="1600" kern="1200" dirty="0"/>
        </a:p>
      </dsp:txBody>
      <dsp:txXfrm>
        <a:off x="5377970" y="386242"/>
        <a:ext cx="2443132" cy="1465879"/>
      </dsp:txXfrm>
    </dsp:sp>
    <dsp:sp modelId="{788864FD-4B88-4588-AADA-DEC5D33E5F70}">
      <dsp:nvSpPr>
        <dsp:cNvPr id="0" name=""/>
        <dsp:cNvSpPr/>
      </dsp:nvSpPr>
      <dsp:spPr>
        <a:xfrm>
          <a:off x="8065415" y="386242"/>
          <a:ext cx="2443132" cy="14658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i="1" kern="1200" dirty="0"/>
            <a:t>Allow extra time for reading</a:t>
          </a:r>
          <a:endParaRPr lang="en-IE" sz="1600" kern="1200" dirty="0"/>
        </a:p>
      </dsp:txBody>
      <dsp:txXfrm>
        <a:off x="8065415" y="386242"/>
        <a:ext cx="2443132" cy="1465879"/>
      </dsp:txXfrm>
    </dsp:sp>
    <dsp:sp modelId="{84ECAD0D-C61F-4BC9-9D50-24979F323E9A}">
      <dsp:nvSpPr>
        <dsp:cNvPr id="0" name=""/>
        <dsp:cNvSpPr/>
      </dsp:nvSpPr>
      <dsp:spPr>
        <a:xfrm>
          <a:off x="1346802" y="2096435"/>
          <a:ext cx="2443132" cy="14658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i="1" kern="1200"/>
            <a:t>Moving from generic reasonable accommodations to individualised, specific accommodations that support students’ success on practice placement</a:t>
          </a:r>
          <a:endParaRPr lang="en-IE" sz="1600" kern="1200"/>
        </a:p>
      </dsp:txBody>
      <dsp:txXfrm>
        <a:off x="1346802" y="2096435"/>
        <a:ext cx="2443132" cy="1465879"/>
      </dsp:txXfrm>
    </dsp:sp>
    <dsp:sp modelId="{5E13D35B-6612-4ADB-97E5-980C0F2998EE}">
      <dsp:nvSpPr>
        <dsp:cNvPr id="0" name=""/>
        <dsp:cNvSpPr/>
      </dsp:nvSpPr>
      <dsp:spPr>
        <a:xfrm>
          <a:off x="4034247" y="2096435"/>
          <a:ext cx="2443132" cy="14658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Provide regular feedback to student</a:t>
          </a:r>
          <a:endParaRPr lang="en-IE" sz="1600" kern="1200" dirty="0"/>
        </a:p>
      </dsp:txBody>
      <dsp:txXfrm>
        <a:off x="4034247" y="2096435"/>
        <a:ext cx="2443132" cy="1465879"/>
      </dsp:txXfrm>
    </dsp:sp>
    <dsp:sp modelId="{28B02422-B5DB-4CDF-A4B5-7EFE2EFFD41F}">
      <dsp:nvSpPr>
        <dsp:cNvPr id="0" name=""/>
        <dsp:cNvSpPr/>
      </dsp:nvSpPr>
      <dsp:spPr>
        <a:xfrm>
          <a:off x="6721692" y="2096435"/>
          <a:ext cx="2443132" cy="14658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Allow</a:t>
          </a:r>
          <a:r>
            <a:rPr lang="en-US" sz="1600" kern="1200" baseline="0" dirty="0"/>
            <a:t> student to use assistive technology</a:t>
          </a:r>
          <a:endParaRPr lang="en-IE" sz="1600" kern="1200" dirty="0"/>
        </a:p>
      </dsp:txBody>
      <dsp:txXfrm>
        <a:off x="6721692" y="2096435"/>
        <a:ext cx="2443132" cy="1465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70FB6-164E-0840-A35B-09E9F3D45F76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5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73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138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397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541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12135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2602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02381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anchor="b" anchorCtr="0">
            <a:noAutofit/>
          </a:bodyPr>
          <a:lstStyle>
            <a:lvl1pPr algn="l">
              <a:lnSpc>
                <a:spcPct val="100000"/>
              </a:lnSpc>
              <a:defRPr sz="36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087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/>
          <a:lstStyle>
            <a:lvl1pPr algn="ctr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558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trodu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15" name="Freeform: Shape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Image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anchor="ctr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519607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ma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726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95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59400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93976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5820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69510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52B72A5-C3D2-71FB-10AD-7385684EC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67C10BC-AC2A-EBA1-03D3-3B7A94589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30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BD0225A-AB48-46AB-53CF-EBF000915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FD4CDE2-7E1A-A4E4-4EFE-601D218E3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09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3F73FA18-34F1-2F51-4EE3-115C1ABCF7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80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00AA069-15EC-5D2B-4C80-F91C80C16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5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64DE79-268F-4C1A-8933-263129D2AF90}" type="datetimeFigureOut">
              <a:rPr lang="en-US" smtClean="0"/>
              <a:t>3/17/2025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25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5" r:id="rId15"/>
    <p:sldLayoutId id="2147483651" r:id="rId16"/>
    <p:sldLayoutId id="2147483663" r:id="rId17"/>
    <p:sldLayoutId id="2147483689" r:id="rId18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7FF65-A536-F639-8591-ED024C223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3"/>
            <a:ext cx="7965461" cy="1763747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IE" sz="2400" i="1" dirty="0">
                <a:effectLst/>
              </a:rPr>
              <a:t>Moving from generic reasonable accommodations to individualised, specific accommodations that support students’ success on practice placement</a:t>
            </a:r>
            <a:br>
              <a:rPr lang="en-US" sz="1700" dirty="0"/>
            </a:br>
            <a:endParaRPr lang="en-US" sz="17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C96DF23-F8CE-1273-605A-76897303B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4036979"/>
            <a:ext cx="7965460" cy="1763748"/>
          </a:xfrm>
        </p:spPr>
        <p:txBody>
          <a:bodyPr>
            <a:normAutofit/>
          </a:bodyPr>
          <a:lstStyle/>
          <a:p>
            <a:r>
              <a:rPr lang="en-US" dirty="0"/>
              <a:t>AHEAD Conference 19</a:t>
            </a:r>
            <a:r>
              <a:rPr lang="en-US" baseline="30000" dirty="0"/>
              <a:t>th</a:t>
            </a:r>
            <a:r>
              <a:rPr lang="en-US" dirty="0"/>
              <a:t> March 2025</a:t>
            </a:r>
          </a:p>
          <a:p>
            <a:endParaRPr lang="en-US" dirty="0"/>
          </a:p>
          <a:p>
            <a:r>
              <a:rPr lang="en-US" dirty="0"/>
              <a:t>Julie Flanagan</a:t>
            </a:r>
          </a:p>
          <a:p>
            <a:r>
              <a:rPr lang="en-US" dirty="0"/>
              <a:t>Senior Occupational Therapist/Clinical Practice Tutor, National Rehabilitation Hospital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F2ED07D-CFF2-3A06-612B-194DA899F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3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21072-4A77-DB4D-DF41-58EADB7DA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22962-3C7F-E480-5C35-7F4860A098E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91440" rIns="91440" bIns="91440" rtlCol="0" anchor="t">
            <a:normAutofit/>
          </a:bodyPr>
          <a:lstStyle/>
          <a:p>
            <a:r>
              <a:rPr lang="en-US" sz="3600" dirty="0"/>
              <a:t>Introduction</a:t>
            </a:r>
          </a:p>
          <a:p>
            <a:r>
              <a:rPr lang="en-US" sz="3600" dirty="0"/>
              <a:t>Generic reasonable accommodations</a:t>
            </a:r>
          </a:p>
          <a:p>
            <a:r>
              <a:rPr lang="en-US" sz="3600" dirty="0"/>
              <a:t>Examples of specific accommodations</a:t>
            </a:r>
          </a:p>
          <a:p>
            <a:r>
              <a:rPr lang="en-US" sz="3600" dirty="0"/>
              <a:t>Small group work with case scenarios</a:t>
            </a:r>
          </a:p>
          <a:p>
            <a:r>
              <a:rPr lang="en-US" sz="3600" dirty="0"/>
              <a:t>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5CFA2-4E67-F157-5FFD-A246307D4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19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36FCF6-982C-CC37-9625-3EBFC7E7D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/>
              <a:t>GENERIC accommodations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913EEC9-16E3-6C86-97D0-A7EC7EA09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8F63A3B-78C7-47BE-AE5E-E10140E04643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9" name="Text Placeholder 3" descr="Allow and provide time and space for student to take rest breaks​&#10;&#10;Flexibility on placement deadlines as appropriate​&#10;&#10;Avoid or reduce manual handling tasks​&#10;&#10;Allow extra time for reading​&#10;&#10;Moving from generic reasonable accommodations to individualised, specific accommodations that support students’ success on practice placement​&#10;&#10;Provide regular feedback to student​&#10;&#10;Allow student to use assistive technology​&#10;">
            <a:extLst>
              <a:ext uri="{FF2B5EF4-FFF2-40B4-BE49-F238E27FC236}">
                <a16:creationId xmlns:a16="http://schemas.microsoft.com/office/drawing/2014/main" id="{9E3956FF-BCF1-2E42-42B4-32C932A9F7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3964820"/>
              </p:ext>
            </p:extLst>
          </p:nvPr>
        </p:nvGraphicFramePr>
        <p:xfrm>
          <a:off x="914400" y="2316067"/>
          <a:ext cx="10511627" cy="3948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9996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Accommodations: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Allow extra time for reading:</a:t>
            </a:r>
          </a:p>
          <a:p>
            <a:r>
              <a:rPr lang="en-US" sz="2000" dirty="0"/>
              <a:t>- John will be provided with handouts in advance of tutorials/</a:t>
            </a:r>
            <a:r>
              <a:rPr lang="en-US" sz="2000" dirty="0" err="1"/>
              <a:t>inservices</a:t>
            </a:r>
            <a:r>
              <a:rPr lang="en-US" sz="2000" dirty="0"/>
              <a:t>, where possible.</a:t>
            </a:r>
          </a:p>
          <a:p>
            <a:r>
              <a:rPr lang="en-US" sz="2000" dirty="0"/>
              <a:t>- Before Goal-setting meetings, John will spend time reading through the team’s goals, so that he is not required to read them quickly in the meeting.</a:t>
            </a:r>
          </a:p>
          <a:p>
            <a:r>
              <a:rPr lang="en-US" sz="2000" dirty="0"/>
              <a:t>- John will take extra time to read referrals, reports and patient notes. </a:t>
            </a:r>
          </a:p>
          <a:p>
            <a:r>
              <a:rPr lang="en-US" sz="2000" dirty="0"/>
              <a:t>- If John requires a quiet space for reading, he can use the small breakout room. 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12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2C446-52CE-0D4F-D7E1-BCBFBE8BD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457199"/>
            <a:ext cx="7965461" cy="755965"/>
          </a:xfrm>
        </p:spPr>
        <p:txBody>
          <a:bodyPr/>
          <a:lstStyle/>
          <a:p>
            <a:r>
              <a:rPr lang="en-US" dirty="0"/>
              <a:t>SPECIFIC ACCOMMODATIONS:  REST BREAKS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9037-C5C8-A77A-F74E-BDB34F2E9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1638677"/>
            <a:ext cx="7965460" cy="4162050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/>
              <a:t>Allow and provide time and space for rest breaks:</a:t>
            </a:r>
          </a:p>
          <a:p>
            <a:r>
              <a:rPr lang="en-US" sz="2200" dirty="0"/>
              <a:t>- Mary will ensure that she takes all her scheduled breaks.  She should avoid scheduling activities during her normal break times, even if others are doing this.  If she misses a break, she should arrange to take it at a different time. </a:t>
            </a:r>
          </a:p>
          <a:p>
            <a:r>
              <a:rPr lang="en-US" sz="2200" dirty="0"/>
              <a:t>- Mary will not do any work on her breaks (e.g. checking emails, talking to others about work). </a:t>
            </a:r>
          </a:p>
          <a:p>
            <a:r>
              <a:rPr lang="en-US" sz="2200" dirty="0"/>
              <a:t>- Mary will minimize using her mobile during breaks, to provide a sensory break.</a:t>
            </a:r>
          </a:p>
          <a:p>
            <a:r>
              <a:rPr lang="en-US" sz="2200" dirty="0"/>
              <a:t>- Mary will go to a quiet place for her breaks (list of suggested quiet places provided).</a:t>
            </a:r>
          </a:p>
          <a:p>
            <a:r>
              <a:rPr lang="en-US" sz="2200" dirty="0"/>
              <a:t>- Mary will advise her Educator if she needs any additional basis, not indicated at present.</a:t>
            </a:r>
          </a:p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0B6122-7255-1AF7-37DF-5AC4ACBE04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673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443EC8A-1733-CCF7-081F-EB4667CB3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Scenario: student teacher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E55D3D-AA24-CF53-6679-29B3C83F7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Kate is training to be a primary school teacher, and is in her final year.  She has an 8 week placement at a busy national school in the city </a:t>
            </a:r>
            <a:r>
              <a:rPr lang="en-US" dirty="0" err="1"/>
              <a:t>centre</a:t>
            </a:r>
            <a:r>
              <a:rPr lang="en-US" dirty="0"/>
              <a:t>.  She will be working with 2</a:t>
            </a:r>
            <a:r>
              <a:rPr lang="en-US" baseline="30000" dirty="0"/>
              <a:t>nd</a:t>
            </a:r>
            <a:r>
              <a:rPr lang="en-US" dirty="0"/>
              <a:t> class. There are 28 children in the class, many of whom have additional needs.  There is one class teacher and 2 full-time ANA’s in the class. </a:t>
            </a:r>
          </a:p>
          <a:p>
            <a:r>
              <a:rPr lang="en-US" dirty="0"/>
              <a:t>Kate has disclosed that she is dyslexic and has particular issues with spelling. The accommodations are:</a:t>
            </a:r>
          </a:p>
          <a:p>
            <a:r>
              <a:rPr lang="en-US" dirty="0"/>
              <a:t>- Use of assistive technology for writing and spelling.</a:t>
            </a:r>
          </a:p>
          <a:p>
            <a:r>
              <a:rPr lang="en-US" dirty="0"/>
              <a:t>- Additional time to prepare lesson plans.</a:t>
            </a:r>
          </a:p>
          <a:p>
            <a:r>
              <a:rPr lang="en-US" dirty="0"/>
              <a:t>Can you write more specific accommodations for Kate?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69D854-FB65-0E93-CFE2-041F7C41D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101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5DAB41-DB55-4B98-E17A-DE53E353F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</a:t>
            </a:r>
            <a:r>
              <a:rPr lang="en-US" dirty="0" err="1"/>
              <a:t>SCEnario</a:t>
            </a:r>
            <a:r>
              <a:rPr lang="en-US" dirty="0"/>
              <a:t> 2:  PHYSIO STUDENT</a:t>
            </a:r>
            <a:endParaRPr lang="en-I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4FA9722-7983-F464-686F-55F008099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James is a physio student on a 2</a:t>
            </a:r>
            <a:r>
              <a:rPr lang="en-US" baseline="30000" dirty="0"/>
              <a:t>nd</a:t>
            </a:r>
            <a:r>
              <a:rPr lang="en-US" dirty="0"/>
              <a:t> year placement, in a busy acute hospital, for 6 weeks.  </a:t>
            </a:r>
          </a:p>
          <a:p>
            <a:r>
              <a:rPr lang="en-US" dirty="0"/>
              <a:t>He has a Reasonable Accommodation plan which includes the following accommodations:</a:t>
            </a:r>
          </a:p>
          <a:p>
            <a:r>
              <a:rPr lang="en-US" dirty="0"/>
              <a:t>- James should have access to a quiet space to complete his work, where possible. </a:t>
            </a:r>
          </a:p>
          <a:p>
            <a:r>
              <a:rPr lang="en-US" dirty="0"/>
              <a:t>- Provide James with regular/daily feedback on progress on placement.</a:t>
            </a:r>
          </a:p>
          <a:p>
            <a:r>
              <a:rPr lang="en-US" dirty="0"/>
              <a:t>James does not wish to disclose his disability. </a:t>
            </a:r>
          </a:p>
          <a:p>
            <a:r>
              <a:rPr lang="en-US" dirty="0"/>
              <a:t>How can you make the reasonable accommodation more specific to this setting?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6C6A81-1352-D5B9-3EB7-B690B377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08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a9eb8c-6a01-428e-9f5d-17b5596ff277" xsi:nil="true"/>
    <MediaServiceKeyPoints xmlns="f04adec5-321f-46c9-8d8f-d278d5019d73" xsi:nil="true"/>
    <lcf76f155ced4ddcb4097134ff3c332f xmlns="f04adec5-321f-46c9-8d8f-d278d5019d7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7" ma:contentTypeDescription="Create a new document." ma:contentTypeScope="" ma:versionID="504a4eee48183cc64ffa4f8ca4e8fda6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cf20f95ca4649c41c8b81b9c4d626c3f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719FA4-954C-4FA8-82CB-206659C3B82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98a9eb8c-6a01-428e-9f5d-17b5596ff277"/>
    <ds:schemaRef ds:uri="f04adec5-321f-46c9-8d8f-d278d5019d73"/>
  </ds:schemaRefs>
</ds:datastoreItem>
</file>

<file path=customXml/itemProps2.xml><?xml version="1.0" encoding="utf-8"?>
<ds:datastoreItem xmlns:ds="http://schemas.openxmlformats.org/officeDocument/2006/customXml" ds:itemID="{09140D31-C622-4077-94A0-DC2DCAC3B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6DBB56F-4362-4386-A1A1-3DF89889661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52</TotalTime>
  <Words>558</Words>
  <Application>Microsoft Office PowerPoint</Application>
  <PresentationFormat>Widescreen</PresentationFormat>
  <Paragraphs>52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Tw Cen MT Condensed</vt:lpstr>
      <vt:lpstr>Wingdings 3</vt:lpstr>
      <vt:lpstr>Integral</vt:lpstr>
      <vt:lpstr>Moving from generic reasonable accommodations to individualised, specific accommodations that support students’ success on practice placement </vt:lpstr>
      <vt:lpstr>PLAN</vt:lpstr>
      <vt:lpstr>GENERIC accommodations</vt:lpstr>
      <vt:lpstr>SPECIFIC Accommodations: READING</vt:lpstr>
      <vt:lpstr>SPECIFIC ACCOMMODATIONS:  REST BREAKS</vt:lpstr>
      <vt:lpstr>CASE Scenario: student teacher</vt:lpstr>
      <vt:lpstr>Case SCEnario 2:  PHYSIO STUDENT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Julie Flanagan</dc:creator>
  <cp:lastModifiedBy>Damien Claffey</cp:lastModifiedBy>
  <cp:revision>18</cp:revision>
  <dcterms:created xsi:type="dcterms:W3CDTF">2025-02-25T12:52:39Z</dcterms:created>
  <dcterms:modified xsi:type="dcterms:W3CDTF">2025-03-17T11:51:46Z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  <property fmtid="{D5CDD505-2E9C-101B-9397-08002B2CF9AE}" pid="3" name="MediaServiceImageTags">
    <vt:lpwstr/>
  </property>
</Properties>
</file>