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3869" r:id="rId5"/>
    <p:sldMasterId id="2147483881" r:id="rId6"/>
    <p:sldMasterId id="2147483895" r:id="rId7"/>
    <p:sldMasterId id="2147483905" r:id="rId8"/>
  </p:sldMasterIdLst>
  <p:notesMasterIdLst>
    <p:notesMasterId r:id="rId21"/>
  </p:notesMasterIdLst>
  <p:sldIdLst>
    <p:sldId id="256" r:id="rId9"/>
    <p:sldId id="270" r:id="rId10"/>
    <p:sldId id="281" r:id="rId11"/>
    <p:sldId id="273" r:id="rId12"/>
    <p:sldId id="263" r:id="rId13"/>
    <p:sldId id="260" r:id="rId14"/>
    <p:sldId id="284" r:id="rId15"/>
    <p:sldId id="282" r:id="rId16"/>
    <p:sldId id="285" r:id="rId17"/>
    <p:sldId id="268" r:id="rId18"/>
    <p:sldId id="283" r:id="rId19"/>
    <p:sldId id="28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8FC"/>
    <a:srgbClr val="00427A"/>
    <a:srgbClr val="FFFFFF"/>
    <a:srgbClr val="1F3763"/>
    <a:srgbClr val="335BA3"/>
    <a:srgbClr val="2F5597"/>
    <a:srgbClr val="829AC6"/>
    <a:srgbClr val="6098C2"/>
    <a:srgbClr val="1CADE4"/>
    <a:srgbClr val="D6D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245" autoAdjust="0"/>
  </p:normalViewPr>
  <p:slideViewPr>
    <p:cSldViewPr snapToGrid="0">
      <p:cViewPr varScale="1">
        <p:scale>
          <a:sx n="100" d="100"/>
          <a:sy n="100" d="100"/>
        </p:scale>
        <p:origin x="95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10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A2AE3-97E0-4EE7-9C93-8B868EB73680}" type="datetimeFigureOut">
              <a:rPr lang="en-IE" smtClean="0"/>
              <a:t>11/03/2025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7B4AA-9385-4D71-9D1B-F2E0040C3D34}" type="slidenum">
              <a:rPr lang="en-IE" smtClean="0"/>
              <a:t>‹#›</a:t>
            </a:fld>
            <a:endParaRPr lang="en-IE"/>
          </a:p>
        </p:txBody>
      </p:sp>
    </p:spTree>
    <p:extLst>
      <p:ext uri="{BB962C8B-B14F-4D97-AF65-F5344CB8AC3E}">
        <p14:creationId xmlns:p14="http://schemas.microsoft.com/office/powerpoint/2010/main" val="484749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E87B4AA-9385-4D71-9D1B-F2E0040C3D34}" type="slidenum">
              <a:rPr lang="en-IE" smtClean="0"/>
              <a:t>4</a:t>
            </a:fld>
            <a:endParaRPr lang="en-IE"/>
          </a:p>
        </p:txBody>
      </p:sp>
    </p:spTree>
    <p:extLst>
      <p:ext uri="{BB962C8B-B14F-4D97-AF65-F5344CB8AC3E}">
        <p14:creationId xmlns:p14="http://schemas.microsoft.com/office/powerpoint/2010/main" val="77763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E052E112-E2F5-6529-D3EB-12434F82B73D}"/>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A4B4AE20-A370-FBAC-6AB2-B5F2CA47C8B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182880" algn="l" rtl="0">
              <a:lnSpc>
                <a:spcPct val="90000"/>
              </a:lnSpc>
              <a:spcBef>
                <a:spcPts val="0"/>
              </a:spcBef>
              <a:spcAft>
                <a:spcPts val="0"/>
              </a:spcAft>
              <a:buSzPts val="2400"/>
              <a:buFont typeface="Noto Sans Symbols"/>
              <a:buChar char="●"/>
            </a:pPr>
            <a:r>
              <a:rPr lang="en-GB" sz="1200" dirty="0">
                <a:latin typeface="Calibri"/>
                <a:ea typeface="Calibri"/>
                <a:cs typeface="Calibri"/>
                <a:sym typeface="Calibri"/>
              </a:rPr>
              <a:t>Invites students to demonstrate outstanding leadership by championing diversity solutions in the legal profession. </a:t>
            </a:r>
            <a:endParaRPr lang="en-GB" dirty="0"/>
          </a:p>
          <a:p>
            <a:pPr marL="342900" lvl="0" indent="-182880" algn="l" rtl="0">
              <a:lnSpc>
                <a:spcPct val="100000"/>
              </a:lnSpc>
              <a:spcBef>
                <a:spcPts val="1200"/>
              </a:spcBef>
              <a:spcAft>
                <a:spcPts val="0"/>
              </a:spcAft>
              <a:buSzPts val="2400"/>
              <a:buFont typeface="Noto Sans Symbols"/>
              <a:buChar char="●"/>
            </a:pPr>
            <a:r>
              <a:rPr lang="en-GB" sz="1200" dirty="0">
                <a:latin typeface="Calibri"/>
                <a:ea typeface="Calibri"/>
                <a:cs typeface="Calibri"/>
                <a:sym typeface="Calibri"/>
              </a:rPr>
              <a:t>Winning submissions awarded paid internships, mentoring, and bursaries for books</a:t>
            </a:r>
          </a:p>
          <a:p>
            <a:pPr marL="342900" lvl="0" indent="-182880" algn="l" rtl="0">
              <a:lnSpc>
                <a:spcPct val="100000"/>
              </a:lnSpc>
              <a:spcBef>
                <a:spcPts val="1200"/>
              </a:spcBef>
              <a:spcAft>
                <a:spcPts val="0"/>
              </a:spcAft>
              <a:buSzPts val="2400"/>
              <a:buFont typeface="Noto Sans Symbols"/>
              <a:buChar char="●"/>
            </a:pPr>
            <a:r>
              <a:rPr lang="en-GB" dirty="0"/>
              <a:t>Mentorship : gave participants better understanding of the legal profession. Learned Job search strategies. Helped if no family members working in the legal profession to whom they can ask those sorts of questions.</a:t>
            </a:r>
          </a:p>
          <a:p>
            <a:pPr marL="342900" lvl="0" indent="-182880" algn="l" rtl="0">
              <a:lnSpc>
                <a:spcPct val="100000"/>
              </a:lnSpc>
              <a:spcBef>
                <a:spcPts val="1200"/>
              </a:spcBef>
              <a:spcAft>
                <a:spcPts val="0"/>
              </a:spcAft>
              <a:buSzPts val="2400"/>
              <a:buFont typeface="Noto Sans Symbols"/>
              <a:buChar char="●"/>
            </a:pPr>
            <a:endParaRPr lang="en-GB" dirty="0"/>
          </a:p>
          <a:p>
            <a:pPr marL="0" lvl="0" indent="0" algn="l" rtl="0">
              <a:lnSpc>
                <a:spcPct val="100000"/>
              </a:lnSpc>
              <a:spcBef>
                <a:spcPts val="0"/>
              </a:spcBef>
              <a:spcAft>
                <a:spcPts val="0"/>
              </a:spcAft>
              <a:buSzPts val="1400"/>
              <a:buNone/>
            </a:pPr>
            <a:endParaRPr dirty="0"/>
          </a:p>
        </p:txBody>
      </p:sp>
      <p:sp>
        <p:nvSpPr>
          <p:cNvPr id="122" name="Google Shape;122;p4:notes">
            <a:extLst>
              <a:ext uri="{FF2B5EF4-FFF2-40B4-BE49-F238E27FC236}">
                <a16:creationId xmlns:a16="http://schemas.microsoft.com/office/drawing/2014/main" id="{910D74D0-0B50-EE4A-3E24-50ADC0F308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5753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0498C0E8-5428-440A-7027-D7B59838F41F}"/>
            </a:ext>
          </a:extLst>
        </p:cNvPr>
        <p:cNvGrpSpPr/>
        <p:nvPr/>
      </p:nvGrpSpPr>
      <p:grpSpPr>
        <a:xfrm>
          <a:off x="0" y="0"/>
          <a:ext cx="0" cy="0"/>
          <a:chOff x="0" y="0"/>
          <a:chExt cx="0" cy="0"/>
        </a:xfrm>
      </p:grpSpPr>
      <p:sp>
        <p:nvSpPr>
          <p:cNvPr id="141" name="Google Shape;141;p5:notes">
            <a:extLst>
              <a:ext uri="{FF2B5EF4-FFF2-40B4-BE49-F238E27FC236}">
                <a16:creationId xmlns:a16="http://schemas.microsoft.com/office/drawing/2014/main" id="{913D3F4C-86B2-0065-3647-233ADD5B57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p5:notes">
            <a:extLst>
              <a:ext uri="{FF2B5EF4-FFF2-40B4-BE49-F238E27FC236}">
                <a16:creationId xmlns:a16="http://schemas.microsoft.com/office/drawing/2014/main" id="{63470E99-A2E0-7467-0C38-018FE33355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477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1b4e55793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31b4e55793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en-IE" sz="1300" b="1" dirty="0">
                <a:latin typeface="Arial"/>
                <a:ea typeface="Arial"/>
                <a:cs typeface="Arial"/>
                <a:sym typeface="Arial"/>
              </a:rPr>
              <a:t>Job Descriptions and Advertising</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IE" sz="1100" b="1" dirty="0">
                <a:latin typeface="Arial"/>
                <a:ea typeface="Arial"/>
                <a:cs typeface="Arial"/>
                <a:sym typeface="Arial"/>
              </a:rPr>
              <a:t>Use inclusive language</a:t>
            </a:r>
            <a:r>
              <a:rPr lang="en-IE" sz="1100" dirty="0">
                <a:latin typeface="Arial"/>
                <a:ea typeface="Arial"/>
                <a:cs typeface="Arial"/>
                <a:sym typeface="Arial"/>
              </a:rPr>
              <a:t>: Avoid gender-biased or industry-specific jargon. Use gender-neutral terms and ensure that the language is accessible to non-native speakers.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Focus on skills</a:t>
            </a:r>
            <a:r>
              <a:rPr lang="en-IE" sz="1100" dirty="0">
                <a:latin typeface="Arial"/>
                <a:ea typeface="Arial"/>
                <a:cs typeface="Arial"/>
                <a:sym typeface="Arial"/>
              </a:rPr>
              <a:t>: Rather than emphasizing specific degrees or work experience, focus on the skills and competencies required for the role.</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Avoid unnecessary requirements</a:t>
            </a:r>
            <a:r>
              <a:rPr lang="en-IE" sz="1100" dirty="0">
                <a:latin typeface="Arial"/>
                <a:ea typeface="Arial"/>
                <a:cs typeface="Arial"/>
                <a:sym typeface="Arial"/>
              </a:rPr>
              <a:t>: Ensure that the qualifications listed are truly necessary for the job and don't unintentionally exclude candidates (e.g., years of experience).</a:t>
            </a:r>
            <a:endParaRPr sz="1300" b="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Diversify job posting channels</a:t>
            </a:r>
            <a:r>
              <a:rPr lang="en-IE" sz="1100" dirty="0">
                <a:latin typeface="Arial"/>
                <a:ea typeface="Arial"/>
                <a:cs typeface="Arial"/>
                <a:sym typeface="Arial"/>
              </a:rPr>
              <a:t>: Go beyond traditional recruitment platforms by posting on job boards that cater to underrepresented groups (e.g., platforms for women in tech, LGBTQ+ communities, or persons with disabilities).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Use employee referrals mindfully</a:t>
            </a:r>
            <a:r>
              <a:rPr lang="en-IE" sz="1100" dirty="0">
                <a:latin typeface="Arial"/>
                <a:ea typeface="Arial"/>
                <a:cs typeface="Arial"/>
                <a:sym typeface="Arial"/>
              </a:rPr>
              <a:t>: While referrals are useful, they can sometimes perpetuate homogeneity. Encourage employees to refer candidates from diverse backgrounds.</a:t>
            </a:r>
            <a:endParaRPr sz="1100" dirty="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IE" sz="1300" b="1" dirty="0">
                <a:latin typeface="Arial"/>
                <a:ea typeface="Arial"/>
                <a:cs typeface="Arial"/>
                <a:sym typeface="Arial"/>
              </a:rPr>
              <a:t>Blind Screening</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IE" sz="1100" b="1" dirty="0">
                <a:latin typeface="Arial"/>
                <a:ea typeface="Arial"/>
                <a:cs typeface="Arial"/>
                <a:sym typeface="Arial"/>
              </a:rPr>
              <a:t>Implement blind recruitment</a:t>
            </a:r>
            <a:r>
              <a:rPr lang="en-IE" sz="1100" dirty="0">
                <a:latin typeface="Arial"/>
                <a:ea typeface="Arial"/>
                <a:cs typeface="Arial"/>
                <a:sym typeface="Arial"/>
              </a:rPr>
              <a:t>: Remove identifying information such as names, genders, and locations from resumes to minimize unconscious bias.</a:t>
            </a:r>
            <a:endParaRPr sz="1100" dirty="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IE" sz="1300" b="1" dirty="0">
                <a:latin typeface="Arial"/>
                <a:ea typeface="Arial"/>
                <a:cs typeface="Arial"/>
                <a:sym typeface="Arial"/>
              </a:rPr>
              <a:t>Interview &amp; Assessment</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IE" sz="1100" b="1" dirty="0">
                <a:latin typeface="Arial"/>
                <a:ea typeface="Arial"/>
                <a:cs typeface="Arial"/>
                <a:sym typeface="Arial"/>
              </a:rPr>
              <a:t>Standardise interviews</a:t>
            </a:r>
            <a:r>
              <a:rPr lang="en-IE" sz="1100" dirty="0">
                <a:latin typeface="Arial"/>
                <a:ea typeface="Arial"/>
                <a:cs typeface="Arial"/>
                <a:sym typeface="Arial"/>
              </a:rPr>
              <a:t>: Use a consistent set of questions and evaluation criteria for all candidates to ensure a fair comparison.</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Use diverse interview panels</a:t>
            </a:r>
            <a:r>
              <a:rPr lang="en-IE" sz="1100" dirty="0">
                <a:latin typeface="Arial"/>
                <a:ea typeface="Arial"/>
                <a:cs typeface="Arial"/>
                <a:sym typeface="Arial"/>
              </a:rPr>
              <a:t>: Include people from different backgrounds and levels in the organization to bring varied perspectives.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Provide reasonable accommodations</a:t>
            </a:r>
            <a:r>
              <a:rPr lang="en-IE" sz="1100" dirty="0">
                <a:latin typeface="Arial"/>
                <a:ea typeface="Arial"/>
                <a:cs typeface="Arial"/>
                <a:sym typeface="Arial"/>
              </a:rPr>
              <a:t>: Ensure that candidates with disabilities can easily access interviews and tests, whether virtual or in-person. This might involve offering flexible scheduling or screen-reader-compatible documents.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Communicate your commitment to diversity</a:t>
            </a:r>
            <a:r>
              <a:rPr lang="en-IE" sz="1100" dirty="0">
                <a:latin typeface="Arial"/>
                <a:ea typeface="Arial"/>
                <a:cs typeface="Arial"/>
                <a:sym typeface="Arial"/>
              </a:rPr>
              <a:t>: Share your organisation’s values around diversity, equity, and inclusion (DEI) prominently in job postings and interviews.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Collect feedback</a:t>
            </a:r>
            <a:r>
              <a:rPr lang="en-IE" sz="1100" dirty="0">
                <a:latin typeface="Arial"/>
                <a:ea typeface="Arial"/>
                <a:cs typeface="Arial"/>
                <a:sym typeface="Arial"/>
              </a:rPr>
              <a:t>: Solicit feedback from candidates and employees about their recruitment experience to continually improve your process.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Audit your recruitment processes</a:t>
            </a:r>
            <a:r>
              <a:rPr lang="en-IE" sz="1100" dirty="0">
                <a:latin typeface="Arial"/>
                <a:ea typeface="Arial"/>
                <a:cs typeface="Arial"/>
                <a:sym typeface="Arial"/>
              </a:rPr>
              <a:t>: Regularly review your job postings, recruitment channels, and hiring processes for bias and areas of improvement.</a:t>
            </a:r>
            <a:endParaRPr sz="1100" dirty="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IE" sz="1300" b="1" dirty="0">
                <a:latin typeface="Arial"/>
                <a:ea typeface="Arial"/>
                <a:cs typeface="Arial"/>
                <a:sym typeface="Arial"/>
              </a:rPr>
              <a:t>Retention beyond Recruitment</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IE" sz="1100" b="1" dirty="0">
                <a:latin typeface="Arial"/>
                <a:ea typeface="Arial"/>
                <a:cs typeface="Arial"/>
                <a:sym typeface="Arial"/>
              </a:rPr>
              <a:t>Onboarding process</a:t>
            </a:r>
            <a:r>
              <a:rPr lang="en-IE" sz="1100" dirty="0">
                <a:latin typeface="Arial"/>
                <a:ea typeface="Arial"/>
                <a:cs typeface="Arial"/>
                <a:sym typeface="Arial"/>
              </a:rPr>
              <a:t>: Ensure that new hires from diverse backgrounds feel welcomed and supported from day one. Offer mentoring and support networks.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Create career development opportunities</a:t>
            </a:r>
            <a:r>
              <a:rPr lang="en-IE" sz="1100" dirty="0">
                <a:latin typeface="Arial"/>
                <a:ea typeface="Arial"/>
                <a:cs typeface="Arial"/>
                <a:sym typeface="Arial"/>
              </a:rPr>
              <a:t>: Promote leadership development programs, sponsorship, and mentorship initiatives that support underrepresented groups.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Measure and track diversity data</a:t>
            </a:r>
            <a:r>
              <a:rPr lang="en-IE" sz="1100" dirty="0">
                <a:latin typeface="Arial"/>
                <a:ea typeface="Arial"/>
                <a:cs typeface="Arial"/>
                <a:sym typeface="Arial"/>
              </a:rPr>
              <a:t>: Regularly review your recruitment metrics to assess where improvements can be made and ensure continuous progress.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Ensure flexibility</a:t>
            </a:r>
            <a:r>
              <a:rPr lang="en-IE" sz="1100" dirty="0">
                <a:latin typeface="Arial"/>
                <a:ea typeface="Arial"/>
                <a:cs typeface="Arial"/>
                <a:sym typeface="Arial"/>
              </a:rPr>
              <a:t>: Be open to flexible work arrangements (remote work, flexible hours) that might help individuals with caregiving responsibilities or other needs.</a:t>
            </a:r>
            <a:endParaRPr sz="1100" dirty="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IE" sz="1300" b="1" dirty="0">
                <a:latin typeface="Arial"/>
                <a:ea typeface="Arial"/>
                <a:cs typeface="Arial"/>
                <a:sym typeface="Arial"/>
              </a:rPr>
              <a:t>Professional Development &amp; Capacity Building</a:t>
            </a:r>
            <a:endParaRPr sz="1300" b="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IE" sz="1100" b="1" dirty="0">
                <a:latin typeface="Arial"/>
                <a:ea typeface="Arial"/>
                <a:cs typeface="Arial"/>
                <a:sym typeface="Arial"/>
              </a:rPr>
              <a:t>Train hiring teams</a:t>
            </a:r>
            <a:r>
              <a:rPr lang="en-IE" sz="1100" dirty="0">
                <a:latin typeface="Arial"/>
                <a:ea typeface="Arial"/>
                <a:cs typeface="Arial"/>
                <a:sym typeface="Arial"/>
              </a:rPr>
              <a:t>: Ensure recruiters, hiring managers, and interviewers receive training on diversity and inclusion to be more aware of how their biases might affect decision-making.</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Foster awareness</a:t>
            </a:r>
            <a:r>
              <a:rPr lang="en-IE" sz="1100" dirty="0">
                <a:latin typeface="Arial"/>
                <a:ea typeface="Arial"/>
                <a:cs typeface="Arial"/>
                <a:sym typeface="Arial"/>
              </a:rPr>
              <a:t>: Encourage open discussions and education around the importance of inclusive recruitment and work practices and how they benefits the organisation.</a:t>
            </a:r>
            <a:endParaRPr sz="1300" b="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IE" sz="1100" b="1" dirty="0">
                <a:latin typeface="Arial"/>
                <a:ea typeface="Arial"/>
                <a:cs typeface="Arial"/>
                <a:sym typeface="Arial"/>
              </a:rPr>
              <a:t>Set diversity hiring goals</a:t>
            </a:r>
            <a:r>
              <a:rPr lang="en-IE" sz="1100" dirty="0">
                <a:latin typeface="Arial"/>
                <a:ea typeface="Arial"/>
                <a:cs typeface="Arial"/>
                <a:sym typeface="Arial"/>
              </a:rPr>
              <a:t>: These can be ambitious but realistic targets for increasing representation across the organisation.</a:t>
            </a: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dirty="0"/>
          </a:p>
        </p:txBody>
      </p:sp>
      <p:sp>
        <p:nvSpPr>
          <p:cNvPr id="385" name="Google Shape;385;g31b4e55793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I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9522C36C-6C56-6693-EAA7-AC4B58E9C55F}"/>
            </a:ext>
          </a:extLst>
        </p:cNvPr>
        <p:cNvGrpSpPr/>
        <p:nvPr/>
      </p:nvGrpSpPr>
      <p:grpSpPr>
        <a:xfrm>
          <a:off x="0" y="0"/>
          <a:ext cx="0" cy="0"/>
          <a:chOff x="0" y="0"/>
          <a:chExt cx="0" cy="0"/>
        </a:xfrm>
      </p:grpSpPr>
      <p:sp>
        <p:nvSpPr>
          <p:cNvPr id="141" name="Google Shape;141;p5:notes">
            <a:extLst>
              <a:ext uri="{FF2B5EF4-FFF2-40B4-BE49-F238E27FC236}">
                <a16:creationId xmlns:a16="http://schemas.microsoft.com/office/drawing/2014/main" id="{1C20B3F2-3609-9C4F-33F3-9AEAF13A493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p5:notes">
            <a:extLst>
              <a:ext uri="{FF2B5EF4-FFF2-40B4-BE49-F238E27FC236}">
                <a16:creationId xmlns:a16="http://schemas.microsoft.com/office/drawing/2014/main" id="{0C3210EF-3678-A70A-D5FE-10D1E2C151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9612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Google Shape;96;p1">
            <a:extLst>
              <a:ext uri="{FF2B5EF4-FFF2-40B4-BE49-F238E27FC236}">
                <a16:creationId xmlns:a16="http://schemas.microsoft.com/office/drawing/2014/main" id="{F42EF750-31C3-1F74-1327-449DFB527BEC}"/>
              </a:ext>
            </a:extLst>
          </p:cNvPr>
          <p:cNvPicPr preferRelativeResize="0"/>
          <p:nvPr userDrawn="1"/>
        </p:nvPicPr>
        <p:blipFill rotWithShape="1">
          <a:blip r:embed="rId2">
            <a:alphaModFix/>
          </a:blip>
          <a:srcRect/>
          <a:stretch/>
        </p:blipFill>
        <p:spPr>
          <a:xfrm>
            <a:off x="26938" y="6098186"/>
            <a:ext cx="3222068" cy="7689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8"/>
          <p:cNvSpPr>
            <a:spLocks noGrp="1"/>
          </p:cNvSpPr>
          <p:nvPr>
            <p:ph type="pic" idx="2"/>
          </p:nvPr>
        </p:nvSpPr>
        <p:spPr>
          <a:xfrm>
            <a:off x="3570644" y="767419"/>
            <a:ext cx="8115230" cy="5330952"/>
          </a:xfrm>
          <a:prstGeom prst="rect">
            <a:avLst/>
          </a:prstGeom>
          <a:solidFill>
            <a:srgbClr val="B7B7B7"/>
          </a:solidFill>
          <a:ln>
            <a:noFill/>
          </a:ln>
        </p:spPr>
      </p:sp>
      <p:sp>
        <p:nvSpPr>
          <p:cNvPr id="29" name="Google Shape;29;p8"/>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30" name="Google Shape;30;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3" name="Google Shape;33;p8"/>
          <p:cNvPicPr preferRelativeResize="0"/>
          <p:nvPr/>
        </p:nvPicPr>
        <p:blipFill rotWithShape="1">
          <a:blip r:embed="rId2">
            <a:alphaModFix/>
          </a:blip>
          <a:srcRect/>
          <a:stretch/>
        </p:blipFill>
        <p:spPr>
          <a:xfrm>
            <a:off x="85057" y="6111425"/>
            <a:ext cx="2326158" cy="767832"/>
          </a:xfrm>
          <a:prstGeom prst="rect">
            <a:avLst/>
          </a:prstGeom>
          <a:noFill/>
          <a:ln>
            <a:noFill/>
          </a:ln>
        </p:spPr>
      </p:pic>
      <p:pic>
        <p:nvPicPr>
          <p:cNvPr id="34" name="Google Shape;34;p8" descr="A black background with blue text&#10;&#10;Description automatically generated"/>
          <p:cNvPicPr preferRelativeResize="0"/>
          <p:nvPr/>
        </p:nvPicPr>
        <p:blipFill rotWithShape="1">
          <a:blip r:embed="rId3">
            <a:alphaModFix/>
          </a:blip>
          <a:srcRect/>
          <a:stretch/>
        </p:blipFill>
        <p:spPr>
          <a:xfrm>
            <a:off x="10985863" y="6255223"/>
            <a:ext cx="1179199" cy="560916"/>
          </a:xfrm>
          <a:prstGeom prst="rect">
            <a:avLst/>
          </a:prstGeom>
          <a:noFill/>
          <a:ln>
            <a:noFill/>
          </a:ln>
        </p:spPr>
      </p:pic>
    </p:spTree>
    <p:extLst>
      <p:ext uri="{BB962C8B-B14F-4D97-AF65-F5344CB8AC3E}">
        <p14:creationId xmlns:p14="http://schemas.microsoft.com/office/powerpoint/2010/main" val="3947279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5B5922D-4B2D-D14B-8924-B4E3CAEC1707}" type="datetimeFigureOut">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51CF0B-774C-A54F-947A-43C7FDD5DE1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81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51CF0B-774C-A54F-947A-43C7FDD5DE1C}" type="slidenum">
              <a:rPr lang="en-US" smtClean="0"/>
              <a:t>‹#›</a:t>
            </a:fld>
            <a:endParaRPr lang="en-US" dirty="0"/>
          </a:p>
        </p:txBody>
      </p:sp>
    </p:spTree>
    <p:extLst>
      <p:ext uri="{BB962C8B-B14F-4D97-AF65-F5344CB8AC3E}">
        <p14:creationId xmlns:p14="http://schemas.microsoft.com/office/powerpoint/2010/main" val="785741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51CF0B-774C-A54F-947A-43C7FDD5DE1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764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51CF0B-774C-A54F-947A-43C7FDD5DE1C}" type="slidenum">
              <a:rPr lang="en-US" smtClean="0"/>
              <a:t>‹#›</a:t>
            </a:fld>
            <a:endParaRPr lang="en-US" dirty="0"/>
          </a:p>
        </p:txBody>
      </p:sp>
    </p:spTree>
    <p:extLst>
      <p:ext uri="{BB962C8B-B14F-4D97-AF65-F5344CB8AC3E}">
        <p14:creationId xmlns:p14="http://schemas.microsoft.com/office/powerpoint/2010/main" val="4020777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51CF0B-774C-A54F-947A-43C7FDD5DE1C}" type="slidenum">
              <a:rPr lang="en-US" smtClean="0"/>
              <a:t>‹#›</a:t>
            </a:fld>
            <a:endParaRPr lang="en-US" dirty="0"/>
          </a:p>
        </p:txBody>
      </p:sp>
    </p:spTree>
    <p:extLst>
      <p:ext uri="{BB962C8B-B14F-4D97-AF65-F5344CB8AC3E}">
        <p14:creationId xmlns:p14="http://schemas.microsoft.com/office/powerpoint/2010/main" val="655192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B5922D-4B2D-D14B-8924-B4E3CAEC1707}" type="datetimeFigureOut">
              <a:rPr lang="en-US" smtClean="0"/>
              <a:pPr/>
              <a:t>3/11/2025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51CF0B-774C-A54F-947A-43C7FDD5DE1C}" type="slidenum">
              <a:rPr lang="en-US" smtClean="0"/>
              <a:pPr/>
              <a:t>‹#›</a:t>
            </a:fld>
            <a:endParaRPr lang="en-US" dirty="0"/>
          </a:p>
        </p:txBody>
      </p:sp>
    </p:spTree>
    <p:extLst>
      <p:ext uri="{BB962C8B-B14F-4D97-AF65-F5344CB8AC3E}">
        <p14:creationId xmlns:p14="http://schemas.microsoft.com/office/powerpoint/2010/main" val="2367920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5922D-4B2D-D14B-8924-B4E3CAEC1707}" type="datetimeFigureOut">
              <a:rPr lang="en-US" smtClean="0"/>
              <a:pPr/>
              <a:t>3/11/2025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51CF0B-774C-A54F-947A-43C7FDD5DE1C}" type="slidenum">
              <a:rPr lang="en-US" smtClean="0"/>
              <a:pPr/>
              <a:t>‹#›</a:t>
            </a:fld>
            <a:endParaRPr lang="en-US" dirty="0"/>
          </a:p>
        </p:txBody>
      </p:sp>
    </p:spTree>
    <p:extLst>
      <p:ext uri="{BB962C8B-B14F-4D97-AF65-F5344CB8AC3E}">
        <p14:creationId xmlns:p14="http://schemas.microsoft.com/office/powerpoint/2010/main" val="8154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51CF0B-774C-A54F-947A-43C7FDD5DE1C}" type="slidenum">
              <a:rPr lang="en-US" smtClean="0"/>
              <a:t>‹#›</a:t>
            </a:fld>
            <a:endParaRPr lang="en-US" dirty="0"/>
          </a:p>
        </p:txBody>
      </p:sp>
    </p:spTree>
    <p:extLst>
      <p:ext uri="{BB962C8B-B14F-4D97-AF65-F5344CB8AC3E}">
        <p14:creationId xmlns:p14="http://schemas.microsoft.com/office/powerpoint/2010/main" val="3212622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51CF0B-774C-A54F-947A-43C7FDD5DE1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46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51CF0B-774C-A54F-947A-43C7FDD5DE1C}" type="slidenum">
              <a:rPr lang="en-US" smtClean="0"/>
              <a:t>‹#›</a:t>
            </a:fld>
            <a:endParaRPr lang="en-US" dirty="0"/>
          </a:p>
        </p:txBody>
      </p:sp>
    </p:spTree>
    <p:extLst>
      <p:ext uri="{BB962C8B-B14F-4D97-AF65-F5344CB8AC3E}">
        <p14:creationId xmlns:p14="http://schemas.microsoft.com/office/powerpoint/2010/main" val="2183529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5922D-4B2D-D14B-8924-B4E3CAEC1707}" type="datetimeFigureOut">
              <a:rPr lang="en-US" smtClean="0"/>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51CF0B-774C-A54F-947A-43C7FDD5DE1C}"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856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
        <p:cNvGrpSpPr/>
        <p:nvPr/>
      </p:nvGrpSpPr>
      <p:grpSpPr>
        <a:xfrm>
          <a:off x="0" y="0"/>
          <a:ext cx="0" cy="0"/>
          <a:chOff x="0" y="0"/>
          <a:chExt cx="0" cy="0"/>
        </a:xfrm>
      </p:grpSpPr>
      <p:sp>
        <p:nvSpPr>
          <p:cNvPr id="19" name="Google Shape;19;p7"/>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7"/>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1" name="Google Shape;21;p7"/>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2" name="Google Shape;22;p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3" name="Google Shape;23;p7"/>
          <p:cNvPicPr preferRelativeResize="0"/>
          <p:nvPr/>
        </p:nvPicPr>
        <p:blipFill rotWithShape="1">
          <a:blip r:embed="rId2">
            <a:alphaModFix/>
          </a:blip>
          <a:srcRect/>
          <a:stretch/>
        </p:blipFill>
        <p:spPr>
          <a:xfrm>
            <a:off x="85057" y="6111425"/>
            <a:ext cx="2326158" cy="767832"/>
          </a:xfrm>
          <a:prstGeom prst="rect">
            <a:avLst/>
          </a:prstGeom>
          <a:noFill/>
          <a:ln>
            <a:noFill/>
          </a:ln>
        </p:spPr>
      </p:pic>
      <p:sp>
        <p:nvSpPr>
          <p:cNvPr id="24" name="Google Shape;24;p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2136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8"/>
          <p:cNvSpPr>
            <a:spLocks noGrp="1"/>
          </p:cNvSpPr>
          <p:nvPr>
            <p:ph type="pic" idx="2"/>
          </p:nvPr>
        </p:nvSpPr>
        <p:spPr>
          <a:xfrm>
            <a:off x="3570644" y="767419"/>
            <a:ext cx="8115230" cy="5330952"/>
          </a:xfrm>
          <a:prstGeom prst="rect">
            <a:avLst/>
          </a:prstGeom>
          <a:solidFill>
            <a:srgbClr val="B7B7B7"/>
          </a:solidFill>
          <a:ln>
            <a:noFill/>
          </a:ln>
        </p:spPr>
      </p:sp>
      <p:sp>
        <p:nvSpPr>
          <p:cNvPr id="29" name="Google Shape;29;p8"/>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30" name="Google Shape;30;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3" name="Google Shape;33;p8"/>
          <p:cNvPicPr preferRelativeResize="0"/>
          <p:nvPr/>
        </p:nvPicPr>
        <p:blipFill rotWithShape="1">
          <a:blip r:embed="rId2">
            <a:alphaModFix/>
          </a:blip>
          <a:srcRect/>
          <a:stretch/>
        </p:blipFill>
        <p:spPr>
          <a:xfrm>
            <a:off x="85057" y="6111425"/>
            <a:ext cx="2326158" cy="767832"/>
          </a:xfrm>
          <a:prstGeom prst="rect">
            <a:avLst/>
          </a:prstGeom>
          <a:noFill/>
          <a:ln>
            <a:noFill/>
          </a:ln>
        </p:spPr>
      </p:pic>
      <p:pic>
        <p:nvPicPr>
          <p:cNvPr id="34" name="Google Shape;34;p8" descr="A black background with blue text&#10;&#10;Description automatically generated"/>
          <p:cNvPicPr preferRelativeResize="0"/>
          <p:nvPr/>
        </p:nvPicPr>
        <p:blipFill rotWithShape="1">
          <a:blip r:embed="rId3">
            <a:alphaModFix/>
          </a:blip>
          <a:srcRect/>
          <a:stretch/>
        </p:blipFill>
        <p:spPr>
          <a:xfrm>
            <a:off x="10985863" y="6255223"/>
            <a:ext cx="1179199" cy="560916"/>
          </a:xfrm>
          <a:prstGeom prst="rect">
            <a:avLst/>
          </a:prstGeom>
          <a:noFill/>
          <a:ln>
            <a:noFill/>
          </a:ln>
        </p:spPr>
      </p:pic>
    </p:spTree>
    <p:extLst>
      <p:ext uri="{BB962C8B-B14F-4D97-AF65-F5344CB8AC3E}">
        <p14:creationId xmlns:p14="http://schemas.microsoft.com/office/powerpoint/2010/main" val="3001939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46" name="Google Shape;46;p1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0128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52" name="Google Shape;52;p1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7973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8" name="Google Shape;58;p12"/>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9" name="Google Shape;59;p1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3462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3"/>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65" name="Google Shape;65;p13"/>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6" name="Google Shape;66;p13"/>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67" name="Google Shape;67;p13"/>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8" name="Google Shape;68;p1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023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7756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
        <p:cNvGrpSpPr/>
        <p:nvPr/>
      </p:nvGrpSpPr>
      <p:grpSpPr>
        <a:xfrm>
          <a:off x="0" y="0"/>
          <a:ext cx="0" cy="0"/>
          <a:chOff x="0" y="0"/>
          <a:chExt cx="0" cy="0"/>
        </a:xfrm>
      </p:grpSpPr>
      <p:sp>
        <p:nvSpPr>
          <p:cNvPr id="77" name="Google Shape;77;p1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191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6"/>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3" name="Google Shape;83;p1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2977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7"/>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9" name="Google Shape;89;p1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8282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sp>
        <p:nvSpPr>
          <p:cNvPr id="19" name="Google Shape;19;p9"/>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9"/>
          <p:cNvSpPr/>
          <p:nvPr/>
        </p:nvSpPr>
        <p:spPr>
          <a:xfrm>
            <a:off x="9270263" y="761999"/>
            <a:ext cx="2925318" cy="5334001"/>
          </a:xfrm>
          <a:prstGeom prst="rect">
            <a:avLst/>
          </a:prstGeom>
          <a:solidFill>
            <a:srgbClr val="C8C8C8">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B1DBFE"/>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3" name="Google Shape;23;p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1341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9" name="Google Shape;29;p7"/>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30" name="Google Shape;30;p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 name="Google Shape;31;p7"/>
          <p:cNvPicPr preferRelativeResize="0"/>
          <p:nvPr/>
        </p:nvPicPr>
        <p:blipFill rotWithShape="1">
          <a:blip r:embed="rId2">
            <a:alphaModFix/>
          </a:blip>
          <a:srcRect/>
          <a:stretch/>
        </p:blipFill>
        <p:spPr>
          <a:xfrm>
            <a:off x="85057" y="6111425"/>
            <a:ext cx="2326158" cy="767832"/>
          </a:xfrm>
          <a:prstGeom prst="rect">
            <a:avLst/>
          </a:prstGeom>
          <a:noFill/>
          <a:ln>
            <a:noFill/>
          </a:ln>
        </p:spPr>
      </p:pic>
      <p:sp>
        <p:nvSpPr>
          <p:cNvPr id="32" name="Google Shape;32;p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9575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a:spLocks noGrp="1"/>
          </p:cNvSpPr>
          <p:nvPr>
            <p:ph type="pic" idx="2"/>
          </p:nvPr>
        </p:nvSpPr>
        <p:spPr>
          <a:xfrm>
            <a:off x="3570644" y="767419"/>
            <a:ext cx="8115230" cy="5330952"/>
          </a:xfrm>
          <a:prstGeom prst="rect">
            <a:avLst/>
          </a:prstGeom>
          <a:solidFill>
            <a:srgbClr val="B7B7B7"/>
          </a:solidFill>
          <a:ln>
            <a:noFill/>
          </a:ln>
        </p:spPr>
      </p:sp>
      <p:sp>
        <p:nvSpPr>
          <p:cNvPr id="37" name="Google Shape;37;p8"/>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38" name="Google Shape;38;p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8"/>
          <p:cNvPicPr preferRelativeResize="0"/>
          <p:nvPr/>
        </p:nvPicPr>
        <p:blipFill rotWithShape="1">
          <a:blip r:embed="rId2">
            <a:alphaModFix/>
          </a:blip>
          <a:srcRect/>
          <a:stretch/>
        </p:blipFill>
        <p:spPr>
          <a:xfrm>
            <a:off x="85057" y="6111425"/>
            <a:ext cx="2326158" cy="767832"/>
          </a:xfrm>
          <a:prstGeom prst="rect">
            <a:avLst/>
          </a:prstGeom>
          <a:noFill/>
          <a:ln>
            <a:noFill/>
          </a:ln>
        </p:spPr>
      </p:pic>
      <p:pic>
        <p:nvPicPr>
          <p:cNvPr id="42" name="Google Shape;42;p8" descr="A black background with blue text&#10;&#10;Description automatically generated"/>
          <p:cNvPicPr preferRelativeResize="0"/>
          <p:nvPr/>
        </p:nvPicPr>
        <p:blipFill rotWithShape="1">
          <a:blip r:embed="rId3">
            <a:alphaModFix/>
          </a:blip>
          <a:srcRect/>
          <a:stretch/>
        </p:blipFill>
        <p:spPr>
          <a:xfrm>
            <a:off x="10985863" y="6255223"/>
            <a:ext cx="1179199" cy="560916"/>
          </a:xfrm>
          <a:prstGeom prst="rect">
            <a:avLst/>
          </a:prstGeom>
          <a:noFill/>
          <a:ln>
            <a:noFill/>
          </a:ln>
        </p:spPr>
      </p:pic>
    </p:spTree>
    <p:extLst>
      <p:ext uri="{BB962C8B-B14F-4D97-AF65-F5344CB8AC3E}">
        <p14:creationId xmlns:p14="http://schemas.microsoft.com/office/powerpoint/2010/main" val="3449825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46" name="Google Shape;46;p1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4245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3"/>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2" name="Google Shape;52;p13"/>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3" name="Google Shape;53;p13"/>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4" name="Google Shape;54;p13"/>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5" name="Google Shape;55;p1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1844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582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1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3017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0" name="Google Shape;70;p1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7279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7"/>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6" name="Google Shape;76;p1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1977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2"/>
        <p:cNvGrpSpPr/>
        <p:nvPr/>
      </p:nvGrpSpPr>
      <p:grpSpPr>
        <a:xfrm>
          <a:off x="0" y="0"/>
          <a:ext cx="0" cy="0"/>
          <a:chOff x="0" y="0"/>
          <a:chExt cx="0" cy="0"/>
        </a:xfrm>
      </p:grpSpPr>
      <p:sp>
        <p:nvSpPr>
          <p:cNvPr id="253" name="Google Shape;25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10"/>
          <p:cNvSpPr txBox="1">
            <a:spLocks noGrp="1"/>
          </p:cNvSpPr>
          <p:nvPr>
            <p:ph type="body" idx="1"/>
          </p:nvPr>
        </p:nvSpPr>
        <p:spPr>
          <a:xfrm>
            <a:off x="838200" y="1801194"/>
            <a:ext cx="10515600" cy="379140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2218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5"/>
        <p:cNvGrpSpPr/>
        <p:nvPr/>
      </p:nvGrpSpPr>
      <p:grpSpPr>
        <a:xfrm>
          <a:off x="0" y="0"/>
          <a:ext cx="0" cy="0"/>
          <a:chOff x="0" y="0"/>
          <a:chExt cx="0" cy="0"/>
        </a:xfrm>
      </p:grpSpPr>
      <p:sp>
        <p:nvSpPr>
          <p:cNvPr id="256" name="Google Shape;256;p4"/>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4"/>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258" name="Google Shape;258;p4"/>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259" name="Google Shape;259;p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1" name="Google Shape;261;p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262" name="Google Shape;262;p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IE"/>
              <a:t>‹#›</a:t>
            </a:fld>
            <a:endParaRPr/>
          </a:p>
        </p:txBody>
      </p:sp>
    </p:spTree>
    <p:extLst>
      <p:ext uri="{BB962C8B-B14F-4D97-AF65-F5344CB8AC3E}">
        <p14:creationId xmlns:p14="http://schemas.microsoft.com/office/powerpoint/2010/main" val="180232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3"/>
        <p:cNvGrpSpPr/>
        <p:nvPr/>
      </p:nvGrpSpPr>
      <p:grpSpPr>
        <a:xfrm>
          <a:off x="0" y="0"/>
          <a:ext cx="0" cy="0"/>
          <a:chOff x="0" y="0"/>
          <a:chExt cx="0" cy="0"/>
        </a:xfrm>
      </p:grpSpPr>
      <p:sp>
        <p:nvSpPr>
          <p:cNvPr id="264" name="Google Shape;26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11"/>
          <p:cNvSpPr txBox="1">
            <a:spLocks noGrp="1"/>
          </p:cNvSpPr>
          <p:nvPr>
            <p:ph type="body" idx="1"/>
          </p:nvPr>
        </p:nvSpPr>
        <p:spPr>
          <a:xfrm>
            <a:off x="831850" y="4589463"/>
            <a:ext cx="10515600" cy="11712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19086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6"/>
        <p:cNvGrpSpPr/>
        <p:nvPr/>
      </p:nvGrpSpPr>
      <p:grpSpPr>
        <a:xfrm>
          <a:off x="0" y="0"/>
          <a:ext cx="0" cy="0"/>
          <a:chOff x="0" y="0"/>
          <a:chExt cx="0" cy="0"/>
        </a:xfrm>
      </p:grpSpPr>
      <p:sp>
        <p:nvSpPr>
          <p:cNvPr id="267" name="Google Shape;26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9" name="Google Shape;269;p13"/>
          <p:cNvSpPr txBox="1">
            <a:spLocks noGrp="1"/>
          </p:cNvSpPr>
          <p:nvPr>
            <p:ph type="body" idx="2"/>
          </p:nvPr>
        </p:nvSpPr>
        <p:spPr>
          <a:xfrm>
            <a:off x="839788" y="2505075"/>
            <a:ext cx="5157787" cy="32687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1" name="Google Shape;271;p13"/>
          <p:cNvSpPr txBox="1">
            <a:spLocks noGrp="1"/>
          </p:cNvSpPr>
          <p:nvPr>
            <p:ph type="body" idx="4"/>
          </p:nvPr>
        </p:nvSpPr>
        <p:spPr>
          <a:xfrm>
            <a:off x="6172200" y="2505075"/>
            <a:ext cx="5183188" cy="326870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08355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72"/>
        <p:cNvGrpSpPr/>
        <p:nvPr/>
      </p:nvGrpSpPr>
      <p:grpSpPr>
        <a:xfrm>
          <a:off x="0" y="0"/>
          <a:ext cx="0" cy="0"/>
          <a:chOff x="0" y="0"/>
          <a:chExt cx="0" cy="0"/>
        </a:xfrm>
      </p:grpSpPr>
      <p:sp>
        <p:nvSpPr>
          <p:cNvPr id="273" name="Google Shape;27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18"/>
          <p:cNvSpPr txBox="1">
            <a:spLocks noGrp="1"/>
          </p:cNvSpPr>
          <p:nvPr>
            <p:ph type="body" idx="1"/>
          </p:nvPr>
        </p:nvSpPr>
        <p:spPr>
          <a:xfrm rot="5400000">
            <a:off x="4200299" y="-1560904"/>
            <a:ext cx="379140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89270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5"/>
        <p:cNvGrpSpPr/>
        <p:nvPr/>
      </p:nvGrpSpPr>
      <p:grpSpPr>
        <a:xfrm>
          <a:off x="0" y="0"/>
          <a:ext cx="0" cy="0"/>
          <a:chOff x="0" y="0"/>
          <a:chExt cx="0" cy="0"/>
        </a:xfrm>
      </p:grpSpPr>
      <p:sp>
        <p:nvSpPr>
          <p:cNvPr id="276" name="Google Shape;276;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4666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3"/>
        <p:cNvGrpSpPr/>
        <p:nvPr/>
      </p:nvGrpSpPr>
      <p:grpSpPr>
        <a:xfrm>
          <a:off x="0" y="0"/>
          <a:ext cx="0" cy="0"/>
          <a:chOff x="0" y="0"/>
          <a:chExt cx="0" cy="0"/>
        </a:xfrm>
      </p:grpSpPr>
      <p:sp>
        <p:nvSpPr>
          <p:cNvPr id="164" name="Google Shape;164;p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6" name="Google Shape;16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extLst>
      <p:ext uri="{BB962C8B-B14F-4D97-AF65-F5344CB8AC3E}">
        <p14:creationId xmlns:p14="http://schemas.microsoft.com/office/powerpoint/2010/main" val="212550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6"/>
        <p:cNvGrpSpPr/>
        <p:nvPr/>
      </p:nvGrpSpPr>
      <p:grpSpPr>
        <a:xfrm>
          <a:off x="0" y="0"/>
          <a:ext cx="0" cy="0"/>
          <a:chOff x="0" y="0"/>
          <a:chExt cx="0" cy="0"/>
        </a:xfrm>
      </p:grpSpPr>
      <p:sp>
        <p:nvSpPr>
          <p:cNvPr id="177" name="Google Shape;177;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extLst>
      <p:ext uri="{BB962C8B-B14F-4D97-AF65-F5344CB8AC3E}">
        <p14:creationId xmlns:p14="http://schemas.microsoft.com/office/powerpoint/2010/main" val="108129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pic>
        <p:nvPicPr>
          <p:cNvPr id="3" name="Google Shape;96;p1">
            <a:extLst>
              <a:ext uri="{FF2B5EF4-FFF2-40B4-BE49-F238E27FC236}">
                <a16:creationId xmlns:a16="http://schemas.microsoft.com/office/drawing/2014/main" id="{340266B1-D576-172C-D40F-3FB6E38753D8}"/>
              </a:ext>
            </a:extLst>
          </p:cNvPr>
          <p:cNvPicPr preferRelativeResize="0"/>
          <p:nvPr userDrawn="1"/>
        </p:nvPicPr>
        <p:blipFill rotWithShape="1">
          <a:blip r:embed="rId2">
            <a:alphaModFix/>
          </a:blip>
          <a:srcRect/>
          <a:stretch/>
        </p:blipFill>
        <p:spPr>
          <a:xfrm>
            <a:off x="252919" y="6087292"/>
            <a:ext cx="2453113" cy="770708"/>
          </a:xfrm>
          <a:prstGeom prst="rect">
            <a:avLst/>
          </a:prstGeom>
          <a:noFill/>
          <a:ln>
            <a:noFill/>
          </a:ln>
        </p:spPr>
      </p:pic>
      <p:pic>
        <p:nvPicPr>
          <p:cNvPr id="4" name="Google Shape;100;p1">
            <a:extLst>
              <a:ext uri="{FF2B5EF4-FFF2-40B4-BE49-F238E27FC236}">
                <a16:creationId xmlns:a16="http://schemas.microsoft.com/office/drawing/2014/main" id="{ADB243EB-18B5-77D2-6BDD-E2C1C652454D}"/>
              </a:ext>
            </a:extLst>
          </p:cNvPr>
          <p:cNvPicPr preferRelativeResize="0"/>
          <p:nvPr userDrawn="1"/>
        </p:nvPicPr>
        <p:blipFill rotWithShape="1">
          <a:blip r:embed="rId3">
            <a:alphaModFix/>
          </a:blip>
          <a:srcRect/>
          <a:stretch/>
        </p:blipFill>
        <p:spPr>
          <a:xfrm>
            <a:off x="10634135" y="6283235"/>
            <a:ext cx="1077701" cy="4907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3/11/2025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6.png"/><Relationship Id="rId5" Type="http://schemas.openxmlformats.org/officeDocument/2006/relationships/slideLayout" Target="../slideLayouts/slideLayout47.xml"/><Relationship Id="rId10" Type="http://schemas.openxmlformats.org/officeDocument/2006/relationships/image" Target="../media/image5.png"/><Relationship Id="rId4" Type="http://schemas.openxmlformats.org/officeDocument/2006/relationships/slideLayout" Target="../slideLayouts/slideLayout46.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93"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586B75A-687E-405C-8A0B-8D00578BA2C3}" type="datetimeFigureOut">
              <a:rPr lang="en-US" smtClean="0"/>
              <a:pPr/>
              <a:t>3/11/2025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C2237A5-1C65-1278-6304-F2B7BF69343F}"/>
              </a:ext>
            </a:extLst>
          </p:cNvPr>
          <p:cNvSpPr/>
          <p:nvPr userDrawn="1"/>
        </p:nvSpPr>
        <p:spPr>
          <a:xfrm>
            <a:off x="0" y="0"/>
            <a:ext cx="12192000"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Tree>
    <p:extLst>
      <p:ext uri="{BB962C8B-B14F-4D97-AF65-F5344CB8AC3E}">
        <p14:creationId xmlns:p14="http://schemas.microsoft.com/office/powerpoint/2010/main" val="358378408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6"/>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Google Shape;15;p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6"/>
          <p:cNvSpPr/>
          <p:nvPr/>
        </p:nvSpPr>
        <p:spPr>
          <a:xfrm>
            <a:off x="0" y="761999"/>
            <a:ext cx="1306286" cy="536449"/>
          </a:xfrm>
          <a:prstGeom prst="rect">
            <a:avLst/>
          </a:prstGeom>
          <a:solidFill>
            <a:srgbClr val="0042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1301795591"/>
      </p:ext>
    </p:extLst>
  </p:cSld>
  <p:clrMap bg1="lt1" tx1="dk1" bg2="dk2" tx2="lt2" accent1="accent1" accent2="accent2" accent3="accent3" accent4="accent4" accent5="accent5" accent6="accent6" hlink="hlink" folHlink="folHlink"/>
  <p:sldLayoutIdLst>
    <p:sldLayoutId id="2147483882" r:id="rId1"/>
    <p:sldLayoutId id="2147483883"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6"/>
          <p:cNvSpPr/>
          <p:nvPr/>
        </p:nvSpPr>
        <p:spPr>
          <a:xfrm>
            <a:off x="11815864" y="758952"/>
            <a:ext cx="384048" cy="5330952"/>
          </a:xfrm>
          <a:prstGeom prst="rect">
            <a:avLst/>
          </a:prstGeom>
          <a:solidFill>
            <a:srgbClr val="C8C8C8">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5" name="Google Shape;15;p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7F7F7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6" name="Google Shape;16;p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6"/>
          <p:cNvSpPr/>
          <p:nvPr/>
        </p:nvSpPr>
        <p:spPr>
          <a:xfrm>
            <a:off x="0" y="761999"/>
            <a:ext cx="1306286" cy="536449"/>
          </a:xfrm>
          <a:prstGeom prst="rect">
            <a:avLst/>
          </a:prstGeom>
          <a:solidFill>
            <a:srgbClr val="0042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4128182299"/>
      </p:ext>
    </p:extLst>
  </p:cSld>
  <p:clrMap bg1="lt1" tx1="dk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8" name="Google Shape;248;p8"/>
          <p:cNvSpPr txBox="1">
            <a:spLocks noGrp="1"/>
          </p:cNvSpPr>
          <p:nvPr>
            <p:ph type="body" idx="1"/>
          </p:nvPr>
        </p:nvSpPr>
        <p:spPr>
          <a:xfrm>
            <a:off x="838200" y="1801194"/>
            <a:ext cx="10515600" cy="379140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p8"/>
          <p:cNvSpPr txBox="1"/>
          <p:nvPr/>
        </p:nvSpPr>
        <p:spPr>
          <a:xfrm>
            <a:off x="2912012" y="6127750"/>
            <a:ext cx="5261317"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IE" sz="2000" b="0" i="0" u="none" strike="noStrike" cap="none">
                <a:solidFill>
                  <a:srgbClr val="00437C"/>
                </a:solidFill>
                <a:latin typeface="Calibri"/>
                <a:ea typeface="Calibri"/>
                <a:cs typeface="Calibri"/>
                <a:sym typeface="Calibri"/>
              </a:rPr>
              <a:t>Making Access and Inclusion Everyone’s Business</a:t>
            </a:r>
            <a:endParaRPr sz="2000" b="0" i="0" u="none" strike="noStrike" cap="none">
              <a:solidFill>
                <a:srgbClr val="00437C"/>
              </a:solidFill>
              <a:latin typeface="Calibri"/>
              <a:ea typeface="Calibri"/>
              <a:cs typeface="Calibri"/>
              <a:sym typeface="Calibri"/>
            </a:endParaRPr>
          </a:p>
        </p:txBody>
      </p:sp>
      <p:pic>
        <p:nvPicPr>
          <p:cNvPr id="250" name="Google Shape;250;p8" descr="Logo&#10;&#10;Description automatically generated"/>
          <p:cNvPicPr preferRelativeResize="0"/>
          <p:nvPr/>
        </p:nvPicPr>
        <p:blipFill rotWithShape="1">
          <a:blip r:embed="rId10">
            <a:alphaModFix/>
          </a:blip>
          <a:srcRect/>
          <a:stretch/>
        </p:blipFill>
        <p:spPr>
          <a:xfrm>
            <a:off x="8346334" y="6055946"/>
            <a:ext cx="3564311" cy="535403"/>
          </a:xfrm>
          <a:prstGeom prst="rect">
            <a:avLst/>
          </a:prstGeom>
          <a:noFill/>
          <a:ln>
            <a:noFill/>
          </a:ln>
        </p:spPr>
      </p:pic>
      <p:pic>
        <p:nvPicPr>
          <p:cNvPr id="251" name="Google Shape;251;p8" descr="Text&#10;&#10;Description automatically generated"/>
          <p:cNvPicPr preferRelativeResize="0"/>
          <p:nvPr/>
        </p:nvPicPr>
        <p:blipFill rotWithShape="1">
          <a:blip r:embed="rId11">
            <a:alphaModFix/>
          </a:blip>
          <a:srcRect/>
          <a:stretch/>
        </p:blipFill>
        <p:spPr>
          <a:xfrm>
            <a:off x="147955" y="5879524"/>
            <a:ext cx="2687691" cy="888243"/>
          </a:xfrm>
          <a:prstGeom prst="rect">
            <a:avLst/>
          </a:prstGeom>
          <a:noFill/>
          <a:ln>
            <a:noFill/>
          </a:ln>
        </p:spPr>
      </p:pic>
    </p:spTree>
    <p:extLst>
      <p:ext uri="{BB962C8B-B14F-4D97-AF65-F5344CB8AC3E}">
        <p14:creationId xmlns:p14="http://schemas.microsoft.com/office/powerpoint/2010/main" val="4038522077"/>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hyperlink" Target="mailto:universityforall@ucd.ie" TargetMode="Externa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pic>
        <p:nvPicPr>
          <p:cNvPr id="11" name="Picture 10">
            <a:extLst>
              <a:ext uri="{FF2B5EF4-FFF2-40B4-BE49-F238E27FC236}">
                <a16:creationId xmlns:a16="http://schemas.microsoft.com/office/drawing/2014/main" id="{1B57FE5D-5C67-3964-0E08-0C9C22F60829}"/>
              </a:ext>
              <a:ext uri="{C183D7F6-B498-43B3-948B-1728B52AA6E4}">
                <adec:decorative xmlns:adec="http://schemas.microsoft.com/office/drawing/2017/decorative" val="1"/>
              </a:ext>
            </a:extLst>
          </p:cNvPr>
          <p:cNvPicPr>
            <a:picLocks noChangeAspect="1"/>
          </p:cNvPicPr>
          <p:nvPr/>
        </p:nvPicPr>
        <p:blipFill>
          <a:blip r:embed="rId2"/>
          <a:srcRect t="9341" b="9341"/>
          <a:stretch/>
        </p:blipFill>
        <p:spPr>
          <a:xfrm>
            <a:off x="20" y="-1"/>
            <a:ext cx="12188932" cy="6858000"/>
          </a:xfrm>
          <a:prstGeom prst="rect">
            <a:avLst/>
          </a:prstGeom>
        </p:spPr>
      </p:pic>
      <p:sp>
        <p:nvSpPr>
          <p:cNvPr id="10" name="Rectangle 9">
            <a:extLst>
              <a:ext uri="{FF2B5EF4-FFF2-40B4-BE49-F238E27FC236}">
                <a16:creationId xmlns:a16="http://schemas.microsoft.com/office/drawing/2014/main" id="{28FF8529-CD7C-9495-E441-758165C33A10}"/>
              </a:ext>
              <a:ext uri="{C183D7F6-B498-43B3-948B-1728B52AA6E4}">
                <adec:decorative xmlns:adec="http://schemas.microsoft.com/office/drawing/2017/decorative" val="1"/>
              </a:ext>
            </a:extLst>
          </p:cNvPr>
          <p:cNvSpPr/>
          <p:nvPr/>
        </p:nvSpPr>
        <p:spPr>
          <a:xfrm>
            <a:off x="18893" y="1"/>
            <a:ext cx="12188932" cy="6857999"/>
          </a:xfrm>
          <a:prstGeom prst="rect">
            <a:avLst/>
          </a:prstGeom>
          <a:solidFill>
            <a:srgbClr val="2F5597">
              <a:alpha val="5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D0BFF630-A838-EE7C-DF90-B17BF8AAFC5C}"/>
              </a:ext>
              <a:ext uri="{C183D7F6-B498-43B3-948B-1728B52AA6E4}">
                <adec:decorative xmlns:adec="http://schemas.microsoft.com/office/drawing/2017/decorative" val="1"/>
              </a:ext>
            </a:extLst>
          </p:cNvPr>
          <p:cNvSpPr/>
          <p:nvPr/>
        </p:nvSpPr>
        <p:spPr>
          <a:xfrm>
            <a:off x="18893" y="713644"/>
            <a:ext cx="9386363" cy="5213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1B9286DB-70B2-16D2-E713-7729EDDBE028}"/>
              </a:ext>
            </a:extLst>
          </p:cNvPr>
          <p:cNvSpPr>
            <a:spLocks noGrp="1"/>
          </p:cNvSpPr>
          <p:nvPr>
            <p:ph type="ctrTitle"/>
          </p:nvPr>
        </p:nvSpPr>
        <p:spPr>
          <a:xfrm>
            <a:off x="1006901" y="-470971"/>
            <a:ext cx="7893704" cy="3255264"/>
          </a:xfrm>
        </p:spPr>
        <p:txBody>
          <a:bodyPr>
            <a:normAutofit/>
          </a:bodyPr>
          <a:lstStyle/>
          <a:p>
            <a:pPr>
              <a:lnSpc>
                <a:spcPct val="100000"/>
              </a:lnSpc>
            </a:pPr>
            <a:r>
              <a:rPr lang="en-US" sz="5000" b="1" dirty="0">
                <a:solidFill>
                  <a:srgbClr val="2F5597"/>
                </a:solidFill>
              </a:rPr>
              <a:t>Pathways to the Professions </a:t>
            </a:r>
            <a:endParaRPr lang="en-IE" sz="4000" b="1" dirty="0">
              <a:solidFill>
                <a:srgbClr val="2F5597"/>
              </a:solidFill>
            </a:endParaRPr>
          </a:p>
        </p:txBody>
      </p:sp>
      <p:sp>
        <p:nvSpPr>
          <p:cNvPr id="3" name="Subtitle 2">
            <a:extLst>
              <a:ext uri="{FF2B5EF4-FFF2-40B4-BE49-F238E27FC236}">
                <a16:creationId xmlns:a16="http://schemas.microsoft.com/office/drawing/2014/main" id="{976E9864-801B-5F0E-8B02-1EB7BBEADD1B}"/>
              </a:ext>
            </a:extLst>
          </p:cNvPr>
          <p:cNvSpPr>
            <a:spLocks noGrp="1"/>
          </p:cNvSpPr>
          <p:nvPr>
            <p:ph type="subTitle" idx="1"/>
          </p:nvPr>
        </p:nvSpPr>
        <p:spPr>
          <a:xfrm>
            <a:off x="997660" y="3765636"/>
            <a:ext cx="7777361" cy="914400"/>
          </a:xfrm>
        </p:spPr>
        <p:txBody>
          <a:bodyPr>
            <a:normAutofit fontScale="25000" lnSpcReduction="20000"/>
          </a:bodyPr>
          <a:lstStyle/>
          <a:p>
            <a:endParaRPr lang="en-US" sz="600" dirty="0"/>
          </a:p>
          <a:p>
            <a:pPr>
              <a:lnSpc>
                <a:spcPct val="120000"/>
              </a:lnSpc>
            </a:pPr>
            <a:endParaRPr lang="en-US" sz="9600" dirty="0">
              <a:solidFill>
                <a:schemeClr val="bg1"/>
              </a:solidFill>
            </a:endParaRPr>
          </a:p>
          <a:p>
            <a:pPr>
              <a:lnSpc>
                <a:spcPct val="170000"/>
              </a:lnSpc>
            </a:pPr>
            <a:r>
              <a:rPr lang="en-US" sz="9600" dirty="0">
                <a:solidFill>
                  <a:srgbClr val="2F5597"/>
                </a:solidFill>
              </a:rPr>
              <a:t>Kathie Orr, Pathways to the Professions Coordinator, UCD Access and Lifelong Learning</a:t>
            </a:r>
          </a:p>
          <a:p>
            <a:endParaRPr lang="en-US" sz="9600" dirty="0">
              <a:solidFill>
                <a:srgbClr val="2F5597"/>
              </a:solidFill>
            </a:endParaRPr>
          </a:p>
        </p:txBody>
      </p:sp>
      <p:sp>
        <p:nvSpPr>
          <p:cNvPr id="17" name="Rectangle 16">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pic>
        <p:nvPicPr>
          <p:cNvPr id="4" name="Google Shape;96;p1">
            <a:extLst>
              <a:ext uri="{FF2B5EF4-FFF2-40B4-BE49-F238E27FC236}">
                <a16:creationId xmlns:a16="http://schemas.microsoft.com/office/drawing/2014/main" id="{1E0CFEF5-D87A-B56A-48F4-8C925077250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6753" y="931333"/>
            <a:ext cx="3413065" cy="914401"/>
          </a:xfrm>
          <a:prstGeom prst="rect">
            <a:avLst/>
          </a:prstGeom>
          <a:noFill/>
          <a:ln>
            <a:noFill/>
          </a:ln>
        </p:spPr>
      </p:pic>
      <p:pic>
        <p:nvPicPr>
          <p:cNvPr id="6" name="Google Shape;100;p1">
            <a:extLst>
              <a:ext uri="{FF2B5EF4-FFF2-40B4-BE49-F238E27FC236}">
                <a16:creationId xmlns:a16="http://schemas.microsoft.com/office/drawing/2014/main" id="{29B80C6E-DB23-9655-6C8A-ECE35F4E56D8}"/>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16030" y="931333"/>
            <a:ext cx="1623559" cy="733745"/>
          </a:xfrm>
          <a:prstGeom prst="rect">
            <a:avLst/>
          </a:prstGeom>
          <a:noFill/>
          <a:ln>
            <a:noFill/>
          </a:ln>
        </p:spPr>
      </p:pic>
      <p:sp>
        <p:nvSpPr>
          <p:cNvPr id="7" name="Title 1">
            <a:extLst>
              <a:ext uri="{FF2B5EF4-FFF2-40B4-BE49-F238E27FC236}">
                <a16:creationId xmlns:a16="http://schemas.microsoft.com/office/drawing/2014/main" id="{DEBD0940-A365-2822-1418-2799150980BD}"/>
              </a:ext>
            </a:extLst>
          </p:cNvPr>
          <p:cNvSpPr txBox="1">
            <a:spLocks/>
          </p:cNvSpPr>
          <p:nvPr/>
        </p:nvSpPr>
        <p:spPr>
          <a:xfrm>
            <a:off x="1014814" y="1043772"/>
            <a:ext cx="7893704" cy="32552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pPr>
              <a:lnSpc>
                <a:spcPct val="100000"/>
              </a:lnSpc>
            </a:pPr>
            <a:r>
              <a:rPr lang="en-GB" sz="5000" b="1" dirty="0">
                <a:solidFill>
                  <a:srgbClr val="2F5597"/>
                </a:solidFill>
              </a:rPr>
              <a:t>- </a:t>
            </a:r>
            <a:r>
              <a:rPr lang="en-GB" sz="4000" b="1" dirty="0">
                <a:solidFill>
                  <a:srgbClr val="2F5597"/>
                </a:solidFill>
              </a:rPr>
              <a:t>a model to improve access and inclusion for early career success</a:t>
            </a:r>
            <a:endParaRPr lang="en-IE" sz="4000" b="1" dirty="0">
              <a:solidFill>
                <a:srgbClr val="2F5597"/>
              </a:solidFill>
            </a:endParaRPr>
          </a:p>
        </p:txBody>
      </p:sp>
    </p:spTree>
    <p:extLst>
      <p:ext uri="{BB962C8B-B14F-4D97-AF65-F5344CB8AC3E}">
        <p14:creationId xmlns:p14="http://schemas.microsoft.com/office/powerpoint/2010/main" val="148794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1b4e55793b_0_0">
            <a:extLst>
              <a:ext uri="{C183D7F6-B498-43B3-948B-1728B52AA6E4}">
                <adec:decorative xmlns:adec="http://schemas.microsoft.com/office/drawing/2017/decorative" val="1"/>
              </a:ext>
            </a:extLst>
          </p:cNvPr>
          <p:cNvSpPr/>
          <p:nvPr/>
        </p:nvSpPr>
        <p:spPr>
          <a:xfrm>
            <a:off x="4396667" y="1554322"/>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8" name="Google Shape;388;g31b4e55793b_0_0">
            <a:extLst>
              <a:ext uri="{C183D7F6-B498-43B3-948B-1728B52AA6E4}">
                <adec:decorative xmlns:adec="http://schemas.microsoft.com/office/drawing/2017/decorative" val="1"/>
              </a:ext>
            </a:extLst>
          </p:cNvPr>
          <p:cNvGrpSpPr/>
          <p:nvPr/>
        </p:nvGrpSpPr>
        <p:grpSpPr>
          <a:xfrm>
            <a:off x="6951893" y="1135550"/>
            <a:ext cx="4578392" cy="907161"/>
            <a:chOff x="5214050" y="851684"/>
            <a:chExt cx="3433880" cy="680388"/>
          </a:xfrm>
        </p:grpSpPr>
        <p:cxnSp>
          <p:nvCxnSpPr>
            <p:cNvPr id="389" name="Google Shape;389;g31b4e55793b_0_0"/>
            <p:cNvCxnSpPr/>
            <p:nvPr/>
          </p:nvCxnSpPr>
          <p:spPr>
            <a:xfrm flipH="1">
              <a:off x="5214050" y="1153772"/>
              <a:ext cx="273000" cy="378300"/>
            </a:xfrm>
            <a:prstGeom prst="straightConnector1">
              <a:avLst/>
            </a:prstGeom>
            <a:noFill/>
            <a:ln w="19050" cap="flat" cmpd="sng">
              <a:solidFill>
                <a:srgbClr val="085630"/>
              </a:solidFill>
              <a:prstDash val="solid"/>
              <a:round/>
              <a:headEnd type="oval" w="med" len="med"/>
              <a:tailEnd type="none" w="sm" len="sm"/>
            </a:ln>
          </p:spPr>
        </p:cxnSp>
        <p:sp>
          <p:nvSpPr>
            <p:cNvPr id="390" name="Google Shape;390;g31b4e55793b_0_0"/>
            <p:cNvSpPr txBox="1"/>
            <p:nvPr/>
          </p:nvSpPr>
          <p:spPr>
            <a:xfrm>
              <a:off x="5514130" y="851684"/>
              <a:ext cx="3133800" cy="669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IE" sz="2400" b="0" i="0" u="none" strike="noStrike" kern="0" cap="none" spc="0" normalizeH="0" baseline="0" noProof="0" dirty="0">
                  <a:ln>
                    <a:noFill/>
                  </a:ln>
                  <a:solidFill>
                    <a:srgbClr val="000000"/>
                  </a:solidFill>
                  <a:effectLst/>
                  <a:uLnTx/>
                  <a:uFillTx/>
                  <a:latin typeface="Roboto"/>
                  <a:ea typeface="Roboto"/>
                  <a:cs typeface="Roboto"/>
                  <a:sym typeface="Roboto"/>
                </a:rPr>
                <a:t>Job Descriptions &amp; Advertising</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391" name="Google Shape;391;g31b4e55793b_0_0">
            <a:extLst>
              <a:ext uri="{C183D7F6-B498-43B3-948B-1728B52AA6E4}">
                <adec:decorative xmlns:adec="http://schemas.microsoft.com/office/drawing/2017/decorative" val="1"/>
              </a:ext>
            </a:extLst>
          </p:cNvPr>
          <p:cNvGrpSpPr/>
          <p:nvPr/>
        </p:nvGrpSpPr>
        <p:grpSpPr>
          <a:xfrm>
            <a:off x="673367" y="1135550"/>
            <a:ext cx="4537118" cy="907161"/>
            <a:chOff x="505038" y="851684"/>
            <a:chExt cx="3402924" cy="680388"/>
          </a:xfrm>
        </p:grpSpPr>
        <p:cxnSp>
          <p:nvCxnSpPr>
            <p:cNvPr id="392" name="Google Shape;392;g31b4e55793b_0_0"/>
            <p:cNvCxnSpPr/>
            <p:nvPr/>
          </p:nvCxnSpPr>
          <p:spPr>
            <a:xfrm>
              <a:off x="3634961" y="1153772"/>
              <a:ext cx="273000" cy="378300"/>
            </a:xfrm>
            <a:prstGeom prst="straightConnector1">
              <a:avLst/>
            </a:prstGeom>
            <a:noFill/>
            <a:ln w="19050" cap="flat" cmpd="sng">
              <a:solidFill>
                <a:srgbClr val="65F0AC"/>
              </a:solidFill>
              <a:prstDash val="solid"/>
              <a:round/>
              <a:headEnd type="oval" w="med" len="med"/>
              <a:tailEnd type="none" w="sm" len="sm"/>
            </a:ln>
          </p:spPr>
        </p:cxnSp>
        <p:sp>
          <p:nvSpPr>
            <p:cNvPr id="393" name="Google Shape;393;g31b4e55793b_0_0"/>
            <p:cNvSpPr txBox="1"/>
            <p:nvPr/>
          </p:nvSpPr>
          <p:spPr>
            <a:xfrm>
              <a:off x="505038" y="851684"/>
              <a:ext cx="3092400" cy="669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IE" sz="2400" b="0" i="0" u="none" strike="noStrike" kern="0" cap="none" spc="0" normalizeH="0" baseline="0" noProof="0" dirty="0">
                  <a:ln>
                    <a:noFill/>
                  </a:ln>
                  <a:solidFill>
                    <a:srgbClr val="000000"/>
                  </a:solidFill>
                  <a:effectLst/>
                  <a:uLnTx/>
                  <a:uFillTx/>
                  <a:latin typeface="Roboto"/>
                  <a:ea typeface="Roboto"/>
                  <a:cs typeface="Roboto"/>
                  <a:sym typeface="Roboto"/>
                </a:rPr>
                <a:t>Professional Development &amp; Capacity Building</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394" name="Google Shape;394;g31b4e55793b_0_0">
            <a:extLst>
              <a:ext uri="{C183D7F6-B498-43B3-948B-1728B52AA6E4}">
                <adec:decorative xmlns:adec="http://schemas.microsoft.com/office/drawing/2017/decorative" val="1"/>
              </a:ext>
            </a:extLst>
          </p:cNvPr>
          <p:cNvGrpSpPr/>
          <p:nvPr/>
        </p:nvGrpSpPr>
        <p:grpSpPr>
          <a:xfrm>
            <a:off x="7500446" y="3448150"/>
            <a:ext cx="4775562" cy="892778"/>
            <a:chOff x="5625475" y="2586177"/>
            <a:chExt cx="3581761" cy="669600"/>
          </a:xfrm>
        </p:grpSpPr>
        <p:cxnSp>
          <p:nvCxnSpPr>
            <p:cNvPr id="395" name="Google Shape;395;g31b4e55793b_0_0"/>
            <p:cNvCxnSpPr/>
            <p:nvPr/>
          </p:nvCxnSpPr>
          <p:spPr>
            <a:xfrm rot="10800000">
              <a:off x="5625475" y="2771675"/>
              <a:ext cx="442200" cy="153300"/>
            </a:xfrm>
            <a:prstGeom prst="straightConnector1">
              <a:avLst/>
            </a:prstGeom>
            <a:noFill/>
            <a:ln w="19050" cap="flat" cmpd="sng">
              <a:solidFill>
                <a:srgbClr val="0E9453"/>
              </a:solidFill>
              <a:prstDash val="solid"/>
              <a:round/>
              <a:headEnd type="oval" w="med" len="med"/>
              <a:tailEnd type="none" w="sm" len="sm"/>
            </a:ln>
          </p:spPr>
        </p:cxnSp>
        <p:sp>
          <p:nvSpPr>
            <p:cNvPr id="396" name="Google Shape;396;g31b4e55793b_0_0"/>
            <p:cNvSpPr txBox="1"/>
            <p:nvPr/>
          </p:nvSpPr>
          <p:spPr>
            <a:xfrm>
              <a:off x="6077336" y="2586177"/>
              <a:ext cx="3129900" cy="669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IE" sz="2400" b="0" i="0" u="none" strike="noStrike" kern="0" cap="none" spc="0" normalizeH="0" baseline="0" noProof="0" dirty="0">
                  <a:ln>
                    <a:noFill/>
                  </a:ln>
                  <a:solidFill>
                    <a:srgbClr val="000000"/>
                  </a:solidFill>
                  <a:effectLst/>
                  <a:uLnTx/>
                  <a:uFillTx/>
                  <a:latin typeface="Roboto"/>
                  <a:ea typeface="Roboto"/>
                  <a:cs typeface="Roboto"/>
                  <a:sym typeface="Roboto"/>
                </a:rPr>
                <a:t>Blind Screening</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397" name="Google Shape;397;g31b4e55793b_0_0">
            <a:extLst>
              <a:ext uri="{C183D7F6-B498-43B3-948B-1728B52AA6E4}">
                <adec:decorative xmlns:adec="http://schemas.microsoft.com/office/drawing/2017/decorative" val="1"/>
              </a:ext>
            </a:extLst>
          </p:cNvPr>
          <p:cNvGrpSpPr/>
          <p:nvPr/>
        </p:nvGrpSpPr>
        <p:grpSpPr>
          <a:xfrm>
            <a:off x="679448" y="3428800"/>
            <a:ext cx="4000001" cy="892778"/>
            <a:chOff x="509599" y="2571664"/>
            <a:chExt cx="3000076" cy="669600"/>
          </a:xfrm>
        </p:grpSpPr>
        <p:cxnSp>
          <p:nvCxnSpPr>
            <p:cNvPr id="398" name="Google Shape;398;g31b4e55793b_0_0"/>
            <p:cNvCxnSpPr/>
            <p:nvPr/>
          </p:nvCxnSpPr>
          <p:spPr>
            <a:xfrm rot="10800000" flipH="1">
              <a:off x="3059375" y="2771675"/>
              <a:ext cx="450300" cy="145200"/>
            </a:xfrm>
            <a:prstGeom prst="straightConnector1">
              <a:avLst/>
            </a:prstGeom>
            <a:noFill/>
            <a:ln w="19050" cap="flat" cmpd="sng">
              <a:solidFill>
                <a:srgbClr val="0E9453"/>
              </a:solidFill>
              <a:prstDash val="solid"/>
              <a:round/>
              <a:headEnd type="oval" w="med" len="med"/>
              <a:tailEnd type="none" w="sm" len="sm"/>
            </a:ln>
          </p:spPr>
        </p:cxnSp>
        <p:sp>
          <p:nvSpPr>
            <p:cNvPr id="399" name="Google Shape;399;g31b4e55793b_0_0"/>
            <p:cNvSpPr txBox="1"/>
            <p:nvPr/>
          </p:nvSpPr>
          <p:spPr>
            <a:xfrm>
              <a:off x="509599" y="2571664"/>
              <a:ext cx="2540100" cy="669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IE" sz="2400" b="0" i="0" u="none" strike="noStrike" kern="0" cap="none" spc="0" normalizeH="0" baseline="0" noProof="0" dirty="0">
                  <a:ln>
                    <a:noFill/>
                  </a:ln>
                  <a:solidFill>
                    <a:srgbClr val="000000"/>
                  </a:solidFill>
                  <a:effectLst/>
                  <a:uLnTx/>
                  <a:uFillTx/>
                  <a:latin typeface="Roboto"/>
                  <a:ea typeface="Roboto"/>
                  <a:cs typeface="Roboto"/>
                  <a:sym typeface="Roboto"/>
                </a:rPr>
                <a:t>Retention beyond Recruitment</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400" name="Google Shape;400;g31b4e55793b_0_0">
            <a:extLst>
              <a:ext uri="{C183D7F6-B498-43B3-948B-1728B52AA6E4}">
                <adec:decorative xmlns:adec="http://schemas.microsoft.com/office/drawing/2017/decorative" val="1"/>
              </a:ext>
            </a:extLst>
          </p:cNvPr>
          <p:cNvGrpSpPr/>
          <p:nvPr/>
        </p:nvGrpSpPr>
        <p:grpSpPr>
          <a:xfrm>
            <a:off x="3408474" y="4721215"/>
            <a:ext cx="5323467" cy="1509187"/>
            <a:chOff x="2556419" y="3541000"/>
            <a:chExt cx="3992700" cy="1131919"/>
          </a:xfrm>
        </p:grpSpPr>
        <p:cxnSp>
          <p:nvCxnSpPr>
            <p:cNvPr id="401" name="Google Shape;401;g31b4e55793b_0_0"/>
            <p:cNvCxnSpPr/>
            <p:nvPr/>
          </p:nvCxnSpPr>
          <p:spPr>
            <a:xfrm rot="10800000">
              <a:off x="4563402" y="3541000"/>
              <a:ext cx="0" cy="489600"/>
            </a:xfrm>
            <a:prstGeom prst="straightConnector1">
              <a:avLst/>
            </a:prstGeom>
            <a:noFill/>
            <a:ln w="19050" cap="flat" cmpd="sng">
              <a:solidFill>
                <a:srgbClr val="085630"/>
              </a:solidFill>
              <a:prstDash val="solid"/>
              <a:round/>
              <a:headEnd type="oval" w="med" len="med"/>
              <a:tailEnd type="none" w="sm" len="sm"/>
            </a:ln>
          </p:spPr>
        </p:cxnSp>
        <p:sp>
          <p:nvSpPr>
            <p:cNvPr id="402" name="Google Shape;402;g31b4e55793b_0_0"/>
            <p:cNvSpPr txBox="1"/>
            <p:nvPr/>
          </p:nvSpPr>
          <p:spPr>
            <a:xfrm>
              <a:off x="2556419" y="4003319"/>
              <a:ext cx="3992700" cy="669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IE" sz="2400" b="0" i="0" u="none" strike="noStrike" kern="0" cap="none" spc="0" normalizeH="0" baseline="0" noProof="0" dirty="0">
                  <a:ln>
                    <a:noFill/>
                  </a:ln>
                  <a:solidFill>
                    <a:srgbClr val="000000"/>
                  </a:solidFill>
                  <a:effectLst/>
                  <a:uLnTx/>
                  <a:uFillTx/>
                  <a:latin typeface="Roboto"/>
                  <a:ea typeface="Roboto"/>
                  <a:cs typeface="Roboto"/>
                  <a:sym typeface="Roboto"/>
                </a:rPr>
                <a:t>Interview &amp; Assessment</a:t>
              </a: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sp>
        <p:nvSpPr>
          <p:cNvPr id="403" name="Google Shape;403;g31b4e55793b_0_0">
            <a:extLst>
              <a:ext uri="{C183D7F6-B498-43B3-948B-1728B52AA6E4}">
                <adec:decorative xmlns:adec="http://schemas.microsoft.com/office/drawing/2017/decorative" val="1"/>
              </a:ext>
            </a:extLst>
          </p:cNvPr>
          <p:cNvSpPr/>
          <p:nvPr/>
        </p:nvSpPr>
        <p:spPr>
          <a:xfrm rot="1800095">
            <a:off x="4293117" y="1448572"/>
            <a:ext cx="3587828" cy="3587828"/>
          </a:xfrm>
          <a:prstGeom prst="blockArc">
            <a:avLst>
              <a:gd name="adj1" fmla="val 14414370"/>
              <a:gd name="adj2" fmla="val 18998613"/>
              <a:gd name="adj3" fmla="val 8907"/>
            </a:avLst>
          </a:prstGeom>
          <a:solidFill>
            <a:srgbClr val="08563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g31b4e55793b_0_0">
            <a:extLst>
              <a:ext uri="{C183D7F6-B498-43B3-948B-1728B52AA6E4}">
                <adec:decorative xmlns:adec="http://schemas.microsoft.com/office/drawing/2017/decorative" val="1"/>
              </a:ext>
            </a:extLst>
          </p:cNvPr>
          <p:cNvSpPr/>
          <p:nvPr/>
        </p:nvSpPr>
        <p:spPr>
          <a:xfrm rot="-9000757" flipH="1">
            <a:off x="4300955" y="1446411"/>
            <a:ext cx="3586968" cy="3586968"/>
          </a:xfrm>
          <a:prstGeom prst="blockArc">
            <a:avLst>
              <a:gd name="adj1" fmla="val 20178804"/>
              <a:gd name="adj2" fmla="val 2623923"/>
              <a:gd name="adj3" fmla="val 8858"/>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g31b4e55793b_0_0"/>
          <p:cNvSpPr txBox="1">
            <a:spLocks noGrp="1"/>
          </p:cNvSpPr>
          <p:nvPr>
            <p:ph type="title" idx="4294967295"/>
          </p:nvPr>
        </p:nvSpPr>
        <p:spPr>
          <a:xfrm>
            <a:off x="4891425" y="2711425"/>
            <a:ext cx="2393700" cy="1072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IE" sz="2400" b="1" i="0" u="none" strike="noStrike" kern="0" cap="none" spc="0" normalizeH="0" baseline="0" noProof="0" dirty="0">
                <a:ln>
                  <a:noFill/>
                </a:ln>
                <a:solidFill>
                  <a:srgbClr val="020202"/>
                </a:solidFill>
                <a:effectLst/>
                <a:uLnTx/>
                <a:uFillTx/>
                <a:latin typeface="Roboto"/>
                <a:ea typeface="Roboto"/>
                <a:cs typeface="Roboto"/>
                <a:sym typeface="Roboto"/>
              </a:rPr>
              <a:t>Inclusive Recruitment</a:t>
            </a:r>
            <a:endParaRPr kumimoji="0" lang="en-IE" sz="2400" b="0" i="0" u="none" strike="noStrike" kern="0" cap="none" spc="0" normalizeH="0" baseline="0" noProof="0" dirty="0">
              <a:ln>
                <a:noFill/>
              </a:ln>
              <a:solidFill>
                <a:srgbClr val="020202"/>
              </a:solidFill>
              <a:effectLst/>
              <a:uLnTx/>
              <a:uFillTx/>
              <a:latin typeface="Arial"/>
              <a:ea typeface="Arial"/>
              <a:cs typeface="Arial"/>
              <a:sym typeface="Arial"/>
            </a:endParaRPr>
          </a:p>
        </p:txBody>
      </p:sp>
      <p:sp>
        <p:nvSpPr>
          <p:cNvPr id="406" name="Google Shape;406;g31b4e55793b_0_0">
            <a:extLst>
              <a:ext uri="{C183D7F6-B498-43B3-948B-1728B52AA6E4}">
                <adec:decorative xmlns:adec="http://schemas.microsoft.com/office/drawing/2017/decorative" val="1"/>
              </a:ext>
            </a:extLst>
          </p:cNvPr>
          <p:cNvSpPr/>
          <p:nvPr/>
        </p:nvSpPr>
        <p:spPr>
          <a:xfrm rot="-3782290">
            <a:off x="7409025" y="2477218"/>
            <a:ext cx="484344" cy="484344"/>
          </a:xfrm>
          <a:prstGeom prst="rtTriangle">
            <a:avLst/>
          </a:prstGeom>
          <a:solidFill>
            <a:srgbClr val="08563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g31b4e55793b_0_0">
            <a:extLst>
              <a:ext uri="{C183D7F6-B498-43B3-948B-1728B52AA6E4}">
                <adec:decorative xmlns:adec="http://schemas.microsoft.com/office/drawing/2017/decorative" val="1"/>
              </a:ext>
            </a:extLst>
          </p:cNvPr>
          <p:cNvSpPr/>
          <p:nvPr/>
        </p:nvSpPr>
        <p:spPr>
          <a:xfrm rot="-1800026" flipH="1">
            <a:off x="4286681" y="1443273"/>
            <a:ext cx="3595753" cy="3595753"/>
          </a:xfrm>
          <a:prstGeom prst="blockArc">
            <a:avLst>
              <a:gd name="adj1" fmla="val 14334136"/>
              <a:gd name="adj2" fmla="val 18854681"/>
              <a:gd name="adj3" fmla="val 8846"/>
            </a:avLst>
          </a:prstGeom>
          <a:solidFill>
            <a:srgbClr val="65F0AC"/>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g31b4e55793b_0_0">
            <a:extLst>
              <a:ext uri="{C183D7F6-B498-43B3-948B-1728B52AA6E4}">
                <adec:decorative xmlns:adec="http://schemas.microsoft.com/office/drawing/2017/decorative" val="1"/>
              </a:ext>
            </a:extLst>
          </p:cNvPr>
          <p:cNvSpPr/>
          <p:nvPr/>
        </p:nvSpPr>
        <p:spPr>
          <a:xfrm rot="9000757">
            <a:off x="4276576" y="1450178"/>
            <a:ext cx="3586968" cy="3586968"/>
          </a:xfrm>
          <a:prstGeom prst="blockArc">
            <a:avLst>
              <a:gd name="adj1" fmla="val 20184517"/>
              <a:gd name="adj2" fmla="val 3007258"/>
              <a:gd name="adj3" fmla="val 9336"/>
            </a:avLst>
          </a:prstGeom>
          <a:solidFill>
            <a:srgbClr val="0E9453"/>
          </a:solidFill>
          <a:ln w="9525" cap="flat" cmpd="sng">
            <a:solidFill>
              <a:srgbClr val="0E9453"/>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g31b4e55793b_0_0">
            <a:extLst>
              <a:ext uri="{C183D7F6-B498-43B3-948B-1728B52AA6E4}">
                <adec:decorative xmlns:adec="http://schemas.microsoft.com/office/drawing/2017/decorative" val="1"/>
              </a:ext>
            </a:extLst>
          </p:cNvPr>
          <p:cNvSpPr/>
          <p:nvPr/>
        </p:nvSpPr>
        <p:spPr>
          <a:xfrm rot="-9000757" flipH="1">
            <a:off x="4276705" y="1452211"/>
            <a:ext cx="3586968" cy="3586968"/>
          </a:xfrm>
          <a:prstGeom prst="blockArc">
            <a:avLst>
              <a:gd name="adj1" fmla="val 15738599"/>
              <a:gd name="adj2" fmla="val 20008131"/>
              <a:gd name="adj3" fmla="val 9063"/>
            </a:avLst>
          </a:prstGeom>
          <a:solidFill>
            <a:srgbClr val="085630"/>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g31b4e55793b_0_0">
            <a:extLst>
              <a:ext uri="{C183D7F6-B498-43B3-948B-1728B52AA6E4}">
                <adec:decorative xmlns:adec="http://schemas.microsoft.com/office/drawing/2017/decorative" val="1"/>
              </a:ext>
            </a:extLst>
          </p:cNvPr>
          <p:cNvSpPr/>
          <p:nvPr/>
        </p:nvSpPr>
        <p:spPr>
          <a:xfrm rot="9240359">
            <a:off x="4284682" y="2476920"/>
            <a:ext cx="484625" cy="484625"/>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g31b4e55793b_0_0">
            <a:extLst>
              <a:ext uri="{C183D7F6-B498-43B3-948B-1728B52AA6E4}">
                <adec:decorative xmlns:adec="http://schemas.microsoft.com/office/drawing/2017/decorative" val="1"/>
              </a:ext>
            </a:extLst>
          </p:cNvPr>
          <p:cNvSpPr/>
          <p:nvPr/>
        </p:nvSpPr>
        <p:spPr>
          <a:xfrm rot="476952">
            <a:off x="6826554" y="4318975"/>
            <a:ext cx="483748" cy="483748"/>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g31b4e55793b_0_0">
            <a:extLst>
              <a:ext uri="{C183D7F6-B498-43B3-948B-1728B52AA6E4}">
                <adec:decorative xmlns:adec="http://schemas.microsoft.com/office/drawing/2017/decorative" val="1"/>
              </a:ext>
            </a:extLst>
          </p:cNvPr>
          <p:cNvSpPr/>
          <p:nvPr/>
        </p:nvSpPr>
        <p:spPr>
          <a:xfrm rot="4858540">
            <a:off x="4871688" y="4318825"/>
            <a:ext cx="483890" cy="483890"/>
          </a:xfrm>
          <a:prstGeom prst="rtTriangle">
            <a:avLst/>
          </a:prstGeom>
          <a:solidFill>
            <a:srgbClr val="08563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g31b4e55793b_0_0">
            <a:extLst>
              <a:ext uri="{C183D7F6-B498-43B3-948B-1728B52AA6E4}">
                <adec:decorative xmlns:adec="http://schemas.microsoft.com/office/drawing/2017/decorative" val="1"/>
              </a:ext>
            </a:extLst>
          </p:cNvPr>
          <p:cNvSpPr/>
          <p:nvPr/>
        </p:nvSpPr>
        <p:spPr>
          <a:xfrm rot="-8100000">
            <a:off x="5843691" y="1370028"/>
            <a:ext cx="484085" cy="484085"/>
          </a:xfrm>
          <a:prstGeom prst="rtTriangle">
            <a:avLst/>
          </a:prstGeom>
          <a:solidFill>
            <a:srgbClr val="65F0A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D32A90-4CC1-3105-A23F-57D895FD3CA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F7ECCF-0C56-12F6-4454-5E187541B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F32501E-E81F-15B9-8209-CC05CFBFA813}"/>
              </a:ext>
              <a:ext uri="{C183D7F6-B498-43B3-948B-1728B52AA6E4}">
                <adec:decorative xmlns:adec="http://schemas.microsoft.com/office/drawing/2017/decorative" val="1"/>
              </a:ext>
            </a:extLst>
          </p:cNvPr>
          <p:cNvPicPr>
            <a:picLocks noChangeAspect="1"/>
          </p:cNvPicPr>
          <p:nvPr/>
        </p:nvPicPr>
        <p:blipFill>
          <a:blip r:embed="rId2"/>
          <a:srcRect t="9341" b="9341"/>
          <a:stretch/>
        </p:blipFill>
        <p:spPr>
          <a:xfrm>
            <a:off x="20" y="-1"/>
            <a:ext cx="12188932" cy="6858000"/>
          </a:xfrm>
          <a:prstGeom prst="rect">
            <a:avLst/>
          </a:prstGeom>
        </p:spPr>
      </p:pic>
      <p:sp>
        <p:nvSpPr>
          <p:cNvPr id="15" name="Rectangle 14">
            <a:extLst>
              <a:ext uri="{FF2B5EF4-FFF2-40B4-BE49-F238E27FC236}">
                <a16:creationId xmlns:a16="http://schemas.microsoft.com/office/drawing/2014/main" id="{FED88E2E-9055-20B3-085D-80C5B75C3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sp>
        <p:nvSpPr>
          <p:cNvPr id="10" name="Rectangle 9">
            <a:extLst>
              <a:ext uri="{FF2B5EF4-FFF2-40B4-BE49-F238E27FC236}">
                <a16:creationId xmlns:a16="http://schemas.microsoft.com/office/drawing/2014/main" id="{DD179C91-975A-9C7A-6375-1D93C36AFB48}"/>
              </a:ext>
              <a:ext uri="{C183D7F6-B498-43B3-948B-1728B52AA6E4}">
                <adec:decorative xmlns:adec="http://schemas.microsoft.com/office/drawing/2017/decorative" val="1"/>
              </a:ext>
            </a:extLst>
          </p:cNvPr>
          <p:cNvSpPr/>
          <p:nvPr/>
        </p:nvSpPr>
        <p:spPr>
          <a:xfrm>
            <a:off x="-7913" y="2286"/>
            <a:ext cx="12188932" cy="6857999"/>
          </a:xfrm>
          <a:prstGeom prst="rect">
            <a:avLst/>
          </a:prstGeom>
          <a:solidFill>
            <a:srgbClr val="2F5597">
              <a:alpha val="5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A6D2567A-24D2-8F36-4623-5E56FD29DCDA}"/>
              </a:ext>
              <a:ext uri="{C183D7F6-B498-43B3-948B-1728B52AA6E4}">
                <adec:decorative xmlns:adec="http://schemas.microsoft.com/office/drawing/2017/decorative" val="1"/>
              </a:ext>
            </a:extLst>
          </p:cNvPr>
          <p:cNvSpPr/>
          <p:nvPr/>
        </p:nvSpPr>
        <p:spPr>
          <a:xfrm>
            <a:off x="-15826" y="758953"/>
            <a:ext cx="8366385" cy="5330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FAAF19AA-CE1C-32F1-36CD-7AE47A3AD4A1}"/>
              </a:ext>
            </a:extLst>
          </p:cNvPr>
          <p:cNvSpPr>
            <a:spLocks noGrp="1"/>
          </p:cNvSpPr>
          <p:nvPr>
            <p:ph type="ctrTitle"/>
          </p:nvPr>
        </p:nvSpPr>
        <p:spPr>
          <a:xfrm>
            <a:off x="769953" y="1558030"/>
            <a:ext cx="4972729" cy="1866398"/>
          </a:xfrm>
        </p:spPr>
        <p:txBody>
          <a:bodyPr>
            <a:noAutofit/>
          </a:bodyPr>
          <a:lstStyle/>
          <a:p>
            <a:r>
              <a:rPr lang="en-US" sz="6500" b="1" dirty="0">
                <a:solidFill>
                  <a:srgbClr val="2F5597"/>
                </a:solidFill>
              </a:rPr>
              <a:t>Thank you!</a:t>
            </a:r>
            <a:endParaRPr lang="en-IE" sz="6500" b="1" dirty="0">
              <a:solidFill>
                <a:srgbClr val="2F5597"/>
              </a:solidFill>
            </a:endParaRPr>
          </a:p>
        </p:txBody>
      </p:sp>
      <p:sp>
        <p:nvSpPr>
          <p:cNvPr id="3" name="Google Shape;419;p7">
            <a:extLst>
              <a:ext uri="{FF2B5EF4-FFF2-40B4-BE49-F238E27FC236}">
                <a16:creationId xmlns:a16="http://schemas.microsoft.com/office/drawing/2014/main" id="{F6F97814-45A2-558E-1D2C-61488A33AB5A}"/>
              </a:ext>
            </a:extLst>
          </p:cNvPr>
          <p:cNvSpPr txBox="1">
            <a:spLocks/>
          </p:cNvSpPr>
          <p:nvPr/>
        </p:nvSpPr>
        <p:spPr>
          <a:xfrm>
            <a:off x="151577" y="3404268"/>
            <a:ext cx="5693229" cy="3791403"/>
          </a:xfrm>
          <a:prstGeom prst="rect">
            <a:avLst/>
          </a:prstGeom>
          <a:noFill/>
          <a:ln>
            <a:noFill/>
          </a:ln>
        </p:spPr>
        <p:txBody>
          <a:bodyPr spcFirstLastPara="1" vert="horz" wrap="square" lIns="91425" tIns="45700" rIns="91425" bIns="45700" rtlCol="0" anchor="t" anchorCtr="0">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685800" indent="-571500">
              <a:spcBef>
                <a:spcPts val="1000"/>
              </a:spcBef>
              <a:buClr>
                <a:schemeClr val="dk1"/>
              </a:buClr>
              <a:buSzPts val="1800"/>
              <a:buFont typeface="Arial" panose="020B0604020202020204" pitchFamily="34" charset="0"/>
              <a:buChar char="•"/>
            </a:pPr>
            <a:r>
              <a:rPr lang="en-GB" sz="4000" dirty="0">
                <a:solidFill>
                  <a:srgbClr val="000000"/>
                </a:solidFill>
                <a:latin typeface="Calibri"/>
                <a:ea typeface="Calibri"/>
                <a:cs typeface="Calibri"/>
                <a:sym typeface="Calibri"/>
              </a:rPr>
              <a:t>Questions and Answers</a:t>
            </a:r>
            <a:endParaRPr lang="en-GB" dirty="0"/>
          </a:p>
          <a:p>
            <a:pPr marL="685800" indent="-571500">
              <a:spcBef>
                <a:spcPts val="1000"/>
              </a:spcBef>
              <a:buClr>
                <a:schemeClr val="dk1"/>
              </a:buClr>
              <a:buSzPts val="1800"/>
              <a:buFont typeface="Arial" panose="020B0604020202020204" pitchFamily="34" charset="0"/>
              <a:buChar char="•"/>
            </a:pPr>
            <a:r>
              <a:rPr lang="en-GB" sz="4000" dirty="0">
                <a:solidFill>
                  <a:srgbClr val="000000"/>
                </a:solidFill>
                <a:latin typeface="Calibri"/>
                <a:ea typeface="Calibri"/>
                <a:cs typeface="Calibri"/>
                <a:sym typeface="Calibri"/>
              </a:rPr>
              <a:t>Contact us: </a:t>
            </a:r>
            <a:r>
              <a:rPr lang="en-GB" sz="4000" u="sng" dirty="0">
                <a:solidFill>
                  <a:srgbClr val="467886"/>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universityforall@ucd.ie</a:t>
            </a:r>
            <a:r>
              <a:rPr lang="en-GB" sz="4000" dirty="0">
                <a:solidFill>
                  <a:srgbClr val="000000"/>
                </a:solidFill>
                <a:latin typeface="Calibri"/>
                <a:ea typeface="Calibri"/>
                <a:cs typeface="Calibri"/>
                <a:sym typeface="Calibri"/>
              </a:rPr>
              <a:t> </a:t>
            </a:r>
            <a:br>
              <a:rPr lang="en-GB" sz="4000" dirty="0">
                <a:solidFill>
                  <a:srgbClr val="000000"/>
                </a:solidFill>
                <a:latin typeface="Calibri"/>
                <a:ea typeface="Calibri"/>
                <a:cs typeface="Calibri"/>
                <a:sym typeface="Calibri"/>
              </a:rPr>
            </a:br>
            <a:endParaRPr lang="en-GB" dirty="0"/>
          </a:p>
        </p:txBody>
      </p:sp>
      <p:sp>
        <p:nvSpPr>
          <p:cNvPr id="17" name="Rectangle 16">
            <a:extLst>
              <a:ext uri="{FF2B5EF4-FFF2-40B4-BE49-F238E27FC236}">
                <a16:creationId xmlns:a16="http://schemas.microsoft.com/office/drawing/2014/main" id="{556E6C00-C6B8-943D-0163-30426BD6F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a:p>
        </p:txBody>
      </p:sp>
      <p:pic>
        <p:nvPicPr>
          <p:cNvPr id="4" name="Google Shape;96;p1">
            <a:extLst>
              <a:ext uri="{FF2B5EF4-FFF2-40B4-BE49-F238E27FC236}">
                <a16:creationId xmlns:a16="http://schemas.microsoft.com/office/drawing/2014/main" id="{9F04E547-F272-AC91-19CD-72FB5BAC5D4D}"/>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599" y="1020669"/>
            <a:ext cx="4252826" cy="1280312"/>
          </a:xfrm>
          <a:prstGeom prst="rect">
            <a:avLst/>
          </a:prstGeom>
          <a:noFill/>
          <a:ln>
            <a:noFill/>
          </a:ln>
        </p:spPr>
      </p:pic>
      <p:pic>
        <p:nvPicPr>
          <p:cNvPr id="6" name="Google Shape;100;p1">
            <a:extLst>
              <a:ext uri="{FF2B5EF4-FFF2-40B4-BE49-F238E27FC236}">
                <a16:creationId xmlns:a16="http://schemas.microsoft.com/office/drawing/2014/main" id="{783A640F-C1A1-CC08-BFF1-B361DB5F178B}"/>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348035" y="1100830"/>
            <a:ext cx="1753484" cy="914400"/>
          </a:xfrm>
          <a:prstGeom prst="rect">
            <a:avLst/>
          </a:prstGeom>
          <a:noFill/>
          <a:ln>
            <a:noFill/>
          </a:ln>
        </p:spPr>
      </p:pic>
      <p:pic>
        <p:nvPicPr>
          <p:cNvPr id="12" name="Picture 11" descr="Navilens accessible QR code to https://www.ucd.ie/universityforall/resourcehub/pathwaystotheprofessions/">
            <a:extLst>
              <a:ext uri="{FF2B5EF4-FFF2-40B4-BE49-F238E27FC236}">
                <a16:creationId xmlns:a16="http://schemas.microsoft.com/office/drawing/2014/main" id="{2AFEC993-85FA-F048-5D49-A7C92C180622}"/>
              </a:ext>
            </a:extLst>
          </p:cNvPr>
          <p:cNvPicPr>
            <a:picLocks noChangeAspect="1"/>
          </p:cNvPicPr>
          <p:nvPr/>
        </p:nvPicPr>
        <p:blipFill>
          <a:blip r:embed="rId6"/>
          <a:stretch>
            <a:fillRect/>
          </a:stretch>
        </p:blipFill>
        <p:spPr>
          <a:xfrm>
            <a:off x="8537438" y="2015230"/>
            <a:ext cx="3091546" cy="3209544"/>
          </a:xfrm>
          <a:prstGeom prst="rect">
            <a:avLst/>
          </a:prstGeom>
        </p:spPr>
      </p:pic>
    </p:spTree>
    <p:extLst>
      <p:ext uri="{BB962C8B-B14F-4D97-AF65-F5344CB8AC3E}">
        <p14:creationId xmlns:p14="http://schemas.microsoft.com/office/powerpoint/2010/main" val="780906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43DA1288-A192-2C75-57F3-AEF10F89A76F}"/>
            </a:ext>
          </a:extLst>
        </p:cNvPr>
        <p:cNvGrpSpPr/>
        <p:nvPr/>
      </p:nvGrpSpPr>
      <p:grpSpPr>
        <a:xfrm>
          <a:off x="0" y="0"/>
          <a:ext cx="0" cy="0"/>
          <a:chOff x="0" y="0"/>
          <a:chExt cx="0" cy="0"/>
        </a:xfrm>
      </p:grpSpPr>
      <p:sp>
        <p:nvSpPr>
          <p:cNvPr id="145" name="Google Shape;145;p5">
            <a:extLst>
              <a:ext uri="{FF2B5EF4-FFF2-40B4-BE49-F238E27FC236}">
                <a16:creationId xmlns:a16="http://schemas.microsoft.com/office/drawing/2014/main" id="{F03B1497-980C-5DC9-1B3A-9F0631DE6D6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1F3763"/>
          </a:solidFill>
          <a:ln>
            <a:noFill/>
          </a:ln>
        </p:spPr>
        <p:txBody>
          <a:bodyPr spcFirstLastPara="1" wrap="square" lIns="91425" tIns="45700" rIns="91425" bIns="45700" anchor="t" anchorCtr="0">
            <a:noAutofit/>
          </a:bodyPr>
          <a:lstStyle/>
          <a:p>
            <a:pPr marL="114300" lvl="0" algn="l" rtl="0">
              <a:lnSpc>
                <a:spcPct val="90000"/>
              </a:lnSpc>
              <a:spcBef>
                <a:spcPts val="1000"/>
              </a:spcBef>
              <a:spcAft>
                <a:spcPts val="0"/>
              </a:spcAft>
              <a:buClr>
                <a:schemeClr val="dk1"/>
              </a:buClr>
              <a:buSzPts val="1800"/>
            </a:pPr>
            <a:endParaRPr lang="en-GB" sz="1800" dirty="0">
              <a:solidFill>
                <a:srgbClr val="FFFFFF"/>
              </a:solidFill>
            </a:endParaRPr>
          </a:p>
        </p:txBody>
      </p:sp>
      <p:sp>
        <p:nvSpPr>
          <p:cNvPr id="15" name="Title 9">
            <a:extLst>
              <a:ext uri="{FF2B5EF4-FFF2-40B4-BE49-F238E27FC236}">
                <a16:creationId xmlns:a16="http://schemas.microsoft.com/office/drawing/2014/main" id="{737DFDAE-85FB-EC0E-002F-42EF5BFA7EC1}"/>
              </a:ext>
            </a:extLst>
          </p:cNvPr>
          <p:cNvSpPr txBox="1">
            <a:spLocks noGrp="1"/>
          </p:cNvSpPr>
          <p:nvPr>
            <p:ph type="title" idx="4294967295"/>
          </p:nvPr>
        </p:nvSpPr>
        <p:spPr>
          <a:xfrm>
            <a:off x="600149" y="-1188720"/>
            <a:ext cx="9469401" cy="237744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Corbel"/>
              <a:buNone/>
              <a:defRPr sz="32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200"/>
              <a:buFont typeface="Corbel"/>
              <a:buNone/>
              <a:tabLst/>
              <a:defRPr/>
            </a:pPr>
            <a:r>
              <a:rPr kumimoji="0" lang="en-US" sz="3200" b="1" i="0" u="none" strike="noStrike" kern="0" cap="none" spc="0" normalizeH="0" baseline="0" noProof="0" dirty="0">
                <a:ln>
                  <a:noFill/>
                </a:ln>
                <a:solidFill>
                  <a:srgbClr val="FFFFFF"/>
                </a:solidFill>
                <a:effectLst/>
                <a:uLnTx/>
                <a:uFillTx/>
                <a:latin typeface="Corbel"/>
                <a:ea typeface="Corbel"/>
                <a:cs typeface="Corbel"/>
                <a:sym typeface="Corbel"/>
              </a:rPr>
              <a:t>References</a:t>
            </a:r>
            <a:endParaRPr kumimoji="0" lang="en-IE" sz="3200" b="1"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16" name="Google Shape;147;p5">
            <a:extLst>
              <a:ext uri="{FF2B5EF4-FFF2-40B4-BE49-F238E27FC236}">
                <a16:creationId xmlns:a16="http://schemas.microsoft.com/office/drawing/2014/main" id="{FC6F3FF7-2503-BDC2-863A-C9D6D1B342CA}"/>
              </a:ext>
            </a:extLst>
          </p:cNvPr>
          <p:cNvSpPr txBox="1">
            <a:spLocks/>
          </p:cNvSpPr>
          <p:nvPr/>
        </p:nvSpPr>
        <p:spPr>
          <a:xfrm>
            <a:off x="455714" y="1417883"/>
            <a:ext cx="10537149" cy="3498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Noto Sans Symbols"/>
              <a:buNone/>
              <a:defRPr sz="1400" b="0" i="0" u="none" strike="noStrike" cap="none">
                <a:solidFill>
                  <a:srgbClr val="FFFFFF"/>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200"/>
              <a:buFont typeface="Noto Sans Symbols"/>
              <a:buNone/>
              <a:defRPr sz="1200" b="0" i="0" u="none" strike="noStrike" cap="none">
                <a:solidFill>
                  <a:srgbClr val="595959"/>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000"/>
              <a:buFont typeface="Noto Sans Symbols"/>
              <a:buNone/>
              <a:defRPr sz="1000" b="0" i="0" u="none" strike="noStrike" cap="none">
                <a:solidFill>
                  <a:srgbClr val="595959"/>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9pPr>
          </a:lstStyle>
          <a:p>
            <a:pPr marL="502920" indent="-342900" defTabSz="914400">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Kelly, A. &amp; Padden, L. (2018) University for All: embedding and mainstreaming equality of access, participation and success in higher education. Studies in Health Technology and Informatics. Volume 256: Transforming our World Through Design, Diversity and Education DOI10.3233/978-1-61499-923-2-483</a:t>
            </a:r>
          </a:p>
          <a:p>
            <a:pPr marL="502920" indent="-342900" defTabSz="914400">
              <a:spcBef>
                <a:spcPts val="0"/>
              </a:spcBef>
              <a:buClr>
                <a:schemeClr val="lt1"/>
              </a:buClr>
              <a:buSzPts val="2400"/>
              <a:buFont typeface="Arial" panose="020B0604020202020204" pitchFamily="34" charset="0"/>
              <a:buChar char="•"/>
            </a:pPr>
            <a:endParaRPr lang="en-GB" sz="2400" kern="0" dirty="0">
              <a:latin typeface="Calibri"/>
              <a:ea typeface="Calibri"/>
              <a:cs typeface="Calibri"/>
              <a:sym typeface="Calibri"/>
            </a:endParaRPr>
          </a:p>
          <a:p>
            <a:pPr marL="502920" indent="-342900" defTabSz="914400">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Kelly, A, Padden, L. &amp; Fleming, B. (2024) Unlocking Inclusion: Toolkit for Universal Design in Higher Education. Dublin: UCD Access &amp; Lifelong Learning.</a:t>
            </a:r>
          </a:p>
          <a:p>
            <a:pPr marL="502920" indent="-342900" defTabSz="914400">
              <a:spcBef>
                <a:spcPts val="0"/>
              </a:spcBef>
              <a:buClr>
                <a:schemeClr val="lt1"/>
              </a:buClr>
              <a:buSzPts val="2400"/>
              <a:buFont typeface="Arial" panose="020B0604020202020204" pitchFamily="34" charset="0"/>
              <a:buChar char="•"/>
            </a:pPr>
            <a:endParaRPr lang="en-GB" sz="2400" kern="0" dirty="0">
              <a:latin typeface="Calibri"/>
              <a:ea typeface="Calibri"/>
              <a:cs typeface="Calibri"/>
              <a:sym typeface="Calibri"/>
            </a:endParaRPr>
          </a:p>
          <a:p>
            <a:pPr marL="502920" indent="-342900" defTabSz="914400">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Kelly, A. M., Padden, L., &amp; Fleming, B. (Eds.). (2023). Making Inclusive Higher Education a Reality: Creating a University for All. Routledge</a:t>
            </a:r>
          </a:p>
          <a:p>
            <a:pPr marL="502920" indent="-342900" defTabSz="914400">
              <a:spcBef>
                <a:spcPts val="0"/>
              </a:spcBef>
              <a:buClr>
                <a:schemeClr val="lt1"/>
              </a:buClr>
              <a:buSzPts val="2400"/>
              <a:buFont typeface="Arial" panose="020B0604020202020204" pitchFamily="34" charset="0"/>
              <a:buChar char="•"/>
            </a:pPr>
            <a:endParaRPr lang="en-GB" sz="2400" kern="0" dirty="0">
              <a:latin typeface="Calibri"/>
              <a:ea typeface="Calibri"/>
              <a:cs typeface="Calibri"/>
              <a:sym typeface="Calibri"/>
            </a:endParaRPr>
          </a:p>
          <a:p>
            <a:pPr marL="502920" indent="-342900" defTabSz="914400">
              <a:lnSpc>
                <a:spcPct val="150000"/>
              </a:lnSpc>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UCD University for All, Pathways to the Professions webpage</a:t>
            </a:r>
          </a:p>
          <a:p>
            <a:pPr marL="502920" indent="-342900" defTabSz="914400">
              <a:lnSpc>
                <a:spcPct val="150000"/>
              </a:lnSpc>
              <a:spcBef>
                <a:spcPts val="0"/>
              </a:spcBef>
              <a:buClr>
                <a:schemeClr val="lt1"/>
              </a:buClr>
              <a:buSzPts val="2400"/>
              <a:buFont typeface="Arial" panose="020B0604020202020204" pitchFamily="34" charset="0"/>
              <a:buChar char="•"/>
            </a:pPr>
            <a:endParaRPr lang="en-GB" sz="2400" kern="0" dirty="0">
              <a:latin typeface="Calibri"/>
              <a:ea typeface="Calibri"/>
              <a:cs typeface="Calibri"/>
              <a:sym typeface="Calibri"/>
            </a:endParaRPr>
          </a:p>
          <a:p>
            <a:pPr marL="502920" indent="-342900" defTabSz="914400">
              <a:lnSpc>
                <a:spcPct val="150000"/>
              </a:lnSpc>
              <a:spcBef>
                <a:spcPts val="0"/>
              </a:spcBef>
              <a:buClr>
                <a:schemeClr val="lt1"/>
              </a:buClr>
              <a:buSzPts val="2400"/>
              <a:buFont typeface="Arial" panose="020B0604020202020204" pitchFamily="34" charset="0"/>
              <a:buChar char="•"/>
            </a:pPr>
            <a:endParaRPr lang="en-GB" sz="2400" kern="0" dirty="0"/>
          </a:p>
        </p:txBody>
      </p:sp>
    </p:spTree>
    <p:extLst>
      <p:ext uri="{BB962C8B-B14F-4D97-AF65-F5344CB8AC3E}">
        <p14:creationId xmlns:p14="http://schemas.microsoft.com/office/powerpoint/2010/main" val="117486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0898-1E46-323F-20A6-66660894BA5F}"/>
              </a:ext>
            </a:extLst>
          </p:cNvPr>
          <p:cNvSpPr>
            <a:spLocks noGrp="1"/>
          </p:cNvSpPr>
          <p:nvPr>
            <p:ph type="title"/>
          </p:nvPr>
        </p:nvSpPr>
        <p:spPr/>
        <p:txBody>
          <a:bodyPr/>
          <a:lstStyle/>
          <a:p>
            <a:r>
              <a:rPr lang="en-US" dirty="0"/>
              <a:t>Quotation</a:t>
            </a:r>
            <a:endParaRPr lang="en-IE" dirty="0"/>
          </a:p>
        </p:txBody>
      </p:sp>
      <p:pic>
        <p:nvPicPr>
          <p:cNvPr id="5" name="Picture 4" descr="An oil lamp carried by a woman in her hands">
            <a:extLst>
              <a:ext uri="{FF2B5EF4-FFF2-40B4-BE49-F238E27FC236}">
                <a16:creationId xmlns:a16="http://schemas.microsoft.com/office/drawing/2014/main" id="{D5AE50AC-09D7-041B-ED72-24AA7D6ACCE1}"/>
              </a:ext>
            </a:extLst>
          </p:cNvPr>
          <p:cNvPicPr>
            <a:picLocks noChangeAspect="1"/>
          </p:cNvPicPr>
          <p:nvPr/>
        </p:nvPicPr>
        <p:blipFill rotWithShape="1">
          <a:blip r:embed="rId2">
            <a:duotone>
              <a:schemeClr val="accent1">
                <a:shade val="45000"/>
                <a:satMod val="135000"/>
              </a:schemeClr>
              <a:prstClr val="white"/>
            </a:duotone>
          </a:blip>
          <a:srcRect t="8305" r="9092" b="22808"/>
          <a:stretch/>
        </p:blipFill>
        <p:spPr>
          <a:xfrm>
            <a:off x="1008888" y="0"/>
            <a:ext cx="12188932" cy="6858000"/>
          </a:xfrm>
          <a:prstGeom prst="rect">
            <a:avLst/>
          </a:prstGeom>
        </p:spPr>
      </p:pic>
      <p:sp>
        <p:nvSpPr>
          <p:cNvPr id="4" name="Rectangle 3">
            <a:extLst>
              <a:ext uri="{FF2B5EF4-FFF2-40B4-BE49-F238E27FC236}">
                <a16:creationId xmlns:a16="http://schemas.microsoft.com/office/drawing/2014/main" id="{2B3FFA55-CF08-82AD-3615-B1D7583C1B12}"/>
              </a:ext>
              <a:ext uri="{C183D7F6-B498-43B3-948B-1728B52AA6E4}">
                <adec:decorative xmlns:adec="http://schemas.microsoft.com/office/drawing/2017/decorative" val="1"/>
              </a:ext>
            </a:extLst>
          </p:cNvPr>
          <p:cNvSpPr/>
          <p:nvPr/>
        </p:nvSpPr>
        <p:spPr>
          <a:xfrm>
            <a:off x="0" y="0"/>
            <a:ext cx="4064000" cy="6858000"/>
          </a:xfrm>
          <a:prstGeom prst="rect">
            <a:avLst/>
          </a:prstGeom>
          <a:solidFill>
            <a:srgbClr val="1F37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9D6FC701-1504-78A6-C4AE-9A4A6C842582}"/>
              </a:ext>
            </a:extLst>
          </p:cNvPr>
          <p:cNvSpPr txBox="1"/>
          <p:nvPr/>
        </p:nvSpPr>
        <p:spPr>
          <a:xfrm>
            <a:off x="156828" y="3575301"/>
            <a:ext cx="3685069" cy="3170099"/>
          </a:xfrm>
          <a:prstGeom prst="rect">
            <a:avLst/>
          </a:prstGeom>
          <a:noFill/>
        </p:spPr>
        <p:txBody>
          <a:bodyPr wrap="square">
            <a:spAutoFit/>
          </a:bodyPr>
          <a:lstStyle/>
          <a:p>
            <a:r>
              <a:rPr lang="en-US" sz="2200" dirty="0">
                <a:solidFill>
                  <a:schemeClr val="bg1"/>
                </a:solidFill>
              </a:rPr>
              <a:t>Widening participation benefits society as a whole.</a:t>
            </a:r>
          </a:p>
          <a:p>
            <a:r>
              <a:rPr lang="en-US" sz="2200" dirty="0">
                <a:solidFill>
                  <a:schemeClr val="bg1"/>
                </a:solidFill>
              </a:rPr>
              <a:t>Ensures:</a:t>
            </a:r>
          </a:p>
          <a:p>
            <a:pPr marL="285750" indent="-285750">
              <a:buFont typeface="Arial" panose="020B0604020202020204" pitchFamily="34" charset="0"/>
              <a:buChar char="•"/>
            </a:pPr>
            <a:r>
              <a:rPr lang="en-US" sz="2200" dirty="0">
                <a:solidFill>
                  <a:schemeClr val="bg1"/>
                </a:solidFill>
              </a:rPr>
              <a:t>Everyone’s talent and potential is </a:t>
            </a:r>
            <a:r>
              <a:rPr lang="en-US" sz="2200" dirty="0" err="1">
                <a:solidFill>
                  <a:schemeClr val="bg1"/>
                </a:solidFill>
              </a:rPr>
              <a:t>realised</a:t>
            </a:r>
            <a:r>
              <a:rPr lang="en-US" sz="2200" dirty="0">
                <a:solidFill>
                  <a:schemeClr val="bg1"/>
                </a:solidFill>
              </a:rPr>
              <a:t> and harnessed.  </a:t>
            </a:r>
          </a:p>
          <a:p>
            <a:pPr marL="285750" indent="-285750">
              <a:buFont typeface="Arial" panose="020B0604020202020204" pitchFamily="34" charset="0"/>
              <a:buChar char="•"/>
            </a:pPr>
            <a:r>
              <a:rPr lang="en-US" sz="2200" dirty="0">
                <a:solidFill>
                  <a:schemeClr val="bg1"/>
                </a:solidFill>
              </a:rPr>
              <a:t>Professions are representative of the communities they serve</a:t>
            </a:r>
            <a:r>
              <a:rPr lang="en-US" sz="2400" dirty="0">
                <a:solidFill>
                  <a:schemeClr val="bg1"/>
                </a:solidFill>
              </a:rPr>
              <a:t>.</a:t>
            </a:r>
            <a:endParaRPr lang="en-IE" sz="2400" dirty="0">
              <a:solidFill>
                <a:schemeClr val="bg1"/>
              </a:solidFill>
            </a:endParaRPr>
          </a:p>
        </p:txBody>
      </p:sp>
      <p:sp>
        <p:nvSpPr>
          <p:cNvPr id="3" name="Text Placeholder 2">
            <a:extLst>
              <a:ext uri="{FF2B5EF4-FFF2-40B4-BE49-F238E27FC236}">
                <a16:creationId xmlns:a16="http://schemas.microsoft.com/office/drawing/2014/main" id="{3276A175-539D-781D-34C2-F24D5F4841C7}"/>
              </a:ext>
            </a:extLst>
          </p:cNvPr>
          <p:cNvSpPr>
            <a:spLocks noGrp="1"/>
          </p:cNvSpPr>
          <p:nvPr>
            <p:ph type="body" idx="1"/>
          </p:nvPr>
        </p:nvSpPr>
        <p:spPr>
          <a:xfrm>
            <a:off x="103830" y="2717173"/>
            <a:ext cx="3685069" cy="914400"/>
          </a:xfrm>
        </p:spPr>
        <p:txBody>
          <a:bodyPr vert="horz" lIns="91440" tIns="45720" rIns="91440" bIns="45720" rtlCol="0" anchor="t">
            <a:normAutofit/>
          </a:bodyPr>
          <a:lstStyle/>
          <a:p>
            <a:r>
              <a:rPr lang="en-US" b="1" dirty="0">
                <a:solidFill>
                  <a:schemeClr val="bg1"/>
                </a:solidFill>
              </a:rPr>
              <a:t>Leila Janah </a:t>
            </a:r>
          </a:p>
        </p:txBody>
      </p:sp>
      <p:sp>
        <p:nvSpPr>
          <p:cNvPr id="8" name="Title 1">
            <a:extLst>
              <a:ext uri="{FF2B5EF4-FFF2-40B4-BE49-F238E27FC236}">
                <a16:creationId xmlns:a16="http://schemas.microsoft.com/office/drawing/2014/main" id="{F859166E-FAA7-5E1B-8F51-77996ACC17AB}"/>
              </a:ext>
            </a:extLst>
          </p:cNvPr>
          <p:cNvSpPr txBox="1">
            <a:spLocks/>
          </p:cNvSpPr>
          <p:nvPr/>
        </p:nvSpPr>
        <p:spPr>
          <a:xfrm>
            <a:off x="112742" y="207437"/>
            <a:ext cx="3715663" cy="32552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900" b="0" kern="1200" spc="-100" baseline="0">
                <a:solidFill>
                  <a:schemeClr val="tx1">
                    <a:lumMod val="65000"/>
                    <a:lumOff val="35000"/>
                  </a:schemeClr>
                </a:solidFill>
                <a:latin typeface="+mj-lt"/>
                <a:ea typeface="+mj-ea"/>
                <a:cs typeface="+mj-cs"/>
              </a:defRPr>
            </a:lvl1pPr>
          </a:lstStyle>
          <a:p>
            <a:r>
              <a:rPr lang="en-US" sz="4000" dirty="0">
                <a:solidFill>
                  <a:srgbClr val="FFFFFF"/>
                </a:solidFill>
              </a:rPr>
              <a:t> “Talent is equally   distributed, opportunity is not.”</a:t>
            </a:r>
            <a:br>
              <a:rPr lang="en-US" sz="3500" dirty="0">
                <a:solidFill>
                  <a:srgbClr val="FFFFFF"/>
                </a:solidFill>
              </a:rPr>
            </a:br>
            <a:r>
              <a:rPr lang="en-US" sz="3500" dirty="0">
                <a:solidFill>
                  <a:srgbClr val="FFFFFF"/>
                </a:solidFill>
              </a:rPr>
              <a:t> </a:t>
            </a:r>
            <a:br>
              <a:rPr lang="en-US" sz="3500" dirty="0">
                <a:solidFill>
                  <a:srgbClr val="FFFFFF"/>
                </a:solidFill>
              </a:rPr>
            </a:br>
            <a:endParaRPr lang="en-US" sz="3500" dirty="0">
              <a:solidFill>
                <a:srgbClr val="FFFFFF"/>
              </a:solidFill>
            </a:endParaRPr>
          </a:p>
        </p:txBody>
      </p:sp>
    </p:spTree>
    <p:extLst>
      <p:ext uri="{BB962C8B-B14F-4D97-AF65-F5344CB8AC3E}">
        <p14:creationId xmlns:p14="http://schemas.microsoft.com/office/powerpoint/2010/main" val="275334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63273" y="6064898"/>
            <a:ext cx="3056096" cy="793102"/>
          </a:xfrm>
          <a:prstGeom prst="rect">
            <a:avLst/>
          </a:prstGeom>
          <a:noFill/>
          <a:ln>
            <a:noFill/>
          </a:ln>
        </p:spPr>
      </p:pic>
      <p:sp>
        <p:nvSpPr>
          <p:cNvPr id="93" name="Google Shape;93;p1"/>
          <p:cNvSpPr txBox="1">
            <a:spLocks noGrp="1"/>
          </p:cNvSpPr>
          <p:nvPr>
            <p:ph type="title"/>
          </p:nvPr>
        </p:nvSpPr>
        <p:spPr>
          <a:xfrm>
            <a:off x="5266944" y="-516636"/>
            <a:ext cx="3005466" cy="24963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Corbel"/>
              <a:buNone/>
            </a:pPr>
            <a:r>
              <a:rPr lang="en-US" dirty="0"/>
              <a:t>Project  </a:t>
            </a:r>
            <a:r>
              <a:rPr lang="en-US" dirty="0" err="1"/>
              <a:t>AimsA</a:t>
            </a:r>
            <a:endParaRPr dirty="0"/>
          </a:p>
        </p:txBody>
      </p:sp>
      <p:sp>
        <p:nvSpPr>
          <p:cNvPr id="95" name="Google Shape;95;p1"/>
          <p:cNvSpPr txBox="1">
            <a:spLocks noGrp="1"/>
          </p:cNvSpPr>
          <p:nvPr>
            <p:ph type="body" idx="1"/>
          </p:nvPr>
        </p:nvSpPr>
        <p:spPr>
          <a:xfrm>
            <a:off x="3685032" y="1892808"/>
            <a:ext cx="7843924" cy="2933967"/>
          </a:xfrm>
          <a:prstGeom prst="rect">
            <a:avLst/>
          </a:prstGeom>
          <a:noFill/>
          <a:ln>
            <a:noFill/>
          </a:ln>
        </p:spPr>
        <p:txBody>
          <a:bodyPr spcFirstLastPara="1" wrap="square" lIns="91425" tIns="45700" rIns="91425" bIns="45700" anchor="ctr" anchorCtr="0">
            <a:noAutofit/>
          </a:bodyPr>
          <a:lstStyle/>
          <a:p>
            <a:pPr marL="1138323" indent="-457200">
              <a:lnSpc>
                <a:spcPct val="150000"/>
              </a:lnSpc>
              <a:spcBef>
                <a:spcPts val="0"/>
              </a:spcBef>
              <a:buSzPts val="2600"/>
            </a:pPr>
            <a:r>
              <a:rPr lang="en-US" sz="2400" b="0" i="0" u="none" strike="noStrike" dirty="0">
                <a:solidFill>
                  <a:schemeClr val="dk1"/>
                </a:solidFill>
                <a:latin typeface="Calibri"/>
                <a:ea typeface="Calibri"/>
                <a:cs typeface="Calibri"/>
                <a:sym typeface="Calibri"/>
              </a:rPr>
              <a:t>widen participation </a:t>
            </a:r>
            <a:endParaRPr sz="2400" dirty="0">
              <a:solidFill>
                <a:schemeClr val="dk1"/>
              </a:solidFill>
              <a:latin typeface="Calibri"/>
              <a:ea typeface="Calibri"/>
              <a:cs typeface="Calibri"/>
              <a:sym typeface="Calibri"/>
            </a:endParaRPr>
          </a:p>
          <a:p>
            <a:pPr marL="1138323" indent="-457200">
              <a:lnSpc>
                <a:spcPct val="150000"/>
              </a:lnSpc>
              <a:spcBef>
                <a:spcPts val="0"/>
              </a:spcBef>
              <a:buSzPts val="2600"/>
            </a:pPr>
            <a:r>
              <a:rPr lang="en-US" sz="2400" b="0" i="0" u="none" strike="noStrike" dirty="0">
                <a:solidFill>
                  <a:schemeClr val="dk1"/>
                </a:solidFill>
                <a:latin typeface="Calibri"/>
                <a:ea typeface="Calibri"/>
                <a:cs typeface="Calibri"/>
                <a:sym typeface="Calibri"/>
              </a:rPr>
              <a:t>promote mainstreaming of inclusion in the professions</a:t>
            </a:r>
          </a:p>
          <a:p>
            <a:pPr marL="1138323" indent="-457200">
              <a:lnSpc>
                <a:spcPct val="150000"/>
              </a:lnSpc>
              <a:spcBef>
                <a:spcPts val="0"/>
              </a:spcBef>
              <a:buSzPts val="2600"/>
            </a:pPr>
            <a:r>
              <a:rPr lang="en-US" sz="2400" dirty="0">
                <a:solidFill>
                  <a:schemeClr val="dk1"/>
                </a:solidFill>
                <a:latin typeface="Calibri"/>
                <a:ea typeface="Calibri"/>
                <a:cs typeface="Calibri"/>
                <a:sym typeface="Calibri"/>
              </a:rPr>
              <a:t>Develop transferable model of good practice for professions to support identification of areas for diversity development and planning roadmap</a:t>
            </a:r>
          </a:p>
          <a:p>
            <a:pPr marL="1138323" indent="-457200">
              <a:lnSpc>
                <a:spcPct val="150000"/>
              </a:lnSpc>
              <a:spcBef>
                <a:spcPts val="0"/>
              </a:spcBef>
              <a:buSzPts val="2600"/>
            </a:pPr>
            <a:r>
              <a:rPr lang="en-US" sz="2400" dirty="0">
                <a:solidFill>
                  <a:schemeClr val="dk1"/>
                </a:solidFill>
                <a:latin typeface="Calibri"/>
                <a:ea typeface="Calibri"/>
                <a:cs typeface="Calibri"/>
                <a:sym typeface="Calibri"/>
              </a:rPr>
              <a:t>project learning consolidated into </a:t>
            </a:r>
            <a:r>
              <a:rPr lang="en-US" sz="2400" b="1" dirty="0">
                <a:solidFill>
                  <a:schemeClr val="dk1"/>
                </a:solidFill>
                <a:latin typeface="Calibri"/>
                <a:ea typeface="Calibri"/>
                <a:cs typeface="Calibri"/>
                <a:sym typeface="Calibri"/>
              </a:rPr>
              <a:t>toolkit </a:t>
            </a:r>
            <a:r>
              <a:rPr lang="en-US" sz="2400" dirty="0">
                <a:solidFill>
                  <a:schemeClr val="dk1"/>
                </a:solidFill>
                <a:latin typeface="Calibri"/>
                <a:ea typeface="Calibri"/>
                <a:cs typeface="Calibri"/>
                <a:sym typeface="Calibri"/>
              </a:rPr>
              <a:t>and </a:t>
            </a:r>
            <a:r>
              <a:rPr lang="en-US" sz="2400" b="1" dirty="0">
                <a:solidFill>
                  <a:schemeClr val="dk1"/>
                </a:solidFill>
                <a:latin typeface="Calibri"/>
                <a:ea typeface="Calibri"/>
                <a:cs typeface="Calibri"/>
                <a:sym typeface="Calibri"/>
              </a:rPr>
              <a:t>micro-credential </a:t>
            </a:r>
            <a:r>
              <a:rPr lang="en-US" sz="2400" dirty="0">
                <a:solidFill>
                  <a:schemeClr val="dk1"/>
                </a:solidFill>
                <a:latin typeface="Calibri"/>
                <a:ea typeface="Calibri"/>
                <a:cs typeface="Calibri"/>
                <a:sym typeface="Calibri"/>
              </a:rPr>
              <a:t>training for employers</a:t>
            </a:r>
          </a:p>
        </p:txBody>
      </p:sp>
      <p:pic>
        <p:nvPicPr>
          <p:cNvPr id="96" name="Google Shape;96;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529109" y="6147829"/>
            <a:ext cx="1182727" cy="560881"/>
          </a:xfrm>
          <a:prstGeom prst="rect">
            <a:avLst/>
          </a:prstGeom>
          <a:noFill/>
          <a:ln>
            <a:noFill/>
          </a:ln>
        </p:spPr>
      </p:pic>
      <p:pic>
        <p:nvPicPr>
          <p:cNvPr id="9" name="Picture Placeholder 5">
            <a:extLst>
              <a:ext uri="{FF2B5EF4-FFF2-40B4-BE49-F238E27FC236}">
                <a16:creationId xmlns:a16="http://schemas.microsoft.com/office/drawing/2014/main" id="{4ABAF162-4AC4-F3E4-D813-4FEE8B395C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6525" t="-386" b="10520"/>
          <a:stretch/>
        </p:blipFill>
        <p:spPr>
          <a:xfrm>
            <a:off x="-3716720" y="-100942"/>
            <a:ext cx="7238358" cy="6958942"/>
          </a:xfrm>
          <a:prstGeom prst="rect">
            <a:avLst/>
          </a:prstGeom>
          <a:noFill/>
          <a:ln>
            <a:noFill/>
          </a:ln>
        </p:spPr>
      </p:pic>
      <p:sp>
        <p:nvSpPr>
          <p:cNvPr id="12" name="Title 1">
            <a:extLst>
              <a:ext uri="{FF2B5EF4-FFF2-40B4-BE49-F238E27FC236}">
                <a16:creationId xmlns:a16="http://schemas.microsoft.com/office/drawing/2014/main" id="{2DE676E5-D950-DC78-C989-5E31C605665B}"/>
              </a:ext>
            </a:extLst>
          </p:cNvPr>
          <p:cNvSpPr txBox="1">
            <a:spLocks/>
          </p:cNvSpPr>
          <p:nvPr/>
        </p:nvSpPr>
        <p:spPr>
          <a:xfrm>
            <a:off x="4270195" y="171609"/>
            <a:ext cx="4998963" cy="1255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r>
              <a:rPr lang="en-US" b="1" dirty="0">
                <a:solidFill>
                  <a:srgbClr val="002060"/>
                </a:solidFill>
              </a:rPr>
              <a:t>Project Aims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36C39DCA-DC77-07EE-10DC-CF45F1EC0341}"/>
              </a:ext>
              <a:ext uri="{C183D7F6-B498-43B3-948B-1728B52AA6E4}">
                <adec:decorative xmlns:adec="http://schemas.microsoft.com/office/drawing/2017/decorative" val="1"/>
              </a:ext>
            </a:extLst>
          </p:cNvPr>
          <p:cNvSpPr/>
          <p:nvPr/>
        </p:nvSpPr>
        <p:spPr>
          <a:xfrm>
            <a:off x="0" y="0"/>
            <a:ext cx="12191999" cy="69837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5" name="Rectangle 44">
            <a:extLst>
              <a:ext uri="{FF2B5EF4-FFF2-40B4-BE49-F238E27FC236}">
                <a16:creationId xmlns:a16="http://schemas.microsoft.com/office/drawing/2014/main" id="{307FBB51-9C3A-6679-BFDF-C5FAC02BC20F}"/>
              </a:ext>
              <a:ext uri="{C183D7F6-B498-43B3-948B-1728B52AA6E4}">
                <adec:decorative xmlns:adec="http://schemas.microsoft.com/office/drawing/2017/decorative" val="1"/>
              </a:ext>
            </a:extLst>
          </p:cNvPr>
          <p:cNvSpPr/>
          <p:nvPr/>
        </p:nvSpPr>
        <p:spPr>
          <a:xfrm>
            <a:off x="0" y="0"/>
            <a:ext cx="12192000" cy="6983700"/>
          </a:xfrm>
          <a:prstGeom prst="rect">
            <a:avLst/>
          </a:prstGeom>
          <a:solidFill>
            <a:srgbClr val="4472C4">
              <a:alpha val="62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48" name="Picture 47">
            <a:extLst>
              <a:ext uri="{FF2B5EF4-FFF2-40B4-BE49-F238E27FC236}">
                <a16:creationId xmlns:a16="http://schemas.microsoft.com/office/drawing/2014/main" id="{05725C0E-9093-EDD6-E140-DD3BCAD291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6625" y="1467503"/>
            <a:ext cx="7873204" cy="6629627"/>
          </a:xfrm>
          <a:prstGeom prst="rect">
            <a:avLst/>
          </a:prstGeom>
        </p:spPr>
      </p:pic>
      <p:sp>
        <p:nvSpPr>
          <p:cNvPr id="40" name="Rectangle 39">
            <a:extLst>
              <a:ext uri="{FF2B5EF4-FFF2-40B4-BE49-F238E27FC236}">
                <a16:creationId xmlns:a16="http://schemas.microsoft.com/office/drawing/2014/main" id="{20F72ADA-EF4D-F518-C012-1994358FFD06}"/>
              </a:ext>
              <a:ext uri="{C183D7F6-B498-43B3-948B-1728B52AA6E4}">
                <adec:decorative xmlns:adec="http://schemas.microsoft.com/office/drawing/2017/decorative" val="1"/>
              </a:ext>
            </a:extLst>
          </p:cNvPr>
          <p:cNvSpPr/>
          <p:nvPr/>
        </p:nvSpPr>
        <p:spPr>
          <a:xfrm>
            <a:off x="6890422" y="0"/>
            <a:ext cx="5301577" cy="568334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23B33399-6039-6743-5A46-5C8200F6B217}"/>
              </a:ext>
              <a:ext uri="{C183D7F6-B498-43B3-948B-1728B52AA6E4}">
                <adec:decorative xmlns:adec="http://schemas.microsoft.com/office/drawing/2017/decorative" val="1"/>
              </a:ext>
            </a:extLst>
          </p:cNvPr>
          <p:cNvSpPr/>
          <p:nvPr/>
        </p:nvSpPr>
        <p:spPr>
          <a:xfrm>
            <a:off x="15887" y="-14474"/>
            <a:ext cx="2953637" cy="3405495"/>
          </a:xfrm>
          <a:prstGeom prst="rect">
            <a:avLst/>
          </a:prstGeom>
          <a:solidFill>
            <a:srgbClr val="1F37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Title 50">
            <a:extLst>
              <a:ext uri="{FF2B5EF4-FFF2-40B4-BE49-F238E27FC236}">
                <a16:creationId xmlns:a16="http://schemas.microsoft.com/office/drawing/2014/main" id="{C32AB52A-8701-7899-B259-A5B26810C20E}"/>
              </a:ext>
            </a:extLst>
          </p:cNvPr>
          <p:cNvSpPr>
            <a:spLocks noGrp="1"/>
          </p:cNvSpPr>
          <p:nvPr>
            <p:ph type="title" idx="4294967295"/>
          </p:nvPr>
        </p:nvSpPr>
        <p:spPr>
          <a:xfrm>
            <a:off x="6958025" y="-322341"/>
            <a:ext cx="5301577" cy="1499616"/>
          </a:xfrm>
        </p:spPr>
        <p:txBody>
          <a:bodyPr>
            <a:normAutofit/>
          </a:bodyPr>
          <a:lstStyle/>
          <a:p>
            <a:r>
              <a:rPr lang="en-US" sz="4000" cap="none" dirty="0">
                <a:latin typeface="Corbel" panose="020B0503020204020204" pitchFamily="34" charset="0"/>
              </a:rPr>
              <a:t>Access Barriers</a:t>
            </a:r>
            <a:endParaRPr lang="en-IE" sz="4000" cap="none" dirty="0">
              <a:latin typeface="Corbel" panose="020B0503020204020204" pitchFamily="34" charset="0"/>
            </a:endParaRPr>
          </a:p>
        </p:txBody>
      </p:sp>
      <p:sp>
        <p:nvSpPr>
          <p:cNvPr id="4" name="TextBox 3">
            <a:extLst>
              <a:ext uri="{FF2B5EF4-FFF2-40B4-BE49-F238E27FC236}">
                <a16:creationId xmlns:a16="http://schemas.microsoft.com/office/drawing/2014/main" id="{D60E4C3A-54FD-8FD4-6DA7-54A410887F94}"/>
              </a:ext>
            </a:extLst>
          </p:cNvPr>
          <p:cNvSpPr txBox="1"/>
          <p:nvPr/>
        </p:nvSpPr>
        <p:spPr>
          <a:xfrm>
            <a:off x="146922" y="133240"/>
            <a:ext cx="2953637" cy="3093154"/>
          </a:xfrm>
          <a:prstGeom prst="rect">
            <a:avLst/>
          </a:prstGeom>
          <a:noFill/>
        </p:spPr>
        <p:txBody>
          <a:bodyPr wrap="square">
            <a:spAutoFit/>
          </a:bodyPr>
          <a:lstStyle/>
          <a:p>
            <a:r>
              <a:rPr lang="en-US" sz="2500" b="1" cap="none" dirty="0">
                <a:solidFill>
                  <a:schemeClr val="bg1"/>
                </a:solidFill>
                <a:latin typeface="Corbel" panose="020B0503020204020204" pitchFamily="34" charset="0"/>
              </a:rPr>
              <a:t>Mapping the Professional Journey </a:t>
            </a:r>
          </a:p>
          <a:p>
            <a:r>
              <a:rPr lang="en-US" sz="2400" dirty="0">
                <a:solidFill>
                  <a:schemeClr val="bg1"/>
                </a:solidFill>
                <a:latin typeface="Corbel" panose="020B0503020204020204" pitchFamily="34" charset="0"/>
              </a:rPr>
              <a:t>Purpose:</a:t>
            </a:r>
            <a:endParaRPr lang="en-US" sz="2400" cap="none" dirty="0">
              <a:solidFill>
                <a:schemeClr val="bg1"/>
              </a:solidFill>
              <a:latin typeface="Corbel" panose="020B0503020204020204" pitchFamily="34" charset="0"/>
            </a:endParaRPr>
          </a:p>
          <a:p>
            <a:pPr marL="285750" indent="-285750">
              <a:buFont typeface="Arial" panose="020B0604020202020204" pitchFamily="34" charset="0"/>
              <a:buChar char="•"/>
            </a:pPr>
            <a:r>
              <a:rPr lang="en-US" sz="2400" dirty="0">
                <a:solidFill>
                  <a:schemeClr val="bg1"/>
                </a:solidFill>
                <a:latin typeface="Corbel" panose="020B0503020204020204" pitchFamily="34" charset="0"/>
              </a:rPr>
              <a:t>Identify and factor in key barriers.</a:t>
            </a:r>
          </a:p>
          <a:p>
            <a:pPr marL="285750" indent="-285750">
              <a:buFont typeface="Arial" panose="020B0604020202020204" pitchFamily="34" charset="0"/>
              <a:buChar char="•"/>
            </a:pPr>
            <a:r>
              <a:rPr lang="en-US" sz="2400" dirty="0">
                <a:solidFill>
                  <a:schemeClr val="bg1"/>
                </a:solidFill>
                <a:latin typeface="Corbel" panose="020B0503020204020204" pitchFamily="34" charset="0"/>
              </a:rPr>
              <a:t>Ensures initiatives are holistic.</a:t>
            </a:r>
            <a:endParaRPr lang="en-IE" sz="2400" dirty="0">
              <a:solidFill>
                <a:schemeClr val="bg1"/>
              </a:solidFill>
            </a:endParaRPr>
          </a:p>
        </p:txBody>
      </p:sp>
      <p:sp>
        <p:nvSpPr>
          <p:cNvPr id="39" name="TextBox 38">
            <a:extLst>
              <a:ext uri="{FF2B5EF4-FFF2-40B4-BE49-F238E27FC236}">
                <a16:creationId xmlns:a16="http://schemas.microsoft.com/office/drawing/2014/main" id="{966841A1-85AD-4836-3C79-738C4BA02BA6}"/>
              </a:ext>
            </a:extLst>
          </p:cNvPr>
          <p:cNvSpPr txBox="1"/>
          <p:nvPr/>
        </p:nvSpPr>
        <p:spPr>
          <a:xfrm>
            <a:off x="6958024" y="177282"/>
            <a:ext cx="5166372" cy="5274329"/>
          </a:xfrm>
          <a:prstGeom prst="rect">
            <a:avLst/>
          </a:prstGeom>
          <a:noFill/>
        </p:spPr>
        <p:txBody>
          <a:bodyPr wrap="square">
            <a:spAutoFit/>
          </a:bodyPr>
          <a:lstStyle/>
          <a:p>
            <a:pPr>
              <a:lnSpc>
                <a:spcPts val="3700"/>
              </a:lnSpc>
            </a:pPr>
            <a:endParaRPr lang="en-US" sz="2400" dirty="0">
              <a:latin typeface="Corbel" panose="020B0503020204020204" pitchFamily="34" charset="0"/>
              <a:cs typeface="Calibri" panose="020F0502020204030204" pitchFamily="34" charset="0"/>
            </a:endParaRP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Social inhibitors/lack of resources and supports – social capital.</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Lack of peer role models/mentors.</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Accommodation issues.</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Studying whilst working.</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Have to apply for financial support.</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Disability or learning difficulty.</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Medical or mental health condition.</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Caring responsibilities. </a:t>
            </a:r>
          </a:p>
          <a:p>
            <a:pPr marL="285750" indent="-285750">
              <a:lnSpc>
                <a:spcPts val="3700"/>
              </a:lnSpc>
              <a:buFont typeface="Arial" panose="020B0604020202020204" pitchFamily="34" charset="0"/>
              <a:buChar char="•"/>
            </a:pPr>
            <a:r>
              <a:rPr lang="en-US" sz="2400" dirty="0">
                <a:latin typeface="Calibri" panose="020F0502020204030204" pitchFamily="34" charset="0"/>
                <a:cs typeface="Calibri" panose="020F0502020204030204" pitchFamily="34" charset="0"/>
              </a:rPr>
              <a:t>English as a Second Language.</a:t>
            </a:r>
          </a:p>
        </p:txBody>
      </p:sp>
      <p:pic>
        <p:nvPicPr>
          <p:cNvPr id="25" name="Picture 24">
            <a:extLst>
              <a:ext uri="{FF2B5EF4-FFF2-40B4-BE49-F238E27FC236}">
                <a16:creationId xmlns:a16="http://schemas.microsoft.com/office/drawing/2014/main" id="{A1474ADD-9DA5-CBE0-5093-6AD8456DBD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73820" y="5618279"/>
            <a:ext cx="2478829" cy="1430491"/>
          </a:xfrm>
          <a:prstGeom prst="rect">
            <a:avLst/>
          </a:prstGeom>
        </p:spPr>
      </p:pic>
      <p:pic>
        <p:nvPicPr>
          <p:cNvPr id="27" name="Picture 26">
            <a:extLst>
              <a:ext uri="{FF2B5EF4-FFF2-40B4-BE49-F238E27FC236}">
                <a16:creationId xmlns:a16="http://schemas.microsoft.com/office/drawing/2014/main" id="{E67248E7-906B-A0AE-C1F1-15493834F9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3839" y="5679482"/>
            <a:ext cx="1065570" cy="956238"/>
          </a:xfrm>
          <a:prstGeom prst="rect">
            <a:avLst/>
          </a:prstGeom>
        </p:spPr>
      </p:pic>
      <p:pic>
        <p:nvPicPr>
          <p:cNvPr id="33" name="Picture 32">
            <a:extLst>
              <a:ext uri="{FF2B5EF4-FFF2-40B4-BE49-F238E27FC236}">
                <a16:creationId xmlns:a16="http://schemas.microsoft.com/office/drawing/2014/main" id="{D30A4B40-19A7-3718-D3CD-CB438850EBE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618329" y="1123301"/>
            <a:ext cx="1783779" cy="1507851"/>
          </a:xfrm>
          <a:prstGeom prst="rect">
            <a:avLst/>
          </a:prstGeom>
        </p:spPr>
      </p:pic>
      <p:pic>
        <p:nvPicPr>
          <p:cNvPr id="35" name="Picture 34">
            <a:extLst>
              <a:ext uri="{FF2B5EF4-FFF2-40B4-BE49-F238E27FC236}">
                <a16:creationId xmlns:a16="http://schemas.microsoft.com/office/drawing/2014/main" id="{56056F56-3EC1-06E9-7FCA-B5D2C585F76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40347" y="3739001"/>
            <a:ext cx="986064" cy="1153712"/>
          </a:xfrm>
          <a:prstGeom prst="rect">
            <a:avLst/>
          </a:prstGeom>
        </p:spPr>
      </p:pic>
      <p:pic>
        <p:nvPicPr>
          <p:cNvPr id="37" name="Picture 36">
            <a:extLst>
              <a:ext uri="{FF2B5EF4-FFF2-40B4-BE49-F238E27FC236}">
                <a16:creationId xmlns:a16="http://schemas.microsoft.com/office/drawing/2014/main" id="{027654EE-5661-F308-349E-75EE3BFEF56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44889" y="4064812"/>
            <a:ext cx="1052334" cy="1101080"/>
          </a:xfrm>
          <a:prstGeom prst="rect">
            <a:avLst/>
          </a:prstGeom>
        </p:spPr>
      </p:pic>
    </p:spTree>
    <p:extLst>
      <p:ext uri="{BB962C8B-B14F-4D97-AF65-F5344CB8AC3E}">
        <p14:creationId xmlns:p14="http://schemas.microsoft.com/office/powerpoint/2010/main" val="41930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4" name="Rectangle 3">
            <a:extLst>
              <a:ext uri="{FF2B5EF4-FFF2-40B4-BE49-F238E27FC236}">
                <a16:creationId xmlns:a16="http://schemas.microsoft.com/office/drawing/2014/main" id="{5355DB44-1E20-31B6-4335-6AD187ADA28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3" name="Google Shape;303;p2"/>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427A"/>
              </a:buClr>
              <a:buSzPts val="3200"/>
              <a:buFont typeface="Corbel"/>
              <a:buNone/>
            </a:pPr>
            <a:r>
              <a:rPr lang="en-US">
                <a:solidFill>
                  <a:srgbClr val="00427A"/>
                </a:solidFill>
              </a:rPr>
              <a:t>Steps to professional success</a:t>
            </a:r>
            <a:endParaRPr>
              <a:solidFill>
                <a:srgbClr val="00427A"/>
              </a:solidFill>
            </a:endParaRPr>
          </a:p>
        </p:txBody>
      </p:sp>
      <p:pic>
        <p:nvPicPr>
          <p:cNvPr id="304" name="Google Shape;304;p2" descr="An image depicting the pathway to the profession steps with the following text: Pathways to the&#10;Professions. Tackling diversity barriers to early career progression. Steps: 1. Outreach.&#10;Profession awareness activities through role modelling to develop confidence and aspiration of&#10;primary and post primary students. Information and guidance to build community capacity. 2.&#10;University. Embedding University for All principles to mainstream inclusion. Financial, personal&#10;and academic support to aid student success in their professional programmes. 3. Mentorship.&#10;Mentoring opportunities for students and graduates to build confidence and connections. 4.&#10;Early career progression. Opportunities within the professions such as internships, placements&#10;and networking to build confidence and ensure easy transition into professions. 5. Inclusive&#10;workplaces. Professional learning opportunities to champion inclusion within the professions."/>
          <p:cNvPicPr preferRelativeResize="0"/>
          <p:nvPr/>
        </p:nvPicPr>
        <p:blipFill>
          <a:blip r:embed="rId3">
            <a:alphaModFix/>
          </a:blip>
          <a:stretch>
            <a:fillRect/>
          </a:stretch>
        </p:blipFill>
        <p:spPr>
          <a:xfrm>
            <a:off x="256032" y="276582"/>
            <a:ext cx="11661422" cy="6304835"/>
          </a:xfrm>
          <a:prstGeom prst="rect">
            <a:avLst/>
          </a:prstGeom>
          <a:noFill/>
          <a:ln>
            <a:noFill/>
          </a:ln>
        </p:spPr>
      </p:pic>
      <p:sp>
        <p:nvSpPr>
          <p:cNvPr id="2" name="Rectangle 1">
            <a:extLst>
              <a:ext uri="{FF2B5EF4-FFF2-40B4-BE49-F238E27FC236}">
                <a16:creationId xmlns:a16="http://schemas.microsoft.com/office/drawing/2014/main" id="{3338D345-828C-64E1-FE0D-7228A4574506}"/>
              </a:ext>
              <a:ext uri="{C183D7F6-B498-43B3-948B-1728B52AA6E4}">
                <adec:decorative xmlns:adec="http://schemas.microsoft.com/office/drawing/2017/decorative" val="1"/>
              </a:ext>
            </a:extLst>
          </p:cNvPr>
          <p:cNvSpPr/>
          <p:nvPr/>
        </p:nvSpPr>
        <p:spPr>
          <a:xfrm>
            <a:off x="274546" y="1579649"/>
            <a:ext cx="3794760" cy="4480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7FE64AA4-0B0A-80EE-1D13-C587F57145FE}"/>
              </a:ext>
              <a:ext uri="{C183D7F6-B498-43B3-948B-1728B52AA6E4}">
                <adec:decorative xmlns:adec="http://schemas.microsoft.com/office/drawing/2017/decorative" val="1"/>
              </a:ext>
            </a:extLst>
          </p:cNvPr>
          <p:cNvSpPr/>
          <p:nvPr/>
        </p:nvSpPr>
        <p:spPr>
          <a:xfrm>
            <a:off x="256032" y="1856232"/>
            <a:ext cx="2962656" cy="3657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58667" y="224288"/>
            <a:ext cx="3662858" cy="1087615"/>
          </a:xfrm>
          <a:prstGeom prst="rect">
            <a:avLst/>
          </a:prstGeom>
          <a:noFill/>
          <a:ln>
            <a:noFill/>
          </a:ln>
        </p:spPr>
      </p:pic>
      <p:sp>
        <p:nvSpPr>
          <p:cNvPr id="116" name="Google Shape;116;p48"/>
          <p:cNvSpPr txBox="1">
            <a:spLocks noGrp="1"/>
          </p:cNvSpPr>
          <p:nvPr>
            <p:ph type="title"/>
          </p:nvPr>
        </p:nvSpPr>
        <p:spPr>
          <a:xfrm>
            <a:off x="277230" y="0"/>
            <a:ext cx="2834640" cy="237744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Corbel"/>
              <a:buNone/>
            </a:pPr>
            <a:r>
              <a:rPr lang="en-US" dirty="0"/>
              <a:t>Early Career Progression initiatives</a:t>
            </a:r>
            <a:endParaRPr dirty="0"/>
          </a:p>
        </p:txBody>
      </p:sp>
      <p:sp>
        <p:nvSpPr>
          <p:cNvPr id="117" name="Google Shape;117;p48"/>
          <p:cNvSpPr txBox="1">
            <a:spLocks noGrp="1"/>
          </p:cNvSpPr>
          <p:nvPr>
            <p:ph type="body" idx="1"/>
          </p:nvPr>
        </p:nvSpPr>
        <p:spPr>
          <a:xfrm>
            <a:off x="3867912" y="2752344"/>
            <a:ext cx="7843924" cy="2933967"/>
          </a:xfrm>
          <a:prstGeom prst="rect">
            <a:avLst/>
          </a:prstGeom>
          <a:no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SzPts val="2600"/>
              <a:buNone/>
            </a:pPr>
            <a:endParaRPr sz="2600" b="1" dirty="0"/>
          </a:p>
          <a:p>
            <a:pPr marL="0" lvl="0" indent="0" algn="l" rtl="0">
              <a:lnSpc>
                <a:spcPct val="150000"/>
              </a:lnSpc>
              <a:spcBef>
                <a:spcPts val="0"/>
              </a:spcBef>
              <a:spcAft>
                <a:spcPts val="0"/>
              </a:spcAft>
              <a:buSzPts val="2600"/>
              <a:buNone/>
            </a:pPr>
            <a:r>
              <a:rPr lang="en-US" sz="2400" dirty="0">
                <a:solidFill>
                  <a:schemeClr val="dk1"/>
                </a:solidFill>
                <a:latin typeface="Calibri"/>
                <a:ea typeface="Calibri"/>
                <a:cs typeface="Calibri"/>
                <a:sym typeface="Calibri"/>
              </a:rPr>
              <a:t>Opportunities within the professions such as:</a:t>
            </a:r>
            <a:endParaRPr sz="2400" dirty="0"/>
          </a:p>
          <a:p>
            <a:pPr marL="457200" lvl="0" indent="-457200" algn="l" rtl="0">
              <a:lnSpc>
                <a:spcPct val="150000"/>
              </a:lnSpc>
              <a:spcBef>
                <a:spcPts val="0"/>
              </a:spcBef>
              <a:spcAft>
                <a:spcPts val="0"/>
              </a:spcAft>
              <a:buSzPts val="2600"/>
              <a:buChar char="●"/>
            </a:pPr>
            <a:r>
              <a:rPr lang="en-US" sz="2400" dirty="0">
                <a:solidFill>
                  <a:schemeClr val="dk1"/>
                </a:solidFill>
                <a:latin typeface="Calibri"/>
                <a:ea typeface="Calibri"/>
                <a:cs typeface="Calibri"/>
                <a:sym typeface="Calibri"/>
              </a:rPr>
              <a:t>Mentoring</a:t>
            </a:r>
            <a:endParaRPr sz="2400" dirty="0"/>
          </a:p>
          <a:p>
            <a:pPr marL="457200" lvl="0" indent="-457200" algn="l" rtl="0">
              <a:lnSpc>
                <a:spcPct val="150000"/>
              </a:lnSpc>
              <a:spcBef>
                <a:spcPts val="0"/>
              </a:spcBef>
              <a:spcAft>
                <a:spcPts val="0"/>
              </a:spcAft>
              <a:buSzPts val="2600"/>
              <a:buChar char="●"/>
            </a:pPr>
            <a:r>
              <a:rPr lang="en-US" sz="2400" dirty="0">
                <a:solidFill>
                  <a:schemeClr val="dk1"/>
                </a:solidFill>
                <a:latin typeface="Calibri"/>
                <a:ea typeface="Calibri"/>
                <a:cs typeface="Calibri"/>
                <a:sym typeface="Calibri"/>
              </a:rPr>
              <a:t>Internships and work placements and</a:t>
            </a:r>
            <a:endParaRPr sz="2400" dirty="0"/>
          </a:p>
          <a:p>
            <a:pPr marL="457200" lvl="0" indent="-457200" algn="l" rtl="0">
              <a:lnSpc>
                <a:spcPct val="150000"/>
              </a:lnSpc>
              <a:spcBef>
                <a:spcPts val="0"/>
              </a:spcBef>
              <a:spcAft>
                <a:spcPts val="0"/>
              </a:spcAft>
              <a:buSzPts val="2600"/>
              <a:buChar char="●"/>
            </a:pPr>
            <a:r>
              <a:rPr lang="en-US" sz="2400" dirty="0">
                <a:solidFill>
                  <a:schemeClr val="dk1"/>
                </a:solidFill>
                <a:latin typeface="Calibri"/>
                <a:ea typeface="Calibri"/>
                <a:cs typeface="Calibri"/>
                <a:sym typeface="Calibri"/>
              </a:rPr>
              <a:t>Networking </a:t>
            </a:r>
            <a:endParaRPr sz="2400" dirty="0"/>
          </a:p>
          <a:p>
            <a:pPr marL="0" lvl="0" indent="0" algn="l" rtl="0">
              <a:lnSpc>
                <a:spcPct val="150000"/>
              </a:lnSpc>
              <a:spcBef>
                <a:spcPts val="0"/>
              </a:spcBef>
              <a:spcAft>
                <a:spcPts val="0"/>
              </a:spcAft>
              <a:buSzPts val="2600"/>
              <a:buNone/>
            </a:pPr>
            <a:r>
              <a:rPr lang="en-US" sz="2400" dirty="0">
                <a:solidFill>
                  <a:schemeClr val="dk1"/>
                </a:solidFill>
                <a:latin typeface="Calibri"/>
                <a:ea typeface="Calibri"/>
                <a:cs typeface="Calibri"/>
                <a:sym typeface="Calibri"/>
              </a:rPr>
              <a:t>to build confidence and ensure easy transition into professions</a:t>
            </a:r>
            <a:endParaRPr sz="2400" dirty="0"/>
          </a:p>
          <a:p>
            <a:pPr marL="0" lvl="0" indent="0" algn="l" rtl="0">
              <a:lnSpc>
                <a:spcPct val="150000"/>
              </a:lnSpc>
              <a:spcBef>
                <a:spcPts val="0"/>
              </a:spcBef>
              <a:spcAft>
                <a:spcPts val="0"/>
              </a:spcAft>
              <a:buSzPts val="2600"/>
              <a:buNone/>
            </a:pPr>
            <a:r>
              <a:rPr lang="en-US" sz="2400" dirty="0">
                <a:solidFill>
                  <a:schemeClr val="dk1"/>
                </a:solidFill>
                <a:latin typeface="Calibri"/>
                <a:ea typeface="Calibri"/>
                <a:cs typeface="Calibri"/>
                <a:sym typeface="Calibri"/>
              </a:rPr>
              <a:t>Collaborative initiatives e.g. with collaboration between UCD Access and Lifelong Learning, UCD Careers and UCD Alumni Relations.</a:t>
            </a:r>
            <a:endParaRPr sz="2400" dirty="0"/>
          </a:p>
          <a:p>
            <a:pPr marL="0" lvl="0" indent="0" algn="l" rtl="0">
              <a:lnSpc>
                <a:spcPct val="150000"/>
              </a:lnSpc>
              <a:spcBef>
                <a:spcPts val="0"/>
              </a:spcBef>
              <a:spcAft>
                <a:spcPts val="0"/>
              </a:spcAft>
              <a:buSzPts val="2600"/>
              <a:buNone/>
            </a:pPr>
            <a:endParaRPr sz="2600" dirty="0">
              <a:solidFill>
                <a:schemeClr val="dk1"/>
              </a:solidFill>
              <a:latin typeface="Calibri"/>
              <a:ea typeface="Calibri"/>
              <a:cs typeface="Calibri"/>
              <a:sym typeface="Calibri"/>
            </a:endParaRPr>
          </a:p>
          <a:p>
            <a:pPr marL="0" lvl="0" indent="0" algn="l" rtl="0">
              <a:lnSpc>
                <a:spcPct val="150000"/>
              </a:lnSpc>
              <a:spcBef>
                <a:spcPts val="0"/>
              </a:spcBef>
              <a:spcAft>
                <a:spcPts val="0"/>
              </a:spcAft>
              <a:buSzPts val="2600"/>
              <a:buNone/>
            </a:pPr>
            <a:endParaRPr dirty="0"/>
          </a:p>
        </p:txBody>
      </p:sp>
      <p:pic>
        <p:nvPicPr>
          <p:cNvPr id="118" name="Google Shape;118;p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529109" y="6147829"/>
            <a:ext cx="1182727" cy="560881"/>
          </a:xfrm>
          <a:prstGeom prst="rect">
            <a:avLst/>
          </a:prstGeom>
          <a:noFill/>
          <a:ln>
            <a:noFill/>
          </a:ln>
        </p:spPr>
      </p:pic>
      <p:pic>
        <p:nvPicPr>
          <p:cNvPr id="2" name="Picture 1">
            <a:extLst>
              <a:ext uri="{FF2B5EF4-FFF2-40B4-BE49-F238E27FC236}">
                <a16:creationId xmlns:a16="http://schemas.microsoft.com/office/drawing/2014/main" id="{E8D6C14B-B5A7-ADF9-F788-6F51A1BAF3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75857" y="6180349"/>
            <a:ext cx="560881" cy="560881"/>
          </a:xfrm>
          <a:prstGeom prst="rect">
            <a:avLst/>
          </a:prstGeom>
        </p:spPr>
      </p:pic>
      <p:pic>
        <p:nvPicPr>
          <p:cNvPr id="5" name="Picture 4">
            <a:extLst>
              <a:ext uri="{FF2B5EF4-FFF2-40B4-BE49-F238E27FC236}">
                <a16:creationId xmlns:a16="http://schemas.microsoft.com/office/drawing/2014/main" id="{18F77074-B022-426D-1D54-8019F1FE4C2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4373" y="2646573"/>
            <a:ext cx="2895603" cy="162877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7C6842D9-62DE-D99A-415E-8EC9CE5C81B4}"/>
            </a:ext>
          </a:extLst>
        </p:cNvPr>
        <p:cNvGrpSpPr/>
        <p:nvPr/>
      </p:nvGrpSpPr>
      <p:grpSpPr>
        <a:xfrm>
          <a:off x="0" y="0"/>
          <a:ext cx="0" cy="0"/>
          <a:chOff x="0" y="0"/>
          <a:chExt cx="0" cy="0"/>
        </a:xfrm>
      </p:grpSpPr>
      <p:sp>
        <p:nvSpPr>
          <p:cNvPr id="124" name="Google Shape;124;p4">
            <a:extLst>
              <a:ext uri="{FF2B5EF4-FFF2-40B4-BE49-F238E27FC236}">
                <a16:creationId xmlns:a16="http://schemas.microsoft.com/office/drawing/2014/main" id="{003DE796-4DE4-3E17-9452-EF9286C0FD38}"/>
              </a:ext>
              <a:ext uri="{C183D7F6-B498-43B3-948B-1728B52AA6E4}">
                <adec:decorative xmlns:adec="http://schemas.microsoft.com/office/drawing/2017/decorative" val="1"/>
              </a:ext>
            </a:extLst>
          </p:cNvPr>
          <p:cNvSpPr/>
          <p:nvPr/>
        </p:nvSpPr>
        <p:spPr>
          <a:xfrm>
            <a:off x="1" y="758952"/>
            <a:ext cx="3443590" cy="533095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25" name="Google Shape;125;p4" descr="A group of people standing outside">
            <a:extLst>
              <a:ext uri="{FF2B5EF4-FFF2-40B4-BE49-F238E27FC236}">
                <a16:creationId xmlns:a16="http://schemas.microsoft.com/office/drawing/2014/main" id="{E6C56875-D12B-134E-F37C-0026A985BE89}"/>
              </a:ext>
            </a:extLst>
          </p:cNvPr>
          <p:cNvPicPr preferRelativeResize="0"/>
          <p:nvPr/>
        </p:nvPicPr>
        <p:blipFill rotWithShape="1">
          <a:blip r:embed="rId3">
            <a:alphaModFix/>
          </a:blip>
          <a:srcRect t="959" b="14455"/>
          <a:stretch/>
        </p:blipFill>
        <p:spPr>
          <a:xfrm>
            <a:off x="20" y="-4567"/>
            <a:ext cx="12191980" cy="6857990"/>
          </a:xfrm>
          <a:prstGeom prst="rect">
            <a:avLst/>
          </a:prstGeom>
          <a:noFill/>
          <a:ln>
            <a:noFill/>
          </a:ln>
        </p:spPr>
      </p:pic>
      <p:sp>
        <p:nvSpPr>
          <p:cNvPr id="2" name="Rectangle 1">
            <a:extLst>
              <a:ext uri="{FF2B5EF4-FFF2-40B4-BE49-F238E27FC236}">
                <a16:creationId xmlns:a16="http://schemas.microsoft.com/office/drawing/2014/main" id="{8B762C08-EB71-6923-D0A7-026D94939D96}"/>
              </a:ext>
              <a:ext uri="{C183D7F6-B498-43B3-948B-1728B52AA6E4}">
                <adec:decorative xmlns:adec="http://schemas.microsoft.com/office/drawing/2017/decorative" val="1"/>
              </a:ext>
            </a:extLst>
          </p:cNvPr>
          <p:cNvSpPr/>
          <p:nvPr/>
        </p:nvSpPr>
        <p:spPr>
          <a:xfrm>
            <a:off x="11288" y="1049645"/>
            <a:ext cx="3649359" cy="5181822"/>
          </a:xfrm>
          <a:prstGeom prst="rect">
            <a:avLst/>
          </a:prstGeom>
          <a:solidFill>
            <a:srgbClr val="1F37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7" name="Google Shape;127;p4">
            <a:extLst>
              <a:ext uri="{FF2B5EF4-FFF2-40B4-BE49-F238E27FC236}">
                <a16:creationId xmlns:a16="http://schemas.microsoft.com/office/drawing/2014/main" id="{90ACB31C-89B9-F9C6-F15F-6631A65613FB}"/>
              </a:ext>
            </a:extLst>
          </p:cNvPr>
          <p:cNvSpPr txBox="1">
            <a:spLocks noGrp="1"/>
          </p:cNvSpPr>
          <p:nvPr>
            <p:ph type="title"/>
          </p:nvPr>
        </p:nvSpPr>
        <p:spPr>
          <a:xfrm>
            <a:off x="124027" y="744365"/>
            <a:ext cx="3443590" cy="128346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2800"/>
              <a:buFont typeface="Corbel"/>
              <a:buNone/>
            </a:pPr>
            <a:r>
              <a:rPr lang="en-US" sz="2800" b="1" dirty="0"/>
              <a:t>Access Law Leadership Challenge</a:t>
            </a:r>
            <a:endParaRPr b="1" dirty="0"/>
          </a:p>
        </p:txBody>
      </p:sp>
      <p:sp>
        <p:nvSpPr>
          <p:cNvPr id="128" name="Google Shape;128;p4">
            <a:extLst>
              <a:ext uri="{FF2B5EF4-FFF2-40B4-BE49-F238E27FC236}">
                <a16:creationId xmlns:a16="http://schemas.microsoft.com/office/drawing/2014/main" id="{01E98FBB-29AC-800A-4E15-72408769E13A}"/>
              </a:ext>
            </a:extLst>
          </p:cNvPr>
          <p:cNvSpPr txBox="1">
            <a:spLocks noGrp="1"/>
          </p:cNvSpPr>
          <p:nvPr>
            <p:ph type="body" idx="1"/>
          </p:nvPr>
        </p:nvSpPr>
        <p:spPr>
          <a:xfrm>
            <a:off x="-181441" y="2309375"/>
            <a:ext cx="3625031" cy="3498980"/>
          </a:xfrm>
          <a:prstGeom prst="rect">
            <a:avLst/>
          </a:prstGeom>
          <a:noFill/>
          <a:ln>
            <a:noFill/>
          </a:ln>
        </p:spPr>
        <p:txBody>
          <a:bodyPr spcFirstLastPara="1" wrap="square" lIns="91425" tIns="45700" rIns="91425" bIns="45700" anchor="t" anchorCtr="0">
            <a:noAutofit/>
          </a:bodyPr>
          <a:lstStyle/>
          <a:p>
            <a:pPr marL="342900" lvl="0" indent="-182880" algn="l" rtl="0">
              <a:lnSpc>
                <a:spcPct val="90000"/>
              </a:lnSpc>
              <a:spcBef>
                <a:spcPts val="0"/>
              </a:spcBef>
              <a:spcAft>
                <a:spcPts val="0"/>
              </a:spcAft>
              <a:buSzPts val="2400"/>
              <a:buFont typeface="Noto Sans Symbols"/>
              <a:buChar char="●"/>
            </a:pPr>
            <a:r>
              <a:rPr lang="en-US" sz="2400" dirty="0">
                <a:latin typeface="Calibri"/>
                <a:ea typeface="Calibri"/>
                <a:cs typeface="Calibri"/>
                <a:sym typeface="Calibri"/>
              </a:rPr>
              <a:t>Invites students to demonstrate outstanding leadership by championing diversity solutions in the legal profession. </a:t>
            </a:r>
            <a:endParaRPr dirty="0"/>
          </a:p>
          <a:p>
            <a:pPr marL="342900" lvl="0" indent="-182880" algn="l" rtl="0">
              <a:lnSpc>
                <a:spcPct val="100000"/>
              </a:lnSpc>
              <a:spcBef>
                <a:spcPts val="1200"/>
              </a:spcBef>
              <a:spcAft>
                <a:spcPts val="0"/>
              </a:spcAft>
              <a:buSzPts val="2400"/>
              <a:buFont typeface="Noto Sans Symbols"/>
              <a:buChar char="●"/>
            </a:pPr>
            <a:r>
              <a:rPr lang="en-US" sz="2400" dirty="0">
                <a:latin typeface="Calibri"/>
                <a:ea typeface="Calibri"/>
                <a:cs typeface="Calibri"/>
                <a:sym typeface="Calibri"/>
              </a:rPr>
              <a:t>Winning submissions awarded paid internships, mentoring, and bursaries for books.</a:t>
            </a:r>
            <a:endParaRPr dirty="0"/>
          </a:p>
        </p:txBody>
      </p:sp>
      <p:sp>
        <p:nvSpPr>
          <p:cNvPr id="129" name="Google Shape;129;p4">
            <a:extLst>
              <a:ext uri="{FF2B5EF4-FFF2-40B4-BE49-F238E27FC236}">
                <a16:creationId xmlns:a16="http://schemas.microsoft.com/office/drawing/2014/main" id="{6EE0F027-2939-1E0F-2DEC-F959E87F947D}"/>
              </a:ext>
            </a:extLst>
          </p:cNvPr>
          <p:cNvSpPr txBox="1"/>
          <p:nvPr/>
        </p:nvSpPr>
        <p:spPr>
          <a:xfrm>
            <a:off x="5126736" y="3689247"/>
            <a:ext cx="5599176" cy="2954615"/>
          </a:xfrm>
          <a:prstGeom prst="rect">
            <a:avLst/>
          </a:prstGeom>
          <a:solidFill>
            <a:srgbClr val="1F376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200" b="0" i="0" u="none" strike="noStrike" cap="none" dirty="0">
              <a:solidFill>
                <a:schemeClr val="lt1"/>
              </a:solidFill>
              <a:latin typeface="Arial"/>
              <a:ea typeface="Arial"/>
              <a:cs typeface="Arial"/>
              <a:sym typeface="Arial"/>
            </a:endParaRPr>
          </a:p>
          <a:p>
            <a:pPr marL="0" marR="0" lvl="0" indent="0" algn="l" rtl="0">
              <a:lnSpc>
                <a:spcPct val="200000"/>
              </a:lnSpc>
              <a:spcBef>
                <a:spcPts val="0"/>
              </a:spcBef>
              <a:spcAft>
                <a:spcPts val="0"/>
              </a:spcAft>
              <a:buNone/>
            </a:pPr>
            <a:r>
              <a:rPr lang="en-US" sz="1500" b="0" i="0" u="none" strike="noStrike" cap="none" dirty="0">
                <a:solidFill>
                  <a:schemeClr val="lt1"/>
                </a:solidFill>
                <a:latin typeface="Arial"/>
                <a:ea typeface="Arial"/>
                <a:cs typeface="Arial"/>
                <a:sym typeface="Arial"/>
              </a:rPr>
              <a:t>‘I feel I have a better understanding of the legal profession. My mentor has also taught me several job search strategies which are also extremely beneficial. It helped me because I don’t have any family members working in the legal profession who I can ask those sorts of questions.’ </a:t>
            </a:r>
            <a:endParaRPr sz="1500" dirty="0"/>
          </a:p>
          <a:p>
            <a:pPr marL="0" marR="0" lvl="0" indent="0" algn="l" rtl="0">
              <a:lnSpc>
                <a:spcPct val="100000"/>
              </a:lnSpc>
              <a:spcBef>
                <a:spcPts val="0"/>
              </a:spcBef>
              <a:spcAft>
                <a:spcPts val="0"/>
              </a:spcAft>
              <a:buNone/>
            </a:pPr>
            <a:endParaRPr sz="12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200" b="0" i="1" u="none" strike="noStrike" cap="none" dirty="0">
                <a:solidFill>
                  <a:schemeClr val="lt1"/>
                </a:solidFill>
                <a:latin typeface="Arial"/>
                <a:ea typeface="Arial"/>
                <a:cs typeface="Arial"/>
                <a:sym typeface="Arial"/>
              </a:rPr>
              <a:t>Mentorship prize winner</a:t>
            </a:r>
            <a:endParaRPr sz="1200" b="0" i="1" u="none" strike="noStrike" cap="none" dirty="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DB0D97A4-BA8B-EB9C-D502-2D01775FFC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59105" y="-4567"/>
            <a:ext cx="932875" cy="932875"/>
          </a:xfrm>
          <a:prstGeom prst="rect">
            <a:avLst/>
          </a:prstGeom>
        </p:spPr>
      </p:pic>
      <p:pic>
        <p:nvPicPr>
          <p:cNvPr id="5" name="Picture 4" descr="Promotional image. Text reads: Pathways to the Professions Access Law Leadership Challenge 2025 Champion diversity solutions in law. Closing Date, 2nd March 2025. Win: summer placement opportunities, mentoring sessions or bursaries for reading materials. Image of Lizett Polli a past Challenge prizewinner with her quote 'Winning the summer placement spot has really launched my career. It was an incredible opportunity!">
            <a:extLst>
              <a:ext uri="{FF2B5EF4-FFF2-40B4-BE49-F238E27FC236}">
                <a16:creationId xmlns:a16="http://schemas.microsoft.com/office/drawing/2014/main" id="{EE8FE4E6-94C8-F198-1D25-10E2B74C4222}"/>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5256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5">
            <a:extLs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1F3763"/>
          </a:solidFill>
          <a:ln>
            <a:noFill/>
          </a:ln>
        </p:spPr>
        <p:txBody>
          <a:bodyPr spcFirstLastPara="1" wrap="square" lIns="91425" tIns="45700" rIns="91425" bIns="45700" anchor="t" anchorCtr="0">
            <a:noAutofit/>
          </a:bodyPr>
          <a:lstStyle/>
          <a:p>
            <a:pPr marL="114300" lvl="0" algn="l" rtl="0">
              <a:lnSpc>
                <a:spcPct val="90000"/>
              </a:lnSpc>
              <a:spcBef>
                <a:spcPts val="1000"/>
              </a:spcBef>
              <a:spcAft>
                <a:spcPts val="0"/>
              </a:spcAft>
              <a:buClr>
                <a:schemeClr val="dk1"/>
              </a:buClr>
              <a:buSzPts val="1800"/>
            </a:pPr>
            <a:endParaRPr lang="en-GB" sz="1800" dirty="0">
              <a:solidFill>
                <a:srgbClr val="FFFFFF"/>
              </a:solidFill>
            </a:endParaRPr>
          </a:p>
        </p:txBody>
      </p:sp>
      <p:pic>
        <p:nvPicPr>
          <p:cNvPr id="4" name="Google Shape;369;p33">
            <a:extLst>
              <a:ext uri="{FF2B5EF4-FFF2-40B4-BE49-F238E27FC236}">
                <a16:creationId xmlns:a16="http://schemas.microsoft.com/office/drawing/2014/main" id="{840B9F76-4F86-669E-AE1C-5D8E1FEBA07E}"/>
              </a:ext>
              <a:ext uri="{C183D7F6-B498-43B3-948B-1728B52AA6E4}">
                <adec:decorative xmlns:adec="http://schemas.microsoft.com/office/drawing/2017/decorative" val="1"/>
              </a:ext>
            </a:extLst>
          </p:cNvPr>
          <p:cNvPicPr preferRelativeResize="0"/>
          <p:nvPr/>
        </p:nvPicPr>
        <p:blipFill rotWithShape="1">
          <a:blip r:embed="rId3">
            <a:alphaModFix/>
          </a:blip>
          <a:srcRect l="3719" t="3646" r="4117" b="54308"/>
          <a:stretch/>
        </p:blipFill>
        <p:spPr>
          <a:xfrm>
            <a:off x="7651944" y="2038446"/>
            <a:ext cx="4540056" cy="2909124"/>
          </a:xfrm>
          <a:prstGeom prst="rect">
            <a:avLst/>
          </a:prstGeom>
          <a:noFill/>
          <a:ln>
            <a:noFill/>
          </a:ln>
        </p:spPr>
      </p:pic>
      <p:sp>
        <p:nvSpPr>
          <p:cNvPr id="10" name="Title 9">
            <a:extLst>
              <a:ext uri="{FF2B5EF4-FFF2-40B4-BE49-F238E27FC236}">
                <a16:creationId xmlns:a16="http://schemas.microsoft.com/office/drawing/2014/main" id="{74016228-1F8A-EE42-9581-6D8CBB60A9CF}"/>
              </a:ext>
            </a:extLst>
          </p:cNvPr>
          <p:cNvSpPr>
            <a:spLocks noGrp="1"/>
          </p:cNvSpPr>
          <p:nvPr>
            <p:ph type="title"/>
          </p:nvPr>
        </p:nvSpPr>
        <p:spPr>
          <a:xfrm>
            <a:off x="600149" y="-1188720"/>
            <a:ext cx="9469401" cy="2377440"/>
          </a:xfrm>
        </p:spPr>
        <p:txBody>
          <a:bodyPr/>
          <a:lstStyle/>
          <a:p>
            <a:r>
              <a:rPr lang="en-US" b="1" dirty="0"/>
              <a:t>Pathways to the Professions Toolkit</a:t>
            </a:r>
            <a:endParaRPr lang="en-IE" b="1" dirty="0"/>
          </a:p>
        </p:txBody>
      </p:sp>
      <p:sp>
        <p:nvSpPr>
          <p:cNvPr id="3" name="TextBox 2">
            <a:extLst>
              <a:ext uri="{FF2B5EF4-FFF2-40B4-BE49-F238E27FC236}">
                <a16:creationId xmlns:a16="http://schemas.microsoft.com/office/drawing/2014/main" id="{6FB119CD-A7EC-F12B-BCC9-8825BF27BD17}"/>
              </a:ext>
            </a:extLst>
          </p:cNvPr>
          <p:cNvSpPr txBox="1"/>
          <p:nvPr/>
        </p:nvSpPr>
        <p:spPr>
          <a:xfrm>
            <a:off x="497681" y="1574933"/>
            <a:ext cx="6655594" cy="4896853"/>
          </a:xfrm>
          <a:prstGeom prst="rect">
            <a:avLst/>
          </a:prstGeom>
          <a:noFill/>
        </p:spPr>
        <p:txBody>
          <a:bodyPr wrap="square">
            <a:spAutoFit/>
          </a:bodyPr>
          <a:lstStyle/>
          <a:p>
            <a:pPr marL="502920" indent="-342900" defTabSz="914400">
              <a:lnSpc>
                <a:spcPct val="150000"/>
              </a:lnSpc>
              <a:spcBef>
                <a:spcPts val="0"/>
              </a:spcBef>
              <a:buClr>
                <a:schemeClr val="lt1"/>
              </a:buClr>
              <a:buSzPts val="2400"/>
              <a:buFont typeface="Arial" panose="020B0604020202020204" pitchFamily="34" charset="0"/>
              <a:buChar char="•"/>
            </a:pPr>
            <a:r>
              <a:rPr lang="en-GB" sz="2400" b="1" kern="0" dirty="0">
                <a:solidFill>
                  <a:srgbClr val="F7F8FC"/>
                </a:solidFill>
                <a:latin typeface="Calibri"/>
                <a:ea typeface="Calibri"/>
                <a:cs typeface="Calibri"/>
                <a:sym typeface="Calibri"/>
              </a:rPr>
              <a:t>Flexible, transferable ‘roadmap’ collating project strands for systematic rollout of the various pathway steps. </a:t>
            </a:r>
          </a:p>
          <a:p>
            <a:pPr marL="502920" indent="-342900" defTabSz="914400">
              <a:lnSpc>
                <a:spcPct val="150000"/>
              </a:lnSpc>
              <a:spcBef>
                <a:spcPts val="0"/>
              </a:spcBef>
              <a:buClr>
                <a:schemeClr val="lt1"/>
              </a:buClr>
              <a:buSzPts val="2400"/>
              <a:buFont typeface="Arial" panose="020B0604020202020204" pitchFamily="34" charset="0"/>
              <a:buChar char="•"/>
            </a:pPr>
            <a:r>
              <a:rPr lang="en-GB" sz="2400" b="1" kern="0" dirty="0">
                <a:solidFill>
                  <a:srgbClr val="F7F8FC"/>
                </a:solidFill>
                <a:latin typeface="Calibri"/>
                <a:ea typeface="Calibri"/>
                <a:cs typeface="Calibri"/>
                <a:sym typeface="Calibri"/>
              </a:rPr>
              <a:t>Standalone sections for each ‘step’ in the pathway</a:t>
            </a:r>
          </a:p>
          <a:p>
            <a:pPr marL="502920" indent="-342900" defTabSz="914400">
              <a:lnSpc>
                <a:spcPct val="150000"/>
              </a:lnSpc>
              <a:spcBef>
                <a:spcPts val="0"/>
              </a:spcBef>
              <a:buClr>
                <a:schemeClr val="lt1"/>
              </a:buClr>
              <a:buSzPts val="2400"/>
              <a:buFont typeface="Arial" panose="020B0604020202020204" pitchFamily="34" charset="0"/>
              <a:buChar char="•"/>
            </a:pPr>
            <a:r>
              <a:rPr lang="en-GB" sz="2400" b="1" kern="0" dirty="0">
                <a:solidFill>
                  <a:srgbClr val="F7F8FC"/>
                </a:solidFill>
                <a:latin typeface="Calibri"/>
                <a:ea typeface="Calibri"/>
                <a:cs typeface="Calibri"/>
                <a:sym typeface="Calibri"/>
              </a:rPr>
              <a:t>Open Educational resources: good practice guidelines and checklists, models/case studies and self assessment checklists</a:t>
            </a:r>
          </a:p>
          <a:p>
            <a:pPr marL="445770" indent="-285750" defTabSz="914400">
              <a:lnSpc>
                <a:spcPct val="150000"/>
              </a:lnSpc>
              <a:spcBef>
                <a:spcPts val="0"/>
              </a:spcBef>
              <a:buClr>
                <a:schemeClr val="lt1"/>
              </a:buClr>
              <a:buSzPts val="2400"/>
              <a:buFont typeface="Arial" panose="020B0604020202020204" pitchFamily="34" charset="0"/>
              <a:buChar char="•"/>
            </a:pPr>
            <a:endParaRPr lang="en-GB" sz="1800" b="1" kern="0" dirty="0">
              <a:solidFill>
                <a:srgbClr val="F7F8FC"/>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2DCC2511-CE3E-175E-5E13-83BFF407046B}"/>
            </a:ext>
          </a:extLst>
        </p:cNvPr>
        <p:cNvGrpSpPr/>
        <p:nvPr/>
      </p:nvGrpSpPr>
      <p:grpSpPr>
        <a:xfrm>
          <a:off x="0" y="0"/>
          <a:ext cx="0" cy="0"/>
          <a:chOff x="0" y="0"/>
          <a:chExt cx="0" cy="0"/>
        </a:xfrm>
      </p:grpSpPr>
      <p:sp>
        <p:nvSpPr>
          <p:cNvPr id="145" name="Google Shape;145;p5">
            <a:extLst>
              <a:ext uri="{FF2B5EF4-FFF2-40B4-BE49-F238E27FC236}">
                <a16:creationId xmlns:a16="http://schemas.microsoft.com/office/drawing/2014/main" id="{783FF75D-8DDE-4325-3C20-659CDC1EBBC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1F3763"/>
          </a:solidFill>
          <a:ln>
            <a:noFill/>
          </a:ln>
        </p:spPr>
        <p:txBody>
          <a:bodyPr spcFirstLastPara="1" wrap="square" lIns="91425" tIns="45700" rIns="91425" bIns="45700" anchor="t" anchorCtr="0">
            <a:noAutofit/>
          </a:bodyPr>
          <a:lstStyle/>
          <a:p>
            <a:pPr marL="114300" lvl="0" algn="l" rtl="0">
              <a:lnSpc>
                <a:spcPct val="90000"/>
              </a:lnSpc>
              <a:spcBef>
                <a:spcPts val="1000"/>
              </a:spcBef>
              <a:spcAft>
                <a:spcPts val="0"/>
              </a:spcAft>
              <a:buClr>
                <a:schemeClr val="dk1"/>
              </a:buClr>
              <a:buSzPts val="1800"/>
            </a:pPr>
            <a:endParaRPr lang="en-GB" sz="1800" dirty="0">
              <a:solidFill>
                <a:srgbClr val="FFFFFF"/>
              </a:solidFill>
            </a:endParaRPr>
          </a:p>
        </p:txBody>
      </p:sp>
      <p:sp>
        <p:nvSpPr>
          <p:cNvPr id="15" name="Title 9">
            <a:extLst>
              <a:ext uri="{FF2B5EF4-FFF2-40B4-BE49-F238E27FC236}">
                <a16:creationId xmlns:a16="http://schemas.microsoft.com/office/drawing/2014/main" id="{A660FD89-7F9D-BD4B-1DBF-E9669DC91480}"/>
              </a:ext>
            </a:extLst>
          </p:cNvPr>
          <p:cNvSpPr txBox="1">
            <a:spLocks noGrp="1"/>
          </p:cNvSpPr>
          <p:nvPr>
            <p:ph type="title" idx="4294967295"/>
          </p:nvPr>
        </p:nvSpPr>
        <p:spPr>
          <a:xfrm>
            <a:off x="600149" y="-1188720"/>
            <a:ext cx="9469401" cy="237744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Corbel"/>
              <a:buNone/>
              <a:defRPr sz="3200" b="0" i="0" u="none" strike="noStrike" cap="none">
                <a:solidFill>
                  <a:srgbClr val="FFFFFF"/>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200"/>
              <a:buFont typeface="Corbel"/>
              <a:buNone/>
              <a:tabLst/>
              <a:defRPr/>
            </a:pPr>
            <a:r>
              <a:rPr kumimoji="0" lang="en-IE" sz="3200" b="1" i="0" u="none" strike="noStrike" kern="0" cap="none" spc="0" normalizeH="0" baseline="0" noProof="0" dirty="0">
                <a:ln>
                  <a:noFill/>
                </a:ln>
                <a:solidFill>
                  <a:srgbClr val="FFFFFF"/>
                </a:solidFill>
                <a:effectLst/>
                <a:uLnTx/>
                <a:uFillTx/>
                <a:latin typeface="Corbel"/>
                <a:ea typeface="Corbel"/>
                <a:cs typeface="Corbel"/>
                <a:sym typeface="Corbel"/>
              </a:rPr>
              <a:t>Inclusive Workplaces Digital Training</a:t>
            </a:r>
          </a:p>
        </p:txBody>
      </p:sp>
      <p:sp>
        <p:nvSpPr>
          <p:cNvPr id="16" name="Google Shape;147;p5">
            <a:extLst>
              <a:ext uri="{FF2B5EF4-FFF2-40B4-BE49-F238E27FC236}">
                <a16:creationId xmlns:a16="http://schemas.microsoft.com/office/drawing/2014/main" id="{85BD5AF9-8D4F-937B-E426-0B1560142CE2}"/>
              </a:ext>
            </a:extLst>
          </p:cNvPr>
          <p:cNvSpPr txBox="1">
            <a:spLocks/>
          </p:cNvSpPr>
          <p:nvPr/>
        </p:nvSpPr>
        <p:spPr>
          <a:xfrm>
            <a:off x="600149" y="1966795"/>
            <a:ext cx="7941733" cy="3498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Noto Sans Symbols"/>
              <a:buNone/>
              <a:defRPr sz="1400" b="0" i="0" u="none" strike="noStrike" cap="none">
                <a:solidFill>
                  <a:srgbClr val="FFFFFF"/>
                </a:solidFill>
                <a:latin typeface="Corbel"/>
                <a:ea typeface="Corbel"/>
                <a:cs typeface="Corbel"/>
                <a:sym typeface="Corbel"/>
              </a:defRPr>
            </a:lvl1pPr>
            <a:lvl2pPr marL="914400" marR="0" lvl="1" indent="-228600" algn="l" rtl="0">
              <a:lnSpc>
                <a:spcPct val="90000"/>
              </a:lnSpc>
              <a:spcBef>
                <a:spcPts val="250"/>
              </a:spcBef>
              <a:spcAft>
                <a:spcPts val="0"/>
              </a:spcAft>
              <a:buClr>
                <a:schemeClr val="accent1"/>
              </a:buClr>
              <a:buSzPts val="1200"/>
              <a:buFont typeface="Noto Sans Symbols"/>
              <a:buNone/>
              <a:defRPr sz="1200" b="0" i="0" u="none" strike="noStrike" cap="none">
                <a:solidFill>
                  <a:srgbClr val="595959"/>
                </a:solidFill>
                <a:latin typeface="Corbel"/>
                <a:ea typeface="Corbel"/>
                <a:cs typeface="Corbel"/>
                <a:sym typeface="Corbel"/>
              </a:defRPr>
            </a:lvl2pPr>
            <a:lvl3pPr marL="1371600" marR="0" lvl="2" indent="-228600" algn="l" rtl="0">
              <a:lnSpc>
                <a:spcPct val="90000"/>
              </a:lnSpc>
              <a:spcBef>
                <a:spcPts val="250"/>
              </a:spcBef>
              <a:spcAft>
                <a:spcPts val="0"/>
              </a:spcAft>
              <a:buClr>
                <a:schemeClr val="accent1"/>
              </a:buClr>
              <a:buSzPts val="1000"/>
              <a:buFont typeface="Noto Sans Symbols"/>
              <a:buNone/>
              <a:defRPr sz="1000" b="0" i="0" u="none" strike="noStrike" cap="none">
                <a:solidFill>
                  <a:srgbClr val="595959"/>
                </a:solidFill>
                <a:latin typeface="Corbel"/>
                <a:ea typeface="Corbel"/>
                <a:cs typeface="Corbel"/>
                <a:sym typeface="Corbel"/>
              </a:defRPr>
            </a:lvl3pPr>
            <a:lvl4pPr marL="1828800" marR="0" lvl="3"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4pPr>
            <a:lvl5pPr marL="2286000" marR="0" lvl="4"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5pPr>
            <a:lvl6pPr marL="2743200" marR="0" lvl="5"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6pPr>
            <a:lvl7pPr marL="3200400" marR="0" lvl="6"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7pPr>
            <a:lvl8pPr marL="3657600" marR="0" lvl="7" indent="-228600" algn="l" rtl="0">
              <a:lnSpc>
                <a:spcPct val="90000"/>
              </a:lnSpc>
              <a:spcBef>
                <a:spcPts val="250"/>
              </a:spcBef>
              <a:spcAft>
                <a:spcPts val="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8pPr>
            <a:lvl9pPr marL="4114800" marR="0" lvl="8" indent="-228600" algn="l" rtl="0">
              <a:lnSpc>
                <a:spcPct val="90000"/>
              </a:lnSpc>
              <a:spcBef>
                <a:spcPts val="250"/>
              </a:spcBef>
              <a:spcAft>
                <a:spcPts val="250"/>
              </a:spcAft>
              <a:buClr>
                <a:schemeClr val="accent1"/>
              </a:buClr>
              <a:buSzPts val="900"/>
              <a:buFont typeface="Noto Sans Symbols"/>
              <a:buNone/>
              <a:defRPr sz="900" b="0" i="0" u="none" strike="noStrike" cap="none">
                <a:solidFill>
                  <a:srgbClr val="595959"/>
                </a:solidFill>
                <a:latin typeface="Corbel"/>
                <a:ea typeface="Corbel"/>
                <a:cs typeface="Corbel"/>
                <a:sym typeface="Corbel"/>
              </a:defRPr>
            </a:lvl9pPr>
          </a:lstStyle>
          <a:p>
            <a:pPr marL="502920" indent="-342900" defTabSz="914400">
              <a:lnSpc>
                <a:spcPct val="150000"/>
              </a:lnSpc>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Supports employers to build expertise in how to use Universal Design to embed a whole organisation approach to access and inclusion.</a:t>
            </a:r>
          </a:p>
          <a:p>
            <a:pPr marL="502920" indent="-342900" defTabSz="914400">
              <a:lnSpc>
                <a:spcPct val="150000"/>
              </a:lnSpc>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Open education resource</a:t>
            </a:r>
          </a:p>
          <a:p>
            <a:pPr marL="502920" indent="-342900" defTabSz="914400">
              <a:lnSpc>
                <a:spcPct val="150000"/>
              </a:lnSpc>
              <a:spcBef>
                <a:spcPts val="0"/>
              </a:spcBef>
              <a:buClr>
                <a:schemeClr val="lt1"/>
              </a:buClr>
              <a:buSzPts val="2400"/>
              <a:buFont typeface="Arial" panose="020B0604020202020204" pitchFamily="34" charset="0"/>
              <a:buChar char="•"/>
            </a:pPr>
            <a:r>
              <a:rPr lang="en-GB" sz="2400" kern="0" dirty="0">
                <a:latin typeface="Calibri"/>
                <a:ea typeface="Calibri"/>
                <a:cs typeface="Calibri"/>
                <a:sym typeface="Calibri"/>
              </a:rPr>
              <a:t>Extends the Toolkit for Universal Design to the workplace environment</a:t>
            </a:r>
          </a:p>
          <a:p>
            <a:pPr marL="502920" indent="-342900" defTabSz="914400">
              <a:lnSpc>
                <a:spcPct val="150000"/>
              </a:lnSpc>
              <a:spcBef>
                <a:spcPts val="0"/>
              </a:spcBef>
              <a:buClr>
                <a:schemeClr val="lt1"/>
              </a:buClr>
              <a:buSzPts val="2400"/>
              <a:buFont typeface="Arial" panose="020B0604020202020204" pitchFamily="34" charset="0"/>
              <a:buChar char="•"/>
            </a:pPr>
            <a:endParaRPr lang="en-GB" sz="2400" kern="0" dirty="0"/>
          </a:p>
        </p:txBody>
      </p:sp>
      <p:pic>
        <p:nvPicPr>
          <p:cNvPr id="3" name="Picture 2" descr="Logo for inclusive workplaces training">
            <a:extLst>
              <a:ext uri="{FF2B5EF4-FFF2-40B4-BE49-F238E27FC236}">
                <a16:creationId xmlns:a16="http://schemas.microsoft.com/office/drawing/2014/main" id="{02EBB436-53C8-8D3C-14A4-9011D030C755}"/>
              </a:ext>
            </a:extLst>
          </p:cNvPr>
          <p:cNvPicPr>
            <a:picLocks noChangeAspect="1"/>
          </p:cNvPicPr>
          <p:nvPr/>
        </p:nvPicPr>
        <p:blipFill>
          <a:blip r:embed="rId3"/>
          <a:stretch>
            <a:fillRect/>
          </a:stretch>
        </p:blipFill>
        <p:spPr>
          <a:xfrm>
            <a:off x="8812320" y="1480377"/>
            <a:ext cx="2993309" cy="2986182"/>
          </a:xfrm>
          <a:prstGeom prst="rect">
            <a:avLst/>
          </a:prstGeom>
        </p:spPr>
      </p:pic>
    </p:spTree>
    <p:extLst>
      <p:ext uri="{BB962C8B-B14F-4D97-AF65-F5344CB8AC3E}">
        <p14:creationId xmlns:p14="http://schemas.microsoft.com/office/powerpoint/2010/main" val="74249804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r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Frame">
  <a:themeElements>
    <a:clrScheme name="Custom 7">
      <a:dk1>
        <a:srgbClr val="000000"/>
      </a:dk1>
      <a:lt1>
        <a:srgbClr val="F5F5F5"/>
      </a:lt1>
      <a:dk2>
        <a:srgbClr val="545454"/>
      </a:dk2>
      <a:lt2>
        <a:srgbClr val="BFBFBF"/>
      </a:lt2>
      <a:accent1>
        <a:srgbClr val="00427A"/>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rame">
  <a:themeElements>
    <a:clrScheme name="Custom 7">
      <a:dk1>
        <a:srgbClr val="000000"/>
      </a:dk1>
      <a:lt1>
        <a:srgbClr val="F5F5F5"/>
      </a:lt1>
      <a:dk2>
        <a:srgbClr val="545454"/>
      </a:dk2>
      <a:lt2>
        <a:srgbClr val="BFBFBF"/>
      </a:lt2>
      <a:accent1>
        <a:srgbClr val="00427A"/>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7" ma:contentTypeDescription="Create a new document." ma:contentTypeScope="" ma:versionID="504a4eee48183cc64ffa4f8ca4e8fda6">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cf20f95ca4649c41c8b81b9c4d626c3f"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A82CC9-18E5-45F3-8B3F-C0ACA480C5B1}">
  <ds:schemaRefs>
    <ds:schemaRef ds:uri="http://schemas.microsoft.com/office/2006/metadata/properties"/>
    <ds:schemaRef ds:uri="http://schemas.microsoft.com/office/infopath/2007/PartnerControls"/>
    <ds:schemaRef ds:uri="f04adec5-321f-46c9-8d8f-d278d5019d73"/>
    <ds:schemaRef ds:uri="98a9eb8c-6a01-428e-9f5d-17b5596ff277"/>
  </ds:schemaRefs>
</ds:datastoreItem>
</file>

<file path=customXml/itemProps2.xml><?xml version="1.0" encoding="utf-8"?>
<ds:datastoreItem xmlns:ds="http://schemas.openxmlformats.org/officeDocument/2006/customXml" ds:itemID="{6B4E2CCA-6F12-4567-88D6-7758BA935BDF}">
  <ds:schemaRefs>
    <ds:schemaRef ds:uri="http://schemas.microsoft.com/sharepoint/v3/contenttype/forms"/>
  </ds:schemaRefs>
</ds:datastoreItem>
</file>

<file path=customXml/itemProps3.xml><?xml version="1.0" encoding="utf-8"?>
<ds:datastoreItem xmlns:ds="http://schemas.openxmlformats.org/officeDocument/2006/customXml" ds:itemID="{94A9D206-83AB-4E58-B4BF-C125958ED0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4adec5-321f-46c9-8d8f-d278d5019d73"/>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5559</TotalTime>
  <Words>1143</Words>
  <Application>Microsoft Office PowerPoint</Application>
  <PresentationFormat>Widescreen</PresentationFormat>
  <Paragraphs>104</Paragraphs>
  <Slides>12</Slides>
  <Notes>9</Notes>
  <HiddenSlides>0</HiddenSlides>
  <MMClips>0</MMClips>
  <ScaleCrop>false</ScaleCrop>
  <HeadingPairs>
    <vt:vector size="4" baseType="variant">
      <vt:variant>
        <vt:lpstr>Theme</vt:lpstr>
      </vt:variant>
      <vt:variant>
        <vt:i4>5</vt:i4>
      </vt:variant>
      <vt:variant>
        <vt:lpstr>Slide Titles</vt:lpstr>
      </vt:variant>
      <vt:variant>
        <vt:i4>12</vt:i4>
      </vt:variant>
    </vt:vector>
  </HeadingPairs>
  <TitlesOfParts>
    <vt:vector size="17" baseType="lpstr">
      <vt:lpstr>Frame</vt:lpstr>
      <vt:lpstr>Integral</vt:lpstr>
      <vt:lpstr>1_Frame</vt:lpstr>
      <vt:lpstr>2_Frame</vt:lpstr>
      <vt:lpstr>2_Office Theme</vt:lpstr>
      <vt:lpstr>Pathways to the Professions </vt:lpstr>
      <vt:lpstr>Quotation</vt:lpstr>
      <vt:lpstr>Project  AimsA</vt:lpstr>
      <vt:lpstr>Access Barriers</vt:lpstr>
      <vt:lpstr>Steps to professional success</vt:lpstr>
      <vt:lpstr>Early Career Progression initiatives</vt:lpstr>
      <vt:lpstr>Access Law Leadership Challenge</vt:lpstr>
      <vt:lpstr>Pathways to the Professions Toolkit</vt:lpstr>
      <vt:lpstr>Inclusive Workplaces Digital Training</vt:lpstr>
      <vt:lpstr>Inclusive Recruitment</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to the Professions</dc:title>
  <dc:creator>Kathryn Orr</dc:creator>
  <cp:lastModifiedBy>Kathryn Orr</cp:lastModifiedBy>
  <cp:revision>29</cp:revision>
  <dcterms:created xsi:type="dcterms:W3CDTF">2023-09-03T14:39:39Z</dcterms:created>
  <dcterms:modified xsi:type="dcterms:W3CDTF">2025-03-11T13:12:26Z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y fmtid="{D5CDD505-2E9C-101B-9397-08002B2CF9AE}" pid="3" name="MediaServiceImageTags">
    <vt:lpwstr/>
  </property>
</Properties>
</file>