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63" r:id="rId6"/>
    <p:sldId id="258" r:id="rId7"/>
    <p:sldId id="264" r:id="rId8"/>
    <p:sldId id="260" r:id="rId9"/>
    <p:sldId id="259" r:id="rId10"/>
    <p:sldId id="261" r:id="rId11"/>
    <p:sldId id="257" r:id="rId12"/>
    <p:sldId id="266" r:id="rId13"/>
  </p:sldIdLst>
  <p:sldSz cx="18288000" cy="10287000"/>
  <p:notesSz cx="6858000" cy="9144000"/>
  <p:embeddedFontLst>
    <p:embeddedFont>
      <p:font typeface="Canva Sans Bold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67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hyperlink" Target="mailto:nicolelonican@fit.ie" TargetMode="Externa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5" Type="http://schemas.openxmlformats.org/officeDocument/2006/relationships/hyperlink" Target="mailto:nicolelonican@fit.ie" TargetMode="External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426C66-3B92-44F7-9CFB-9C08B386FAD5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B77887-ACE1-4ABC-97A7-B3D82C1EF1B6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400" b="1" cap="none" dirty="0">
              <a:solidFill>
                <a:schemeClr val="bg1"/>
              </a:solidFill>
              <a:latin typeface="Canva Sans Bold" panose="020B0604020202020204" charset="0"/>
            </a:rPr>
            <a:t>If you are interested in joining the Cuimsiú programme, you can register your interest through our webpage </a:t>
          </a:r>
          <a:endParaRPr lang="en-US" sz="2400" cap="none" dirty="0">
            <a:solidFill>
              <a:schemeClr val="bg1"/>
            </a:solidFill>
            <a:latin typeface="Canva Sans Bold" panose="020B0604020202020204" charset="0"/>
          </a:endParaRPr>
        </a:p>
      </dgm:t>
    </dgm:pt>
    <dgm:pt modelId="{C9EF18B6-F660-4818-91C6-72C722F86137}" type="parTrans" cxnId="{94FE56B6-F64B-411F-A010-D988234D4DDB}">
      <dgm:prSet/>
      <dgm:spPr/>
      <dgm:t>
        <a:bodyPr/>
        <a:lstStyle/>
        <a:p>
          <a:endParaRPr lang="en-US"/>
        </a:p>
      </dgm:t>
    </dgm:pt>
    <dgm:pt modelId="{69E4318B-45EC-4311-894E-A85D52DFF710}" type="sibTrans" cxnId="{94FE56B6-F64B-411F-A010-D988234D4DDB}">
      <dgm:prSet/>
      <dgm:spPr/>
      <dgm:t>
        <a:bodyPr/>
        <a:lstStyle/>
        <a:p>
          <a:endParaRPr lang="en-US"/>
        </a:p>
      </dgm:t>
    </dgm:pt>
    <dgm:pt modelId="{3E575371-AED4-43FE-B2BC-FFA8A2854A9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1" cap="none" dirty="0">
              <a:solidFill>
                <a:schemeClr val="bg1"/>
              </a:solidFill>
            </a:rPr>
            <a:t>Or email </a:t>
          </a:r>
          <a:r>
            <a:rPr lang="en-US" b="1" cap="none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nicolelonican@fit.Ie</a:t>
          </a:r>
          <a:r>
            <a:rPr lang="en-US" b="1" cap="none" dirty="0">
              <a:solidFill>
                <a:schemeClr val="bg1"/>
              </a:solidFill>
            </a:rPr>
            <a:t> for more details.</a:t>
          </a:r>
          <a:endParaRPr lang="en-US" cap="none" dirty="0">
            <a:solidFill>
              <a:schemeClr val="bg1"/>
            </a:solidFill>
          </a:endParaRPr>
        </a:p>
      </dgm:t>
    </dgm:pt>
    <dgm:pt modelId="{B9F65DEB-312A-4161-B1D4-6CCE8466A592}" type="parTrans" cxnId="{1287D411-E307-43FC-9BA0-F19C3FDB157F}">
      <dgm:prSet/>
      <dgm:spPr/>
      <dgm:t>
        <a:bodyPr/>
        <a:lstStyle/>
        <a:p>
          <a:endParaRPr lang="en-US"/>
        </a:p>
      </dgm:t>
    </dgm:pt>
    <dgm:pt modelId="{08F88E57-7303-4D50-BCAE-DEAA94E616BE}" type="sibTrans" cxnId="{1287D411-E307-43FC-9BA0-F19C3FDB157F}">
      <dgm:prSet/>
      <dgm:spPr/>
      <dgm:t>
        <a:bodyPr/>
        <a:lstStyle/>
        <a:p>
          <a:endParaRPr lang="en-US"/>
        </a:p>
      </dgm:t>
    </dgm:pt>
    <dgm:pt modelId="{1EE84585-FF7E-41B5-8ACC-9285413C2180}" type="pres">
      <dgm:prSet presAssocID="{6D426C66-3B92-44F7-9CFB-9C08B386FAD5}" presName="root" presStyleCnt="0">
        <dgm:presLayoutVars>
          <dgm:dir/>
          <dgm:resizeHandles val="exact"/>
        </dgm:presLayoutVars>
      </dgm:prSet>
      <dgm:spPr/>
    </dgm:pt>
    <dgm:pt modelId="{51DFDA48-7C10-4615-827C-ED5D0A3DB483}" type="pres">
      <dgm:prSet presAssocID="{AAB77887-ACE1-4ABC-97A7-B3D82C1EF1B6}" presName="compNode" presStyleCnt="0"/>
      <dgm:spPr/>
    </dgm:pt>
    <dgm:pt modelId="{B22AE7E8-B791-4A28-B261-6DD8BD26707F}" type="pres">
      <dgm:prSet presAssocID="{AAB77887-ACE1-4ABC-97A7-B3D82C1EF1B6}" presName="iconBgRect" presStyleLbl="bgShp" presStyleIdx="0" presStyleCnt="2"/>
      <dgm:spPr/>
    </dgm:pt>
    <dgm:pt modelId="{B9FDEF24-7513-4E11-93D5-AAE0F7115015}" type="pres">
      <dgm:prSet presAssocID="{AAB77887-ACE1-4ABC-97A7-B3D82C1EF1B6}" presName="iconRect" presStyleLbl="node1" presStyleIdx="0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D500F667-F6D1-4CDD-B3D5-0319A4C9DD57}" type="pres">
      <dgm:prSet presAssocID="{AAB77887-ACE1-4ABC-97A7-B3D82C1EF1B6}" presName="spaceRect" presStyleCnt="0"/>
      <dgm:spPr/>
    </dgm:pt>
    <dgm:pt modelId="{414A5875-D964-4849-9476-AE3139D7696C}" type="pres">
      <dgm:prSet presAssocID="{AAB77887-ACE1-4ABC-97A7-B3D82C1EF1B6}" presName="textRect" presStyleLbl="revTx" presStyleIdx="0" presStyleCnt="2">
        <dgm:presLayoutVars>
          <dgm:chMax val="1"/>
          <dgm:chPref val="1"/>
        </dgm:presLayoutVars>
      </dgm:prSet>
      <dgm:spPr/>
    </dgm:pt>
    <dgm:pt modelId="{2B399B7F-3183-40C2-9D9A-90E87A2500FC}" type="pres">
      <dgm:prSet presAssocID="{69E4318B-45EC-4311-894E-A85D52DFF710}" presName="sibTrans" presStyleCnt="0"/>
      <dgm:spPr/>
    </dgm:pt>
    <dgm:pt modelId="{741C54F1-B238-492E-A3A1-1CE169CBDCFE}" type="pres">
      <dgm:prSet presAssocID="{3E575371-AED4-43FE-B2BC-FFA8A2854A90}" presName="compNode" presStyleCnt="0"/>
      <dgm:spPr/>
    </dgm:pt>
    <dgm:pt modelId="{C6AF1F70-0E74-4DF1-8D02-3B9658333645}" type="pres">
      <dgm:prSet presAssocID="{3E575371-AED4-43FE-B2BC-FFA8A2854A90}" presName="iconBgRect" presStyleLbl="bgShp" presStyleIdx="1" presStyleCnt="2"/>
      <dgm:spPr/>
    </dgm:pt>
    <dgm:pt modelId="{F1F1E8C8-A309-4E28-B532-917F3E14BCB8}" type="pres">
      <dgm:prSet presAssocID="{3E575371-AED4-43FE-B2BC-FFA8A2854A90}" presName="iconRect" presStyleLbl="node1" presStyleIdx="1" presStyleCnt="2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0B0AD1BC-BE8A-49A6-B454-55EEC729823D}" type="pres">
      <dgm:prSet presAssocID="{3E575371-AED4-43FE-B2BC-FFA8A2854A90}" presName="spaceRect" presStyleCnt="0"/>
      <dgm:spPr/>
    </dgm:pt>
    <dgm:pt modelId="{7BB40846-6E0C-4F27-9A55-6935418AC10B}" type="pres">
      <dgm:prSet presAssocID="{3E575371-AED4-43FE-B2BC-FFA8A2854A90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1287D411-E307-43FC-9BA0-F19C3FDB157F}" srcId="{6D426C66-3B92-44F7-9CFB-9C08B386FAD5}" destId="{3E575371-AED4-43FE-B2BC-FFA8A2854A90}" srcOrd="1" destOrd="0" parTransId="{B9F65DEB-312A-4161-B1D4-6CCE8466A592}" sibTransId="{08F88E57-7303-4D50-BCAE-DEAA94E616BE}"/>
    <dgm:cxn modelId="{0986A822-707E-4A64-8FBA-05A756BFECBD}" type="presOf" srcId="{6D426C66-3B92-44F7-9CFB-9C08B386FAD5}" destId="{1EE84585-FF7E-41B5-8ACC-9285413C2180}" srcOrd="0" destOrd="0" presId="urn:microsoft.com/office/officeart/2018/5/layout/IconCircleLabelList"/>
    <dgm:cxn modelId="{BF5F0734-FBE3-4F41-B55A-9A6FB992F515}" type="presOf" srcId="{AAB77887-ACE1-4ABC-97A7-B3D82C1EF1B6}" destId="{414A5875-D964-4849-9476-AE3139D7696C}" srcOrd="0" destOrd="0" presId="urn:microsoft.com/office/officeart/2018/5/layout/IconCircleLabelList"/>
    <dgm:cxn modelId="{94FE56B6-F64B-411F-A010-D988234D4DDB}" srcId="{6D426C66-3B92-44F7-9CFB-9C08B386FAD5}" destId="{AAB77887-ACE1-4ABC-97A7-B3D82C1EF1B6}" srcOrd="0" destOrd="0" parTransId="{C9EF18B6-F660-4818-91C6-72C722F86137}" sibTransId="{69E4318B-45EC-4311-894E-A85D52DFF710}"/>
    <dgm:cxn modelId="{60278BCB-29E9-4CC1-AFD0-0E6DF4FF065F}" type="presOf" srcId="{3E575371-AED4-43FE-B2BC-FFA8A2854A90}" destId="{7BB40846-6E0C-4F27-9A55-6935418AC10B}" srcOrd="0" destOrd="0" presId="urn:microsoft.com/office/officeart/2018/5/layout/IconCircleLabelList"/>
    <dgm:cxn modelId="{418207FD-3D9C-4BF1-99B3-C393E514EA97}" type="presParOf" srcId="{1EE84585-FF7E-41B5-8ACC-9285413C2180}" destId="{51DFDA48-7C10-4615-827C-ED5D0A3DB483}" srcOrd="0" destOrd="0" presId="urn:microsoft.com/office/officeart/2018/5/layout/IconCircleLabelList"/>
    <dgm:cxn modelId="{5332EF53-6430-4C50-B80D-605EBAE2AB5D}" type="presParOf" srcId="{51DFDA48-7C10-4615-827C-ED5D0A3DB483}" destId="{B22AE7E8-B791-4A28-B261-6DD8BD26707F}" srcOrd="0" destOrd="0" presId="urn:microsoft.com/office/officeart/2018/5/layout/IconCircleLabelList"/>
    <dgm:cxn modelId="{DF694619-2522-47AC-A50F-F3FE22E1824B}" type="presParOf" srcId="{51DFDA48-7C10-4615-827C-ED5D0A3DB483}" destId="{B9FDEF24-7513-4E11-93D5-AAE0F7115015}" srcOrd="1" destOrd="0" presId="urn:microsoft.com/office/officeart/2018/5/layout/IconCircleLabelList"/>
    <dgm:cxn modelId="{A078FABB-7AA5-4802-8224-C5392C19C84F}" type="presParOf" srcId="{51DFDA48-7C10-4615-827C-ED5D0A3DB483}" destId="{D500F667-F6D1-4CDD-B3D5-0319A4C9DD57}" srcOrd="2" destOrd="0" presId="urn:microsoft.com/office/officeart/2018/5/layout/IconCircleLabelList"/>
    <dgm:cxn modelId="{21EFCEE2-71A0-4254-AC87-A4F9A858CD2D}" type="presParOf" srcId="{51DFDA48-7C10-4615-827C-ED5D0A3DB483}" destId="{414A5875-D964-4849-9476-AE3139D7696C}" srcOrd="3" destOrd="0" presId="urn:microsoft.com/office/officeart/2018/5/layout/IconCircleLabelList"/>
    <dgm:cxn modelId="{EF9433C9-98CD-47A8-A7DE-9B13C25F8291}" type="presParOf" srcId="{1EE84585-FF7E-41B5-8ACC-9285413C2180}" destId="{2B399B7F-3183-40C2-9D9A-90E87A2500FC}" srcOrd="1" destOrd="0" presId="urn:microsoft.com/office/officeart/2018/5/layout/IconCircleLabelList"/>
    <dgm:cxn modelId="{540A924D-ED70-4884-BE41-C67F9C6F0A3D}" type="presParOf" srcId="{1EE84585-FF7E-41B5-8ACC-9285413C2180}" destId="{741C54F1-B238-492E-A3A1-1CE169CBDCFE}" srcOrd="2" destOrd="0" presId="urn:microsoft.com/office/officeart/2018/5/layout/IconCircleLabelList"/>
    <dgm:cxn modelId="{47FD6A4B-08C1-4F20-9A71-9FC3ED01B94D}" type="presParOf" srcId="{741C54F1-B238-492E-A3A1-1CE169CBDCFE}" destId="{C6AF1F70-0E74-4DF1-8D02-3B9658333645}" srcOrd="0" destOrd="0" presId="urn:microsoft.com/office/officeart/2018/5/layout/IconCircleLabelList"/>
    <dgm:cxn modelId="{83726589-EC68-4F38-B7DD-207CD307849D}" type="presParOf" srcId="{741C54F1-B238-492E-A3A1-1CE169CBDCFE}" destId="{F1F1E8C8-A309-4E28-B532-917F3E14BCB8}" srcOrd="1" destOrd="0" presId="urn:microsoft.com/office/officeart/2018/5/layout/IconCircleLabelList"/>
    <dgm:cxn modelId="{A0219D2C-A9FF-4623-BA33-903C6F7EA6B9}" type="presParOf" srcId="{741C54F1-B238-492E-A3A1-1CE169CBDCFE}" destId="{0B0AD1BC-BE8A-49A6-B454-55EEC729823D}" srcOrd="2" destOrd="0" presId="urn:microsoft.com/office/officeart/2018/5/layout/IconCircleLabelList"/>
    <dgm:cxn modelId="{0ABFDF64-1722-4016-8B3A-40335C24D3A8}" type="presParOf" srcId="{741C54F1-B238-492E-A3A1-1CE169CBDCFE}" destId="{7BB40846-6E0C-4F27-9A55-6935418AC10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2AE7E8-B791-4A28-B261-6DD8BD26707F}">
      <dsp:nvSpPr>
        <dsp:cNvPr id="0" name=""/>
        <dsp:cNvSpPr/>
      </dsp:nvSpPr>
      <dsp:spPr>
        <a:xfrm>
          <a:off x="2567057" y="358473"/>
          <a:ext cx="2196000" cy="2196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FDEF24-7513-4E11-93D5-AAE0F7115015}">
      <dsp:nvSpPr>
        <dsp:cNvPr id="0" name=""/>
        <dsp:cNvSpPr/>
      </dsp:nvSpPr>
      <dsp:spPr>
        <a:xfrm>
          <a:off x="3035057" y="826473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4A5875-D964-4849-9476-AE3139D7696C}">
      <dsp:nvSpPr>
        <dsp:cNvPr id="0" name=""/>
        <dsp:cNvSpPr/>
      </dsp:nvSpPr>
      <dsp:spPr>
        <a:xfrm>
          <a:off x="1865057" y="3238474"/>
          <a:ext cx="3600000" cy="211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b="1" kern="1200" cap="none" dirty="0">
              <a:solidFill>
                <a:schemeClr val="bg1"/>
              </a:solidFill>
              <a:latin typeface="Canva Sans Bold" panose="020B0604020202020204" charset="0"/>
            </a:rPr>
            <a:t>If you are interested in joining the Cuimsiú programme, you can register your interest through our webpage </a:t>
          </a:r>
          <a:endParaRPr lang="en-US" sz="2400" kern="1200" cap="none" dirty="0">
            <a:solidFill>
              <a:schemeClr val="bg1"/>
            </a:solidFill>
            <a:latin typeface="Canva Sans Bold" panose="020B0604020202020204" charset="0"/>
          </a:endParaRPr>
        </a:p>
      </dsp:txBody>
      <dsp:txXfrm>
        <a:off x="1865057" y="3238474"/>
        <a:ext cx="3600000" cy="2115000"/>
      </dsp:txXfrm>
    </dsp:sp>
    <dsp:sp modelId="{C6AF1F70-0E74-4DF1-8D02-3B9658333645}">
      <dsp:nvSpPr>
        <dsp:cNvPr id="0" name=""/>
        <dsp:cNvSpPr/>
      </dsp:nvSpPr>
      <dsp:spPr>
        <a:xfrm>
          <a:off x="6797058" y="358473"/>
          <a:ext cx="2196000" cy="2196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F1E8C8-A309-4E28-B532-917F3E14BCB8}">
      <dsp:nvSpPr>
        <dsp:cNvPr id="0" name=""/>
        <dsp:cNvSpPr/>
      </dsp:nvSpPr>
      <dsp:spPr>
        <a:xfrm>
          <a:off x="7265058" y="826473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B40846-6E0C-4F27-9A55-6935418AC10B}">
      <dsp:nvSpPr>
        <dsp:cNvPr id="0" name=""/>
        <dsp:cNvSpPr/>
      </dsp:nvSpPr>
      <dsp:spPr>
        <a:xfrm>
          <a:off x="6095058" y="3238474"/>
          <a:ext cx="3600000" cy="211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511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400" b="1" kern="1200" cap="none" dirty="0">
              <a:solidFill>
                <a:schemeClr val="bg1"/>
              </a:solidFill>
            </a:rPr>
            <a:t>Or email </a:t>
          </a:r>
          <a:r>
            <a:rPr lang="en-US" sz="3400" b="1" kern="1200" cap="none" dirty="0">
              <a:solidFill>
                <a:schemeClr val="bg1"/>
              </a:solidFill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nicolelonican@fit.Ie</a:t>
          </a:r>
          <a:r>
            <a:rPr lang="en-US" sz="3400" b="1" kern="1200" cap="none" dirty="0">
              <a:solidFill>
                <a:schemeClr val="bg1"/>
              </a:solidFill>
            </a:rPr>
            <a:t> for more details.</a:t>
          </a:r>
          <a:endParaRPr lang="en-US" sz="3400" kern="1200" cap="none" dirty="0">
            <a:solidFill>
              <a:schemeClr val="bg1"/>
            </a:solidFill>
          </a:endParaRPr>
        </a:p>
      </dsp:txBody>
      <dsp:txXfrm>
        <a:off x="6095058" y="3238474"/>
        <a:ext cx="3600000" cy="2115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jpe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E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962CDD3-06D4-4933-22F6-C0D6622AAE7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 err="1"/>
              <a:t>Cuimsiu</a:t>
            </a:r>
            <a:r>
              <a:rPr lang="en-GB" dirty="0"/>
              <a:t> Programme</a:t>
            </a:r>
          </a:p>
        </p:txBody>
      </p:sp>
      <p:sp>
        <p:nvSpPr>
          <p:cNvPr id="3" name="Freeform 3" descr="Logo for FIT"/>
          <p:cNvSpPr/>
          <p:nvPr/>
        </p:nvSpPr>
        <p:spPr>
          <a:xfrm>
            <a:off x="1" y="1"/>
            <a:ext cx="3908322" cy="1887793"/>
          </a:xfrm>
          <a:custGeom>
            <a:avLst/>
            <a:gdLst/>
            <a:ahLst/>
            <a:cxnLst/>
            <a:rect l="l" t="t" r="r" b="b"/>
            <a:pathLst>
              <a:path w="3089335" h="1547728">
                <a:moveTo>
                  <a:pt x="0" y="0"/>
                </a:moveTo>
                <a:lnTo>
                  <a:pt x="3089335" y="0"/>
                </a:lnTo>
                <a:lnTo>
                  <a:pt x="3089335" y="1547728"/>
                </a:lnTo>
                <a:lnTo>
                  <a:pt x="0" y="15477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4892" r="-4892"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2" name="Freeform 2" descr="Logo for the Cuimsiú Programme"/>
          <p:cNvSpPr/>
          <p:nvPr/>
        </p:nvSpPr>
        <p:spPr>
          <a:xfrm>
            <a:off x="3073713" y="2249128"/>
            <a:ext cx="12140574" cy="4173794"/>
          </a:xfrm>
          <a:custGeom>
            <a:avLst/>
            <a:gdLst/>
            <a:ahLst/>
            <a:cxnLst/>
            <a:rect l="l" t="t" r="r" b="b"/>
            <a:pathLst>
              <a:path w="5531870" h="1941007">
                <a:moveTo>
                  <a:pt x="0" y="0"/>
                </a:moveTo>
                <a:lnTo>
                  <a:pt x="5531871" y="0"/>
                </a:lnTo>
                <a:lnTo>
                  <a:pt x="5531871" y="1941007"/>
                </a:lnTo>
                <a:lnTo>
                  <a:pt x="0" y="194100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4" name="Freeform 4" descr="Logos for Government of Ireland, European Union and Pobal with text reading: This project is co-funded by the Government of Ireland through the Department of Social Protection, and the European Union."/>
          <p:cNvSpPr/>
          <p:nvPr/>
        </p:nvSpPr>
        <p:spPr>
          <a:xfrm>
            <a:off x="0" y="7787149"/>
            <a:ext cx="18287999" cy="2499852"/>
          </a:xfrm>
          <a:custGeom>
            <a:avLst/>
            <a:gdLst/>
            <a:ahLst/>
            <a:cxnLst/>
            <a:rect l="l" t="t" r="r" b="b"/>
            <a:pathLst>
              <a:path w="18288000" h="2999905">
                <a:moveTo>
                  <a:pt x="0" y="0"/>
                </a:moveTo>
                <a:lnTo>
                  <a:pt x="18288000" y="0"/>
                </a:lnTo>
                <a:lnTo>
                  <a:pt x="18288000" y="2999905"/>
                </a:lnTo>
                <a:lnTo>
                  <a:pt x="0" y="299990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6579" b="-5344"/>
            </a:stretch>
          </a:blipFill>
        </p:spPr>
        <p:txBody>
          <a:bodyPr/>
          <a:lstStyle/>
          <a:p>
            <a:endParaRPr lang="en-I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EA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8606A7-0A96-6313-7823-2A5C4FB95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D132905E-3BC3-AE18-87AC-C1CC2B718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487400" y="-29053"/>
            <a:ext cx="4988374" cy="1743554"/>
          </a:xfrm>
          <a:custGeom>
            <a:avLst/>
            <a:gdLst/>
            <a:ahLst/>
            <a:cxnLst/>
            <a:rect l="l" t="t" r="r" b="b"/>
            <a:pathLst>
              <a:path w="5531870" h="1941007">
                <a:moveTo>
                  <a:pt x="0" y="0"/>
                </a:moveTo>
                <a:lnTo>
                  <a:pt x="5531871" y="0"/>
                </a:lnTo>
                <a:lnTo>
                  <a:pt x="5531871" y="1941007"/>
                </a:lnTo>
                <a:lnTo>
                  <a:pt x="0" y="194100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1A7E4164-2ECF-E795-E80F-1DC37BB1F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7104" y="0"/>
            <a:ext cx="2890895" cy="1340865"/>
          </a:xfrm>
          <a:custGeom>
            <a:avLst/>
            <a:gdLst/>
            <a:ahLst/>
            <a:cxnLst/>
            <a:rect l="l" t="t" r="r" b="b"/>
            <a:pathLst>
              <a:path w="3089335" h="1547728">
                <a:moveTo>
                  <a:pt x="0" y="0"/>
                </a:moveTo>
                <a:lnTo>
                  <a:pt x="3089335" y="0"/>
                </a:lnTo>
                <a:lnTo>
                  <a:pt x="3089335" y="1547728"/>
                </a:lnTo>
                <a:lnTo>
                  <a:pt x="0" y="154772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892" r="-4892"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6933FB2C-9633-3C49-943C-3C6B71CAB74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070850" y="672123"/>
            <a:ext cx="8393110" cy="183761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4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va Sans Bold"/>
                <a:ea typeface="+mn-ea"/>
                <a:cs typeface="+mn-cs"/>
              </a:rPr>
              <a:t>What is the Cuimsiú Programme?</a:t>
            </a:r>
            <a:endParaRPr kumimoji="0" lang="en-US" sz="52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6F7F8118-747C-3E8A-8240-45618A0BFC28}"/>
              </a:ext>
            </a:extLst>
          </p:cNvPr>
          <p:cNvSpPr txBox="1"/>
          <p:nvPr/>
        </p:nvSpPr>
        <p:spPr>
          <a:xfrm>
            <a:off x="2344994" y="3079644"/>
            <a:ext cx="13992851" cy="58153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060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algn="l">
              <a:lnSpc>
                <a:spcPts val="3780"/>
              </a:lnSpc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Cuimsiú (kwim-shoo) means inclusion.</a:t>
            </a: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algn="l">
              <a:lnSpc>
                <a:spcPts val="3780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>
              <a:lnSpc>
                <a:spcPts val="3780"/>
              </a:lnSpc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The Cuimsiú Programme is an initiative set up by FIT to support neurodivergent and disabled people on a path to tech employment that works for them. </a:t>
            </a:r>
          </a:p>
          <a:p>
            <a:pPr>
              <a:lnSpc>
                <a:spcPts val="3779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3779"/>
              </a:lnSpc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The programme is funded by Pobal under the WorkAbility: Inclusive Pathways to Employment Programme.</a:t>
            </a:r>
            <a:endParaRPr lang="en-US" dirty="0"/>
          </a:p>
          <a:p>
            <a:pPr algn="l">
              <a:lnSpc>
                <a:spcPts val="3780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457200" indent="-457200">
              <a:lnSpc>
                <a:spcPts val="3780"/>
              </a:lnSpc>
              <a:buFontTx/>
              <a:buChar char="-"/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algn="ctr">
              <a:lnSpc>
                <a:spcPts val="3360"/>
              </a:lnSpc>
              <a:spcBef>
                <a:spcPct val="0"/>
              </a:spcBef>
            </a:pPr>
            <a:endParaRPr lang="en-US" sz="27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BA90A0C1-D0A9-1A10-E52F-28D71FE22C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70958" y="8673729"/>
            <a:ext cx="10146083" cy="1453630"/>
          </a:xfrm>
          <a:custGeom>
            <a:avLst/>
            <a:gdLst/>
            <a:ahLst/>
            <a:cxnLst/>
            <a:rect l="l" t="t" r="r" b="b"/>
            <a:pathLst>
              <a:path w="18288000" h="2999905">
                <a:moveTo>
                  <a:pt x="0" y="0"/>
                </a:moveTo>
                <a:lnTo>
                  <a:pt x="18288000" y="0"/>
                </a:lnTo>
                <a:lnTo>
                  <a:pt x="18288000" y="2999905"/>
                </a:lnTo>
                <a:lnTo>
                  <a:pt x="0" y="299990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6579" b="-5344"/>
            </a:stretch>
          </a:blipFill>
        </p:spPr>
        <p:txBody>
          <a:bodyPr/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21615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E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487399" y="58197"/>
            <a:ext cx="5056501" cy="1788608"/>
          </a:xfrm>
          <a:custGeom>
            <a:avLst/>
            <a:gdLst/>
            <a:ahLst/>
            <a:cxnLst/>
            <a:rect l="l" t="t" r="r" b="b"/>
            <a:pathLst>
              <a:path w="5531870" h="1941007">
                <a:moveTo>
                  <a:pt x="0" y="0"/>
                </a:moveTo>
                <a:lnTo>
                  <a:pt x="5531870" y="0"/>
                </a:lnTo>
                <a:lnTo>
                  <a:pt x="5531870" y="1941008"/>
                </a:lnTo>
                <a:lnTo>
                  <a:pt x="0" y="19410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3" name="Freeform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2905432" cy="1445342"/>
          </a:xfrm>
          <a:custGeom>
            <a:avLst/>
            <a:gdLst/>
            <a:ahLst/>
            <a:cxnLst/>
            <a:rect l="l" t="t" r="r" b="b"/>
            <a:pathLst>
              <a:path w="3089335" h="1547728">
                <a:moveTo>
                  <a:pt x="0" y="0"/>
                </a:moveTo>
                <a:lnTo>
                  <a:pt x="3089335" y="0"/>
                </a:lnTo>
                <a:lnTo>
                  <a:pt x="3089335" y="1547728"/>
                </a:lnTo>
                <a:lnTo>
                  <a:pt x="0" y="154772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892" r="-4892"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6" name="TextBox 6"/>
          <p:cNvSpPr txBox="1">
            <a:spLocks noGrp="1"/>
          </p:cNvSpPr>
          <p:nvPr>
            <p:ph type="title" idx="4294967295"/>
          </p:nvPr>
        </p:nvSpPr>
        <p:spPr>
          <a:xfrm>
            <a:off x="5747814" y="669089"/>
            <a:ext cx="4281724" cy="90360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4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99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va Sans Bold"/>
                <a:ea typeface="Canva Sans Bold"/>
                <a:cs typeface="Canva Sans Bold"/>
                <a:sym typeface="Canva Sans Bold"/>
              </a:rPr>
              <a:t>Objectives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53444" y="1840772"/>
            <a:ext cx="9595808" cy="66173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28"/>
              </a:lnSpc>
            </a:pPr>
            <a:endParaRPr sz="3200" dirty="0"/>
          </a:p>
          <a:p>
            <a:pPr marL="604520" lvl="1" indent="-302260">
              <a:lnSpc>
                <a:spcPts val="4928"/>
              </a:lnSpc>
              <a:buFont typeface="Arial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Increase in the range and diversity of employers employing people with disabilities​</a:t>
            </a:r>
            <a:b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</a:b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marL="604520" lvl="1" indent="-302260" algn="l">
              <a:lnSpc>
                <a:spcPts val="4928"/>
              </a:lnSpc>
              <a:buFont typeface="Arial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Increasing networking and access to employers for participants.</a:t>
            </a: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algn="l">
              <a:lnSpc>
                <a:spcPts val="5808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5808"/>
              </a:lnSpc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​</a:t>
            </a: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algn="l">
              <a:lnSpc>
                <a:spcPts val="5808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5280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C912DB-85C8-520B-E4F8-44DCDBA9A7D5}"/>
              </a:ext>
            </a:extLst>
          </p:cNvPr>
          <p:cNvSpPr txBox="1"/>
          <p:nvPr/>
        </p:nvSpPr>
        <p:spPr>
          <a:xfrm>
            <a:off x="8644003" y="4462294"/>
            <a:ext cx="9269360" cy="318042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604520" lvl="1" indent="-302260">
              <a:lnSpc>
                <a:spcPts val="4928"/>
              </a:lnSpc>
              <a:buFont typeface="Arial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Increased employment rates for Neurodivergent and Disabled tech enthusiasts.​</a:t>
            </a:r>
            <a:b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</a:b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marL="604520" lvl="1" indent="-302260" algn="l">
              <a:lnSpc>
                <a:spcPts val="4928"/>
              </a:lnSpc>
              <a:buFont typeface="Arial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Enhanced job readiness for participants.​</a:t>
            </a: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54BE9BEA-32EB-D856-53A7-B04DB8CF77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70959" y="8441930"/>
            <a:ext cx="10146083" cy="1453630"/>
          </a:xfrm>
          <a:custGeom>
            <a:avLst/>
            <a:gdLst/>
            <a:ahLst/>
            <a:cxnLst/>
            <a:rect l="l" t="t" r="r" b="b"/>
            <a:pathLst>
              <a:path w="18288000" h="2999905">
                <a:moveTo>
                  <a:pt x="0" y="0"/>
                </a:moveTo>
                <a:lnTo>
                  <a:pt x="18288000" y="0"/>
                </a:lnTo>
                <a:lnTo>
                  <a:pt x="18288000" y="2999905"/>
                </a:lnTo>
                <a:lnTo>
                  <a:pt x="0" y="299990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6579" b="-5344"/>
            </a:stretch>
          </a:blipFill>
        </p:spPr>
        <p:txBody>
          <a:bodyPr/>
          <a:lstStyle/>
          <a:p>
            <a:endParaRPr lang="en-I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EA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41435A-B479-8D68-29D0-6F1C7D71E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22459FC-BF56-D785-33A9-41376C1713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487400" y="-29053"/>
            <a:ext cx="4988374" cy="1743554"/>
          </a:xfrm>
          <a:custGeom>
            <a:avLst/>
            <a:gdLst/>
            <a:ahLst/>
            <a:cxnLst/>
            <a:rect l="l" t="t" r="r" b="b"/>
            <a:pathLst>
              <a:path w="5531870" h="1941007">
                <a:moveTo>
                  <a:pt x="0" y="0"/>
                </a:moveTo>
                <a:lnTo>
                  <a:pt x="5531871" y="0"/>
                </a:lnTo>
                <a:lnTo>
                  <a:pt x="5531871" y="1941007"/>
                </a:lnTo>
                <a:lnTo>
                  <a:pt x="0" y="194100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AEA90A7C-CB0C-E5BD-5527-54798456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2890895" cy="1340865"/>
          </a:xfrm>
          <a:custGeom>
            <a:avLst/>
            <a:gdLst/>
            <a:ahLst/>
            <a:cxnLst/>
            <a:rect l="l" t="t" r="r" b="b"/>
            <a:pathLst>
              <a:path w="3089335" h="1547728">
                <a:moveTo>
                  <a:pt x="0" y="0"/>
                </a:moveTo>
                <a:lnTo>
                  <a:pt x="3089335" y="0"/>
                </a:lnTo>
                <a:lnTo>
                  <a:pt x="3089335" y="1547728"/>
                </a:lnTo>
                <a:lnTo>
                  <a:pt x="0" y="154772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892" r="-4892"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B33D864-73B9-7228-AF02-D3F95F8A0A7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070958" y="1131577"/>
            <a:ext cx="8393110" cy="88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4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va Sans Bold"/>
                <a:ea typeface="+mn-ea"/>
                <a:cs typeface="+mn-cs"/>
              </a:rPr>
              <a:t>Who is Cuimsiú for?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2B1A5F21-9A9A-3D4D-49DA-A755DA474AC4}"/>
              </a:ext>
            </a:extLst>
          </p:cNvPr>
          <p:cNvSpPr txBox="1"/>
          <p:nvPr/>
        </p:nvSpPr>
        <p:spPr>
          <a:xfrm>
            <a:off x="2371797" y="3205341"/>
            <a:ext cx="16810972" cy="38763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060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marL="457200" indent="-457200">
              <a:buFont typeface="Arial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</a:rPr>
              <a:t>Neurodivergent and Disabled people (no formal diagnosis needed).</a:t>
            </a:r>
            <a:br>
              <a:rPr lang="en-US" sz="3200" b="1" dirty="0">
                <a:latin typeface="Canva Sans Bold"/>
              </a:rPr>
            </a:br>
            <a:endParaRPr lang="en-US" sz="3200" b="1" dirty="0">
              <a:solidFill>
                <a:srgbClr val="FFFFFF"/>
              </a:solidFill>
              <a:latin typeface="Canva Sans Bold"/>
            </a:endParaRPr>
          </a:p>
          <a:p>
            <a:pPr marL="457200" indent="-457200">
              <a:lnSpc>
                <a:spcPts val="3779"/>
              </a:lnSpc>
              <a:buFont typeface="Arial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</a:rPr>
              <a:t>People aged 16+ who are unemployed, studying, or working.</a:t>
            </a:r>
            <a:br>
              <a:rPr lang="en-US" sz="3200" b="1" dirty="0">
                <a:latin typeface="Canva Sans Bold"/>
              </a:rPr>
            </a:br>
            <a:endParaRPr lang="en-US" sz="3200" b="1" dirty="0">
              <a:solidFill>
                <a:srgbClr val="FFFFFF"/>
              </a:solidFill>
              <a:latin typeface="Canva Sans Bold"/>
            </a:endParaRPr>
          </a:p>
          <a:p>
            <a:pPr marL="457200" indent="-457200">
              <a:lnSpc>
                <a:spcPts val="3779"/>
              </a:lnSpc>
              <a:buFont typeface="Arial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</a:rPr>
              <a:t>Employers interested in inclusive hiring and workplace practices.</a:t>
            </a:r>
          </a:p>
          <a:p>
            <a:pPr marL="457200" indent="-457200">
              <a:lnSpc>
                <a:spcPts val="3779"/>
              </a:lnSpc>
              <a:buFont typeface="Arial"/>
              <a:buChar char="•"/>
            </a:pPr>
            <a:endParaRPr lang="en-US" sz="3200" b="1" dirty="0">
              <a:solidFill>
                <a:srgbClr val="FFFFFF"/>
              </a:solidFill>
              <a:latin typeface="Canva Sans Bold"/>
            </a:endParaRPr>
          </a:p>
          <a:p>
            <a:pPr algn="ctr">
              <a:lnSpc>
                <a:spcPts val="3360"/>
              </a:lnSpc>
              <a:spcBef>
                <a:spcPct val="0"/>
              </a:spcBef>
            </a:pPr>
            <a:endParaRPr lang="en-US" sz="2700" b="1" dirty="0">
              <a:solidFill>
                <a:srgbClr val="FFFFFF"/>
              </a:solidFill>
              <a:latin typeface="Canva Sans Bold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E725AE89-ECE5-7345-FC64-476E5C631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70958" y="8285593"/>
            <a:ext cx="10146083" cy="1453630"/>
          </a:xfrm>
          <a:custGeom>
            <a:avLst/>
            <a:gdLst/>
            <a:ahLst/>
            <a:cxnLst/>
            <a:rect l="l" t="t" r="r" b="b"/>
            <a:pathLst>
              <a:path w="18288000" h="2999905">
                <a:moveTo>
                  <a:pt x="0" y="0"/>
                </a:moveTo>
                <a:lnTo>
                  <a:pt x="18288000" y="0"/>
                </a:lnTo>
                <a:lnTo>
                  <a:pt x="18288000" y="2999905"/>
                </a:lnTo>
                <a:lnTo>
                  <a:pt x="0" y="299990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6579" b="-5344"/>
            </a:stretch>
          </a:blipFill>
        </p:spPr>
        <p:txBody>
          <a:bodyPr/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87584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EA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70D0A3-FFCA-D597-7472-60F3AFDF7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FDC03BB2-4117-07D0-DC24-041CEBCEF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487400" y="-29053"/>
            <a:ext cx="4988374" cy="1743554"/>
          </a:xfrm>
          <a:custGeom>
            <a:avLst/>
            <a:gdLst/>
            <a:ahLst/>
            <a:cxnLst/>
            <a:rect l="l" t="t" r="r" b="b"/>
            <a:pathLst>
              <a:path w="5531870" h="1941007">
                <a:moveTo>
                  <a:pt x="0" y="0"/>
                </a:moveTo>
                <a:lnTo>
                  <a:pt x="5531871" y="0"/>
                </a:lnTo>
                <a:lnTo>
                  <a:pt x="5531871" y="1941007"/>
                </a:lnTo>
                <a:lnTo>
                  <a:pt x="0" y="194100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A3FCD8CD-586F-C48E-7EDB-7602FD60E5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50148"/>
            <a:ext cx="2890895" cy="1340865"/>
          </a:xfrm>
          <a:custGeom>
            <a:avLst/>
            <a:gdLst/>
            <a:ahLst/>
            <a:cxnLst/>
            <a:rect l="l" t="t" r="r" b="b"/>
            <a:pathLst>
              <a:path w="3089335" h="1547728">
                <a:moveTo>
                  <a:pt x="0" y="0"/>
                </a:moveTo>
                <a:lnTo>
                  <a:pt x="3089335" y="0"/>
                </a:lnTo>
                <a:lnTo>
                  <a:pt x="3089335" y="1547728"/>
                </a:lnTo>
                <a:lnTo>
                  <a:pt x="0" y="154772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892" r="-4892"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700BF017-0320-A237-520C-B249321C96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070850" y="875670"/>
            <a:ext cx="8032987" cy="80791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va Sans Bold"/>
                <a:ea typeface="+mn-ea"/>
                <a:cs typeface="+mn-cs"/>
              </a:rPr>
              <a:t>What we do</a:t>
            </a:r>
            <a:endParaRPr kumimoji="0" lang="en-US" sz="525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va Sans Bold"/>
              <a:ea typeface="Canva Sans Bold"/>
              <a:cs typeface="Canva Sans Bold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1670EBC6-20D4-A9B1-765B-B3DF0F2B53C2}"/>
              </a:ext>
            </a:extLst>
          </p:cNvPr>
          <p:cNvSpPr txBox="1"/>
          <p:nvPr/>
        </p:nvSpPr>
        <p:spPr>
          <a:xfrm>
            <a:off x="1335128" y="1518803"/>
            <a:ext cx="6741700" cy="7477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060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algn="l">
              <a:lnSpc>
                <a:spcPts val="3780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marL="457200" indent="-457200">
              <a:buFont typeface="Arial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+mn-lt"/>
                <a:cs typeface="+mn-lt"/>
              </a:rPr>
              <a:t>We support participants in building tech skills and employer networking.</a:t>
            </a:r>
            <a:br>
              <a:rPr lang="en-US" sz="3200" dirty="0">
                <a:latin typeface="Canva Sans Bold"/>
              </a:rPr>
            </a:br>
            <a:endParaRPr lang="en-US" sz="3200" dirty="0">
              <a:latin typeface="Canva Sans Bold"/>
              <a:ea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+mn-lt"/>
                <a:cs typeface="+mn-lt"/>
              </a:rPr>
              <a:t>We offer online and in-person training as well as access to FIT's online </a:t>
            </a:r>
            <a:br>
              <a:rPr lang="en-US" sz="3200" b="1" dirty="0">
                <a:solidFill>
                  <a:srgbClr val="FFFFFF"/>
                </a:solidFill>
                <a:latin typeface="Canva Sans Bold"/>
                <a:ea typeface="+mn-lt"/>
                <a:cs typeface="+mn-lt"/>
              </a:rPr>
            </a:br>
            <a:r>
              <a:rPr lang="en-US" sz="3200" b="1" dirty="0">
                <a:solidFill>
                  <a:srgbClr val="FFFFFF"/>
                </a:solidFill>
                <a:latin typeface="Canva Sans Bold"/>
                <a:ea typeface="+mn-lt"/>
                <a:cs typeface="+mn-lt"/>
              </a:rPr>
              <a:t>learning platforms.</a:t>
            </a:r>
            <a:br>
              <a:rPr lang="en-US" sz="3200" b="1" dirty="0">
                <a:solidFill>
                  <a:srgbClr val="FFFFFF"/>
                </a:solidFill>
                <a:latin typeface="Canva Sans Bold"/>
                <a:ea typeface="+mn-lt"/>
                <a:cs typeface="+mn-lt"/>
              </a:rPr>
            </a:br>
            <a:endParaRPr lang="en-US" sz="3200" dirty="0">
              <a:solidFill>
                <a:srgbClr val="000000"/>
              </a:solidFill>
              <a:latin typeface="Canva Sans Bold"/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</a:rPr>
              <a:t>We provide access to assistive technology.</a:t>
            </a:r>
            <a:endParaRPr lang="en-US" sz="3200" b="1" dirty="0">
              <a:solidFill>
                <a:srgbClr val="FFFFFF"/>
              </a:solidFill>
              <a:latin typeface="Canva Sans Bold"/>
              <a:ea typeface="Calibri"/>
              <a:cs typeface="Calibri"/>
            </a:endParaRPr>
          </a:p>
          <a:p>
            <a:endParaRPr lang="en-US" sz="3200" b="1" dirty="0">
              <a:solidFill>
                <a:schemeClr val="bg1"/>
              </a:solidFill>
              <a:latin typeface="Canva Sans Bold"/>
            </a:endParaRPr>
          </a:p>
          <a:p>
            <a:endParaRPr lang="en-US" sz="3200" b="1" dirty="0">
              <a:latin typeface="Canva Sans Bold"/>
              <a:ea typeface="+mn-lt"/>
              <a:cs typeface="+mn-lt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5838C0BF-D7A5-9AA1-9B88-B4650F1E22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14301" y="8684515"/>
            <a:ext cx="10146083" cy="1453630"/>
          </a:xfrm>
          <a:custGeom>
            <a:avLst/>
            <a:gdLst/>
            <a:ahLst/>
            <a:cxnLst/>
            <a:rect l="l" t="t" r="r" b="b"/>
            <a:pathLst>
              <a:path w="18288000" h="2999905">
                <a:moveTo>
                  <a:pt x="0" y="0"/>
                </a:moveTo>
                <a:lnTo>
                  <a:pt x="18288000" y="0"/>
                </a:lnTo>
                <a:lnTo>
                  <a:pt x="18288000" y="2999905"/>
                </a:lnTo>
                <a:lnTo>
                  <a:pt x="0" y="299990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6579" b="-5344"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4" name="TextBox 7">
            <a:extLst>
              <a:ext uri="{FF2B5EF4-FFF2-40B4-BE49-F238E27FC236}">
                <a16:creationId xmlns:a16="http://schemas.microsoft.com/office/drawing/2014/main" id="{F4D574A2-A9FE-E065-9BA3-31702D8528B9}"/>
              </a:ext>
            </a:extLst>
          </p:cNvPr>
          <p:cNvSpPr txBox="1"/>
          <p:nvPr/>
        </p:nvSpPr>
        <p:spPr>
          <a:xfrm>
            <a:off x="9144000" y="1945097"/>
            <a:ext cx="7211426" cy="6624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060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chemeClr val="bg1"/>
                </a:solidFill>
                <a:latin typeface="Canva Sans Bold"/>
              </a:rPr>
              <a:t>CV and Interview Preparation.</a:t>
            </a:r>
            <a:br>
              <a:rPr lang="en-US" sz="3200" dirty="0">
                <a:solidFill>
                  <a:schemeClr val="bg1"/>
                </a:solidFill>
                <a:latin typeface="Canva Sans Bold"/>
              </a:rPr>
            </a:br>
            <a:endParaRPr lang="en-US" sz="3200" dirty="0">
              <a:solidFill>
                <a:schemeClr val="bg1"/>
              </a:solidFill>
              <a:latin typeface="Canva Sans Bold"/>
              <a:ea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solidFill>
                  <a:schemeClr val="bg1"/>
                </a:solidFill>
                <a:latin typeface="Canva Sans Bold"/>
              </a:rPr>
              <a:t>Soft Skills, self advocacy, career options and leaders in industry.</a:t>
            </a:r>
            <a:br>
              <a:rPr lang="en-US" sz="3200" dirty="0">
                <a:latin typeface="Canva Sans Bold"/>
              </a:rPr>
            </a:br>
            <a:endParaRPr lang="en-US" sz="3200" dirty="0">
              <a:latin typeface="Canva Sans Bold"/>
              <a:ea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+mn-lt"/>
                <a:cs typeface="+mn-lt"/>
              </a:rPr>
              <a:t>1:1 support with Employability Mentors.</a:t>
            </a:r>
            <a:br>
              <a:rPr lang="en-US" sz="3200" dirty="0">
                <a:latin typeface="Canva Sans Bold"/>
              </a:rPr>
            </a:br>
            <a:endParaRPr lang="en-US" sz="3200" dirty="0">
              <a:latin typeface="Canva Sans Bold"/>
              <a:ea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+mn-lt"/>
                <a:cs typeface="+mn-lt"/>
              </a:rPr>
              <a:t>We work with employers to support the creation of inclusive workplaces</a:t>
            </a:r>
            <a:endParaRPr lang="en-US" sz="3200" b="1" dirty="0">
              <a:latin typeface="Canva Sans Bold"/>
              <a:ea typeface="+mn-lt"/>
              <a:cs typeface="+mn-lt"/>
            </a:endParaRPr>
          </a:p>
          <a:p>
            <a:endParaRPr lang="en-US" sz="1600" b="1" dirty="0">
              <a:solidFill>
                <a:srgbClr val="FFFFFF"/>
              </a:solidFill>
              <a:latin typeface="Canva Sans Bold"/>
              <a:ea typeface="Calibri"/>
              <a:cs typeface="Calibri"/>
            </a:endParaRPr>
          </a:p>
          <a:p>
            <a:pPr>
              <a:lnSpc>
                <a:spcPts val="3360"/>
              </a:lnSpc>
              <a:spcBef>
                <a:spcPct val="0"/>
              </a:spcBef>
            </a:pPr>
            <a:endParaRPr lang="en-US" sz="3200" b="1" dirty="0">
              <a:solidFill>
                <a:srgbClr val="FFFFFF"/>
              </a:solidFill>
              <a:latin typeface="Canva Sans Bold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2889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E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868399" y="58197"/>
            <a:ext cx="4675501" cy="1656304"/>
          </a:xfrm>
          <a:custGeom>
            <a:avLst/>
            <a:gdLst/>
            <a:ahLst/>
            <a:cxnLst/>
            <a:rect l="l" t="t" r="r" b="b"/>
            <a:pathLst>
              <a:path w="5531870" h="1941007">
                <a:moveTo>
                  <a:pt x="0" y="0"/>
                </a:moveTo>
                <a:lnTo>
                  <a:pt x="5531870" y="0"/>
                </a:lnTo>
                <a:lnTo>
                  <a:pt x="5531870" y="1941008"/>
                </a:lnTo>
                <a:lnTo>
                  <a:pt x="0" y="19410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3" name="Freeform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7105" y="0"/>
            <a:ext cx="2890896" cy="1428115"/>
          </a:xfrm>
          <a:custGeom>
            <a:avLst/>
            <a:gdLst/>
            <a:ahLst/>
            <a:cxnLst/>
            <a:rect l="l" t="t" r="r" b="b"/>
            <a:pathLst>
              <a:path w="3089335" h="1547728">
                <a:moveTo>
                  <a:pt x="0" y="0"/>
                </a:moveTo>
                <a:lnTo>
                  <a:pt x="3089335" y="0"/>
                </a:lnTo>
                <a:lnTo>
                  <a:pt x="3089335" y="1547728"/>
                </a:lnTo>
                <a:lnTo>
                  <a:pt x="0" y="154772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892" r="-4892"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BF4AFA56-8097-3F31-0368-9D87D19CC25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301119" y="806560"/>
            <a:ext cx="7685761" cy="90794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53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nva Sans Bold"/>
                <a:ea typeface="+mn-ea"/>
                <a:cs typeface="+mn-cs"/>
              </a:rPr>
              <a:t>Programme Structure</a:t>
            </a:r>
            <a:endParaRPr kumimoji="0" lang="en-IE" sz="53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nva Sans Bold" panose="020B0604020202020204" charset="0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86624" y="2346020"/>
            <a:ext cx="8827934" cy="713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indent="-457200">
              <a:lnSpc>
                <a:spcPts val="4928"/>
              </a:lnSpc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Programme recruitment begins in February 2025, rolling intake on case-by-case basis.</a:t>
            </a:r>
          </a:p>
          <a:p>
            <a:pPr algn="l">
              <a:lnSpc>
                <a:spcPts val="4928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marL="457200" indent="-457200">
              <a:lnSpc>
                <a:spcPts val="4928"/>
              </a:lnSpc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</a:rPr>
              <a:t>Programme launch on 13th March.</a:t>
            </a:r>
            <a:b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</a:rPr>
            </a:b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457200" indent="-457200">
              <a:lnSpc>
                <a:spcPts val="4928"/>
              </a:lnSpc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Programme ends in November 2025, with access to mentors for next 6 months</a:t>
            </a: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algn="l">
              <a:lnSpc>
                <a:spcPts val="5808"/>
              </a:lnSpc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​</a:t>
            </a: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algn="l">
              <a:lnSpc>
                <a:spcPts val="5808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5280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9145010" y="2347070"/>
            <a:ext cx="8914421" cy="56042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59460" lvl="1" indent="-457200" algn="l">
              <a:lnSpc>
                <a:spcPts val="4928"/>
              </a:lnSpc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Not a 9-5 classroom-based programme</a:t>
            </a: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marL="302260" lvl="1" algn="l">
              <a:lnSpc>
                <a:spcPts val="4928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marL="759460" lvl="1" indent="-457200">
              <a:lnSpc>
                <a:spcPts val="4928"/>
              </a:lnSpc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Online and in person training events throughout the year with regular meetings with mentors to advance your goals.</a:t>
            </a:r>
            <a:b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</a:b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marL="759460" lvl="1" indent="-457200">
              <a:lnSpc>
                <a:spcPts val="4928"/>
              </a:lnSpc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</a:rPr>
              <a:t>Personalised experience – flexible and tailored towards your goals.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650561A-4D91-F95A-4C35-226E0E9FC5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7175" y="8517112"/>
            <a:ext cx="10153650" cy="14573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EA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7A9EA2-DBD2-677E-7B53-69D9AE6FD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8682B6ED-EE62-B041-F81E-0E09B94D44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964433" y="2262"/>
            <a:ext cx="4683574" cy="1591154"/>
          </a:xfrm>
          <a:custGeom>
            <a:avLst/>
            <a:gdLst/>
            <a:ahLst/>
            <a:cxnLst/>
            <a:rect l="l" t="t" r="r" b="b"/>
            <a:pathLst>
              <a:path w="5531870" h="1941007">
                <a:moveTo>
                  <a:pt x="0" y="0"/>
                </a:moveTo>
                <a:lnTo>
                  <a:pt x="5531871" y="0"/>
                </a:lnTo>
                <a:lnTo>
                  <a:pt x="5531871" y="1941007"/>
                </a:lnTo>
                <a:lnTo>
                  <a:pt x="0" y="194100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937EA299-CFD8-C8B2-BB51-16FC75288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7105" y="0"/>
            <a:ext cx="2509896" cy="1340865"/>
          </a:xfrm>
          <a:custGeom>
            <a:avLst/>
            <a:gdLst/>
            <a:ahLst/>
            <a:cxnLst/>
            <a:rect l="l" t="t" r="r" b="b"/>
            <a:pathLst>
              <a:path w="3089335" h="1547728">
                <a:moveTo>
                  <a:pt x="0" y="0"/>
                </a:moveTo>
                <a:lnTo>
                  <a:pt x="3089335" y="0"/>
                </a:lnTo>
                <a:lnTo>
                  <a:pt x="3089335" y="1547728"/>
                </a:lnTo>
                <a:lnTo>
                  <a:pt x="0" y="154772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892" r="-4892"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6D128F19-130B-2F13-DC6A-BF86B024762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86932" y="1126191"/>
            <a:ext cx="11007918" cy="88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4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va Sans Bold"/>
                <a:ea typeface="Canva Sans Bold"/>
                <a:cs typeface="Canva Sans Bold"/>
              </a:rPr>
              <a:t>Training Schedule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AA835D7A-F427-51A1-3FBC-F0903E03A9FC}"/>
              </a:ext>
            </a:extLst>
          </p:cNvPr>
          <p:cNvSpPr txBox="1"/>
          <p:nvPr/>
        </p:nvSpPr>
        <p:spPr>
          <a:xfrm>
            <a:off x="1012521" y="2482035"/>
            <a:ext cx="7708726" cy="54612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endParaRPr lang="en-US" sz="3200" b="1" dirty="0">
              <a:solidFill>
                <a:srgbClr val="FFFFFF"/>
              </a:solidFill>
              <a:latin typeface="Canva Sans Bold"/>
            </a:endParaRPr>
          </a:p>
          <a:p>
            <a:r>
              <a:rPr lang="en-US" sz="32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•</a:t>
            </a:r>
            <a:r>
              <a:rPr lang="en-US" sz="3200" b="1" dirty="0">
                <a:solidFill>
                  <a:srgbClr val="FFFFFF"/>
                </a:solidFill>
                <a:latin typeface="Canva Sans Bold"/>
              </a:rPr>
              <a:t>March/April – Mental Health and Wellbeing, Mentorship.</a:t>
            </a:r>
            <a:br>
              <a:rPr lang="en-US" sz="3200" b="1" dirty="0">
                <a:solidFill>
                  <a:srgbClr val="FFFFFF"/>
                </a:solidFill>
                <a:latin typeface="Canva Sans Bold"/>
              </a:rPr>
            </a:br>
            <a:endParaRPr lang="en-US" dirty="0">
              <a:ea typeface="Calibri"/>
              <a:cs typeface="Calibri"/>
            </a:endParaRPr>
          </a:p>
          <a:p>
            <a:r>
              <a:rPr lang="en-US" sz="3200" dirty="0">
                <a:solidFill>
                  <a:srgbClr val="FFFFFF"/>
                </a:solidFill>
                <a:ea typeface="+mn-lt"/>
                <a:cs typeface="+mn-lt"/>
              </a:rPr>
              <a:t>•</a:t>
            </a:r>
            <a:r>
              <a:rPr lang="en-US" sz="3200" b="1" dirty="0">
                <a:solidFill>
                  <a:srgbClr val="FFFFFF"/>
                </a:solidFill>
                <a:latin typeface="Canva Sans Bold"/>
              </a:rPr>
              <a:t>April – Career Options: Apprenticeships, Leaders in Industry and Self Employment.</a:t>
            </a:r>
            <a:br>
              <a:rPr lang="en-US" sz="3200" b="1" dirty="0">
                <a:solidFill>
                  <a:srgbClr val="FFFFFF"/>
                </a:solidFill>
                <a:latin typeface="Canva Sans Bold"/>
              </a:rPr>
            </a:br>
            <a:endParaRPr lang="en-US" dirty="0"/>
          </a:p>
          <a:p>
            <a:r>
              <a:rPr lang="en-US" sz="3200" dirty="0">
                <a:solidFill>
                  <a:srgbClr val="FFFFFF"/>
                </a:solidFill>
                <a:ea typeface="+mn-lt"/>
                <a:cs typeface="+mn-lt"/>
              </a:rPr>
              <a:t>•</a:t>
            </a:r>
            <a:r>
              <a:rPr lang="en-US" sz="3200" b="1" dirty="0">
                <a:solidFill>
                  <a:srgbClr val="FFFFFF"/>
                </a:solidFill>
                <a:latin typeface="Canva Sans Bold"/>
              </a:rPr>
              <a:t>May – Assistive Technology and CVs</a:t>
            </a:r>
            <a:br>
              <a:rPr lang="en-US" sz="3200" b="1" dirty="0">
                <a:solidFill>
                  <a:srgbClr val="FFFFFF"/>
                </a:solidFill>
                <a:latin typeface="Canva Sans Bold"/>
              </a:rPr>
            </a:br>
            <a:endParaRPr lang="en-US" dirty="0"/>
          </a:p>
          <a:p>
            <a:r>
              <a:rPr lang="en-US" sz="3200" dirty="0">
                <a:solidFill>
                  <a:srgbClr val="FFFFFF"/>
                </a:solidFill>
                <a:ea typeface="+mn-lt"/>
                <a:cs typeface="+mn-lt"/>
              </a:rPr>
              <a:t>•</a:t>
            </a:r>
            <a:r>
              <a:rPr lang="en-US" sz="3200" b="1" dirty="0">
                <a:solidFill>
                  <a:srgbClr val="FFFFFF"/>
                </a:solidFill>
                <a:latin typeface="Canva Sans Bold"/>
              </a:rPr>
              <a:t>June – Interview Prep and Soft Skills</a:t>
            </a:r>
            <a:br>
              <a:rPr lang="en-US" sz="3200" b="1" dirty="0">
                <a:solidFill>
                  <a:srgbClr val="FFFFFF"/>
                </a:solidFill>
                <a:latin typeface="Canva Sans Bold"/>
              </a:rPr>
            </a:br>
            <a:endParaRPr lang="en-US" dirty="0"/>
          </a:p>
          <a:p>
            <a:pPr>
              <a:lnSpc>
                <a:spcPts val="3220"/>
              </a:lnSpc>
              <a:spcBef>
                <a:spcPct val="0"/>
              </a:spcBef>
            </a:pPr>
            <a:endParaRPr lang="en-US" sz="3200" b="1" dirty="0">
              <a:solidFill>
                <a:srgbClr val="FFFFFF"/>
              </a:solidFill>
              <a:latin typeface="Canva Sans Bold"/>
            </a:endParaRPr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F3111E97-C4DF-9F88-0C31-2BA8D07E94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48206" y="8614163"/>
            <a:ext cx="10146083" cy="1453630"/>
          </a:xfrm>
          <a:custGeom>
            <a:avLst/>
            <a:gdLst/>
            <a:ahLst/>
            <a:cxnLst/>
            <a:rect l="l" t="t" r="r" b="b"/>
            <a:pathLst>
              <a:path w="18288000" h="2999905">
                <a:moveTo>
                  <a:pt x="0" y="0"/>
                </a:moveTo>
                <a:lnTo>
                  <a:pt x="18288000" y="0"/>
                </a:lnTo>
                <a:lnTo>
                  <a:pt x="18288000" y="2999905"/>
                </a:lnTo>
                <a:lnTo>
                  <a:pt x="0" y="299990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6579" b="-5344"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D2E0E3BC-5D88-012F-AF54-956402D605BF}"/>
              </a:ext>
            </a:extLst>
          </p:cNvPr>
          <p:cNvSpPr txBox="1"/>
          <p:nvPr/>
        </p:nvSpPr>
        <p:spPr>
          <a:xfrm>
            <a:off x="9423155" y="1923201"/>
            <a:ext cx="8444630" cy="64461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endParaRPr lang="en-US" sz="3200" b="1" dirty="0">
              <a:solidFill>
                <a:srgbClr val="FFFFFF"/>
              </a:solidFill>
              <a:latin typeface="Canva Sans Bold"/>
            </a:endParaRPr>
          </a:p>
          <a:p>
            <a:endParaRPr lang="en-US" sz="3200" b="1" dirty="0">
              <a:solidFill>
                <a:srgbClr val="FFFFFF"/>
              </a:solidFill>
              <a:latin typeface="Canva Sans Bold"/>
            </a:endParaRPr>
          </a:p>
          <a:p>
            <a:r>
              <a:rPr lang="en-US" sz="32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•</a:t>
            </a:r>
            <a:r>
              <a:rPr lang="en-US" sz="3200" b="1" dirty="0">
                <a:solidFill>
                  <a:srgbClr val="FFFFFF"/>
                </a:solidFill>
                <a:latin typeface="Canva Sans Bold"/>
              </a:rPr>
              <a:t>July – Assistive Technology for the Workplace</a:t>
            </a:r>
            <a:br>
              <a:rPr lang="en-US" sz="3200" b="1" dirty="0">
                <a:solidFill>
                  <a:srgbClr val="FFFFFF"/>
                </a:solidFill>
                <a:latin typeface="Canva Sans Bold"/>
              </a:rPr>
            </a:br>
            <a:endParaRPr lang="en-US" dirty="0"/>
          </a:p>
          <a:p>
            <a:r>
              <a:rPr lang="en-US" sz="3200" dirty="0">
                <a:solidFill>
                  <a:srgbClr val="FFFFFF"/>
                </a:solidFill>
                <a:ea typeface="+mn-lt"/>
                <a:cs typeface="+mn-lt"/>
              </a:rPr>
              <a:t>•</a:t>
            </a:r>
            <a:r>
              <a:rPr lang="en-US" sz="3200" b="1" dirty="0">
                <a:solidFill>
                  <a:srgbClr val="FFFFFF"/>
                </a:solidFill>
                <a:latin typeface="Canva Sans Bold"/>
              </a:rPr>
              <a:t>August – Online Self - Directed Modules</a:t>
            </a:r>
            <a:br>
              <a:rPr lang="en-US" sz="3200" b="1" dirty="0">
                <a:solidFill>
                  <a:srgbClr val="FFFFFF"/>
                </a:solidFill>
                <a:latin typeface="Canva Sans Bold"/>
              </a:rPr>
            </a:br>
            <a:endParaRPr lang="en-US" dirty="0"/>
          </a:p>
          <a:p>
            <a:r>
              <a:rPr lang="en-US" sz="3200" dirty="0">
                <a:solidFill>
                  <a:srgbClr val="FFFFFF"/>
                </a:solidFill>
                <a:ea typeface="+mn-lt"/>
                <a:cs typeface="+mn-lt"/>
              </a:rPr>
              <a:t>•</a:t>
            </a:r>
            <a:r>
              <a:rPr lang="en-US" sz="3200" b="1" dirty="0">
                <a:solidFill>
                  <a:srgbClr val="FFFFFF"/>
                </a:solidFill>
                <a:latin typeface="Canva Sans Bold"/>
              </a:rPr>
              <a:t>September – Tech Tasters/Hackathon</a:t>
            </a:r>
            <a:br>
              <a:rPr lang="en-US" sz="3200" b="1" dirty="0">
                <a:solidFill>
                  <a:srgbClr val="FFFFFF"/>
                </a:solidFill>
                <a:latin typeface="Canva Sans Bold"/>
              </a:rPr>
            </a:br>
            <a:endParaRPr lang="en-US" dirty="0"/>
          </a:p>
          <a:p>
            <a:r>
              <a:rPr lang="en-US" sz="3200" dirty="0">
                <a:solidFill>
                  <a:srgbClr val="FFFFFF"/>
                </a:solidFill>
                <a:ea typeface="+mn-lt"/>
                <a:cs typeface="+mn-lt"/>
              </a:rPr>
              <a:t>•</a:t>
            </a:r>
            <a:r>
              <a:rPr lang="en-US" sz="3200" b="1" dirty="0">
                <a:solidFill>
                  <a:srgbClr val="FFFFFF"/>
                </a:solidFill>
                <a:latin typeface="Canva Sans Bold"/>
              </a:rPr>
              <a:t>October – Self Advocacy: Reasonable accommodations, disclosure and supports</a:t>
            </a:r>
            <a:br>
              <a:rPr lang="en-US" sz="3200" b="1" dirty="0">
                <a:solidFill>
                  <a:srgbClr val="FFFFFF"/>
                </a:solidFill>
                <a:latin typeface="Canva Sans Bold"/>
              </a:rPr>
            </a:br>
            <a:endParaRPr lang="en-US" dirty="0"/>
          </a:p>
          <a:p>
            <a:r>
              <a:rPr lang="en-US" sz="3200" dirty="0">
                <a:solidFill>
                  <a:srgbClr val="FFFFFF"/>
                </a:solidFill>
                <a:ea typeface="+mn-lt"/>
                <a:cs typeface="+mn-lt"/>
              </a:rPr>
              <a:t>•</a:t>
            </a:r>
            <a:r>
              <a:rPr lang="en-US" sz="3200" b="1" dirty="0">
                <a:solidFill>
                  <a:srgbClr val="FFFFFF"/>
                </a:solidFill>
                <a:latin typeface="Canva Sans Bold"/>
              </a:rPr>
              <a:t>November – Transitioning to the workplace &amp; Employer Networking</a:t>
            </a:r>
            <a:endParaRPr lang="en-US" dirty="0"/>
          </a:p>
          <a:p>
            <a:pPr algn="l">
              <a:lnSpc>
                <a:spcPts val="3220"/>
              </a:lnSpc>
              <a:spcBef>
                <a:spcPct val="0"/>
              </a:spcBef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2696311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E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792200" y="-29053"/>
            <a:ext cx="4683574" cy="1591154"/>
          </a:xfrm>
          <a:custGeom>
            <a:avLst/>
            <a:gdLst/>
            <a:ahLst/>
            <a:cxnLst/>
            <a:rect l="l" t="t" r="r" b="b"/>
            <a:pathLst>
              <a:path w="5531870" h="1941007">
                <a:moveTo>
                  <a:pt x="0" y="0"/>
                </a:moveTo>
                <a:lnTo>
                  <a:pt x="5531871" y="0"/>
                </a:lnTo>
                <a:lnTo>
                  <a:pt x="5531871" y="1941007"/>
                </a:lnTo>
                <a:lnTo>
                  <a:pt x="0" y="194100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3" name="Freeform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7105" y="0"/>
            <a:ext cx="2509896" cy="1340865"/>
          </a:xfrm>
          <a:custGeom>
            <a:avLst/>
            <a:gdLst/>
            <a:ahLst/>
            <a:cxnLst/>
            <a:rect l="l" t="t" r="r" b="b"/>
            <a:pathLst>
              <a:path w="3089335" h="1547728">
                <a:moveTo>
                  <a:pt x="0" y="0"/>
                </a:moveTo>
                <a:lnTo>
                  <a:pt x="3089335" y="0"/>
                </a:lnTo>
                <a:lnTo>
                  <a:pt x="3089335" y="1547728"/>
                </a:lnTo>
                <a:lnTo>
                  <a:pt x="0" y="154772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892" r="-4892"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5" name="TextBox 5"/>
          <p:cNvSpPr txBox="1">
            <a:spLocks noGrp="1"/>
          </p:cNvSpPr>
          <p:nvPr>
            <p:ph type="title" idx="4294967295"/>
          </p:nvPr>
        </p:nvSpPr>
        <p:spPr>
          <a:xfrm>
            <a:off x="5464144" y="455302"/>
            <a:ext cx="5981850" cy="88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4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va Sans Bold"/>
                <a:ea typeface="Canva Sans Bold"/>
                <a:cs typeface="Canva Sans Bold"/>
              </a:rPr>
              <a:t>Employers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416485" y="2071492"/>
            <a:ext cx="16720079" cy="73771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920"/>
              </a:lnSpc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What we offer employers</a:t>
            </a:r>
          </a:p>
          <a:p>
            <a:pPr algn="l">
              <a:lnSpc>
                <a:spcPts val="3640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561340" lvl="1" indent="-280670" algn="l">
              <a:lnSpc>
                <a:spcPts val="3640"/>
              </a:lnSpc>
              <a:buFont typeface="Arial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An opportunity to join our Cuimsiú Employer Network - learn more about inclusive practices, collaborate and meet candidates! </a:t>
            </a: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marL="280670" lvl="1" algn="l">
              <a:lnSpc>
                <a:spcPts val="3640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marL="561340" lvl="1" indent="-280670" algn="l">
              <a:lnSpc>
                <a:spcPts val="3640"/>
              </a:lnSpc>
              <a:buFont typeface="Arial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A suite of online and in person training rolled out year-round to support their own efforts in creating inclusive workplaces </a:t>
            </a: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marL="280670" lvl="1" algn="l">
              <a:lnSpc>
                <a:spcPts val="3640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marL="561340" lvl="1" indent="-280670">
              <a:lnSpc>
                <a:spcPts val="3640"/>
              </a:lnSpc>
              <a:buFont typeface="Arial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Access to resources and support from the Cuimsiú Team</a:t>
            </a:r>
            <a:b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</a:b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marL="561340" lvl="1" indent="-280670">
              <a:lnSpc>
                <a:spcPts val="3640"/>
              </a:lnSpc>
              <a:buFont typeface="Arial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</a:rPr>
              <a:t>Opportunities to meet and network with candidates.</a:t>
            </a:r>
            <a:b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</a:rPr>
            </a:b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 marL="561340" lvl="1" indent="-280670">
              <a:lnSpc>
                <a:spcPts val="3640"/>
              </a:lnSpc>
              <a:buFont typeface="Arial"/>
              <a:buChar char="•"/>
            </a:pPr>
            <a:r>
              <a:rPr lang="en-US" sz="3200" b="1" dirty="0">
                <a:solidFill>
                  <a:srgbClr val="FFFFFF"/>
                </a:solidFill>
                <a:latin typeface="Canva Sans Bold"/>
                <a:ea typeface="Canva Sans Bold"/>
                <a:cs typeface="Canva Sans Bold"/>
              </a:rPr>
              <a:t>Monthly newsletter</a:t>
            </a:r>
          </a:p>
          <a:p>
            <a:pPr algn="l">
              <a:lnSpc>
                <a:spcPts val="3640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>
              <a:lnSpc>
                <a:spcPts val="3640"/>
              </a:lnSpc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  <a:p>
            <a:pPr>
              <a:lnSpc>
                <a:spcPts val="3220"/>
              </a:lnSpc>
              <a:spcBef>
                <a:spcPct val="0"/>
              </a:spcBef>
            </a:pPr>
            <a:endParaRPr lang="en-US" sz="3200" b="1" dirty="0">
              <a:solidFill>
                <a:srgbClr val="FFFFFF"/>
              </a:solidFill>
              <a:latin typeface="Canva Sans Bold"/>
              <a:ea typeface="Canva Sans Bold"/>
              <a:cs typeface="Canva Sans Bold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82684D71-7440-11A7-7D61-D84B25CEA4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2028" y="8535876"/>
            <a:ext cx="10146083" cy="1453630"/>
          </a:xfrm>
          <a:custGeom>
            <a:avLst/>
            <a:gdLst/>
            <a:ahLst/>
            <a:cxnLst/>
            <a:rect l="l" t="t" r="r" b="b"/>
            <a:pathLst>
              <a:path w="18288000" h="2999905">
                <a:moveTo>
                  <a:pt x="0" y="0"/>
                </a:moveTo>
                <a:lnTo>
                  <a:pt x="18288000" y="0"/>
                </a:lnTo>
                <a:lnTo>
                  <a:pt x="18288000" y="2999905"/>
                </a:lnTo>
                <a:lnTo>
                  <a:pt x="0" y="299990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6579" b="-5344"/>
            </a:stretch>
          </a:blipFill>
        </p:spPr>
        <p:txBody>
          <a:bodyPr/>
          <a:lstStyle/>
          <a:p>
            <a:endParaRPr lang="en-I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EA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71BB44-E9F8-D531-6F9D-E2035A1B4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BDA8B83F-B736-D578-EA61-38236024B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868399" y="58197"/>
            <a:ext cx="4675501" cy="1656304"/>
          </a:xfrm>
          <a:custGeom>
            <a:avLst/>
            <a:gdLst/>
            <a:ahLst/>
            <a:cxnLst/>
            <a:rect l="l" t="t" r="r" b="b"/>
            <a:pathLst>
              <a:path w="5531870" h="1941007">
                <a:moveTo>
                  <a:pt x="0" y="0"/>
                </a:moveTo>
                <a:lnTo>
                  <a:pt x="5531870" y="0"/>
                </a:lnTo>
                <a:lnTo>
                  <a:pt x="5531870" y="1941008"/>
                </a:lnTo>
                <a:lnTo>
                  <a:pt x="0" y="19410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CE36E70A-863A-A86D-819D-140820349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7105" y="0"/>
            <a:ext cx="2890896" cy="1428115"/>
          </a:xfrm>
          <a:custGeom>
            <a:avLst/>
            <a:gdLst/>
            <a:ahLst/>
            <a:cxnLst/>
            <a:rect l="l" t="t" r="r" b="b"/>
            <a:pathLst>
              <a:path w="3089335" h="1547728">
                <a:moveTo>
                  <a:pt x="0" y="0"/>
                </a:moveTo>
                <a:lnTo>
                  <a:pt x="3089335" y="0"/>
                </a:lnTo>
                <a:lnTo>
                  <a:pt x="3089335" y="1547728"/>
                </a:lnTo>
                <a:lnTo>
                  <a:pt x="0" y="154772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892" r="-4892"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EF0C88F4-AB2A-A2E0-9A59-1D9DD86A129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231062" y="714057"/>
            <a:ext cx="4675502" cy="90794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53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nva Sans Bold"/>
                <a:ea typeface="+mn-ea"/>
                <a:cs typeface="+mn-cs"/>
              </a:rPr>
              <a:t>Get in touch!</a:t>
            </a:r>
            <a:endParaRPr kumimoji="0" lang="en-IE" sz="53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nva Sans Bold" panose="020B0604020202020204" charset="0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196E503-9CE8-E48E-57A9-A07199E46A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7175" y="8344879"/>
            <a:ext cx="10153650" cy="1457325"/>
          </a:xfrm>
          <a:prstGeom prst="rect">
            <a:avLst/>
          </a:prstGeom>
        </p:spPr>
      </p:pic>
      <p:graphicFrame>
        <p:nvGraphicFramePr>
          <p:cNvPr id="13" name="TextBox 5" descr="If you are interested in joining the Cuimsiú programme, you can register your interest through our webpage or email nicolelonican@fit.ie for more details.">
            <a:extLst>
              <a:ext uri="{FF2B5EF4-FFF2-40B4-BE49-F238E27FC236}">
                <a16:creationId xmlns:a16="http://schemas.microsoft.com/office/drawing/2014/main" id="{B48204F0-EAF3-F4B2-3198-5A72909F97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0811705"/>
              </p:ext>
            </p:extLst>
          </p:nvPr>
        </p:nvGraphicFramePr>
        <p:xfrm>
          <a:off x="2788755" y="2287526"/>
          <a:ext cx="11560116" cy="5711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594992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946560433F2B4BAC6115A870028350" ma:contentTypeVersion="17" ma:contentTypeDescription="Create a new document." ma:contentTypeScope="" ma:versionID="504a4eee48183cc64ffa4f8ca4e8fda6">
  <xsd:schema xmlns:xsd="http://www.w3.org/2001/XMLSchema" xmlns:xs="http://www.w3.org/2001/XMLSchema" xmlns:p="http://schemas.microsoft.com/office/2006/metadata/properties" xmlns:ns2="f04adec5-321f-46c9-8d8f-d278d5019d73" xmlns:ns3="98a9eb8c-6a01-428e-9f5d-17b5596ff277" targetNamespace="http://schemas.microsoft.com/office/2006/metadata/properties" ma:root="true" ma:fieldsID="cf20f95ca4649c41c8b81b9c4d626c3f" ns2:_="" ns3:_="">
    <xsd:import namespace="f04adec5-321f-46c9-8d8f-d278d5019d73"/>
    <xsd:import namespace="98a9eb8c-6a01-428e-9f5d-17b5596ff2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adec5-321f-46c9-8d8f-d278d5019d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9eb8c-6a01-428e-9f5d-17b5596ff2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7ea14bd-29b4-46a6-9b71-aedf54cf4907}" ma:internalName="TaxCatchAll" ma:showField="CatchAllData" ma:web="98a9eb8c-6a01-428e-9f5d-17b5596ff2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a9eb8c-6a01-428e-9f5d-17b5596ff277" xsi:nil="true"/>
    <lcf76f155ced4ddcb4097134ff3c332f xmlns="f04adec5-321f-46c9-8d8f-d278d5019d7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A84406E-9754-4AE2-945F-1E735FECA4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4adec5-321f-46c9-8d8f-d278d5019d73"/>
    <ds:schemaRef ds:uri="98a9eb8c-6a01-428e-9f5d-17b5596ff2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2A8495-E921-445F-827F-22695B23FE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312B33-C7B3-482B-A2EE-6B7D4D087346}">
  <ds:schemaRefs>
    <ds:schemaRef ds:uri="5b27f482-1d14-4dc7-9a3c-f173483df464"/>
    <ds:schemaRef ds:uri="cf9672b7-4031-4d61-8a0a-60f6f7b93f2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  <ds:schemaRef ds:uri="98a9eb8c-6a01-428e-9f5d-17b5596ff277"/>
    <ds:schemaRef ds:uri="f04adec5-321f-46c9-8d8f-d278d5019d7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491</Words>
  <Application>Microsoft Office PowerPoint</Application>
  <PresentationFormat>Custom</PresentationFormat>
  <Paragraphs>70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Cuimsiu Programme</vt:lpstr>
      <vt:lpstr>What is the Cuimsiú Programme?</vt:lpstr>
      <vt:lpstr>Objectives </vt:lpstr>
      <vt:lpstr>Who is Cuimsiú for?</vt:lpstr>
      <vt:lpstr>What we do</vt:lpstr>
      <vt:lpstr>Programme Structure</vt:lpstr>
      <vt:lpstr>Training Schedule</vt:lpstr>
      <vt:lpstr>Employers</vt:lpstr>
      <vt:lpstr>Get in touch!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Advisory Council Presentation</dc:title>
  <dc:creator>Nicole Lonican</dc:creator>
  <cp:lastModifiedBy>Caoimhe Cronin</cp:lastModifiedBy>
  <cp:revision>55</cp:revision>
  <dcterms:created xsi:type="dcterms:W3CDTF">2006-08-16T00:00:00Z</dcterms:created>
  <dcterms:modified xsi:type="dcterms:W3CDTF">2025-03-11T13:14:40Z</dcterms:modified>
  <dc:identifier>DAGWcJBdq-E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0x01010069946560433F2B4BAC6115A870028350</vt:lpwstr>
  </property>
  <property fmtid="{D5CDD505-2E9C-101B-9397-08002B2CF9AE}" pid="3" name="MediaServiceImageTags">
    <vt:lpwstr/>
  </property>
</Properties>
</file>