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332" r:id="rId6"/>
    <p:sldId id="306" r:id="rId7"/>
    <p:sldId id="307" r:id="rId8"/>
    <p:sldId id="333" r:id="rId9"/>
    <p:sldId id="338" r:id="rId10"/>
    <p:sldId id="339" r:id="rId11"/>
    <p:sldId id="340" r:id="rId12"/>
    <p:sldId id="341" r:id="rId13"/>
    <p:sldId id="342" r:id="rId14"/>
    <p:sldId id="334" r:id="rId15"/>
    <p:sldId id="335" r:id="rId16"/>
    <p:sldId id="336" r:id="rId17"/>
    <p:sldId id="337" r:id="rId18"/>
    <p:sldId id="343" r:id="rId19"/>
    <p:sldId id="344" r:id="rId20"/>
  </p:sldIdLst>
  <p:sldSz cx="18288000" cy="10287000"/>
  <p:notesSz cx="6858000" cy="9144000"/>
  <p:embeddedFontLst>
    <p:embeddedFont>
      <p:font typeface="Arial Bold" panose="020B0704020202020204" pitchFamily="34" charset="0"/>
      <p:regular r:id="rId22"/>
      <p:bold r:id="rId23"/>
    </p:embeddedFont>
    <p:embeddedFont>
      <p:font typeface="SCR-N Seven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A3F90-8B7B-468A-972F-31458E8FBF6B}" v="33" dt="2025-03-03T16:45:55.393"/>
    <p1510:client id="{5030A838-AFD8-4901-9CC9-B9942C75661B}" v="3" dt="2025-03-03T10:14:05.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02"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F9AE4-C9D0-4F33-B1EF-C7CD25F96FBC}" type="datetimeFigureOut">
              <a:rPr lang="en-GB" smtClean="0"/>
              <a:t>11/03/2025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E2623-D531-40BA-B2C0-45FEEB2F360B}" type="slidenum">
              <a:rPr lang="en-GB" smtClean="0"/>
              <a:t>‹#›</a:t>
            </a:fld>
            <a:endParaRPr lang="en-GB"/>
          </a:p>
        </p:txBody>
      </p:sp>
    </p:spTree>
    <p:extLst>
      <p:ext uri="{BB962C8B-B14F-4D97-AF65-F5344CB8AC3E}">
        <p14:creationId xmlns:p14="http://schemas.microsoft.com/office/powerpoint/2010/main" val="53014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F6191B15-1B52-434A-8EEF-06812F422BEA}" type="slidenum">
              <a:t>2</a:t>
            </a:fld>
            <a:endParaRPr lang="en-US"/>
          </a:p>
        </p:txBody>
      </p:sp>
    </p:spTree>
    <p:extLst>
      <p:ext uri="{BB962C8B-B14F-4D97-AF65-F5344CB8AC3E}">
        <p14:creationId xmlns:p14="http://schemas.microsoft.com/office/powerpoint/2010/main" val="2648444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31C2F-6004-4B01-79B1-BEAC194E3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9CAD4-F632-0185-4B29-939C73FB5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83BB8-4C6C-24E2-8A90-7B51B3BDF57B}"/>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7E601B74-2CD9-3F9B-E3BF-899F9A1BA79B}"/>
              </a:ext>
            </a:extLst>
          </p:cNvPr>
          <p:cNvSpPr>
            <a:spLocks noGrp="1"/>
          </p:cNvSpPr>
          <p:nvPr>
            <p:ph type="sldNum" sz="quarter" idx="5"/>
          </p:nvPr>
        </p:nvSpPr>
        <p:spPr/>
        <p:txBody>
          <a:bodyPr/>
          <a:lstStyle/>
          <a:p>
            <a:fld id="{F6191B15-1B52-434A-8EEF-06812F422BEA}" type="slidenum">
              <a:t>11</a:t>
            </a:fld>
            <a:endParaRPr lang="en-US"/>
          </a:p>
        </p:txBody>
      </p:sp>
    </p:spTree>
    <p:extLst>
      <p:ext uri="{BB962C8B-B14F-4D97-AF65-F5344CB8AC3E}">
        <p14:creationId xmlns:p14="http://schemas.microsoft.com/office/powerpoint/2010/main" val="91525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773F-60EA-22DC-769A-2D8A9E5F9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E839B-97A7-6FFB-A559-8EF9B9463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9E4DF-E438-B54D-2A88-6FAE90DE9851}"/>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3D32D8F4-13A7-EEEC-4B54-2E09AC62F2FD}"/>
              </a:ext>
            </a:extLst>
          </p:cNvPr>
          <p:cNvSpPr>
            <a:spLocks noGrp="1"/>
          </p:cNvSpPr>
          <p:nvPr>
            <p:ph type="sldNum" sz="quarter" idx="5"/>
          </p:nvPr>
        </p:nvSpPr>
        <p:spPr/>
        <p:txBody>
          <a:bodyPr/>
          <a:lstStyle/>
          <a:p>
            <a:fld id="{F6191B15-1B52-434A-8EEF-06812F422BEA}" type="slidenum">
              <a:t>12</a:t>
            </a:fld>
            <a:endParaRPr lang="en-US"/>
          </a:p>
        </p:txBody>
      </p:sp>
    </p:spTree>
    <p:extLst>
      <p:ext uri="{BB962C8B-B14F-4D97-AF65-F5344CB8AC3E}">
        <p14:creationId xmlns:p14="http://schemas.microsoft.com/office/powerpoint/2010/main" val="30649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FF536-82E5-AE5E-DBDD-5CC2490B9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9768E-4358-BCDA-2483-397D22E3B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D1D4A-563A-554E-CB08-45D9CE33DB77}"/>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1C0FD6EC-61B7-27B5-9FC8-F7615C4BC044}"/>
              </a:ext>
            </a:extLst>
          </p:cNvPr>
          <p:cNvSpPr>
            <a:spLocks noGrp="1"/>
          </p:cNvSpPr>
          <p:nvPr>
            <p:ph type="sldNum" sz="quarter" idx="5"/>
          </p:nvPr>
        </p:nvSpPr>
        <p:spPr/>
        <p:txBody>
          <a:bodyPr/>
          <a:lstStyle/>
          <a:p>
            <a:fld id="{F6191B15-1B52-434A-8EEF-06812F422BEA}" type="slidenum">
              <a:t>13</a:t>
            </a:fld>
            <a:endParaRPr lang="en-US"/>
          </a:p>
        </p:txBody>
      </p:sp>
    </p:spTree>
    <p:extLst>
      <p:ext uri="{BB962C8B-B14F-4D97-AF65-F5344CB8AC3E}">
        <p14:creationId xmlns:p14="http://schemas.microsoft.com/office/powerpoint/2010/main" val="1146483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4BB40-3074-5F18-6FC3-5C8C7EEDA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409C0-A24C-BCF1-3086-05EE0C43B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BA654-8BB3-7C86-682F-F07875166B0F}"/>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3A0E59CA-37C6-D999-50EA-F38860287194}"/>
              </a:ext>
            </a:extLst>
          </p:cNvPr>
          <p:cNvSpPr>
            <a:spLocks noGrp="1"/>
          </p:cNvSpPr>
          <p:nvPr>
            <p:ph type="sldNum" sz="quarter" idx="5"/>
          </p:nvPr>
        </p:nvSpPr>
        <p:spPr/>
        <p:txBody>
          <a:bodyPr/>
          <a:lstStyle/>
          <a:p>
            <a:fld id="{F6191B15-1B52-434A-8EEF-06812F422BEA}" type="slidenum">
              <a:t>14</a:t>
            </a:fld>
            <a:endParaRPr lang="en-US"/>
          </a:p>
        </p:txBody>
      </p:sp>
    </p:spTree>
    <p:extLst>
      <p:ext uri="{BB962C8B-B14F-4D97-AF65-F5344CB8AC3E}">
        <p14:creationId xmlns:p14="http://schemas.microsoft.com/office/powerpoint/2010/main" val="391845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9917C-64E4-A588-51E9-AC943F432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D1335-A9F8-693D-A6FA-138E5EF2B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59B57-472E-8C4B-5F1F-2B6F56580E8E}"/>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70721E1F-DAE3-6341-8952-15A84800671D}"/>
              </a:ext>
            </a:extLst>
          </p:cNvPr>
          <p:cNvSpPr>
            <a:spLocks noGrp="1"/>
          </p:cNvSpPr>
          <p:nvPr>
            <p:ph type="sldNum" sz="quarter" idx="5"/>
          </p:nvPr>
        </p:nvSpPr>
        <p:spPr/>
        <p:txBody>
          <a:bodyPr/>
          <a:lstStyle/>
          <a:p>
            <a:fld id="{F6191B15-1B52-434A-8EEF-06812F422BEA}" type="slidenum">
              <a:t>15</a:t>
            </a:fld>
            <a:endParaRPr lang="en-US"/>
          </a:p>
        </p:txBody>
      </p:sp>
    </p:spTree>
    <p:extLst>
      <p:ext uri="{BB962C8B-B14F-4D97-AF65-F5344CB8AC3E}">
        <p14:creationId xmlns:p14="http://schemas.microsoft.com/office/powerpoint/2010/main" val="1194442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766D-8C22-96E0-17C5-78485B7DF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E7B88-8651-FF26-1BB2-BE5C992F4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A02B9-76C5-3CE4-D084-A01817E99B83}"/>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E6316EF2-30D2-7CE4-CE3F-5F8367E6D7E0}"/>
              </a:ext>
            </a:extLst>
          </p:cNvPr>
          <p:cNvSpPr>
            <a:spLocks noGrp="1"/>
          </p:cNvSpPr>
          <p:nvPr>
            <p:ph type="sldNum" sz="quarter" idx="5"/>
          </p:nvPr>
        </p:nvSpPr>
        <p:spPr/>
        <p:txBody>
          <a:bodyPr/>
          <a:lstStyle/>
          <a:p>
            <a:fld id="{F6191B15-1B52-434A-8EEF-06812F422BEA}" type="slidenum">
              <a:t>16</a:t>
            </a:fld>
            <a:endParaRPr lang="en-US"/>
          </a:p>
        </p:txBody>
      </p:sp>
    </p:spTree>
    <p:extLst>
      <p:ext uri="{BB962C8B-B14F-4D97-AF65-F5344CB8AC3E}">
        <p14:creationId xmlns:p14="http://schemas.microsoft.com/office/powerpoint/2010/main" val="148144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F6191B15-1B52-434A-8EEF-06812F422BEA}" type="slidenum">
              <a:t>3</a:t>
            </a:fld>
            <a:endParaRPr lang="en-US"/>
          </a:p>
        </p:txBody>
      </p:sp>
    </p:spTree>
    <p:extLst>
      <p:ext uri="{BB962C8B-B14F-4D97-AF65-F5344CB8AC3E}">
        <p14:creationId xmlns:p14="http://schemas.microsoft.com/office/powerpoint/2010/main" val="402806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a:cs typeface="Calibri"/>
            </a:endParaRPr>
          </a:p>
        </p:txBody>
      </p:sp>
      <p:sp>
        <p:nvSpPr>
          <p:cNvPr id="4" name="Slide Number Placeholder 3"/>
          <p:cNvSpPr>
            <a:spLocks noGrp="1"/>
          </p:cNvSpPr>
          <p:nvPr>
            <p:ph type="sldNum" sz="quarter" idx="5"/>
          </p:nvPr>
        </p:nvSpPr>
        <p:spPr/>
        <p:txBody>
          <a:bodyPr/>
          <a:lstStyle/>
          <a:p>
            <a:fld id="{F6191B15-1B52-434A-8EEF-06812F422BEA}" type="slidenum">
              <a:t>4</a:t>
            </a:fld>
            <a:endParaRPr lang="en-US"/>
          </a:p>
        </p:txBody>
      </p:sp>
    </p:spTree>
    <p:extLst>
      <p:ext uri="{BB962C8B-B14F-4D97-AF65-F5344CB8AC3E}">
        <p14:creationId xmlns:p14="http://schemas.microsoft.com/office/powerpoint/2010/main" val="136911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3F9FB-0BF3-F40C-D39F-3C60E263C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C3A1B-F27B-1071-2F1B-02214286D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9F774-7EF2-868D-C526-EB043843B43B}"/>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F018F9AE-07BC-5B4A-3BC1-5A6890E56CAD}"/>
              </a:ext>
            </a:extLst>
          </p:cNvPr>
          <p:cNvSpPr>
            <a:spLocks noGrp="1"/>
          </p:cNvSpPr>
          <p:nvPr>
            <p:ph type="sldNum" sz="quarter" idx="5"/>
          </p:nvPr>
        </p:nvSpPr>
        <p:spPr/>
        <p:txBody>
          <a:bodyPr/>
          <a:lstStyle/>
          <a:p>
            <a:fld id="{F6191B15-1B52-434A-8EEF-06812F422BEA}" type="slidenum">
              <a:t>5</a:t>
            </a:fld>
            <a:endParaRPr lang="en-US"/>
          </a:p>
        </p:txBody>
      </p:sp>
    </p:spTree>
    <p:extLst>
      <p:ext uri="{BB962C8B-B14F-4D97-AF65-F5344CB8AC3E}">
        <p14:creationId xmlns:p14="http://schemas.microsoft.com/office/powerpoint/2010/main" val="402643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3F9FB-0BF3-F40C-D39F-3C60E263C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C3A1B-F27B-1071-2F1B-02214286D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9F774-7EF2-868D-C526-EB043843B43B}"/>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F018F9AE-07BC-5B4A-3BC1-5A6890E56CAD}"/>
              </a:ext>
            </a:extLst>
          </p:cNvPr>
          <p:cNvSpPr>
            <a:spLocks noGrp="1"/>
          </p:cNvSpPr>
          <p:nvPr>
            <p:ph type="sldNum" sz="quarter" idx="5"/>
          </p:nvPr>
        </p:nvSpPr>
        <p:spPr/>
        <p:txBody>
          <a:bodyPr/>
          <a:lstStyle/>
          <a:p>
            <a:fld id="{F6191B15-1B52-434A-8EEF-06812F422BEA}" type="slidenum">
              <a:t>6</a:t>
            </a:fld>
            <a:endParaRPr lang="en-US"/>
          </a:p>
        </p:txBody>
      </p:sp>
    </p:spTree>
    <p:extLst>
      <p:ext uri="{BB962C8B-B14F-4D97-AF65-F5344CB8AC3E}">
        <p14:creationId xmlns:p14="http://schemas.microsoft.com/office/powerpoint/2010/main" val="3067552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B2B90-42F2-2DC2-C8F8-2C83F389B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91480-795F-453F-BB79-A92FF6FD3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1A894-DBFD-6B4F-069C-777FBFB2176A}"/>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309BF85C-AA62-3ED2-EB4F-A2102D205D7B}"/>
              </a:ext>
            </a:extLst>
          </p:cNvPr>
          <p:cNvSpPr>
            <a:spLocks noGrp="1"/>
          </p:cNvSpPr>
          <p:nvPr>
            <p:ph type="sldNum" sz="quarter" idx="5"/>
          </p:nvPr>
        </p:nvSpPr>
        <p:spPr/>
        <p:txBody>
          <a:bodyPr/>
          <a:lstStyle/>
          <a:p>
            <a:fld id="{F6191B15-1B52-434A-8EEF-06812F422BEA}" type="slidenum">
              <a:t>7</a:t>
            </a:fld>
            <a:endParaRPr lang="en-US"/>
          </a:p>
        </p:txBody>
      </p:sp>
    </p:spTree>
    <p:extLst>
      <p:ext uri="{BB962C8B-B14F-4D97-AF65-F5344CB8AC3E}">
        <p14:creationId xmlns:p14="http://schemas.microsoft.com/office/powerpoint/2010/main" val="290283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70DE-B538-3710-F61F-1E39556AE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C87A5-0C61-9F0C-4A4A-B51DA0B4B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AC7DD-C24E-FEB8-5E55-CF7656B133B0}"/>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F3988B39-E5FB-3B75-B059-A09527759BD0}"/>
              </a:ext>
            </a:extLst>
          </p:cNvPr>
          <p:cNvSpPr>
            <a:spLocks noGrp="1"/>
          </p:cNvSpPr>
          <p:nvPr>
            <p:ph type="sldNum" sz="quarter" idx="5"/>
          </p:nvPr>
        </p:nvSpPr>
        <p:spPr/>
        <p:txBody>
          <a:bodyPr/>
          <a:lstStyle/>
          <a:p>
            <a:fld id="{F6191B15-1B52-434A-8EEF-06812F422BEA}" type="slidenum">
              <a:t>8</a:t>
            </a:fld>
            <a:endParaRPr lang="en-US"/>
          </a:p>
        </p:txBody>
      </p:sp>
    </p:spTree>
    <p:extLst>
      <p:ext uri="{BB962C8B-B14F-4D97-AF65-F5344CB8AC3E}">
        <p14:creationId xmlns:p14="http://schemas.microsoft.com/office/powerpoint/2010/main" val="1936945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3C7E-1990-BA50-37EC-F43CE15B8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6925B-3D95-30EB-0F78-F37BF431E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28281-7F7F-965D-D7A8-29A7BA772949}"/>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003E9140-7619-2395-3C45-AED67FFF6FDF}"/>
              </a:ext>
            </a:extLst>
          </p:cNvPr>
          <p:cNvSpPr>
            <a:spLocks noGrp="1"/>
          </p:cNvSpPr>
          <p:nvPr>
            <p:ph type="sldNum" sz="quarter" idx="5"/>
          </p:nvPr>
        </p:nvSpPr>
        <p:spPr/>
        <p:txBody>
          <a:bodyPr/>
          <a:lstStyle/>
          <a:p>
            <a:fld id="{F6191B15-1B52-434A-8EEF-06812F422BEA}" type="slidenum">
              <a:t>9</a:t>
            </a:fld>
            <a:endParaRPr lang="en-US"/>
          </a:p>
        </p:txBody>
      </p:sp>
    </p:spTree>
    <p:extLst>
      <p:ext uri="{BB962C8B-B14F-4D97-AF65-F5344CB8AC3E}">
        <p14:creationId xmlns:p14="http://schemas.microsoft.com/office/powerpoint/2010/main" val="275260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70BBE-AD80-C383-817F-05F92F1BB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64B91-576F-2CEB-EC3E-EFF071A3D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8C3B6-91B0-1D41-9138-2AFB26E32D06}"/>
              </a:ext>
            </a:extLst>
          </p:cNvPr>
          <p:cNvSpPr>
            <a:spLocks noGrp="1"/>
          </p:cNvSpPr>
          <p:nvPr>
            <p:ph type="body" idx="1"/>
          </p:nvPr>
        </p:nvSpPr>
        <p:spPr/>
        <p:txBody>
          <a:bodyPr/>
          <a:lstStyle/>
          <a:p>
            <a:pPr>
              <a:buFont typeface="Arial"/>
              <a:buNone/>
            </a:pPr>
            <a:endParaRPr lang="en-US">
              <a:cs typeface="Calibri"/>
            </a:endParaRPr>
          </a:p>
        </p:txBody>
      </p:sp>
      <p:sp>
        <p:nvSpPr>
          <p:cNvPr id="4" name="Slide Number Placeholder 3">
            <a:extLst>
              <a:ext uri="{FF2B5EF4-FFF2-40B4-BE49-F238E27FC236}">
                <a16:creationId xmlns:a16="http://schemas.microsoft.com/office/drawing/2014/main" id="{CAE5C6CA-3C73-7F54-2F24-56FE5795D374}"/>
              </a:ext>
            </a:extLst>
          </p:cNvPr>
          <p:cNvSpPr>
            <a:spLocks noGrp="1"/>
          </p:cNvSpPr>
          <p:nvPr>
            <p:ph type="sldNum" sz="quarter" idx="5"/>
          </p:nvPr>
        </p:nvSpPr>
        <p:spPr/>
        <p:txBody>
          <a:bodyPr/>
          <a:lstStyle/>
          <a:p>
            <a:fld id="{F6191B15-1B52-434A-8EEF-06812F422BEA}" type="slidenum">
              <a:t>10</a:t>
            </a:fld>
            <a:endParaRPr lang="en-US"/>
          </a:p>
        </p:txBody>
      </p:sp>
    </p:spTree>
    <p:extLst>
      <p:ext uri="{BB962C8B-B14F-4D97-AF65-F5344CB8AC3E}">
        <p14:creationId xmlns:p14="http://schemas.microsoft.com/office/powerpoint/2010/main" val="1493656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a:extLst>
              <a:ext uri="{FF2B5EF4-FFF2-40B4-BE49-F238E27FC236}">
                <a16:creationId xmlns:a16="http://schemas.microsoft.com/office/drawing/2014/main" id="{270E2AA5-E1C6-AABF-E4D7-7C8C7EE62C3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0000" r="50000"/>
          <a:stretch/>
        </p:blipFill>
        <p:spPr>
          <a:xfrm rot="-10800000">
            <a:off x="-1" y="7603451"/>
            <a:ext cx="3813213" cy="268354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3.xml"/><Relationship Id="rId21" Type="http://schemas.openxmlformats.org/officeDocument/2006/relationships/image" Target="../media/image9.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sv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 Id="rId22" Type="http://schemas.openxmlformats.org/officeDocument/2006/relationships/image" Target="../media/image10.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5">
            <a:extLst>
              <a:ext uri="{FF2B5EF4-FFF2-40B4-BE49-F238E27FC236}">
                <a16:creationId xmlns:a16="http://schemas.microsoft.com/office/drawing/2014/main" id="{A3CF9585-EE11-ED03-34F4-CD05C849577B}"/>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259300" y="314325"/>
            <a:ext cx="714375" cy="714375"/>
          </a:xfrm>
          <a:prstGeom prst="rect">
            <a:avLst/>
          </a:prstGeom>
        </p:spPr>
      </p:pic>
      <p:pic>
        <p:nvPicPr>
          <p:cNvPr id="8" name="Picture 6">
            <a:extLst>
              <a:ext uri="{FF2B5EF4-FFF2-40B4-BE49-F238E27FC236}">
                <a16:creationId xmlns:a16="http://schemas.microsoft.com/office/drawing/2014/main" id="{4D68F9CE-135B-83A6-13D0-EEC3CC4F3246}"/>
              </a:ext>
              <a:ext uri="{C183D7F6-B498-43B3-948B-1728B52AA6E4}">
                <adec:decorative xmlns:adec="http://schemas.microsoft.com/office/drawing/2017/decorative" val="1"/>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17407575" y="497593"/>
            <a:ext cx="417825" cy="347839"/>
          </a:xfrm>
          <a:prstGeom prst="rect">
            <a:avLst/>
          </a:prstGeom>
        </p:spPr>
      </p:pic>
      <p:pic>
        <p:nvPicPr>
          <p:cNvPr id="9" name="Picture 8">
            <a:extLst>
              <a:ext uri="{FF2B5EF4-FFF2-40B4-BE49-F238E27FC236}">
                <a16:creationId xmlns:a16="http://schemas.microsoft.com/office/drawing/2014/main" id="{30DD6829-E430-6F68-F327-95D9E4F5D675}"/>
              </a:ext>
              <a:ext uri="{C183D7F6-B498-43B3-948B-1728B52AA6E4}">
                <adec:decorative xmlns:adec="http://schemas.microsoft.com/office/drawing/2017/decorative" val="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011260" y="9669085"/>
            <a:ext cx="260644" cy="260644"/>
          </a:xfrm>
          <a:prstGeom prst="rect">
            <a:avLst/>
          </a:prstGeom>
        </p:spPr>
      </p:pic>
      <p:pic>
        <p:nvPicPr>
          <p:cNvPr id="10" name="Picture 9">
            <a:extLst>
              <a:ext uri="{FF2B5EF4-FFF2-40B4-BE49-F238E27FC236}">
                <a16:creationId xmlns:a16="http://schemas.microsoft.com/office/drawing/2014/main" id="{038266D7-5E6D-422B-3987-CC7749AAD6A9}"/>
              </a:ext>
              <a:ext uri="{C183D7F6-B498-43B3-948B-1728B52AA6E4}">
                <adec:decorative xmlns:adec="http://schemas.microsoft.com/office/drawing/2017/decorative" val="1"/>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7062696" y="9669085"/>
            <a:ext cx="260644" cy="260644"/>
          </a:xfrm>
          <a:prstGeom prst="rect">
            <a:avLst/>
          </a:prstGeom>
        </p:spPr>
      </p:pic>
      <p:pic>
        <p:nvPicPr>
          <p:cNvPr id="11" name="Picture 10">
            <a:extLst>
              <a:ext uri="{FF2B5EF4-FFF2-40B4-BE49-F238E27FC236}">
                <a16:creationId xmlns:a16="http://schemas.microsoft.com/office/drawing/2014/main" id="{D92EF53E-E39D-C7E0-9164-CD43C0AFCE98}"/>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64756" y="9669085"/>
            <a:ext cx="260644" cy="260644"/>
          </a:xfrm>
          <a:prstGeom prst="rect">
            <a:avLst/>
          </a:prstGeom>
        </p:spPr>
      </p:pic>
      <p:pic>
        <p:nvPicPr>
          <p:cNvPr id="12" name="Picture 11">
            <a:extLst>
              <a:ext uri="{FF2B5EF4-FFF2-40B4-BE49-F238E27FC236}">
                <a16:creationId xmlns:a16="http://schemas.microsoft.com/office/drawing/2014/main" id="{7AF155BD-3A62-896F-35F2-9FB5231A815B}"/>
              </a:ext>
              <a:ext uri="{C183D7F6-B498-43B3-948B-1728B52AA6E4}">
                <adec:decorative xmlns:adec="http://schemas.microsoft.com/office/drawing/2017/decorative" val="1"/>
              </a:ext>
            </a:extLst>
          </p:cNvPr>
          <p:cNvPicPr>
            <a:picLocks noChangeAspect="1"/>
          </p:cNvPicPr>
          <p:nvPr userDrawn="1"/>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6540414" y="9669085"/>
            <a:ext cx="265625" cy="26064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player.vimeo.com/video/1040027621?h=78535dbd0a&amp;amp;app_id=122963" TargetMode="External"/><Relationship Id="rId5" Type="http://schemas.openxmlformats.org/officeDocument/2006/relationships/image" Target="../media/image23.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5000"/>
            </a:blip>
            <a:stretch>
              <a:fillRect/>
            </a:stretch>
          </a:blipFill>
        </p:spPr>
        <p:txBody>
          <a:bodyPr/>
          <a:lstStyle/>
          <a:p>
            <a:endParaRPr lang="en-GB" dirty="0"/>
          </a:p>
        </p:txBody>
      </p:sp>
      <p:sp>
        <p:nvSpPr>
          <p:cNvPr id="6" name="TextBox 6"/>
          <p:cNvSpPr txBox="1">
            <a:spLocks noGrp="1"/>
          </p:cNvSpPr>
          <p:nvPr>
            <p:ph type="title" idx="4294967295"/>
          </p:nvPr>
        </p:nvSpPr>
        <p:spPr>
          <a:xfrm>
            <a:off x="1028700" y="914400"/>
            <a:ext cx="11275080" cy="36195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560" normalizeH="0" baseline="0" noProof="0" dirty="0">
                <a:ln>
                  <a:noFill/>
                </a:ln>
                <a:solidFill>
                  <a:srgbClr val="FFFFFF"/>
                </a:solidFill>
                <a:effectLst/>
                <a:uLnTx/>
                <a:uFillTx/>
                <a:latin typeface="SCR-N Seven Bold"/>
                <a:ea typeface="SCR-N Seven Bold"/>
                <a:cs typeface="SCR-N Seven Bold"/>
                <a:sym typeface="SCR-N Seven Bold"/>
              </a:rPr>
              <a:t>GAME ON!</a:t>
            </a:r>
          </a:p>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5000" b="0" i="0" u="none" strike="noStrike" kern="1200" cap="none" spc="350" normalizeH="0" baseline="0" noProof="0" dirty="0">
                <a:ln>
                  <a:noFill/>
                </a:ln>
                <a:solidFill>
                  <a:srgbClr val="FFFFFF"/>
                </a:solidFill>
                <a:effectLst/>
                <a:uLnTx/>
                <a:uFillTx/>
                <a:latin typeface="SCR-N Seven Bold"/>
                <a:ea typeface="SCR-N Seven Bold"/>
                <a:cs typeface="SCR-N Seven Bold"/>
                <a:sym typeface="SCR-N Seven Bold"/>
              </a:rPr>
              <a:t>EMPOWERING STUDENTS THROUGH ESPORTS FOR CAREER READINESS</a:t>
            </a:r>
          </a:p>
        </p:txBody>
      </p:sp>
      <p:grpSp>
        <p:nvGrpSpPr>
          <p:cNvPr id="3" name="Group 3">
            <a:extLst>
              <a:ext uri="{C183D7F6-B498-43B3-948B-1728B52AA6E4}">
                <adec:decorative xmlns:adec="http://schemas.microsoft.com/office/drawing/2017/decorative" val="1"/>
              </a:ext>
            </a:extLst>
          </p:cNvPr>
          <p:cNvGrpSpPr/>
          <p:nvPr/>
        </p:nvGrpSpPr>
        <p:grpSpPr>
          <a:xfrm rot="10200599">
            <a:off x="9826454" y="-1060279"/>
            <a:ext cx="9165079" cy="8669013"/>
            <a:chOff x="0" y="0"/>
            <a:chExt cx="6350000" cy="6006302"/>
          </a:xfrm>
        </p:grpSpPr>
        <p:sp>
          <p:nvSpPr>
            <p:cNvPr id="4" name="Freeform 4"/>
            <p:cNvSpPr/>
            <p:nvPr/>
          </p:nvSpPr>
          <p:spPr>
            <a:xfrm>
              <a:off x="0" y="0"/>
              <a:ext cx="6350000" cy="6006302"/>
            </a:xfrm>
            <a:custGeom>
              <a:avLst/>
              <a:gdLst/>
              <a:ahLst/>
              <a:cxnLst/>
              <a:rect l="l" t="t" r="r" b="b"/>
              <a:pathLst>
                <a:path w="6350000" h="6006302">
                  <a:moveTo>
                    <a:pt x="6350000" y="6006302"/>
                  </a:moveTo>
                  <a:lnTo>
                    <a:pt x="0" y="6006302"/>
                  </a:lnTo>
                  <a:lnTo>
                    <a:pt x="0" y="0"/>
                  </a:lnTo>
                  <a:lnTo>
                    <a:pt x="6350000" y="6006302"/>
                  </a:lnTo>
                  <a:close/>
                </a:path>
              </a:pathLst>
            </a:custGeom>
            <a:solidFill>
              <a:srgbClr val="3EA4D6">
                <a:alpha val="67843"/>
              </a:srgbClr>
            </a:solidFill>
          </p:spPr>
          <p:txBody>
            <a:bodyPr/>
            <a:lstStyle/>
            <a:p>
              <a:endParaRPr lang="en-GB"/>
            </a:p>
          </p:txBody>
        </p:sp>
      </p:grpSp>
      <p:sp>
        <p:nvSpPr>
          <p:cNvPr id="5" name="Freeform 5" descr="National Learning Network logo with Think Possible tagline. &#10;"/>
          <p:cNvSpPr/>
          <p:nvPr/>
        </p:nvSpPr>
        <p:spPr>
          <a:xfrm>
            <a:off x="12084922" y="527942"/>
            <a:ext cx="6013296" cy="1503324"/>
          </a:xfrm>
          <a:custGeom>
            <a:avLst/>
            <a:gdLst/>
            <a:ahLst/>
            <a:cxnLst/>
            <a:rect l="l" t="t" r="r" b="b"/>
            <a:pathLst>
              <a:path w="6013296" h="1503324">
                <a:moveTo>
                  <a:pt x="0" y="0"/>
                </a:moveTo>
                <a:lnTo>
                  <a:pt x="6013296" y="0"/>
                </a:lnTo>
                <a:lnTo>
                  <a:pt x="6013296" y="1503324"/>
                </a:lnTo>
                <a:lnTo>
                  <a:pt x="0" y="1503324"/>
                </a:lnTo>
                <a:lnTo>
                  <a:pt x="0" y="0"/>
                </a:lnTo>
                <a:close/>
              </a:path>
            </a:pathLst>
          </a:custGeom>
          <a:blipFill>
            <a:blip r:embed="rId3"/>
            <a:stretch>
              <a:fillRect/>
            </a:stretch>
          </a:blipFill>
        </p:spPr>
        <p:txBody>
          <a:bodyPr/>
          <a:lstStyle/>
          <a:p>
            <a:endParaRPr lang="en-GB" dirty="0"/>
          </a:p>
        </p:txBody>
      </p:sp>
      <p:sp>
        <p:nvSpPr>
          <p:cNvPr id="9" name="TextBox 9"/>
          <p:cNvSpPr txBox="1"/>
          <p:nvPr/>
        </p:nvSpPr>
        <p:spPr>
          <a:xfrm>
            <a:off x="5029200" y="7049420"/>
            <a:ext cx="12382500" cy="2577116"/>
          </a:xfrm>
          <a:prstGeom prst="rect">
            <a:avLst/>
          </a:prstGeom>
        </p:spPr>
        <p:txBody>
          <a:bodyPr wrap="square" lIns="0" tIns="0" rIns="0" bIns="0" rtlCol="0" anchor="t">
            <a:spAutoFit/>
          </a:bodyPr>
          <a:lstStyle/>
          <a:p>
            <a:pPr algn="r">
              <a:lnSpc>
                <a:spcPts val="3359"/>
              </a:lnSpc>
            </a:pPr>
            <a:r>
              <a:rPr lang="en-US" sz="4000" b="1" spc="242" dirty="0">
                <a:solidFill>
                  <a:srgbClr val="FFFFFF"/>
                </a:solidFill>
                <a:latin typeface="Arial Bold"/>
                <a:ea typeface="Arial Bold"/>
                <a:cs typeface="Arial Bold"/>
                <a:sym typeface="Arial Bold"/>
              </a:rPr>
              <a:t>AHEAD Annual International Conference 2025​</a:t>
            </a:r>
          </a:p>
          <a:p>
            <a:pPr marL="0" lvl="0" indent="0" algn="r">
              <a:lnSpc>
                <a:spcPts val="3359"/>
              </a:lnSpc>
            </a:pPr>
            <a:endParaRPr lang="en-US" sz="2400" b="1" spc="168" dirty="0">
              <a:solidFill>
                <a:srgbClr val="FFFFFF"/>
              </a:solidFill>
              <a:latin typeface="Arial Bold"/>
              <a:ea typeface="Arial Bold"/>
              <a:cs typeface="Arial Bold"/>
              <a:sym typeface="Arial Bold"/>
            </a:endParaRPr>
          </a:p>
          <a:p>
            <a:pPr marL="0" lvl="0" indent="0" algn="r">
              <a:lnSpc>
                <a:spcPts val="3359"/>
              </a:lnSpc>
            </a:pPr>
            <a:r>
              <a:rPr lang="en-US" sz="2400" b="1" spc="168" dirty="0">
                <a:solidFill>
                  <a:srgbClr val="FFFFFF"/>
                </a:solidFill>
                <a:latin typeface="Arial Bold"/>
                <a:ea typeface="Arial Bold"/>
                <a:cs typeface="Arial Bold"/>
                <a:sym typeface="Arial Bold"/>
              </a:rPr>
              <a:t>Serge </a:t>
            </a:r>
            <a:r>
              <a:rPr lang="en-US" sz="2400" b="1" spc="168" dirty="0" err="1">
                <a:solidFill>
                  <a:srgbClr val="FFFFFF"/>
                </a:solidFill>
                <a:latin typeface="Arial Bold"/>
                <a:ea typeface="Arial Bold"/>
                <a:cs typeface="Arial Bold"/>
                <a:sym typeface="Arial Bold"/>
              </a:rPr>
              <a:t>Davidon</a:t>
            </a:r>
            <a:r>
              <a:rPr lang="en-US" sz="2400" b="1" spc="168" dirty="0">
                <a:solidFill>
                  <a:srgbClr val="FFFFFF"/>
                </a:solidFill>
                <a:latin typeface="Arial Bold"/>
                <a:ea typeface="Arial Bold"/>
                <a:cs typeface="Arial Bold"/>
                <a:sym typeface="Arial Bold"/>
              </a:rPr>
              <a:t> (NLN Portlaoise Student) </a:t>
            </a:r>
          </a:p>
          <a:p>
            <a:pPr marL="0" lvl="0" indent="0" algn="r">
              <a:lnSpc>
                <a:spcPts val="3359"/>
              </a:lnSpc>
            </a:pPr>
            <a:r>
              <a:rPr lang="en-US" sz="2400" b="1" spc="168" dirty="0">
                <a:solidFill>
                  <a:srgbClr val="FFFFFF"/>
                </a:solidFill>
                <a:latin typeface="Arial Bold"/>
                <a:ea typeface="Arial Bold"/>
                <a:cs typeface="Arial Bold"/>
                <a:sym typeface="Arial Bold"/>
              </a:rPr>
              <a:t>Ronan Fox (NLN Senior Digital Officer) </a:t>
            </a:r>
          </a:p>
          <a:p>
            <a:pPr marL="0" lvl="0" indent="0" algn="r">
              <a:lnSpc>
                <a:spcPts val="3359"/>
              </a:lnSpc>
            </a:pPr>
            <a:r>
              <a:rPr lang="en-US" sz="2400" b="1" spc="168" dirty="0">
                <a:solidFill>
                  <a:srgbClr val="FFFFFF"/>
                </a:solidFill>
                <a:latin typeface="Arial Bold"/>
                <a:ea typeface="Arial Bold"/>
                <a:cs typeface="Arial Bold"/>
                <a:sym typeface="Arial Bold"/>
              </a:rPr>
              <a:t>Zoe Hartford (NLN Portlaoise Student) </a:t>
            </a:r>
          </a:p>
          <a:p>
            <a:pPr marL="0" lvl="0" indent="0" algn="r">
              <a:lnSpc>
                <a:spcPts val="3359"/>
              </a:lnSpc>
            </a:pPr>
            <a:r>
              <a:rPr lang="en-US" sz="2400" b="1" spc="168" dirty="0">
                <a:solidFill>
                  <a:srgbClr val="FFFFFF"/>
                </a:solidFill>
                <a:latin typeface="Arial Bold"/>
                <a:ea typeface="Arial Bold"/>
                <a:cs typeface="Arial Bold"/>
                <a:sym typeface="Arial Bold"/>
              </a:rPr>
              <a:t>Eimear O’Driscoll (NLN Digital Transformation Lead)​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F47C-9E83-1270-F855-12EE7D8D74AB}"/>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D747323F-29A0-2A62-A6A8-AFC8439B32F3}"/>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5" name="Text 0">
            <a:extLst>
              <a:ext uri="{FF2B5EF4-FFF2-40B4-BE49-F238E27FC236}">
                <a16:creationId xmlns:a16="http://schemas.microsoft.com/office/drawing/2014/main" id="{A76034D1-5D56-A2B1-97BA-3DB317820738}"/>
              </a:ext>
            </a:extLst>
          </p:cNvPr>
          <p:cNvSpPr>
            <a:spLocks noGrp="1"/>
          </p:cNvSpPr>
          <p:nvPr>
            <p:ph type="title" idx="4294967295"/>
          </p:nvPr>
        </p:nvSpPr>
        <p:spPr>
          <a:xfrm>
            <a:off x="1386635" y="1101592"/>
            <a:ext cx="13042821" cy="14175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Unit 5: Mastering Event Planning – </a:t>
            </a:r>
          </a:p>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Quest for the Ultimate Gaming Experience</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14" name="Picture 13" descr="A blue and white graphic with two sections. The top section reads 'Unit 5: Level 1 - Organising a Great Gaming Event' with an image of a large silver trophy against a vibrant, futuristic background. The bottom section reads 'Unit 5: Level 2 - Reflecting on Your Event' with an image of a person celebrating under confetti, holding up a large trophy in a colourful, celebratory setting.">
            <a:extLst>
              <a:ext uri="{FF2B5EF4-FFF2-40B4-BE49-F238E27FC236}">
                <a16:creationId xmlns:a16="http://schemas.microsoft.com/office/drawing/2014/main" id="{5D939A58-A60E-2472-C439-F6C78E66FF50}"/>
              </a:ext>
            </a:extLst>
          </p:cNvPr>
          <p:cNvPicPr>
            <a:picLocks noChangeAspect="1"/>
          </p:cNvPicPr>
          <p:nvPr/>
        </p:nvPicPr>
        <p:blipFill>
          <a:blip r:embed="rId4"/>
          <a:stretch>
            <a:fillRect/>
          </a:stretch>
        </p:blipFill>
        <p:spPr>
          <a:xfrm>
            <a:off x="2282263" y="3321211"/>
            <a:ext cx="13723473" cy="5018429"/>
          </a:xfrm>
          <a:prstGeom prst="rect">
            <a:avLst/>
          </a:prstGeom>
        </p:spPr>
      </p:pic>
    </p:spTree>
    <p:extLst>
      <p:ext uri="{BB962C8B-B14F-4D97-AF65-F5344CB8AC3E}">
        <p14:creationId xmlns:p14="http://schemas.microsoft.com/office/powerpoint/2010/main" val="551525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3F1D2-A8A1-E50B-40BF-D3DC3ABB22B0}"/>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07F0E90C-81B2-737A-18C9-76CC467D3B6D}"/>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4" name="TextBox 21">
            <a:extLst>
              <a:ext uri="{FF2B5EF4-FFF2-40B4-BE49-F238E27FC236}">
                <a16:creationId xmlns:a16="http://schemas.microsoft.com/office/drawing/2014/main" id="{A0370FD1-ACB0-9214-911E-0DB717046DF4}"/>
              </a:ext>
            </a:extLst>
          </p:cNvPr>
          <p:cNvSpPr txBox="1">
            <a:spLocks noGrp="1"/>
          </p:cNvSpPr>
          <p:nvPr>
            <p:ph type="title" idx="4294967295"/>
          </p:nvPr>
        </p:nvSpPr>
        <p:spPr>
          <a:xfrm>
            <a:off x="1325093" y="1028700"/>
            <a:ext cx="10841054" cy="773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2060"/>
                </a:solidFill>
                <a:effectLst/>
                <a:uLnTx/>
                <a:uFillTx/>
                <a:latin typeface="Aptos Display"/>
                <a:ea typeface="Arimo Bold"/>
                <a:cs typeface="Arimo Bold" pitchFamily="34" charset="-120"/>
              </a:rPr>
              <a:t>GAME ON</a:t>
            </a: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 Tools to Thrive in the Esports Industry</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15" name="Picture 14" descr="A colourful 3D pyramid graphic with four layers, each with a label extending outward. From bottom to top, the layers are: 'SKILLS' in pink, 'AWARENESS' in blue, 'BELIEF' in teal, and 'GAME ON!' at the top in purple. ">
            <a:extLst>
              <a:ext uri="{FF2B5EF4-FFF2-40B4-BE49-F238E27FC236}">
                <a16:creationId xmlns:a16="http://schemas.microsoft.com/office/drawing/2014/main" id="{D8DD4E38-FF28-C03E-B021-8775724B55DD}"/>
              </a:ext>
            </a:extLst>
          </p:cNvPr>
          <p:cNvPicPr>
            <a:picLocks noChangeAspect="1"/>
          </p:cNvPicPr>
          <p:nvPr/>
        </p:nvPicPr>
        <p:blipFill>
          <a:blip r:embed="rId4">
            <a:extLst>
              <a:ext uri="{28A0092B-C50C-407E-A947-70E740481C1C}">
                <a14:useLocalDpi xmlns:a14="http://schemas.microsoft.com/office/drawing/2010/main" val="0"/>
              </a:ext>
            </a:extLst>
          </a:blip>
          <a:srcRect t="13209" b="3473"/>
          <a:stretch/>
        </p:blipFill>
        <p:spPr>
          <a:xfrm>
            <a:off x="3454989" y="2588199"/>
            <a:ext cx="10841055" cy="7341530"/>
          </a:xfrm>
          <a:prstGeom prst="rect">
            <a:avLst/>
          </a:prstGeom>
        </p:spPr>
      </p:pic>
    </p:spTree>
    <p:extLst>
      <p:ext uri="{BB962C8B-B14F-4D97-AF65-F5344CB8AC3E}">
        <p14:creationId xmlns:p14="http://schemas.microsoft.com/office/powerpoint/2010/main" val="356526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CB648-0F2C-325C-9BB3-7B9AB3094F41}"/>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BF6F902A-F0FA-CA2A-4F1E-7884474198DD}"/>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6" name="Text 0">
            <a:extLst>
              <a:ext uri="{FF2B5EF4-FFF2-40B4-BE49-F238E27FC236}">
                <a16:creationId xmlns:a16="http://schemas.microsoft.com/office/drawing/2014/main" id="{BEEC486A-1A03-2B03-70A4-C771DEEBD9AF}"/>
              </a:ext>
            </a:extLst>
          </p:cNvPr>
          <p:cNvSpPr>
            <a:spLocks noGrp="1"/>
          </p:cNvSpPr>
          <p:nvPr>
            <p:ph type="title" idx="4294967295"/>
          </p:nvPr>
        </p:nvSpPr>
        <p:spPr>
          <a:xfrm>
            <a:off x="1588920" y="1192795"/>
            <a:ext cx="7654052"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Student Focus: </a:t>
            </a:r>
            <a:r>
              <a:rPr kumimoji="0" lang="en-US" sz="4000" b="1" i="1" u="none" strike="noStrike" kern="1200" cap="none" spc="0" normalizeH="0" baseline="0" noProof="0" dirty="0">
                <a:ln>
                  <a:noFill/>
                </a:ln>
                <a:solidFill>
                  <a:srgbClr val="002060"/>
                </a:solidFill>
                <a:effectLst/>
                <a:uLnTx/>
                <a:uFillTx/>
                <a:latin typeface="Aptos Display"/>
                <a:ea typeface="Arimo Bold"/>
                <a:cs typeface="Arimo Bold" pitchFamily="34" charset="-120"/>
              </a:rPr>
              <a:t>GAME ON!</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17" name="Image 0" descr="A group of five young people gathered around a computer screen in a small room. Four are standing, leaning in with smiles and interest, while the fifth person is seated, also smiling, with the monitor partially visible in front of them. The atmosphere is casual and friendly.">
            <a:extLst>
              <a:ext uri="{FF2B5EF4-FFF2-40B4-BE49-F238E27FC236}">
                <a16:creationId xmlns:a16="http://schemas.microsoft.com/office/drawing/2014/main" id="{657F5AF3-5CBD-8C1E-5EC9-0D2F8D118181}"/>
              </a:ext>
            </a:extLst>
          </p:cNvPr>
          <p:cNvPicPr>
            <a:picLocks noChangeAspect="1"/>
          </p:cNvPicPr>
          <p:nvPr/>
        </p:nvPicPr>
        <p:blipFill>
          <a:blip r:embed="rId4"/>
          <a:stretch>
            <a:fillRect/>
          </a:stretch>
        </p:blipFill>
        <p:spPr>
          <a:xfrm>
            <a:off x="933119" y="2505978"/>
            <a:ext cx="5064971" cy="6492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Image 0" descr="Three young people sitting at a wooden table in a brightly lit room, each focused on their laptops. The table is cluttered with devices, cables, and a small vase with yellow flowers. The atmosphere is studious and collaborative.">
            <a:extLst>
              <a:ext uri="{FF2B5EF4-FFF2-40B4-BE49-F238E27FC236}">
                <a16:creationId xmlns:a16="http://schemas.microsoft.com/office/drawing/2014/main" id="{CCB03EF8-6E8B-02F3-5DF2-6CC3C9B36D15}"/>
              </a:ext>
            </a:extLst>
          </p:cNvPr>
          <p:cNvPicPr>
            <a:picLocks noChangeAspect="1"/>
          </p:cNvPicPr>
          <p:nvPr/>
        </p:nvPicPr>
        <p:blipFill>
          <a:blip r:embed="rId5">
            <a:extLst>
              <a:ext uri="{28A0092B-C50C-407E-A947-70E740481C1C}">
                <a14:useLocalDpi xmlns:a14="http://schemas.microsoft.com/office/drawing/2010/main" val="0"/>
              </a:ext>
            </a:extLst>
          </a:blip>
          <a:srcRect l="1350" r="1350"/>
          <a:stretch/>
        </p:blipFill>
        <p:spPr>
          <a:xfrm>
            <a:off x="6499032" y="2505978"/>
            <a:ext cx="5064971" cy="6492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 0" descr="A young person seated in a racing simulator chair, intensely focused on a driving game displayed on a large screen. They are holding a steering wheel controller, with realistic pedals and gear shifters visible. Two other individuals stand nearby, one holding a wireless keyboard, observing the gameplay. The room has a white wall with a few papers posted, and power cables connected to the simulator setup. The scene captures an immersive and engaging tech experience.">
            <a:extLst>
              <a:ext uri="{FF2B5EF4-FFF2-40B4-BE49-F238E27FC236}">
                <a16:creationId xmlns:a16="http://schemas.microsoft.com/office/drawing/2014/main" id="{32710AB0-D401-59C8-95A7-7002D7314987}"/>
              </a:ext>
            </a:extLst>
          </p:cNvPr>
          <p:cNvPicPr>
            <a:picLocks noChangeAspect="1"/>
          </p:cNvPicPr>
          <p:nvPr/>
        </p:nvPicPr>
        <p:blipFill>
          <a:blip r:embed="rId6">
            <a:extLst>
              <a:ext uri="{28A0092B-C50C-407E-A947-70E740481C1C}">
                <a14:useLocalDpi xmlns:a14="http://schemas.microsoft.com/office/drawing/2010/main" val="0"/>
              </a:ext>
            </a:extLst>
          </a:blip>
          <a:srcRect l="1261" r="1261"/>
          <a:stretch/>
        </p:blipFill>
        <p:spPr>
          <a:xfrm>
            <a:off x="12098075" y="2505977"/>
            <a:ext cx="5064971" cy="6492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91973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0E840-2D3A-9E63-5A6B-C5A273155D6B}"/>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B041518F-EB51-5F7E-5073-80F0E2C2EC81}"/>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6" name="Text 0">
            <a:extLst>
              <a:ext uri="{FF2B5EF4-FFF2-40B4-BE49-F238E27FC236}">
                <a16:creationId xmlns:a16="http://schemas.microsoft.com/office/drawing/2014/main" id="{BDE3486C-8423-2CF5-7999-497BF3906F4D}"/>
              </a:ext>
            </a:extLst>
          </p:cNvPr>
          <p:cNvSpPr>
            <a:spLocks noGrp="1"/>
          </p:cNvSpPr>
          <p:nvPr>
            <p:ph type="title" idx="4294967295"/>
          </p:nvPr>
        </p:nvSpPr>
        <p:spPr>
          <a:xfrm>
            <a:off x="1295400" y="1065293"/>
            <a:ext cx="7654052"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Aptos Display" panose="020B0004020202020204" pitchFamily="34" charset="0"/>
                <a:ea typeface="+mn-ea"/>
                <a:cs typeface="+mn-cs"/>
              </a:rPr>
              <a:t>Get Ready for the NLN AHEAD Esports Event!</a:t>
            </a:r>
            <a:r>
              <a:rPr kumimoji="0" lang="en-GB" sz="40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17" name="Image 0" descr="A vibrant purple promotional graphic for an E-Sport Tournament taking place on 12th February 2025 in Dublin. The design features a bold shield logo with yellow laurel leaves and a mix of white and yellow text that reads: 'COME &amp; JOIN E-SPORT TOURNAMENT. REGISTER YOUR TEAM NOW.' The website link 'www.esports.ie' is displayed at the bottom.">
            <a:extLst>
              <a:ext uri="{FF2B5EF4-FFF2-40B4-BE49-F238E27FC236}">
                <a16:creationId xmlns:a16="http://schemas.microsoft.com/office/drawing/2014/main" id="{A69E14F9-EAD2-7E15-97CD-CE698650FBD1}"/>
              </a:ext>
            </a:extLst>
          </p:cNvPr>
          <p:cNvPicPr>
            <a:picLocks noChangeAspect="1"/>
          </p:cNvPicPr>
          <p:nvPr/>
        </p:nvPicPr>
        <p:blipFill>
          <a:blip r:embed="rId4">
            <a:extLst>
              <a:ext uri="{28A0092B-C50C-407E-A947-70E740481C1C}">
                <a14:useLocalDpi xmlns:a14="http://schemas.microsoft.com/office/drawing/2010/main" val="0"/>
              </a:ext>
            </a:extLst>
          </a:blip>
          <a:srcRect t="1896" b="1896"/>
          <a:stretch/>
        </p:blipFill>
        <p:spPr>
          <a:xfrm>
            <a:off x="996243" y="2467878"/>
            <a:ext cx="5064971" cy="6492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Image 0" descr="A colourful and playful graphic promoting an 'E-sports day' on 10/2/25. The design features a light blue background with vibrant illustrations of basketballs, trophies, sports shoes, jerseys, and basketball hoops. The text 'E-sports day 10/2/25' is displayed in bold, blue lettering, surrounded by dynamic sports-themed elements in shades of orange, red, and blue.">
            <a:extLst>
              <a:ext uri="{FF2B5EF4-FFF2-40B4-BE49-F238E27FC236}">
                <a16:creationId xmlns:a16="http://schemas.microsoft.com/office/drawing/2014/main" id="{7C16F9FB-04D5-2D8D-A671-B092BFAF03D5}"/>
              </a:ext>
            </a:extLst>
          </p:cNvPr>
          <p:cNvPicPr>
            <a:picLocks noChangeAspect="1"/>
          </p:cNvPicPr>
          <p:nvPr/>
        </p:nvPicPr>
        <p:blipFill>
          <a:blip r:embed="rId5">
            <a:extLst>
              <a:ext uri="{28A0092B-C50C-407E-A947-70E740481C1C}">
                <a14:useLocalDpi xmlns:a14="http://schemas.microsoft.com/office/drawing/2010/main" val="0"/>
              </a:ext>
            </a:extLst>
          </a:blip>
          <a:srcRect t="1896" b="1896"/>
          <a:stretch/>
        </p:blipFill>
        <p:spPr>
          <a:xfrm>
            <a:off x="6595286" y="2505979"/>
            <a:ext cx="5064971" cy="6492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 0" descr="A promotional poster for the 'Ultimate E-Sports' event featuring the 'NLN Hotlap Challenge Tournament' on February 12, 2025. The design has a vibrant purple and black colour scheme with neon-style text. The background showcases gamers wearing headsets and playing on dual monitors. The poster mentions 'Prize: TBA' and encourages viewers to 'register now' with dynamic typography and a modern aesthetic.">
            <a:extLst>
              <a:ext uri="{FF2B5EF4-FFF2-40B4-BE49-F238E27FC236}">
                <a16:creationId xmlns:a16="http://schemas.microsoft.com/office/drawing/2014/main" id="{22792C7A-0BDF-960C-AA3C-2A5ACEC01897}"/>
              </a:ext>
            </a:extLst>
          </p:cNvPr>
          <p:cNvPicPr>
            <a:picLocks noChangeAspect="1"/>
          </p:cNvPicPr>
          <p:nvPr/>
        </p:nvPicPr>
        <p:blipFill>
          <a:blip r:embed="rId6">
            <a:extLst>
              <a:ext uri="{28A0092B-C50C-407E-A947-70E740481C1C}">
                <a14:useLocalDpi xmlns:a14="http://schemas.microsoft.com/office/drawing/2010/main" val="0"/>
              </a:ext>
            </a:extLst>
          </a:blip>
          <a:srcRect t="1896" b="1896"/>
          <a:stretch/>
        </p:blipFill>
        <p:spPr>
          <a:xfrm>
            <a:off x="12194329" y="2505978"/>
            <a:ext cx="5064971" cy="6492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8415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A2B24-CEFD-2CDD-ED51-DC52A4D9B9DB}"/>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F32C567E-FBBB-B758-9947-0AF421D27F41}"/>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6" name="Text 0">
            <a:extLst>
              <a:ext uri="{FF2B5EF4-FFF2-40B4-BE49-F238E27FC236}">
                <a16:creationId xmlns:a16="http://schemas.microsoft.com/office/drawing/2014/main" id="{81E211B0-5FB8-2CA7-2A49-ED07A4A122A3}"/>
              </a:ext>
            </a:extLst>
          </p:cNvPr>
          <p:cNvSpPr>
            <a:spLocks noGrp="1"/>
          </p:cNvSpPr>
          <p:nvPr>
            <p:ph type="title" idx="4294967295"/>
          </p:nvPr>
        </p:nvSpPr>
        <p:spPr>
          <a:xfrm>
            <a:off x="1297090" y="1074182"/>
            <a:ext cx="7654052"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Aptos Display" panose="020B0004020202020204" pitchFamily="34" charset="0"/>
                <a:ea typeface="Arimo Bold"/>
                <a:cs typeface="+mn-cs"/>
              </a:rPr>
              <a:t>NLN’s Tips on Creating an Inclusive Online Esports Course</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14" name="Picture 13" descr="A coloruful infographic outlining five strategies for creating an inclusive online esports course. Each strategy is represented by a rounded rectangular block with an icon, title, and description:&#10;&#10;Plain Language First (Blue) - Use of Gen AI tools to simplify complex content, making it more accessible for all students.&#10;Co-Create with Students (Green) - Involve students in content creation to ensure relevant and engaging content.&#10;Engaging Activities (Purple) - Use of Gen AI tools to create worksheets, surveys, and quizzes.&#10;Audio Narration (Yellow) - Create audio narration with a Gen AI voice cloning tool (e.g., ElevenLabs) to enhance accessibility.&#10;Visual Learning Support (Light Green) - Create clear infographics using Gen AI tools (e.g., Napkin.ai) to present complex information in an easily digestible format.">
            <a:extLst>
              <a:ext uri="{FF2B5EF4-FFF2-40B4-BE49-F238E27FC236}">
                <a16:creationId xmlns:a16="http://schemas.microsoft.com/office/drawing/2014/main" id="{99B6164D-788A-621B-DE27-B33E6CE5A99E}"/>
              </a:ext>
            </a:extLst>
          </p:cNvPr>
          <p:cNvPicPr>
            <a:picLocks noChangeAspect="1"/>
          </p:cNvPicPr>
          <p:nvPr/>
        </p:nvPicPr>
        <p:blipFill>
          <a:blip r:embed="rId4">
            <a:extLst>
              <a:ext uri="{28A0092B-C50C-407E-A947-70E740481C1C}">
                <a14:useLocalDpi xmlns:a14="http://schemas.microsoft.com/office/drawing/2010/main" val="0"/>
              </a:ext>
            </a:extLst>
          </a:blip>
          <a:srcRect t="13764" b="7896"/>
          <a:stretch/>
        </p:blipFill>
        <p:spPr>
          <a:xfrm>
            <a:off x="4641767" y="1870837"/>
            <a:ext cx="9004465" cy="8058892"/>
          </a:xfrm>
          <a:prstGeom prst="rect">
            <a:avLst/>
          </a:prstGeom>
        </p:spPr>
      </p:pic>
    </p:spTree>
    <p:extLst>
      <p:ext uri="{BB962C8B-B14F-4D97-AF65-F5344CB8AC3E}">
        <p14:creationId xmlns:p14="http://schemas.microsoft.com/office/powerpoint/2010/main" val="2967186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38D03-5B98-816B-6FA3-C5E0BDFD9E31}"/>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B9737C5E-443A-3087-0F16-3A1B154163E8}"/>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6" name="Text 0">
            <a:extLst>
              <a:ext uri="{FF2B5EF4-FFF2-40B4-BE49-F238E27FC236}">
                <a16:creationId xmlns:a16="http://schemas.microsoft.com/office/drawing/2014/main" id="{1BA3450D-CF24-0E3B-D249-3E2E4E50C0ED}"/>
              </a:ext>
            </a:extLst>
          </p:cNvPr>
          <p:cNvSpPr>
            <a:spLocks noGrp="1"/>
          </p:cNvSpPr>
          <p:nvPr>
            <p:ph type="title" idx="4294967295"/>
          </p:nvPr>
        </p:nvSpPr>
        <p:spPr>
          <a:xfrm>
            <a:off x="1489948" y="1146334"/>
            <a:ext cx="7654052" cy="7087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Aptos Display" panose="020B0004020202020204" pitchFamily="34" charset="0"/>
                <a:ea typeface="Arimo Bold"/>
                <a:cs typeface="+mn-cs"/>
              </a:rPr>
              <a:t>Scan For Tips on Building Inclusive Online Courses</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5122" name="Picture 2" descr="A black and white QR code with a dot matrix design and rounded corner markers on a white background.">
            <a:extLst>
              <a:ext uri="{FF2B5EF4-FFF2-40B4-BE49-F238E27FC236}">
                <a16:creationId xmlns:a16="http://schemas.microsoft.com/office/drawing/2014/main" id="{D9A80671-7021-103E-4CB5-E3E34BEA4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290" y="2636044"/>
            <a:ext cx="6629704" cy="662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2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E132B-3B4D-C857-A317-82DB27B07D32}"/>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88496837-1EE4-D8A6-6493-8568AA01E130}"/>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6" name="Text 0">
            <a:extLst>
              <a:ext uri="{FF2B5EF4-FFF2-40B4-BE49-F238E27FC236}">
                <a16:creationId xmlns:a16="http://schemas.microsoft.com/office/drawing/2014/main" id="{E865A8CB-9A3A-0FFA-FD1E-A45B7A361438}"/>
              </a:ext>
            </a:extLst>
          </p:cNvPr>
          <p:cNvSpPr>
            <a:spLocks noGrp="1"/>
          </p:cNvSpPr>
          <p:nvPr>
            <p:ph type="title" idx="4294967295"/>
          </p:nvPr>
        </p:nvSpPr>
        <p:spPr>
          <a:xfrm>
            <a:off x="0" y="1074738"/>
            <a:ext cx="7654925" cy="70802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GB" sz="4000" b="1" i="1" u="none" strike="noStrike" kern="1200" cap="none" spc="0" normalizeH="0" baseline="0" noProof="0" dirty="0">
                <a:ln>
                  <a:noFill/>
                </a:ln>
                <a:solidFill>
                  <a:srgbClr val="002060"/>
                </a:solidFill>
                <a:effectLst/>
                <a:uLnTx/>
                <a:uFillTx/>
                <a:latin typeface="Aptos Display" panose="020B0004020202020204" pitchFamily="34" charset="0"/>
                <a:ea typeface="Arimo Bold"/>
                <a:cs typeface="+mn-cs"/>
              </a:rPr>
              <a:t>GAME ON</a:t>
            </a:r>
            <a:r>
              <a:rPr kumimoji="0" lang="en-GB" sz="4000" b="1" i="0" u="none" strike="noStrike" kern="1200" cap="none" spc="0" normalizeH="0" baseline="0" noProof="0" dirty="0">
                <a:ln>
                  <a:noFill/>
                </a:ln>
                <a:solidFill>
                  <a:srgbClr val="002060"/>
                </a:solidFill>
                <a:effectLst/>
                <a:uLnTx/>
                <a:uFillTx/>
                <a:latin typeface="Aptos Display" panose="020B0004020202020204" pitchFamily="34" charset="0"/>
                <a:ea typeface="Arimo Bold"/>
                <a:cs typeface="+mn-cs"/>
              </a:rPr>
              <a:t>: Empowering All Gamers for Career Success</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sp>
        <p:nvSpPr>
          <p:cNvPr id="17" name="Text 1">
            <a:extLst>
              <a:ext uri="{FF2B5EF4-FFF2-40B4-BE49-F238E27FC236}">
                <a16:creationId xmlns:a16="http://schemas.microsoft.com/office/drawing/2014/main" id="{A655C924-2AB9-730E-D517-AA757B8770D1}"/>
              </a:ext>
            </a:extLst>
          </p:cNvPr>
          <p:cNvSpPr/>
          <p:nvPr/>
        </p:nvSpPr>
        <p:spPr>
          <a:xfrm>
            <a:off x="1447801" y="2323000"/>
            <a:ext cx="5058384" cy="5716099"/>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i="1" dirty="0">
                <a:latin typeface="Aptos Display"/>
                <a:ea typeface="Nobile"/>
                <a:cs typeface="Nobile" pitchFamily="34" charset="-120"/>
              </a:rPr>
              <a:t>“Gamers come in all shapes and sizes, backgrounds and abilities, and we believe that all of them deserve an equal chance to not only enjoy accessible gaming, but to gain real opportunities to achieve their dream jobs in the industry.”</a:t>
            </a:r>
            <a:endParaRPr lang="en-US" sz="3600" dirty="0">
              <a:latin typeface="Aptos Display"/>
              <a:ea typeface="Nobile"/>
              <a:cs typeface="Nobile" pitchFamily="34" charset="-120"/>
            </a:endParaRPr>
          </a:p>
          <a:p>
            <a:endParaRPr lang="en-US" sz="3600" dirty="0">
              <a:latin typeface="Aptos Display"/>
              <a:ea typeface="Nobile"/>
            </a:endParaRPr>
          </a:p>
        </p:txBody>
      </p:sp>
      <p:sp>
        <p:nvSpPr>
          <p:cNvPr id="19" name="Text 2">
            <a:extLst>
              <a:ext uri="{FF2B5EF4-FFF2-40B4-BE49-F238E27FC236}">
                <a16:creationId xmlns:a16="http://schemas.microsoft.com/office/drawing/2014/main" id="{B1CA86A2-504D-CDB8-FE93-4E9B3A77C3EB}"/>
              </a:ext>
            </a:extLst>
          </p:cNvPr>
          <p:cNvSpPr/>
          <p:nvPr/>
        </p:nvSpPr>
        <p:spPr>
          <a:xfrm>
            <a:off x="-283917" y="8249889"/>
            <a:ext cx="5058383" cy="533657"/>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lnSpc>
                <a:spcPts val="2700"/>
              </a:lnSpc>
              <a:buNone/>
            </a:pPr>
            <a:r>
              <a:rPr lang="en-US" sz="2600" dirty="0">
                <a:solidFill>
                  <a:srgbClr val="404155"/>
                </a:solidFill>
                <a:latin typeface="Aptos Display"/>
                <a:ea typeface="Nobile" pitchFamily="34" charset="-122"/>
                <a:cs typeface="Nobile" pitchFamily="34" charset="-120"/>
              </a:rPr>
              <a:t>Sinéad Hosey</a:t>
            </a:r>
          </a:p>
          <a:p>
            <a:pPr marL="0" indent="0" algn="r">
              <a:lnSpc>
                <a:spcPts val="2700"/>
              </a:lnSpc>
              <a:buNone/>
            </a:pPr>
            <a:r>
              <a:rPr lang="en-US" sz="2600" dirty="0">
                <a:latin typeface="Aptos Display"/>
                <a:ea typeface="Nobile" pitchFamily="34" charset="-122"/>
                <a:cs typeface="Nobile" pitchFamily="34" charset="-120"/>
              </a:rPr>
              <a:t>Co-Founder of </a:t>
            </a:r>
            <a:r>
              <a:rPr lang="en-US" sz="2600" dirty="0" err="1">
                <a:latin typeface="Aptos Display"/>
                <a:ea typeface="Nobile" pitchFamily="34" charset="-122"/>
                <a:cs typeface="Nobile" pitchFamily="34" charset="-120"/>
              </a:rPr>
              <a:t>Feenix</a:t>
            </a:r>
            <a:r>
              <a:rPr lang="en-US" sz="2600" dirty="0">
                <a:latin typeface="Aptos Display"/>
                <a:ea typeface="Nobile" pitchFamily="34" charset="-122"/>
                <a:cs typeface="Nobile" pitchFamily="34" charset="-120"/>
              </a:rPr>
              <a:t> Group​</a:t>
            </a:r>
            <a:endParaRPr lang="en-US" sz="2600" dirty="0">
              <a:latin typeface="Aptos Display"/>
            </a:endParaRPr>
          </a:p>
        </p:txBody>
      </p:sp>
      <p:pic>
        <p:nvPicPr>
          <p:cNvPr id="20" name="Picture 19" descr="A 3D-rendered LEGO-style character with a light skin tone, short blonde hair, and green eyes. The character is smiling and wearing a black shirt with a white 'F' logo on the chest.">
            <a:extLst>
              <a:ext uri="{FF2B5EF4-FFF2-40B4-BE49-F238E27FC236}">
                <a16:creationId xmlns:a16="http://schemas.microsoft.com/office/drawing/2014/main" id="{3CFA0C6A-458B-F36C-42C4-4618B59620D5}"/>
              </a:ext>
            </a:extLst>
          </p:cNvPr>
          <p:cNvPicPr>
            <a:picLocks noChangeAspect="1"/>
          </p:cNvPicPr>
          <p:nvPr/>
        </p:nvPicPr>
        <p:blipFill>
          <a:blip r:embed="rId4"/>
          <a:stretch>
            <a:fillRect/>
          </a:stretch>
        </p:blipFill>
        <p:spPr>
          <a:xfrm>
            <a:off x="5124116" y="7721227"/>
            <a:ext cx="986191" cy="1590982"/>
          </a:xfrm>
          <a:prstGeom prst="rect">
            <a:avLst/>
          </a:prstGeom>
        </p:spPr>
      </p:pic>
      <p:pic>
        <p:nvPicPr>
          <p:cNvPr id="15" name="Picture 14" descr="A laptop displaying the game 'Puffin Rock &amp; Friends' by FeenixRBLX on the screen. The background features a colourful, nature-themed illustration with a puffin character. The laptop sits on a wooden desk, with cables connected. At the bottom left corner, the National Learning Network logo and the tagline 'Think Possible' are visible, while the bottom right corner features the 'Feenix' logo.&quot;&#10;">
            <a:extLst>
              <a:ext uri="{FF2B5EF4-FFF2-40B4-BE49-F238E27FC236}">
                <a16:creationId xmlns:a16="http://schemas.microsoft.com/office/drawing/2014/main" id="{7108BC74-82F2-7322-92D4-697FCD66C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485" y="2182874"/>
            <a:ext cx="10547491" cy="7029944"/>
          </a:xfrm>
          <a:prstGeom prst="rect">
            <a:avLst/>
          </a:prstGeom>
        </p:spPr>
      </p:pic>
    </p:spTree>
    <p:extLst>
      <p:ext uri="{BB962C8B-B14F-4D97-AF65-F5344CB8AC3E}">
        <p14:creationId xmlns:p14="http://schemas.microsoft.com/office/powerpoint/2010/main" val="1008187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EFAC8754-9292-9AD4-2690-F141195DADBD}"/>
              </a:ext>
            </a:extLst>
          </p:cNvPr>
          <p:cNvSpPr>
            <a:spLocks noGrp="1"/>
          </p:cNvSpPr>
          <p:nvPr>
            <p:ph type="title" idx="4294967295"/>
          </p:nvPr>
        </p:nvSpPr>
        <p:spPr>
          <a:xfrm>
            <a:off x="0" y="1266825"/>
            <a:ext cx="14860588" cy="11334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445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NLN’s Role in Bridging the Disability Employment Gap</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12" name="Picture 12" descr="National Learning Network logo"/>
          <p:cNvPicPr>
            <a:picLocks noChangeAspect="1"/>
          </p:cNvPicPr>
          <p:nvPr/>
        </p:nvPicPr>
        <p:blipFill>
          <a:blip r:embed="rId3"/>
          <a:srcRect/>
          <a:stretch>
            <a:fillRect/>
          </a:stretch>
        </p:blipFill>
        <p:spPr>
          <a:xfrm>
            <a:off x="1028700" y="314325"/>
            <a:ext cx="4852578" cy="628488"/>
          </a:xfrm>
          <a:prstGeom prst="rect">
            <a:avLst/>
          </a:prstGeom>
        </p:spPr>
      </p:pic>
      <p:pic>
        <p:nvPicPr>
          <p:cNvPr id="3" name="Picture 2" descr=" stylised, colorful graphic representing interconnected elements. Five rounded shapes in a looping design—purple for 'Skills Development,' green for 'Universal Design for Learning,' blue for 'Multi-Disciplinary Support,' turquoise for 'Employer Partnerships,' and pink for 'Employment Outcomes'—are linked together. Each section includes a brief description: Skills Development supports people to develop various skills; Universal Design for Learning breaks down accessibility barriers; Multi-Disciplinary Support empowers students; Employer Partnerships creates job opportunities; and Employment Outcomes closes the employment gap.">
            <a:extLst>
              <a:ext uri="{FF2B5EF4-FFF2-40B4-BE49-F238E27FC236}">
                <a16:creationId xmlns:a16="http://schemas.microsoft.com/office/drawing/2014/main" id="{932EF3E3-6E2D-2401-2CEF-AE3685D2B18F}"/>
              </a:ext>
            </a:extLst>
          </p:cNvPr>
          <p:cNvPicPr>
            <a:picLocks noChangeAspect="1"/>
          </p:cNvPicPr>
          <p:nvPr/>
        </p:nvPicPr>
        <p:blipFill>
          <a:blip r:embed="rId4">
            <a:extLst>
              <a:ext uri="{28A0092B-C50C-407E-A947-70E740481C1C}">
                <a14:useLocalDpi xmlns:a14="http://schemas.microsoft.com/office/drawing/2010/main" val="0"/>
              </a:ext>
            </a:extLst>
          </a:blip>
          <a:srcRect t="12448" b="5344"/>
          <a:stretch/>
        </p:blipFill>
        <p:spPr>
          <a:xfrm>
            <a:off x="3620030" y="2234988"/>
            <a:ext cx="10443120" cy="7620000"/>
          </a:xfrm>
          <a:prstGeom prst="rect">
            <a:avLst/>
          </a:prstGeom>
        </p:spPr>
      </p:pic>
    </p:spTree>
    <p:extLst>
      <p:ext uri="{BB962C8B-B14F-4D97-AF65-F5344CB8AC3E}">
        <p14:creationId xmlns:p14="http://schemas.microsoft.com/office/powerpoint/2010/main" val="3050377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0">
            <a:extLst>
              <a:ext uri="{FF2B5EF4-FFF2-40B4-BE49-F238E27FC236}">
                <a16:creationId xmlns:a16="http://schemas.microsoft.com/office/drawing/2014/main" id="{4EFE3E3D-1F1D-6AE2-0D03-4F17DC8D6427}"/>
              </a:ext>
            </a:extLst>
          </p:cNvPr>
          <p:cNvSpPr>
            <a:spLocks noGrp="1"/>
          </p:cNvSpPr>
          <p:nvPr>
            <p:ph type="title" idx="4294967295"/>
          </p:nvPr>
        </p:nvSpPr>
        <p:spPr>
          <a:xfrm>
            <a:off x="0" y="1252538"/>
            <a:ext cx="8370888" cy="261937"/>
          </a:xfrm>
          <a:prstGeom prst="rect">
            <a:avLst/>
          </a:prstGeom>
          <a:noFill/>
          <a:ln>
            <a:solidFill>
              <a:schemeClr val="bg1"/>
            </a:solid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NLN’s Digital Transformation Journey</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12" name="Picture 12" descr="National Learning Network logo"/>
          <p:cNvPicPr>
            <a:picLocks noChangeAspect="1"/>
          </p:cNvPicPr>
          <p:nvPr/>
        </p:nvPicPr>
        <p:blipFill>
          <a:blip r:embed="rId3"/>
          <a:srcRect/>
          <a:stretch>
            <a:fillRect/>
          </a:stretch>
        </p:blipFill>
        <p:spPr>
          <a:xfrm>
            <a:off x="1028700" y="314325"/>
            <a:ext cx="4852578" cy="628488"/>
          </a:xfrm>
          <a:prstGeom prst="rect">
            <a:avLst/>
          </a:prstGeom>
        </p:spPr>
      </p:pic>
      <p:pic>
        <p:nvPicPr>
          <p:cNvPr id="70" name="Image 0" descr="The NLN Tech Wheel, a circular diagram displaying approved digital tools for learning and collaboration. The wheel is divided into segments, each featuring the logo of a different tool (e.g., Moodle, Microsoft 365, Kahoot!, YouTube).">
            <a:extLst>
              <a:ext uri="{FF2B5EF4-FFF2-40B4-BE49-F238E27FC236}">
                <a16:creationId xmlns:a16="http://schemas.microsoft.com/office/drawing/2014/main" id="{2B2A0626-E215-B9FE-A843-9055B2FEA9BF}"/>
              </a:ext>
            </a:extLst>
          </p:cNvPr>
          <p:cNvPicPr>
            <a:picLocks noChangeAspect="1"/>
          </p:cNvPicPr>
          <p:nvPr/>
        </p:nvPicPr>
        <p:blipFill>
          <a:blip r:embed="rId4"/>
          <a:stretch>
            <a:fillRect/>
          </a:stretch>
        </p:blipFill>
        <p:spPr>
          <a:xfrm>
            <a:off x="2990136" y="2611652"/>
            <a:ext cx="3465196" cy="3465196"/>
          </a:xfrm>
          <a:prstGeom prst="rect">
            <a:avLst/>
          </a:prstGeom>
        </p:spPr>
      </p:pic>
      <p:sp>
        <p:nvSpPr>
          <p:cNvPr id="72" name="Text 3">
            <a:extLst>
              <a:ext uri="{FF2B5EF4-FFF2-40B4-BE49-F238E27FC236}">
                <a16:creationId xmlns:a16="http://schemas.microsoft.com/office/drawing/2014/main" id="{4C481120-2FF8-EA7C-9AAE-3C4EEAE76A31}"/>
              </a:ext>
            </a:extLst>
          </p:cNvPr>
          <p:cNvSpPr/>
          <p:nvPr/>
        </p:nvSpPr>
        <p:spPr>
          <a:xfrm>
            <a:off x="3617000" y="6493276"/>
            <a:ext cx="2211467" cy="276344"/>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ts val="2150"/>
              </a:lnSpc>
              <a:buNone/>
            </a:pPr>
            <a:r>
              <a:rPr lang="en-US" sz="3000" b="1" dirty="0">
                <a:solidFill>
                  <a:srgbClr val="002060"/>
                </a:solidFill>
                <a:latin typeface="Aptos"/>
                <a:ea typeface="Arimo Bold"/>
                <a:cs typeface="Arimo Bold" pitchFamily="34" charset="-120"/>
              </a:rPr>
              <a:t>NLN Tech Wheel</a:t>
            </a:r>
            <a:endParaRPr lang="en-US" sz="3000" dirty="0">
              <a:solidFill>
                <a:srgbClr val="002060"/>
              </a:solidFill>
              <a:latin typeface="Aptos"/>
              <a:ea typeface="Arimo Bold"/>
            </a:endParaRPr>
          </a:p>
        </p:txBody>
      </p:sp>
      <p:sp>
        <p:nvSpPr>
          <p:cNvPr id="74" name="Text 5">
            <a:extLst>
              <a:ext uri="{FF2B5EF4-FFF2-40B4-BE49-F238E27FC236}">
                <a16:creationId xmlns:a16="http://schemas.microsoft.com/office/drawing/2014/main" id="{68973314-70F8-A4A9-6FAF-3740725DEC3D}"/>
              </a:ext>
            </a:extLst>
          </p:cNvPr>
          <p:cNvSpPr/>
          <p:nvPr/>
        </p:nvSpPr>
        <p:spPr>
          <a:xfrm>
            <a:off x="2622649" y="7394860"/>
            <a:ext cx="4200168" cy="720440"/>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2600" dirty="0">
                <a:solidFill>
                  <a:srgbClr val="1B1B27"/>
                </a:solidFill>
                <a:latin typeface="Aptos"/>
                <a:ea typeface="Nobile" pitchFamily="34" charset="-122"/>
                <a:cs typeface="Nobile" pitchFamily="34" charset="-120"/>
              </a:rPr>
              <a:t>Approved digital tools for learning and collaboration.</a:t>
            </a:r>
            <a:endParaRPr lang="en-US" sz="2600" dirty="0">
              <a:latin typeface="Aptos"/>
            </a:endParaRPr>
          </a:p>
        </p:txBody>
      </p:sp>
      <p:pic>
        <p:nvPicPr>
          <p:cNvPr id="75" name="Image 1" descr="A selection of Technology-Enhanced Learning (TEL) sessions available for instructors, including beginner guides for Canva, Minecraft Education, and AI.">
            <a:extLst>
              <a:ext uri="{FF2B5EF4-FFF2-40B4-BE49-F238E27FC236}">
                <a16:creationId xmlns:a16="http://schemas.microsoft.com/office/drawing/2014/main" id="{42D6B4A7-C9A4-908B-C955-28089B62C4B3}"/>
              </a:ext>
            </a:extLst>
          </p:cNvPr>
          <p:cNvPicPr>
            <a:picLocks noChangeAspect="1"/>
          </p:cNvPicPr>
          <p:nvPr/>
        </p:nvPicPr>
        <p:blipFill>
          <a:blip r:embed="rId5"/>
          <a:stretch>
            <a:fillRect/>
          </a:stretch>
        </p:blipFill>
        <p:spPr>
          <a:xfrm>
            <a:off x="7411402" y="2611652"/>
            <a:ext cx="3465196" cy="3465196"/>
          </a:xfrm>
          <a:prstGeom prst="rect">
            <a:avLst/>
          </a:prstGeom>
        </p:spPr>
      </p:pic>
      <p:sp>
        <p:nvSpPr>
          <p:cNvPr id="77" name="Text 7">
            <a:extLst>
              <a:ext uri="{FF2B5EF4-FFF2-40B4-BE49-F238E27FC236}">
                <a16:creationId xmlns:a16="http://schemas.microsoft.com/office/drawing/2014/main" id="{2316D7F4-B2B4-440C-460A-C60DE391DE92}"/>
              </a:ext>
            </a:extLst>
          </p:cNvPr>
          <p:cNvSpPr/>
          <p:nvPr/>
        </p:nvSpPr>
        <p:spPr>
          <a:xfrm>
            <a:off x="7688808" y="6536728"/>
            <a:ext cx="3018353" cy="276344"/>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150"/>
              </a:lnSpc>
            </a:pPr>
            <a:r>
              <a:rPr lang="en-US" sz="3000" b="1" dirty="0">
                <a:solidFill>
                  <a:srgbClr val="002060"/>
                </a:solidFill>
                <a:latin typeface="Aptos"/>
                <a:ea typeface="Arimo Bold"/>
                <a:cs typeface="Arimo Bold" pitchFamily="34" charset="-120"/>
              </a:rPr>
              <a:t>TEL Sessions for</a:t>
            </a:r>
            <a:endParaRPr lang="en-US" sz="3000" dirty="0">
              <a:solidFill>
                <a:srgbClr val="002060"/>
              </a:solidFill>
              <a:latin typeface="Aptos"/>
              <a:ea typeface="Arimo Bold"/>
              <a:cs typeface="Arimo Bold" pitchFamily="34" charset="-120"/>
            </a:endParaRPr>
          </a:p>
          <a:p>
            <a:pPr algn="ctr"/>
            <a:r>
              <a:rPr lang="en-US" sz="3000" b="1" dirty="0">
                <a:solidFill>
                  <a:srgbClr val="002060"/>
                </a:solidFill>
                <a:latin typeface="Aptos"/>
                <a:ea typeface="Arimo Bold"/>
                <a:cs typeface="Arimo Bold" pitchFamily="34" charset="-120"/>
              </a:rPr>
              <a:t> Instructors</a:t>
            </a:r>
            <a:endParaRPr lang="en-US" sz="3000" dirty="0">
              <a:solidFill>
                <a:srgbClr val="002060"/>
              </a:solidFill>
              <a:latin typeface="Aptos"/>
              <a:ea typeface="Arimo Bold"/>
            </a:endParaRPr>
          </a:p>
        </p:txBody>
      </p:sp>
      <p:sp>
        <p:nvSpPr>
          <p:cNvPr id="79" name="Text 9">
            <a:extLst>
              <a:ext uri="{FF2B5EF4-FFF2-40B4-BE49-F238E27FC236}">
                <a16:creationId xmlns:a16="http://schemas.microsoft.com/office/drawing/2014/main" id="{477F3CAD-4108-F1E9-EDBB-37AEDBB825A6}"/>
              </a:ext>
            </a:extLst>
          </p:cNvPr>
          <p:cNvSpPr/>
          <p:nvPr/>
        </p:nvSpPr>
        <p:spPr>
          <a:xfrm>
            <a:off x="7023862" y="7394860"/>
            <a:ext cx="4200168" cy="1253840"/>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2600" dirty="0">
                <a:solidFill>
                  <a:srgbClr val="1B1B27"/>
                </a:solidFill>
                <a:latin typeface="Aptos"/>
                <a:ea typeface="Nobile"/>
                <a:cs typeface="Nobile" pitchFamily="34" charset="-120"/>
              </a:rPr>
              <a:t>Supports and encourages instructors to build and embed digital skills.</a:t>
            </a:r>
            <a:endParaRPr lang="en-US" sz="2600" dirty="0">
              <a:latin typeface="Aptos"/>
              <a:ea typeface="Nobile"/>
            </a:endParaRPr>
          </a:p>
        </p:txBody>
      </p:sp>
      <p:pic>
        <p:nvPicPr>
          <p:cNvPr id="81" name="Image 2" descr="A screenshot of an e-learning course titled 'Clipchamp Creators: Make Your First Video.' The course menu is displayed with a welcome section followed by four topics: Getting Started, Planning Your Video, Editing Your Video, and Sharing Your Video. Each section is highlighted in purple with accompanying images.">
            <a:extLst>
              <a:ext uri="{FF2B5EF4-FFF2-40B4-BE49-F238E27FC236}">
                <a16:creationId xmlns:a16="http://schemas.microsoft.com/office/drawing/2014/main" id="{391F33FA-974E-C7DA-29C7-86BE80BAA069}"/>
              </a:ext>
            </a:extLst>
          </p:cNvPr>
          <p:cNvPicPr>
            <a:picLocks noChangeAspect="1"/>
          </p:cNvPicPr>
          <p:nvPr/>
        </p:nvPicPr>
        <p:blipFill>
          <a:blip r:embed="rId6"/>
          <a:stretch>
            <a:fillRect/>
          </a:stretch>
        </p:blipFill>
        <p:spPr>
          <a:xfrm>
            <a:off x="11832788" y="2611652"/>
            <a:ext cx="3465196" cy="3465196"/>
          </a:xfrm>
          <a:prstGeom prst="rect">
            <a:avLst/>
          </a:prstGeom>
        </p:spPr>
      </p:pic>
      <p:sp>
        <p:nvSpPr>
          <p:cNvPr id="83" name="Text 14">
            <a:extLst>
              <a:ext uri="{FF2B5EF4-FFF2-40B4-BE49-F238E27FC236}">
                <a16:creationId xmlns:a16="http://schemas.microsoft.com/office/drawing/2014/main" id="{34622D53-E4B0-3EBC-02C9-00F79AA99D48}"/>
              </a:ext>
            </a:extLst>
          </p:cNvPr>
          <p:cNvSpPr/>
          <p:nvPr/>
        </p:nvSpPr>
        <p:spPr>
          <a:xfrm>
            <a:off x="12244744" y="6515009"/>
            <a:ext cx="2641283" cy="276344"/>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ts val="2150"/>
              </a:lnSpc>
              <a:buNone/>
            </a:pPr>
            <a:r>
              <a:rPr lang="en-US" sz="3000" b="1" dirty="0">
                <a:solidFill>
                  <a:srgbClr val="002060"/>
                </a:solidFill>
                <a:latin typeface="Aptos"/>
                <a:ea typeface="Arimo Bold"/>
                <a:cs typeface="Arimo Bold" pitchFamily="34" charset="-120"/>
              </a:rPr>
              <a:t> Student Online Courses </a:t>
            </a:r>
            <a:endParaRPr lang="en-US" sz="3000" dirty="0">
              <a:solidFill>
                <a:srgbClr val="002060"/>
              </a:solidFill>
              <a:latin typeface="Aptos"/>
              <a:ea typeface="Arimo Bold"/>
            </a:endParaRPr>
          </a:p>
        </p:txBody>
      </p:sp>
      <p:sp>
        <p:nvSpPr>
          <p:cNvPr id="85" name="Text 16">
            <a:extLst>
              <a:ext uri="{FF2B5EF4-FFF2-40B4-BE49-F238E27FC236}">
                <a16:creationId xmlns:a16="http://schemas.microsoft.com/office/drawing/2014/main" id="{9B9D4EFD-96FB-8EC9-687D-C02CF83C7A84}"/>
              </a:ext>
            </a:extLst>
          </p:cNvPr>
          <p:cNvSpPr/>
          <p:nvPr/>
        </p:nvSpPr>
        <p:spPr>
          <a:xfrm>
            <a:off x="11425075" y="7394860"/>
            <a:ext cx="4200287" cy="1406240"/>
          </a:xfrm>
          <a:prstGeom prst="rect">
            <a:avLst/>
          </a:prstGeom>
          <a:noFill/>
          <a:ln/>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2600" dirty="0">
                <a:solidFill>
                  <a:srgbClr val="1B1B27"/>
                </a:solidFill>
                <a:latin typeface="Aptos"/>
                <a:ea typeface="Nobile"/>
                <a:cs typeface="Nobile" pitchFamily="34" charset="-120"/>
              </a:rPr>
              <a:t>Enhances the student learning experience and builds digital literacy.</a:t>
            </a:r>
            <a:endParaRPr lang="en-US" sz="2600" dirty="0">
              <a:latin typeface="Aptos"/>
              <a:ea typeface="Nobil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3" name="Title 2">
            <a:extLst>
              <a:ext uri="{FF2B5EF4-FFF2-40B4-BE49-F238E27FC236}">
                <a16:creationId xmlns:a16="http://schemas.microsoft.com/office/drawing/2014/main" id="{62F4B953-355C-2A20-8C9C-6F9CA8E6E17F}"/>
              </a:ext>
            </a:extLst>
          </p:cNvPr>
          <p:cNvSpPr txBox="1">
            <a:spLocks noGrp="1"/>
          </p:cNvSpPr>
          <p:nvPr>
            <p:ph type="title" idx="4294967295"/>
          </p:nvPr>
        </p:nvSpPr>
        <p:spPr>
          <a:xfrm>
            <a:off x="1282674" y="1180764"/>
            <a:ext cx="1237495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2060"/>
                </a:solidFill>
                <a:effectLst/>
                <a:uLnTx/>
                <a:uFillTx/>
                <a:latin typeface="Aptos Display"/>
                <a:ea typeface="+mn-ea"/>
                <a:cs typeface="+mn-cs"/>
              </a:rPr>
              <a:t>GAME ON</a:t>
            </a:r>
            <a:r>
              <a:rPr kumimoji="0" lang="en-US" sz="4000" b="1" i="0" u="none" strike="noStrike" kern="1200" cap="none" spc="0" normalizeH="0" baseline="0" noProof="0" dirty="0">
                <a:ln>
                  <a:noFill/>
                </a:ln>
                <a:solidFill>
                  <a:srgbClr val="002060"/>
                </a:solidFill>
                <a:effectLst/>
                <a:uLnTx/>
                <a:uFillTx/>
                <a:latin typeface="Aptos Display"/>
                <a:ea typeface="+mn-ea"/>
                <a:cs typeface="+mn-cs"/>
              </a:rPr>
              <a:t>: Student Passion Meets Opportunity</a:t>
            </a:r>
            <a:r>
              <a:rPr kumimoji="0" lang="en-GB" sz="4000" b="0" i="0" u="none" strike="noStrike" kern="1200" cap="none" spc="0" normalizeH="0" baseline="0" noProof="0" dirty="0">
                <a:ln>
                  <a:noFill/>
                </a:ln>
                <a:solidFill>
                  <a:schemeClr val="tx1"/>
                </a:solidFill>
                <a:effectLst/>
                <a:uLnTx/>
                <a:uFillTx/>
                <a:latin typeface="Aptos Display"/>
                <a:ea typeface="+mn-ea"/>
                <a:cs typeface="+mn-cs"/>
              </a:rPr>
              <a:t>​</a:t>
            </a:r>
            <a:endParaRPr kumimoji="0" lang="en-GB"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descr="A diagram with three concentric circles representing the relationship between student interest in gaming, the growing esports industry, and the 'GAME ON' online course. The outermost blue circle is labeled 'Student Interest in Gaming' with a game controller icon. The middle green circle represents the 'Growing Esports Industry' with a trophy icon. The innermost purple circle represents the 'GAME ON' online course with a laptop and graduation cap icon. Arrows point inward from each label towards the centre, showing how these elements connect.">
            <a:extLst>
              <a:ext uri="{FF2B5EF4-FFF2-40B4-BE49-F238E27FC236}">
                <a16:creationId xmlns:a16="http://schemas.microsoft.com/office/drawing/2014/main" id="{237E565A-492A-4F29-90A0-538C1D787427}"/>
              </a:ext>
            </a:extLst>
          </p:cNvPr>
          <p:cNvPicPr>
            <a:picLocks noChangeAspect="1"/>
          </p:cNvPicPr>
          <p:nvPr/>
        </p:nvPicPr>
        <p:blipFill>
          <a:blip r:embed="rId4">
            <a:extLst>
              <a:ext uri="{28A0092B-C50C-407E-A947-70E740481C1C}">
                <a14:useLocalDpi xmlns:a14="http://schemas.microsoft.com/office/drawing/2010/main" val="0"/>
              </a:ext>
            </a:extLst>
          </a:blip>
          <a:srcRect l="4363" t="23628" b="8592"/>
          <a:stretch/>
        </p:blipFill>
        <p:spPr>
          <a:xfrm>
            <a:off x="1823795" y="2543804"/>
            <a:ext cx="15238901" cy="6562432"/>
          </a:xfrm>
          <a:prstGeom prst="rect">
            <a:avLst/>
          </a:prstGeom>
        </p:spPr>
      </p:pic>
    </p:spTree>
    <p:extLst>
      <p:ext uri="{BB962C8B-B14F-4D97-AF65-F5344CB8AC3E}">
        <p14:creationId xmlns:p14="http://schemas.microsoft.com/office/powerpoint/2010/main" val="202563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D5721-7EFD-66F3-060A-6104B6D62328}"/>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3E67A227-52AB-A685-4DB9-4D3599A352B7}"/>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1028700" y="314325"/>
            <a:ext cx="4852578" cy="628488"/>
          </a:xfrm>
          <a:prstGeom prst="rect">
            <a:avLst/>
          </a:prstGeom>
        </p:spPr>
      </p:pic>
      <p:sp>
        <p:nvSpPr>
          <p:cNvPr id="15" name="Text 0">
            <a:extLst>
              <a:ext uri="{FF2B5EF4-FFF2-40B4-BE49-F238E27FC236}">
                <a16:creationId xmlns:a16="http://schemas.microsoft.com/office/drawing/2014/main" id="{4D08820D-D446-1462-7A57-D21A540CC06A}"/>
              </a:ext>
            </a:extLst>
          </p:cNvPr>
          <p:cNvSpPr>
            <a:spLocks noGrp="1"/>
          </p:cNvSpPr>
          <p:nvPr>
            <p:ph type="title" idx="4294967295"/>
          </p:nvPr>
        </p:nvSpPr>
        <p:spPr>
          <a:xfrm>
            <a:off x="1386635" y="1101592"/>
            <a:ext cx="13042821" cy="14175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An Online Course to Turn Gaming Passions into Careers</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3" name="Online Media 2" descr="Embedded video with a play button, displaying an image of the esports course.">
            <a:hlinkClick r:id="" action="ppaction://media"/>
            <a:extLst>
              <a:ext uri="{FF2B5EF4-FFF2-40B4-BE49-F238E27FC236}">
                <a16:creationId xmlns:a16="http://schemas.microsoft.com/office/drawing/2014/main" id="{36EF2321-F3A9-8C22-9237-FF81EF43294C}"/>
              </a:ext>
            </a:extLst>
          </p:cNvPr>
          <p:cNvPicPr>
            <a:picLocks noRot="1" noChangeAspect="1"/>
          </p:cNvPicPr>
          <p:nvPr>
            <a:videoFile r:link="rId1"/>
          </p:nvPr>
        </p:nvPicPr>
        <p:blipFill>
          <a:blip r:embed="rId5"/>
          <a:stretch>
            <a:fillRect/>
          </a:stretch>
        </p:blipFill>
        <p:spPr>
          <a:xfrm>
            <a:off x="2209800" y="2059418"/>
            <a:ext cx="13507159" cy="7609667"/>
          </a:xfrm>
          <a:prstGeom prst="rect">
            <a:avLst/>
          </a:prstGeom>
        </p:spPr>
      </p:pic>
    </p:spTree>
    <p:extLst>
      <p:ext uri="{BB962C8B-B14F-4D97-AF65-F5344CB8AC3E}">
        <p14:creationId xmlns:p14="http://schemas.microsoft.com/office/powerpoint/2010/main" val="97233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D5721-7EFD-66F3-060A-6104B6D62328}"/>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3E67A227-52AB-A685-4DB9-4D3599A352B7}"/>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5" name="Text 0">
            <a:extLst>
              <a:ext uri="{FF2B5EF4-FFF2-40B4-BE49-F238E27FC236}">
                <a16:creationId xmlns:a16="http://schemas.microsoft.com/office/drawing/2014/main" id="{4D08820D-D446-1462-7A57-D21A540CC06A}"/>
              </a:ext>
            </a:extLst>
          </p:cNvPr>
          <p:cNvSpPr>
            <a:spLocks noGrp="1"/>
          </p:cNvSpPr>
          <p:nvPr>
            <p:ph type="title" idx="4294967295"/>
          </p:nvPr>
        </p:nvSpPr>
        <p:spPr>
          <a:xfrm>
            <a:off x="1386635" y="1101592"/>
            <a:ext cx="13042821" cy="14175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Unit 1: Understanding Esports – Press Start!</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14" name="Picture 13" descr="A visual of four blue rectangular tiles, each featuring a different level in Unit 1. The tiles include: 'Unit 1: Level 1 - What is Gaming?' with an image of a game controller with neon effects; 'Unit 1: Level 2 - What is Esports?' showing a gamer with a headset in a competitive setting; 'Unit 1: Level 3 - How to Play Video Games' with a person using a VR headset surrounded by red digital effects; and 'Unit 1: Level 4 - Inclusive Gaming' with a young person engaging joyfully with a screen. ">
            <a:extLst>
              <a:ext uri="{FF2B5EF4-FFF2-40B4-BE49-F238E27FC236}">
                <a16:creationId xmlns:a16="http://schemas.microsoft.com/office/drawing/2014/main" id="{36217A75-4245-B482-53E3-860B5EA9BCC9}"/>
              </a:ext>
            </a:extLst>
          </p:cNvPr>
          <p:cNvPicPr>
            <a:picLocks noChangeAspect="1"/>
          </p:cNvPicPr>
          <p:nvPr/>
        </p:nvPicPr>
        <p:blipFill>
          <a:blip r:embed="rId4"/>
          <a:srcRect t="12589"/>
          <a:stretch/>
        </p:blipFill>
        <p:spPr>
          <a:xfrm>
            <a:off x="2938859" y="2016137"/>
            <a:ext cx="12410282" cy="7472526"/>
          </a:xfrm>
          <a:prstGeom prst="rect">
            <a:avLst/>
          </a:prstGeom>
        </p:spPr>
      </p:pic>
    </p:spTree>
    <p:extLst>
      <p:ext uri="{BB962C8B-B14F-4D97-AF65-F5344CB8AC3E}">
        <p14:creationId xmlns:p14="http://schemas.microsoft.com/office/powerpoint/2010/main" val="2249939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0DAB3-C49B-97FB-D817-659754D2A7A1}"/>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ED4B38DD-4359-735D-F7D1-AA10374DCF5C}"/>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5" name="Text 0">
            <a:extLst>
              <a:ext uri="{FF2B5EF4-FFF2-40B4-BE49-F238E27FC236}">
                <a16:creationId xmlns:a16="http://schemas.microsoft.com/office/drawing/2014/main" id="{FDD36E11-671B-E950-0200-6344AF737673}"/>
              </a:ext>
            </a:extLst>
          </p:cNvPr>
          <p:cNvSpPr>
            <a:spLocks noGrp="1"/>
          </p:cNvSpPr>
          <p:nvPr>
            <p:ph type="title" idx="4294967295"/>
          </p:nvPr>
        </p:nvSpPr>
        <p:spPr>
          <a:xfrm>
            <a:off x="1386635" y="1101592"/>
            <a:ext cx="13042821" cy="14175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Unit 2: Esports Roles – Choose Your Character!</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4" name="Picture 3" descr="A visual of three blue rectangular tiles, each showcasing a different level within Unit 2, focused on roles in esports. The tiles include: 'Unit 2: Level 1 - Introduction to Roles in Esports' with an image of a gamer at a computer with a glowing keyboard; 'Unit 2: Level 2 - Entry-Level Roles in Esports' featuring a focused player wearing a headset in a gaming environment; and 'Unit 2: Level 3 - Getting into the Esports Industry' with a silhouette of a person with large headphones against a vibrant, digital background. ">
            <a:extLst>
              <a:ext uri="{FF2B5EF4-FFF2-40B4-BE49-F238E27FC236}">
                <a16:creationId xmlns:a16="http://schemas.microsoft.com/office/drawing/2014/main" id="{5539A5F4-DE38-F1DE-E6D1-A057F4753E2B}"/>
              </a:ext>
            </a:extLst>
          </p:cNvPr>
          <p:cNvPicPr>
            <a:picLocks noChangeAspect="1"/>
          </p:cNvPicPr>
          <p:nvPr/>
        </p:nvPicPr>
        <p:blipFill>
          <a:blip r:embed="rId4"/>
          <a:stretch>
            <a:fillRect/>
          </a:stretch>
        </p:blipFill>
        <p:spPr>
          <a:xfrm>
            <a:off x="2470178" y="2387365"/>
            <a:ext cx="13347644" cy="6720601"/>
          </a:xfrm>
          <a:prstGeom prst="rect">
            <a:avLst/>
          </a:prstGeom>
        </p:spPr>
      </p:pic>
    </p:spTree>
    <p:extLst>
      <p:ext uri="{BB962C8B-B14F-4D97-AF65-F5344CB8AC3E}">
        <p14:creationId xmlns:p14="http://schemas.microsoft.com/office/powerpoint/2010/main" val="3530027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E608D-6245-190E-87DF-5B0AC6475840}"/>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B2CA1DE3-3C11-6347-A558-E6708F29526C}"/>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5" name="Text 0">
            <a:extLst>
              <a:ext uri="{FF2B5EF4-FFF2-40B4-BE49-F238E27FC236}">
                <a16:creationId xmlns:a16="http://schemas.microsoft.com/office/drawing/2014/main" id="{51FF050E-0514-C97B-E9CD-784D02522BF6}"/>
              </a:ext>
            </a:extLst>
          </p:cNvPr>
          <p:cNvSpPr>
            <a:spLocks noGrp="1"/>
          </p:cNvSpPr>
          <p:nvPr>
            <p:ph type="title" idx="4294967295"/>
          </p:nvPr>
        </p:nvSpPr>
        <p:spPr>
          <a:xfrm>
            <a:off x="1386635" y="1101592"/>
            <a:ext cx="13042821" cy="14175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Unit 3: A Balanced Lifestyle in Esports</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14" name="Picture 13" descr="Three blue and white banners for Unit 3 of an esports curriculum:&#10;&#10;Unit 3: Level 1 - The Importance of a Balanced Lifestyle in Esports - Image of a smiling gamer wearing a green sweatshirt and headphones.&#10;Unit 3: Level 2 - Taking Care of Your Body in Esports - Image of a focused female gamer with blonde hair, wearing a black headset.&#10;Unit 3: Level 3 - Taking Care of Your Mind in Esports - Image of a female gamer with closed eyes, wearing a white shirt and black headset against a pink-lit background.">
            <a:extLst>
              <a:ext uri="{FF2B5EF4-FFF2-40B4-BE49-F238E27FC236}">
                <a16:creationId xmlns:a16="http://schemas.microsoft.com/office/drawing/2014/main" id="{C1C028F5-DE7A-F612-C8F0-1B37C9066874}"/>
              </a:ext>
            </a:extLst>
          </p:cNvPr>
          <p:cNvPicPr>
            <a:picLocks noChangeAspect="1"/>
          </p:cNvPicPr>
          <p:nvPr/>
        </p:nvPicPr>
        <p:blipFill>
          <a:blip r:embed="rId4"/>
          <a:stretch>
            <a:fillRect/>
          </a:stretch>
        </p:blipFill>
        <p:spPr>
          <a:xfrm>
            <a:off x="2768738" y="2387365"/>
            <a:ext cx="12750523" cy="6936135"/>
          </a:xfrm>
          <a:prstGeom prst="rect">
            <a:avLst/>
          </a:prstGeom>
        </p:spPr>
      </p:pic>
    </p:spTree>
    <p:extLst>
      <p:ext uri="{BB962C8B-B14F-4D97-AF65-F5344CB8AC3E}">
        <p14:creationId xmlns:p14="http://schemas.microsoft.com/office/powerpoint/2010/main" val="139270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707F-A6F2-9C75-9D5A-7CE7C3A2CF00}"/>
            </a:ext>
          </a:extLst>
        </p:cNvPr>
        <p:cNvGrpSpPr/>
        <p:nvPr/>
      </p:nvGrpSpPr>
      <p:grpSpPr>
        <a:xfrm>
          <a:off x="0" y="0"/>
          <a:ext cx="0" cy="0"/>
          <a:chOff x="0" y="0"/>
          <a:chExt cx="0" cy="0"/>
        </a:xfrm>
      </p:grpSpPr>
      <p:pic>
        <p:nvPicPr>
          <p:cNvPr id="12" name="Picture 12">
            <a:extLst>
              <a:ext uri="{FF2B5EF4-FFF2-40B4-BE49-F238E27FC236}">
                <a16:creationId xmlns:a16="http://schemas.microsoft.com/office/drawing/2014/main" id="{4F3612DB-D8FF-B317-8A12-105280334189}"/>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028700" y="314325"/>
            <a:ext cx="4852578" cy="628488"/>
          </a:xfrm>
          <a:prstGeom prst="rect">
            <a:avLst/>
          </a:prstGeom>
        </p:spPr>
      </p:pic>
      <p:sp>
        <p:nvSpPr>
          <p:cNvPr id="15" name="Text 0">
            <a:extLst>
              <a:ext uri="{FF2B5EF4-FFF2-40B4-BE49-F238E27FC236}">
                <a16:creationId xmlns:a16="http://schemas.microsoft.com/office/drawing/2014/main" id="{D6D333B3-E96F-A798-DE9D-7BB8EF788609}"/>
              </a:ext>
            </a:extLst>
          </p:cNvPr>
          <p:cNvSpPr>
            <a:spLocks noGrp="1"/>
          </p:cNvSpPr>
          <p:nvPr>
            <p:ph type="title" idx="4294967295"/>
          </p:nvPr>
        </p:nvSpPr>
        <p:spPr>
          <a:xfrm>
            <a:off x="1386635" y="1101592"/>
            <a:ext cx="13042821" cy="14175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Display"/>
                <a:ea typeface="Arimo Bold"/>
                <a:cs typeface="Arimo Bold" pitchFamily="34" charset="-120"/>
              </a:rPr>
              <a:t>Unit 4: Pro Code – Doing the Right Thing in Esports</a:t>
            </a:r>
            <a:endParaRPr kumimoji="0" lang="en-US" sz="4000" b="0" i="0" u="none" strike="noStrike" kern="1200" cap="none" spc="0" normalizeH="0" baseline="0" noProof="0" dirty="0">
              <a:ln>
                <a:noFill/>
              </a:ln>
              <a:solidFill>
                <a:srgbClr val="002060"/>
              </a:solidFill>
              <a:effectLst/>
              <a:uLnTx/>
              <a:uFillTx/>
              <a:latin typeface="Aptos Display"/>
              <a:ea typeface="Arimo Bold"/>
              <a:cs typeface="+mn-cs"/>
            </a:endParaRPr>
          </a:p>
        </p:txBody>
      </p:sp>
      <p:pic>
        <p:nvPicPr>
          <p:cNvPr id="4" name="Picture 3" descr="A blue and white graphic showing three sections labeled: 'Unit 4: Level 1 - Ethics and Esports' with an image of a smiling woman wearing headphones, 'Unit 4: Level 2 - Social Media Etiquette' with an image of a hand holding a phone displaying the Instagram logo, and 'Unit 4: Level 3 - Professional Conduct' with an image of a smiling man wearing a headset and raising his arms in excitement.">
            <a:extLst>
              <a:ext uri="{FF2B5EF4-FFF2-40B4-BE49-F238E27FC236}">
                <a16:creationId xmlns:a16="http://schemas.microsoft.com/office/drawing/2014/main" id="{F7B1D96B-F28E-17D4-D212-DF100F5CF7FC}"/>
              </a:ext>
            </a:extLst>
          </p:cNvPr>
          <p:cNvPicPr>
            <a:picLocks noChangeAspect="1"/>
          </p:cNvPicPr>
          <p:nvPr/>
        </p:nvPicPr>
        <p:blipFill>
          <a:blip r:embed="rId4"/>
          <a:stretch>
            <a:fillRect/>
          </a:stretch>
        </p:blipFill>
        <p:spPr>
          <a:xfrm>
            <a:off x="2806898" y="2387365"/>
            <a:ext cx="13042821" cy="7185376"/>
          </a:xfrm>
          <a:prstGeom prst="rect">
            <a:avLst/>
          </a:prstGeom>
        </p:spPr>
      </p:pic>
    </p:spTree>
    <p:extLst>
      <p:ext uri="{BB962C8B-B14F-4D97-AF65-F5344CB8AC3E}">
        <p14:creationId xmlns:p14="http://schemas.microsoft.com/office/powerpoint/2010/main" val="2412837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4adec5-321f-46c9-8d8f-d278d5019d73">
      <Terms xmlns="http://schemas.microsoft.com/office/infopath/2007/PartnerControls"/>
    </lcf76f155ced4ddcb4097134ff3c332f>
    <TaxCatchAll xmlns="98a9eb8c-6a01-428e-9f5d-17b5596ff27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946560433F2B4BAC6115A870028350" ma:contentTypeVersion="17" ma:contentTypeDescription="Create a new document." ma:contentTypeScope="" ma:versionID="504a4eee48183cc64ffa4f8ca4e8fda6">
  <xsd:schema xmlns:xsd="http://www.w3.org/2001/XMLSchema" xmlns:xs="http://www.w3.org/2001/XMLSchema" xmlns:p="http://schemas.microsoft.com/office/2006/metadata/properties" xmlns:ns2="f04adec5-321f-46c9-8d8f-d278d5019d73" xmlns:ns3="98a9eb8c-6a01-428e-9f5d-17b5596ff277" targetNamespace="http://schemas.microsoft.com/office/2006/metadata/properties" ma:root="true" ma:fieldsID="cf20f95ca4649c41c8b81b9c4d626c3f" ns2:_="" ns3:_="">
    <xsd:import namespace="f04adec5-321f-46c9-8d8f-d278d5019d73"/>
    <xsd:import namespace="98a9eb8c-6a01-428e-9f5d-17b5596ff2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4adec5-321f-46c9-8d8f-d278d5019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a9eb8c-6a01-428e-9f5d-17b5596ff2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7ea14bd-29b4-46a6-9b71-aedf54cf4907}" ma:internalName="TaxCatchAll" ma:showField="CatchAllData" ma:web="98a9eb8c-6a01-428e-9f5d-17b5596ff2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4D84C4-490F-48BA-BB7D-084AEB558125}">
  <ds:schemaRef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terms/"/>
    <ds:schemaRef ds:uri="http://purl.org/dc/dcmitype/"/>
    <ds:schemaRef ds:uri="http://www.w3.org/XML/1998/namespace"/>
    <ds:schemaRef ds:uri="http://schemas.openxmlformats.org/package/2006/metadata/core-properties"/>
    <ds:schemaRef ds:uri="98a9eb8c-6a01-428e-9f5d-17b5596ff277"/>
    <ds:schemaRef ds:uri="f04adec5-321f-46c9-8d8f-d278d5019d73"/>
  </ds:schemaRefs>
</ds:datastoreItem>
</file>

<file path=customXml/itemProps2.xml><?xml version="1.0" encoding="utf-8"?>
<ds:datastoreItem xmlns:ds="http://schemas.openxmlformats.org/officeDocument/2006/customXml" ds:itemID="{616B302F-EA92-4CEA-9CCE-622DFA468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4adec5-321f-46c9-8d8f-d278d5019d73"/>
    <ds:schemaRef ds:uri="98a9eb8c-6a01-428e-9f5d-17b5596ff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5C3AB-1180-42EA-820E-A5F2232261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2781</TotalTime>
  <Words>288</Words>
  <Application>Microsoft Office PowerPoint</Application>
  <PresentationFormat>Custom</PresentationFormat>
  <Paragraphs>49</Paragraphs>
  <Slides>16</Slides>
  <Notes>15</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GAME ON! EMPOWERING STUDENTS THROUGH ESPORTS FOR CAREER READINESS</vt:lpstr>
      <vt:lpstr>NLN’s Role in Bridging the Disability Employment Gap</vt:lpstr>
      <vt:lpstr>NLN’s Digital Transformation Journey</vt:lpstr>
      <vt:lpstr>GAME ON: Student Passion Meets Opportunity​</vt:lpstr>
      <vt:lpstr>An Online Course to Turn Gaming Passions into Careers</vt:lpstr>
      <vt:lpstr>Unit 1: Understanding Esports – Press Start!</vt:lpstr>
      <vt:lpstr>Unit 2: Esports Roles – Choose Your Character!</vt:lpstr>
      <vt:lpstr>Unit 3: A Balanced Lifestyle in Esports</vt:lpstr>
      <vt:lpstr>Unit 4: Pro Code – Doing the Right Thing in Esports</vt:lpstr>
      <vt:lpstr>Unit 5: Mastering Event Planning –  Quest for the Ultimate Gaming Experience</vt:lpstr>
      <vt:lpstr>GAME ON: Tools to Thrive in the Esports Industry</vt:lpstr>
      <vt:lpstr>Student Focus: GAME ON!</vt:lpstr>
      <vt:lpstr>Get Ready for the NLN AHEAD Esports Event!​</vt:lpstr>
      <vt:lpstr>NLN’s Tips on Creating an Inclusive Online Esports Course</vt:lpstr>
      <vt:lpstr>Scan For Tips on Building Inclusive Online Courses</vt:lpstr>
      <vt:lpstr>GAME ON: Empowering All Gamers for Career 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a heading</dc:title>
  <dc:creator>Eimear O’Driscoll</dc:creator>
  <cp:lastModifiedBy>Danielle O'Rourke</cp:lastModifiedBy>
  <cp:revision>5</cp:revision>
  <dcterms:created xsi:type="dcterms:W3CDTF">2006-08-16T00:00:00Z</dcterms:created>
  <dcterms:modified xsi:type="dcterms:W3CDTF">2025-03-11T13:43:11Z</dcterms:modified>
  <dc:identifier>DAGgaZYIyQE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0x01010069946560433F2B4BAC6115A870028350</vt:lpwstr>
  </property>
  <property fmtid="{D5CDD505-2E9C-101B-9397-08002B2CF9AE}" pid="3" name="MediaServiceImageTags">
    <vt:lpwstr/>
  </property>
</Properties>
</file>