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2"/>
  </p:notesMasterIdLst>
  <p:sldIdLst>
    <p:sldId id="431" r:id="rId5"/>
    <p:sldId id="446" r:id="rId6"/>
    <p:sldId id="447" r:id="rId7"/>
    <p:sldId id="442" r:id="rId8"/>
    <p:sldId id="444" r:id="rId9"/>
    <p:sldId id="443" r:id="rId10"/>
    <p:sldId id="448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F80"/>
    <a:srgbClr val="9D523B"/>
    <a:srgbClr val="EAA144"/>
    <a:srgbClr val="3EBBE1"/>
    <a:srgbClr val="F15A2B"/>
    <a:srgbClr val="97D559"/>
    <a:srgbClr val="42CCCC"/>
    <a:srgbClr val="E9A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B04DD-D3A2-41FA-BBD1-54DC1B0E08A5}" v="788" dt="2025-02-20T16:14:35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5254" autoAdjust="0"/>
  </p:normalViewPr>
  <p:slideViewPr>
    <p:cSldViewPr>
      <p:cViewPr varScale="1">
        <p:scale>
          <a:sx n="54" d="100"/>
          <a:sy n="54" d="100"/>
        </p:scale>
        <p:origin x="1810" y="62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3A6DA-7D62-E945-96BC-04565F4D318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84823-9D62-F142-86DD-825F4CB5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4EB0-FB2A-3E4E-5F89-A7C3D7B59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C54B2-68CF-1FFE-4F7E-92EFB35FB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32084-45AE-CD78-1610-265D3E95F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Autism is not a linear spectrum. It’s not a straight line from less autistic to more autistic. It’s more like a </a:t>
            </a:r>
            <a:r>
              <a:rPr lang="en-US" dirty="0" err="1"/>
              <a:t>colour</a:t>
            </a:r>
            <a:r>
              <a:rPr lang="en-US" dirty="0"/>
              <a:t> wheel with different autistic traits, where autistic people are higher in multiple traits compared to neurotypical people.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Here are some more common characteristics for autistic people.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D943E-4007-9F9A-8B7E-553F631C2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7189-904A-DA06-FDAD-28443E15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95A7-394C-546F-B21E-76E2C6D75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A1983-6995-30EF-6C8C-C87E90F27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meeting legal requirements there are multiple reasons it’s great to embrace neurodiversity in the workplace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94017-5A94-8795-810B-4E52FE6C0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9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D5CA-E896-5840-956F-8944ACE0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05965-9232-8616-3C92-1DDE05910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B71CD-36D6-51B0-ADBB-F28C5FED8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85% of autistic people are unemployed or underemployed but many autistic people want to work. The hiring process can be quite daunting.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B89CD-DF67-1061-76E6-1AE67CDE2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7856D-3C72-EE18-E973-7F4D1D638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86428-A67B-BC12-A163-4170AF37C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F5113-8F65-6A64-6ADA-7E828AB58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Employment Equality Act, autistic people are entitled to reasonable accommodations in their work. These can include..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1A313-1F5A-94D4-FDB6-36F5050FD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2BD0-9018-7913-5C25-EB92202F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170B9-1517-19B9-59A8-19087A2B1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9070D-9110-4526-ACB0-0A1B3DF4D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HSE does not usually provide autism assessments for adults.</a:t>
            </a:r>
          </a:p>
          <a:p>
            <a:r>
              <a:rPr lang="en-US" dirty="0"/>
              <a:t>I am privileged that I was able to afford an assessment last year, but not everyone can. </a:t>
            </a:r>
          </a:p>
          <a:p>
            <a:endParaRPr lang="en-US" dirty="0"/>
          </a:p>
          <a:p>
            <a:r>
              <a:rPr lang="en-IE" dirty="0"/>
              <a:t>Autistic women are more likely to “mask” their autism so are underdiagnosed, which happened to me. </a:t>
            </a:r>
          </a:p>
          <a:p>
            <a:endParaRPr lang="en-IE" dirty="0"/>
          </a:p>
          <a:p>
            <a:r>
              <a:rPr lang="en-IE" dirty="0"/>
              <a:t>This is why I think it’s important to have a neurodiverse friendly work environment whether you know your staff or neurodivergent or not.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7C3EB-F7EF-DA69-4D7C-7EADEFE2E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F4AB3-6977-889A-1A5B-A906D34C5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14D29-C9B2-AD1C-4761-39AB0B3C9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115A9-0C8F-2E8C-6B34-D2CCD62FA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75E5-36CC-B727-7839-0EE637432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84823-9D62-F142-86DD-825F4CB5C8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 background with illustrations of various teaching technology items on the slide such as a virtual reality headset, iPad, headphones, mobile device etc.">
            <a:extLst>
              <a:ext uri="{FF2B5EF4-FFF2-40B4-BE49-F238E27FC236}">
                <a16:creationId xmlns:a16="http://schemas.microsoft.com/office/drawing/2014/main" id="{0D6CC9C2-94FB-84E6-FFEB-52EDCB6C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FDAB-F5AE-E549-90A7-0E1E3A418E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21225"/>
            <a:ext cx="9144000" cy="183171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slide Master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EB9CE-D45A-1A9C-3996-0618C2BE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7983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9E946-B686-90AF-0B42-EC066EF7D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70960" y="3238141"/>
            <a:ext cx="1050082" cy="89212"/>
          </a:xfrm>
          <a:prstGeom prst="rect">
            <a:avLst/>
          </a:prstGeom>
          <a:solidFill>
            <a:srgbClr val="C6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112797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6">
            <a:extLst>
              <a:ext uri="{FF2B5EF4-FFF2-40B4-BE49-F238E27FC236}">
                <a16:creationId xmlns:a16="http://schemas.microsoft.com/office/drawing/2014/main" id="{34AC1D0F-5DD6-8F77-A7D0-9115E28D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64" y="-13221"/>
            <a:ext cx="12388735" cy="6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93" y="1351679"/>
            <a:ext cx="4393704" cy="69826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256EC-7B33-5BBC-F4A5-7E94A331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177" y="2200507"/>
            <a:ext cx="978492" cy="89212"/>
          </a:xfrm>
          <a:prstGeom prst="rect">
            <a:avLst/>
          </a:prstGeom>
          <a:solidFill>
            <a:srgbClr val="F15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Google Shape;120;p23" descr="A white and orange magnifying glass&#10;&#10;Description automatically generated">
            <a:extLst>
              <a:ext uri="{FF2B5EF4-FFF2-40B4-BE49-F238E27FC236}">
                <a16:creationId xmlns:a16="http://schemas.microsoft.com/office/drawing/2014/main" id="{7A9DBC38-8335-AF50-B2E8-1C7F66B95E5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718995" y="3495567"/>
            <a:ext cx="447300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D93D419-CCCA-6980-A20A-77ED35151F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400" y="2529100"/>
            <a:ext cx="5695179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5A8CD7C-481E-CC5E-E1F9-B7554B448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0" y="4149080"/>
            <a:ext cx="5695178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8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6">
            <a:extLst>
              <a:ext uri="{FF2B5EF4-FFF2-40B4-BE49-F238E27FC236}">
                <a16:creationId xmlns:a16="http://schemas.microsoft.com/office/drawing/2014/main" id="{34AC1D0F-5DD6-8F77-A7D0-9115E28D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368" y="0"/>
            <a:ext cx="12388735" cy="6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93" y="1351679"/>
            <a:ext cx="4393704" cy="69826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256EC-7B33-5BBC-F4A5-7E94A331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177" y="2200507"/>
            <a:ext cx="978492" cy="89212"/>
          </a:xfrm>
          <a:prstGeom prst="rect">
            <a:avLst/>
          </a:prstGeom>
          <a:solidFill>
            <a:srgbClr val="97D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7" name="Google Shape;156;p28" descr="A white magnifying glass with a green center&#10;&#10;Description automatically generated">
            <a:extLst>
              <a:ext uri="{FF2B5EF4-FFF2-40B4-BE49-F238E27FC236}">
                <a16:creationId xmlns:a16="http://schemas.microsoft.com/office/drawing/2014/main" id="{5909D82C-70AE-7F07-7100-FFA86A84EB9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718995" y="3495567"/>
            <a:ext cx="447300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F08B5AC-72D5-627A-C1D3-E0A5089003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400" y="2529100"/>
            <a:ext cx="5695179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05AD568-916C-2E0E-E91E-17B9C5F8C7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0" y="4149080"/>
            <a:ext cx="5695178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7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6">
            <a:extLst>
              <a:ext uri="{FF2B5EF4-FFF2-40B4-BE49-F238E27FC236}">
                <a16:creationId xmlns:a16="http://schemas.microsoft.com/office/drawing/2014/main" id="{34AC1D0F-5DD6-8F77-A7D0-9115E28D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226" y="-11473"/>
            <a:ext cx="12388735" cy="6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93" y="1351679"/>
            <a:ext cx="4393704" cy="69826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256EC-7B33-5BBC-F4A5-7E94A331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177" y="2200507"/>
            <a:ext cx="978492" cy="89212"/>
          </a:xfrm>
          <a:prstGeom prst="rect">
            <a:avLst/>
          </a:prstGeom>
          <a:solidFill>
            <a:srgbClr val="3EB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Google Shape;207;p34" descr="A magnifying glass with a blue center&#10;&#10;Description automatically generated">
            <a:extLst>
              <a:ext uri="{FF2B5EF4-FFF2-40B4-BE49-F238E27FC236}">
                <a16:creationId xmlns:a16="http://schemas.microsoft.com/office/drawing/2014/main" id="{2D618CC4-7411-B3C7-207D-A7E2C1E5EA0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718995" y="3495567"/>
            <a:ext cx="447300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F21996A-BBA7-18F0-B1C4-2B1689A64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400" y="2529100"/>
            <a:ext cx="5695179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8324FE2-B5E2-8318-D86B-57AD5C149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0" y="4149080"/>
            <a:ext cx="5695178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7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grou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6">
            <a:extLst>
              <a:ext uri="{FF2B5EF4-FFF2-40B4-BE49-F238E27FC236}">
                <a16:creationId xmlns:a16="http://schemas.microsoft.com/office/drawing/2014/main" id="{34AC1D0F-5DD6-8F77-A7D0-9115E28D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335" y="0"/>
            <a:ext cx="12388735" cy="6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93" y="1351679"/>
            <a:ext cx="4393704" cy="69826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256EC-7B33-5BBC-F4A5-7E94A3316059}"/>
              </a:ext>
            </a:extLst>
          </p:cNvPr>
          <p:cNvSpPr/>
          <p:nvPr userDrawn="1"/>
        </p:nvSpPr>
        <p:spPr>
          <a:xfrm>
            <a:off x="865177" y="2200507"/>
            <a:ext cx="978492" cy="89212"/>
          </a:xfrm>
          <a:prstGeom prst="rect">
            <a:avLst/>
          </a:prstGeom>
          <a:solidFill>
            <a:srgbClr val="3EB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DDED809-59CB-F600-46F2-3810C8332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400" y="2529100"/>
            <a:ext cx="5695179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6939F7A-93AC-37EE-AD12-CFE27D7E7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0" y="4149080"/>
            <a:ext cx="5695178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9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332656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2564905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556792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080407"/>
            <a:ext cx="978492" cy="89212"/>
          </a:xfrm>
          <a:prstGeom prst="rect">
            <a:avLst/>
          </a:prstGeom>
          <a:solidFill>
            <a:srgbClr val="C6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26" name="Google Shape;76;p16" descr="A white and pink magnifying glass&#10;&#10;Description automatically generated">
            <a:extLst>
              <a:ext uri="{FF2B5EF4-FFF2-40B4-BE49-F238E27FC236}">
                <a16:creationId xmlns:a16="http://schemas.microsoft.com/office/drawing/2014/main" id="{7877D5C3-7D03-A664-FE85-F42B9425674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7321366" y="3510153"/>
            <a:ext cx="4256737" cy="256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61787D-2D1C-6F1B-A7BC-254032850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C61F80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28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332656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846761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810956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1962" y="1080407"/>
            <a:ext cx="978492" cy="89212"/>
          </a:xfrm>
          <a:prstGeom prst="rect">
            <a:avLst/>
          </a:prstGeom>
          <a:solidFill>
            <a:srgbClr val="C6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0943BA2-0789-7704-0DDD-8343733A3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C61F80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2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332656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846761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810956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080407"/>
            <a:ext cx="978492" cy="89212"/>
          </a:xfrm>
          <a:prstGeom prst="rect">
            <a:avLst/>
          </a:prstGeom>
          <a:solidFill>
            <a:srgbClr val="3EB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C9363D1-D3A0-5EB2-758F-E7D1A3C861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3EBBE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2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404664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918769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882964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31704" y="6474181"/>
            <a:ext cx="8172921" cy="0"/>
          </a:xfrm>
          <a:prstGeom prst="line">
            <a:avLst/>
          </a:prstGeom>
          <a:ln w="28575">
            <a:solidFill>
              <a:srgbClr val="97D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152415"/>
            <a:ext cx="978492" cy="89212"/>
          </a:xfrm>
          <a:prstGeom prst="rect">
            <a:avLst/>
          </a:prstGeom>
          <a:solidFill>
            <a:srgbClr val="97D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2BC18DD-356B-97C2-E5B8-5009694D7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97D559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6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260648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774753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738948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42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008399"/>
            <a:ext cx="978492" cy="89212"/>
          </a:xfrm>
          <a:prstGeom prst="rect">
            <a:avLst/>
          </a:prstGeom>
          <a:solidFill>
            <a:srgbClr val="42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0F8FF42-8C54-243C-8FE3-C42609D200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42CCCC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332656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846761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810956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F15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080407"/>
            <a:ext cx="978492" cy="89212"/>
          </a:xfrm>
          <a:prstGeom prst="rect">
            <a:avLst/>
          </a:prstGeom>
          <a:solidFill>
            <a:srgbClr val="F15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DBB0577-ADCF-4799-353C-2D7007C012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F15A2B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6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6CC9C2-94FB-84E6-FFEB-52EDCB6C0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FDAB-F5AE-E549-90A7-0E1E3A418E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9352" y="1015800"/>
            <a:ext cx="9144000" cy="183171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slide Master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EB9CE-D45A-1A9C-3996-0618C2BE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7983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94780-2380-1485-8ECE-739612D87B3C}"/>
              </a:ext>
            </a:extLst>
          </p:cNvPr>
          <p:cNvSpPr/>
          <p:nvPr userDrawn="1"/>
        </p:nvSpPr>
        <p:spPr>
          <a:xfrm>
            <a:off x="5570960" y="3238141"/>
            <a:ext cx="1050082" cy="89212"/>
          </a:xfrm>
          <a:prstGeom prst="rect">
            <a:avLst/>
          </a:prstGeom>
          <a:solidFill>
            <a:srgbClr val="C6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1900844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ran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332656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section heading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846761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810956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EAA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080407"/>
            <a:ext cx="978492" cy="89212"/>
          </a:xfrm>
          <a:prstGeom prst="rect">
            <a:avLst/>
          </a:prstGeom>
          <a:solidFill>
            <a:srgbClr val="EAA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F2D955D-2C31-058D-97F5-95257B7778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E9A04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rang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-27384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Remember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27DE5C-A244-DAE5-3437-B76CB7CA88FA}"/>
              </a:ext>
            </a:extLst>
          </p:cNvPr>
          <p:cNvSpPr txBox="1">
            <a:spLocks/>
          </p:cNvSpPr>
          <p:nvPr userDrawn="1"/>
        </p:nvSpPr>
        <p:spPr>
          <a:xfrm>
            <a:off x="719403" y="1960794"/>
            <a:ext cx="4393704" cy="69826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spc="0" dirty="0"/>
              <a:t>Section information</a:t>
            </a:r>
            <a:endParaRPr lang="en-US" sz="2400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924989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rgbClr val="EAA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720367"/>
            <a:ext cx="978492" cy="89212"/>
          </a:xfrm>
          <a:prstGeom prst="rect">
            <a:avLst/>
          </a:prstGeom>
          <a:solidFill>
            <a:srgbClr val="EAA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3" name="Picture 2" descr="A light bulb">
            <a:extLst>
              <a:ext uri="{FF2B5EF4-FFF2-40B4-BE49-F238E27FC236}">
                <a16:creationId xmlns:a16="http://schemas.microsoft.com/office/drawing/2014/main" id="{98F99709-63A7-5BEE-914F-6921F654C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78832" y="1235769"/>
            <a:ext cx="2847338" cy="4596801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CAA75C1-E7AB-D8AC-5535-6E12C8BA56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376785" cy="31142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700" b="1">
                <a:solidFill>
                  <a:srgbClr val="E9A04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0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ackground for whit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E6CB63-4295-DE7E-6F6C-D7234E923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1050800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add section heading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61787D-2D1C-6F1B-A7BC-254032850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664817" cy="3114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2513162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798551"/>
            <a:ext cx="978492" cy="89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91586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al background for whit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216B5-8B59-609B-E3CC-D511AF18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8" y="1050800"/>
            <a:ext cx="4393704" cy="6982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add section heading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D7BE-ED73-535B-13FD-4D316135EB70}"/>
              </a:ext>
            </a:extLst>
          </p:cNvPr>
          <p:cNvSpPr txBox="1"/>
          <p:nvPr userDrawn="1"/>
        </p:nvSpPr>
        <p:spPr>
          <a:xfrm>
            <a:off x="674352" y="8396280"/>
            <a:ext cx="293221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267" b="1" dirty="0">
                <a:solidFill>
                  <a:srgbClr val="DC3094"/>
                </a:solidFill>
                <a:latin typeface="Proxima Nova Alt Th" panose="02000506030000020004" pitchFamily="2" charset="77"/>
              </a:rPr>
              <a:t>DESIGN PRINCIPLES</a:t>
            </a:r>
            <a:endParaRPr lang="en-US" sz="2267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3A043-D628-0772-C2DF-0F52A59A87E2}"/>
              </a:ext>
            </a:extLst>
          </p:cNvPr>
          <p:cNvCxnSpPr>
            <a:cxnSpLocks/>
            <a:stCxn id="7" idx="3"/>
          </p:cNvCxnSpPr>
          <p:nvPr userDrawn="1"/>
        </p:nvCxnSpPr>
        <p:spPr>
          <a:xfrm>
            <a:off x="3606565" y="8616886"/>
            <a:ext cx="11866269" cy="15355"/>
          </a:xfrm>
          <a:prstGeom prst="line">
            <a:avLst/>
          </a:prstGeom>
          <a:ln w="28575">
            <a:solidFill>
              <a:srgbClr val="DC3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181E60-37D1-6F94-0C5C-6681ADC129F6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474181"/>
            <a:ext cx="8532961" cy="0"/>
          </a:xfrm>
          <a:prstGeom prst="line">
            <a:avLst/>
          </a:prstGeom>
          <a:ln w="28575">
            <a:solidFill>
              <a:srgbClr val="3E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61787D-2D1C-6F1B-A7BC-254032850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309320"/>
            <a:ext cx="2664817" cy="3114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 the section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7D61DE-39D8-FF66-28E5-6E0899484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2513162"/>
            <a:ext cx="6264697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E0CC45-DC1B-DC48-26D0-324762947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5" y="4149080"/>
            <a:ext cx="6264696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4364E8-BE8A-ED9E-55EA-2C9797FADCE5}"/>
              </a:ext>
            </a:extLst>
          </p:cNvPr>
          <p:cNvCxnSpPr>
            <a:cxnSpLocks/>
          </p:cNvCxnSpPr>
          <p:nvPr userDrawn="1"/>
        </p:nvCxnSpPr>
        <p:spPr>
          <a:xfrm>
            <a:off x="2855640" y="6474181"/>
            <a:ext cx="87489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DA5F1-FE0F-C9F7-33C0-5B92D5186B15}"/>
              </a:ext>
            </a:extLst>
          </p:cNvPr>
          <p:cNvSpPr/>
          <p:nvPr userDrawn="1"/>
        </p:nvSpPr>
        <p:spPr>
          <a:xfrm>
            <a:off x="581962" y="1798551"/>
            <a:ext cx="978492" cy="89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133524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Closing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teaching technology objects such as a VR headset, headphones, a tablets and a mobile device on a purple background">
            <a:extLst>
              <a:ext uri="{FF2B5EF4-FFF2-40B4-BE49-F238E27FC236}">
                <a16:creationId xmlns:a16="http://schemas.microsoft.com/office/drawing/2014/main" id="{98C7BBE7-943D-F38B-02BC-A204E85CB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B715D-A093-9514-898D-C5578F2662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9352" y="1015800"/>
            <a:ext cx="9144000" cy="183171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say thanks!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083F1-9C1E-BED2-8AC3-9A1030074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7983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5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66AA4-E6F0-7AA9-9A56-196BE1BA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623A-A6B4-F04F-9AAF-2B517FB3141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ABF4C-A946-DC14-F595-5AB33E4D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BE75-AA94-5BBB-0B4A-B8A3BCF6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A98-137F-6A4C-AE48-02B5598D1B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520780-7ADD-C037-4E37-EC04A6071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1220755"/>
            <a:ext cx="3932767" cy="38121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0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 dirty="0"/>
              <a:t>Click to edit </a:t>
            </a:r>
          </a:p>
          <a:p>
            <a:pPr lvl="0"/>
            <a:r>
              <a:rPr lang="en-GB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62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66AA4-E6F0-7AA9-9A56-196BE1BA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623A-A6B4-F04F-9AAF-2B517FB3141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ABF4C-A946-DC14-F595-5AB33E4D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BE75-AA94-5BBB-0B4A-B8A3BCF6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A98-137F-6A4C-AE48-02B5598D1B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520780-7ADD-C037-4E37-EC04A6071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1220755"/>
            <a:ext cx="3932767" cy="38121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 dirty="0"/>
              <a:t>Click to edit </a:t>
            </a:r>
          </a:p>
          <a:p>
            <a:pPr lvl="0"/>
            <a:r>
              <a:rPr lang="en-GB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26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782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 Section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15">
            <a:extLst>
              <a:ext uri="{FF2B5EF4-FFF2-40B4-BE49-F238E27FC236}">
                <a16:creationId xmlns:a16="http://schemas.microsoft.com/office/drawing/2014/main" id="{59EEB46D-F10C-C54C-8EC3-02C22471E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60945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15" descr="Illustration of mobile devices">
            <a:extLst>
              <a:ext uri="{FF2B5EF4-FFF2-40B4-BE49-F238E27FC236}">
                <a16:creationId xmlns:a16="http://schemas.microsoft.com/office/drawing/2014/main" id="{89CFFC20-6B1A-E3CC-7124-1D5C1B345FA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094525" y="834791"/>
            <a:ext cx="5691071" cy="552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66484"/>
            <a:ext cx="4416491" cy="1325033"/>
          </a:xfrm>
        </p:spPr>
        <p:txBody>
          <a:bodyPr/>
          <a:lstStyle>
            <a:lvl1pPr>
              <a:defRPr>
                <a:solidFill>
                  <a:srgbClr val="C61F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0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Section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15">
            <a:extLst>
              <a:ext uri="{FF2B5EF4-FFF2-40B4-BE49-F238E27FC236}">
                <a16:creationId xmlns:a16="http://schemas.microsoft.com/office/drawing/2014/main" id="{59EEB46D-F10C-C54C-8EC3-02C22471E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6094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66484"/>
            <a:ext cx="4416491" cy="1325033"/>
          </a:xfrm>
        </p:spPr>
        <p:txBody>
          <a:bodyPr/>
          <a:lstStyle>
            <a:lvl1pPr>
              <a:defRPr>
                <a:solidFill>
                  <a:srgbClr val="F15A2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Google Shape;114;p22" descr="Illustration of a laptop with a light bulb and pages coming out of the screen">
            <a:extLst>
              <a:ext uri="{FF2B5EF4-FFF2-40B4-BE49-F238E27FC236}">
                <a16:creationId xmlns:a16="http://schemas.microsoft.com/office/drawing/2014/main" id="{A0FB971E-5870-A932-84B9-51D1C2DD3F9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69826" y="1119667"/>
            <a:ext cx="5691077" cy="5149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71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Section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15">
            <a:extLst>
              <a:ext uri="{FF2B5EF4-FFF2-40B4-BE49-F238E27FC236}">
                <a16:creationId xmlns:a16="http://schemas.microsoft.com/office/drawing/2014/main" id="{59EEB46D-F10C-C54C-8EC3-02C22471E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6094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66484"/>
            <a:ext cx="4416491" cy="1325033"/>
          </a:xfrm>
        </p:spPr>
        <p:txBody>
          <a:bodyPr/>
          <a:lstStyle>
            <a:lvl1pPr>
              <a:defRPr>
                <a:solidFill>
                  <a:srgbClr val="97D5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Google Shape;150;p27" descr="Illustration of digital and paper files as well as a mouse arrow clicking play">
            <a:extLst>
              <a:ext uri="{FF2B5EF4-FFF2-40B4-BE49-F238E27FC236}">
                <a16:creationId xmlns:a16="http://schemas.microsoft.com/office/drawing/2014/main" id="{3E2612C9-6EAA-D721-6599-8B65CCAFB2B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69826" y="923500"/>
            <a:ext cx="5691077" cy="5149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 Orange Section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15">
            <a:extLst>
              <a:ext uri="{FF2B5EF4-FFF2-40B4-BE49-F238E27FC236}">
                <a16:creationId xmlns:a16="http://schemas.microsoft.com/office/drawing/2014/main" id="{59EEB46D-F10C-C54C-8EC3-02C22471E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6094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66484"/>
            <a:ext cx="4416491" cy="1325033"/>
          </a:xfrm>
        </p:spPr>
        <p:txBody>
          <a:bodyPr/>
          <a:lstStyle>
            <a:lvl1pPr>
              <a:defRPr>
                <a:solidFill>
                  <a:srgbClr val="EAA14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Google Shape;241;p38" descr="A virtual reality headset and a statue of a king to represent and 3D object">
            <a:extLst>
              <a:ext uri="{FF2B5EF4-FFF2-40B4-BE49-F238E27FC236}">
                <a16:creationId xmlns:a16="http://schemas.microsoft.com/office/drawing/2014/main" id="{863F012C-F54D-A042-0F4A-E3D3B57D867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9"/>
          <a:stretch/>
        </p:blipFill>
        <p:spPr>
          <a:xfrm>
            <a:off x="6375893" y="480167"/>
            <a:ext cx="5691071" cy="589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5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al Section Intr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15">
            <a:extLst>
              <a:ext uri="{FF2B5EF4-FFF2-40B4-BE49-F238E27FC236}">
                <a16:creationId xmlns:a16="http://schemas.microsoft.com/office/drawing/2014/main" id="{59EEB46D-F10C-C54C-8EC3-02C22471E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6094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66484"/>
            <a:ext cx="4416491" cy="1325033"/>
          </a:xfrm>
        </p:spPr>
        <p:txBody>
          <a:bodyPr/>
          <a:lstStyle>
            <a:lvl1pPr>
              <a:defRPr>
                <a:solidFill>
                  <a:srgbClr val="42CCC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Google Shape;276;p42" descr="A computer with papers and a cup of coffee&#10;&#10;Description automatically generated">
            <a:extLst>
              <a:ext uri="{FF2B5EF4-FFF2-40B4-BE49-F238E27FC236}">
                <a16:creationId xmlns:a16="http://schemas.microsoft.com/office/drawing/2014/main" id="{3883BECB-A773-BE80-CB57-46DB842D412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54793" y="981267"/>
            <a:ext cx="5691071" cy="510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2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Section 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15">
            <a:extLst>
              <a:ext uri="{FF2B5EF4-FFF2-40B4-BE49-F238E27FC236}">
                <a16:creationId xmlns:a16="http://schemas.microsoft.com/office/drawing/2014/main" id="{59EEB46D-F10C-C54C-8EC3-02C22471E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94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3E8-CF1E-6F99-E167-C64AB11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66483"/>
            <a:ext cx="4416491" cy="13250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7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6">
            <a:extLst>
              <a:ext uri="{FF2B5EF4-FFF2-40B4-BE49-F238E27FC236}">
                <a16:creationId xmlns:a16="http://schemas.microsoft.com/office/drawing/2014/main" id="{34AC1D0F-5DD6-8F77-A7D0-9115E28D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976" y="11233"/>
            <a:ext cx="12388735" cy="696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6;p16" descr="A white and pink magnifying glass&#10;&#10;Description automatically generated">
            <a:extLst>
              <a:ext uri="{FF2B5EF4-FFF2-40B4-BE49-F238E27FC236}">
                <a16:creationId xmlns:a16="http://schemas.microsoft.com/office/drawing/2014/main" id="{154897E0-04AD-9C53-7070-B592E4B7F5B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718995" y="3495567"/>
            <a:ext cx="447300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AFC7772-E80A-0565-FA02-C318A98A7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400" y="2529100"/>
            <a:ext cx="5695179" cy="1187712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1AE1B7C-B1AC-DFBE-DBD0-30324B316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400" y="4149080"/>
            <a:ext cx="5695178" cy="981580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en-GB" dirty="0"/>
              <a:t>Click here to add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3483C-F8C8-A890-12CD-9B863AE1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416" y="2200507"/>
            <a:ext cx="978492" cy="89212"/>
          </a:xfrm>
          <a:prstGeom prst="rect">
            <a:avLst/>
          </a:prstGeom>
          <a:solidFill>
            <a:srgbClr val="C6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23F11B-0B06-9389-FFF3-16915FFE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93" y="1351679"/>
            <a:ext cx="4393704" cy="69826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2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5A4A2-D041-3344-6A65-934E7BD6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BBD1-C7BD-2D4E-C5F0-26E773D3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4219A-08E1-A76C-E829-54229CDA5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2623A-A6B4-F04F-9AAF-2B517FB31418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46C4-BE01-C29A-506E-5773BE662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0239-9783-F718-07E9-EE6CBFEE8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F5FA98-137F-6A4C-AE48-02B5598D1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72" r:id="rId2"/>
    <p:sldLayoutId id="2147483726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2" r:id="rId9"/>
    <p:sldLayoutId id="2147483738" r:id="rId10"/>
    <p:sldLayoutId id="2147483739" r:id="rId11"/>
    <p:sldLayoutId id="2147483740" r:id="rId12"/>
    <p:sldLayoutId id="2147483770" r:id="rId13"/>
    <p:sldLayoutId id="2147483745" r:id="rId14"/>
    <p:sldLayoutId id="214748377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9" r:id="rId21"/>
    <p:sldLayoutId id="2147483767" r:id="rId22"/>
    <p:sldLayoutId id="2147483768" r:id="rId23"/>
    <p:sldLayoutId id="2147483773" r:id="rId24"/>
    <p:sldLayoutId id="2147483727" r:id="rId25"/>
    <p:sldLayoutId id="2147483741" r:id="rId26"/>
    <p:sldLayoutId id="2147483744" r:id="rId2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1"/>
          </a:solidFill>
          <a:latin typeface="Proxima Nova" panose="02000506030000020004" pitchFamily="2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tags" Target="../tags/tag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4.png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18" Type="http://schemas.openxmlformats.org/officeDocument/2006/relationships/image" Target="../media/image60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3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3.xml"/><Relationship Id="rId6" Type="http://schemas.openxmlformats.org/officeDocument/2006/relationships/image" Target="../media/image50.png"/><Relationship Id="rId11" Type="http://schemas.openxmlformats.org/officeDocument/2006/relationships/image" Target="../media/image19.svg"/><Relationship Id="rId5" Type="http://schemas.openxmlformats.org/officeDocument/2006/relationships/image" Target="../media/image49.svg"/><Relationship Id="rId15" Type="http://schemas.openxmlformats.org/officeDocument/2006/relationships/image" Target="../media/image57.svg"/><Relationship Id="rId10" Type="http://schemas.openxmlformats.org/officeDocument/2006/relationships/image" Target="../media/image18.png"/><Relationship Id="rId19" Type="http://schemas.openxmlformats.org/officeDocument/2006/relationships/image" Target="../media/image61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5.svg"/><Relationship Id="rId20" Type="http://schemas.openxmlformats.org/officeDocument/2006/relationships/image" Target="../media/image79.svg"/><Relationship Id="rId1" Type="http://schemas.openxmlformats.org/officeDocument/2006/relationships/tags" Target="../tags/tag4.xml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24" Type="http://schemas.openxmlformats.org/officeDocument/2006/relationships/image" Target="../media/image83.sv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69.svg"/><Relationship Id="rId19" Type="http://schemas.openxmlformats.org/officeDocument/2006/relationships/image" Target="../media/image78.png"/><Relationship Id="rId4" Type="http://schemas.openxmlformats.org/officeDocument/2006/relationships/hyperlink" Target="https://www.irishstatutebook.ie/eli/1998/act/21/section/16/enacted/en/html" TargetMode="External"/><Relationship Id="rId9" Type="http://schemas.openxmlformats.org/officeDocument/2006/relationships/image" Target="../media/image68.png"/><Relationship Id="rId14" Type="http://schemas.openxmlformats.org/officeDocument/2006/relationships/image" Target="../media/image73.svg"/><Relationship Id="rId22" Type="http://schemas.openxmlformats.org/officeDocument/2006/relationships/image" Target="../media/image8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jobs.ie/recruiters/wp-content/uploads/2021/03/AsIAm-IrishJobs.ie-Autism-in-the-Workplace-Report_April-2021-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asiam.ie/advice-guidance/what-is-autism" TargetMode="External"/><Relationship Id="rId5" Type="http://schemas.openxmlformats.org/officeDocument/2006/relationships/hyperlink" Target="https://www2.hse.ie/conditions/autism/assessment-and-support/assessment-autism/" TargetMode="External"/><Relationship Id="rId4" Type="http://schemas.openxmlformats.org/officeDocument/2006/relationships/hyperlink" Target="https://www2.hse.ie/conditions/autism/about-autism/autism-in-adul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55FCE3E3-A5BD-274C-6BCB-3AA654EFA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947740"/>
            <a:ext cx="12192000" cy="120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 Extrabold"/>
              <a:buNone/>
              <a:defRPr sz="4800" b="0" i="0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Proxima Nova Extrabold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Alt Th" panose="02000506030000020004" pitchFamily="2" charset="77"/>
                <a:ea typeface="Proxima Nova Extrabold"/>
                <a:cs typeface="Proxima Nova Extrabold"/>
                <a:sym typeface="Proxima Nova Extrabold"/>
              </a:rPr>
              <a:t>Supporting your neurodivergent colleagues from the perspective of an autistic person</a:t>
            </a:r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4684C82C-E8FB-1554-B104-E81B6FE5761D}"/>
              </a:ext>
            </a:extLst>
          </p:cNvPr>
          <p:cNvSpPr txBox="1"/>
          <p:nvPr/>
        </p:nvSpPr>
        <p:spPr>
          <a:xfrm>
            <a:off x="1680808" y="3839036"/>
            <a:ext cx="8830387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01597" marR="101597" algn="ctr"/>
            <a:r>
              <a:rPr lang="en-IE" sz="2500" b="1" dirty="0">
                <a:solidFill>
                  <a:schemeClr val="bg1"/>
                </a:solidFill>
                <a:latin typeface="Proxima Nova Alt Rg" panose="02000506030000020004" pitchFamily="2" charset="77"/>
                <a:ea typeface="Proxima Nova Semibold"/>
                <a:cs typeface="Proxima Nova Semibold"/>
                <a:sym typeface="Proxima Nova Semibold"/>
              </a:rPr>
              <a:t>Sarah Pattison</a:t>
            </a:r>
          </a:p>
          <a:p>
            <a:pPr marL="101597" marR="101597" algn="ctr"/>
            <a:r>
              <a:rPr lang="en-IE" sz="2500" dirty="0">
                <a:solidFill>
                  <a:schemeClr val="bg1"/>
                </a:solidFill>
                <a:latin typeface="Proxima Nova Alt Rg" panose="02000506030000020004" pitchFamily="2" charset="77"/>
                <a:ea typeface="Proxima Nova Semibold"/>
                <a:cs typeface="Proxima Nova Semibold"/>
                <a:sym typeface="Proxima Nova Semibold"/>
              </a:rPr>
              <a:t>Instructional Designer</a:t>
            </a:r>
          </a:p>
          <a:p>
            <a:pPr marL="101597" marR="101597" algn="ctr"/>
            <a:r>
              <a:rPr lang="en-IE" sz="250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Dept. Technology Enhanced Learning, MTU</a:t>
            </a:r>
          </a:p>
          <a:p>
            <a:pPr marL="101597" marR="101597" algn="ctr"/>
            <a:r>
              <a:rPr lang="en-US" sz="2500" b="1" dirty="0">
                <a:solidFill>
                  <a:schemeClr val="bg1"/>
                </a:solidFill>
                <a:latin typeface="Proxima Nova Alt Rg" panose="02000506030000020004" pitchFamily="2" charset="77"/>
              </a:rPr>
              <a:t>Bluesky: @sarahpattison.bsky.social</a:t>
            </a:r>
          </a:p>
          <a:p>
            <a:pPr marL="101597" marR="101597" algn="ctr"/>
            <a:endParaRPr sz="2500" dirty="0">
              <a:solidFill>
                <a:schemeClr val="bg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D96E9-DC8F-F17D-F005-9E7BCC676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0960" y="3449782"/>
            <a:ext cx="1050082" cy="89212"/>
          </a:xfrm>
          <a:prstGeom prst="rect">
            <a:avLst/>
          </a:prstGeom>
          <a:solidFill>
            <a:srgbClr val="C6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252030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203FC-162B-9E40-7927-354192C0F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D06E-3CFF-38A8-14CA-B15FDE86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8" y="332656"/>
            <a:ext cx="4393704" cy="69826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Autistic characteristics</a:t>
            </a:r>
          </a:p>
        </p:txBody>
      </p:sp>
      <p:grpSp>
        <p:nvGrpSpPr>
          <p:cNvPr id="4" name="Group 3" descr="Picture of an example of an autism spectrum wheel with autistic traits for each segment">
            <a:extLst>
              <a:ext uri="{FF2B5EF4-FFF2-40B4-BE49-F238E27FC236}">
                <a16:creationId xmlns:a16="http://schemas.microsoft.com/office/drawing/2014/main" id="{B30C1A3D-F0CB-904C-69EB-65893D69AD2E}"/>
              </a:ext>
            </a:extLst>
          </p:cNvPr>
          <p:cNvGrpSpPr/>
          <p:nvPr/>
        </p:nvGrpSpPr>
        <p:grpSpPr>
          <a:xfrm>
            <a:off x="1014487" y="1677998"/>
            <a:ext cx="4341318" cy="4498441"/>
            <a:chOff x="1014487" y="1677998"/>
            <a:chExt cx="4341318" cy="4498441"/>
          </a:xfrm>
        </p:grpSpPr>
        <p:pic>
          <p:nvPicPr>
            <p:cNvPr id="6" name="Picture 5" descr="A wheel/circle with 10 segments. Each segment is filled up a different amount and has a different colour.">
              <a:extLst>
                <a:ext uri="{FF2B5EF4-FFF2-40B4-BE49-F238E27FC236}">
                  <a16:creationId xmlns:a16="http://schemas.microsoft.com/office/drawing/2014/main" id="{8966EBF6-A188-4FE1-9954-C73AF1FEA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1880938"/>
              <a:ext cx="4005064" cy="40050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495ACB-3801-4C03-603E-1550FFA2F665}"/>
                </a:ext>
              </a:extLst>
            </p:cNvPr>
            <p:cNvSpPr txBox="1"/>
            <p:nvPr/>
          </p:nvSpPr>
          <p:spPr>
            <a:xfrm rot="1976327">
              <a:off x="1106978" y="5340157"/>
              <a:ext cx="1788790" cy="46166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86901"/>
                </a:avLst>
              </a:prstTxWarp>
              <a:spAutoFit/>
            </a:bodyPr>
            <a:lstStyle/>
            <a:p>
              <a:r>
                <a:rPr lang="en-IE" sz="2400" dirty="0"/>
                <a:t>Depression</a:t>
              </a:r>
              <a:endParaRPr lang="en-IE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0CB497-4BA8-B281-2064-8F3E2665EB82}"/>
                </a:ext>
              </a:extLst>
            </p:cNvPr>
            <p:cNvSpPr txBox="1"/>
            <p:nvPr/>
          </p:nvSpPr>
          <p:spPr>
            <a:xfrm rot="21209463">
              <a:off x="2514555" y="5714774"/>
              <a:ext cx="1788790" cy="46166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86901"/>
                </a:avLst>
              </a:prstTxWarp>
              <a:spAutoFit/>
            </a:bodyPr>
            <a:lstStyle/>
            <a:p>
              <a:r>
                <a:rPr lang="en-IE" sz="2400" dirty="0"/>
                <a:t>Fixations</a:t>
              </a:r>
              <a:endParaRPr lang="en-IE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463AD4-CB88-FDDD-FD2D-DF66D6ED6ED1}"/>
                </a:ext>
              </a:extLst>
            </p:cNvPr>
            <p:cNvSpPr txBox="1"/>
            <p:nvPr/>
          </p:nvSpPr>
          <p:spPr>
            <a:xfrm rot="19036714">
              <a:off x="3567015" y="5243832"/>
              <a:ext cx="1788790" cy="46166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86901"/>
                </a:avLst>
              </a:prstTxWarp>
              <a:spAutoFit/>
            </a:bodyPr>
            <a:lstStyle/>
            <a:p>
              <a:r>
                <a:rPr lang="en-IE" sz="2400" dirty="0"/>
                <a:t>Aggression</a:t>
              </a:r>
              <a:endParaRPr lang="en-IE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D84F9E-A1CD-0A2A-6FA8-18F2DBACDFAD}"/>
                </a:ext>
              </a:extLst>
            </p:cNvPr>
            <p:cNvSpPr txBox="1"/>
            <p:nvPr/>
          </p:nvSpPr>
          <p:spPr>
            <a:xfrm rot="3979405">
              <a:off x="420838" y="4571950"/>
              <a:ext cx="1788790" cy="46166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86901"/>
                </a:avLst>
              </a:prstTxWarp>
              <a:spAutoFit/>
            </a:bodyPr>
            <a:lstStyle/>
            <a:p>
              <a:r>
                <a:rPr lang="en-IE" sz="2400" dirty="0"/>
                <a:t>Anxiety</a:t>
              </a:r>
              <a:endParaRPr lang="en-I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EF6F4C-649F-EAA6-1766-4044536B0541}"/>
                </a:ext>
              </a:extLst>
            </p:cNvPr>
            <p:cNvSpPr txBox="1"/>
            <p:nvPr/>
          </p:nvSpPr>
          <p:spPr>
            <a:xfrm rot="17064666">
              <a:off x="320455" y="3098173"/>
              <a:ext cx="1788790" cy="4007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IE" sz="2400" dirty="0"/>
                <a:t>Noise </a:t>
              </a:r>
            </a:p>
            <a:p>
              <a:pPr algn="ctr"/>
              <a:r>
                <a:rPr lang="en-IE" sz="2400" dirty="0"/>
                <a:t>sensitivity</a:t>
              </a:r>
              <a:endParaRPr lang="en-IE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72D9F7-625C-B628-E625-C316D52A372D}"/>
                </a:ext>
              </a:extLst>
            </p:cNvPr>
            <p:cNvSpPr txBox="1"/>
            <p:nvPr/>
          </p:nvSpPr>
          <p:spPr>
            <a:xfrm rot="4524622">
              <a:off x="4095360" y="3084840"/>
              <a:ext cx="1788790" cy="4007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IE" sz="2400" dirty="0"/>
                <a:t>Flat </a:t>
              </a:r>
              <a:br>
                <a:rPr lang="en-IE" sz="2400" dirty="0"/>
              </a:br>
              <a:r>
                <a:rPr lang="en-IE" sz="2400" dirty="0"/>
                <a:t>Speech</a:t>
              </a:r>
              <a:endParaRPr lang="en-IE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0FF56C-5BC8-F070-964D-AAE0DCA1ED4D}"/>
                </a:ext>
              </a:extLst>
            </p:cNvPr>
            <p:cNvSpPr txBox="1"/>
            <p:nvPr/>
          </p:nvSpPr>
          <p:spPr>
            <a:xfrm rot="19420063">
              <a:off x="1066361" y="2096373"/>
              <a:ext cx="1788790" cy="4007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IE" sz="2400" dirty="0"/>
                <a:t>Abnormal </a:t>
              </a:r>
            </a:p>
            <a:p>
              <a:pPr algn="ctr"/>
              <a:r>
                <a:rPr lang="en-IE" sz="2400" dirty="0"/>
                <a:t>Posture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31E6C3-FEBD-C89B-90D0-B23A4E895254}"/>
                </a:ext>
              </a:extLst>
            </p:cNvPr>
            <p:cNvSpPr txBox="1"/>
            <p:nvPr/>
          </p:nvSpPr>
          <p:spPr>
            <a:xfrm rot="2238946">
              <a:off x="3481734" y="2036290"/>
              <a:ext cx="1788790" cy="4007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IE" sz="2400" dirty="0"/>
                <a:t>Poor </a:t>
              </a:r>
            </a:p>
            <a:p>
              <a:pPr algn="ctr"/>
              <a:r>
                <a:rPr lang="en-IE" sz="2400" dirty="0"/>
                <a:t>eye contact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5B1A04-1D91-C786-9D86-EEE60E899056}"/>
                </a:ext>
              </a:extLst>
            </p:cNvPr>
            <p:cNvSpPr txBox="1"/>
            <p:nvPr/>
          </p:nvSpPr>
          <p:spPr>
            <a:xfrm rot="6125644">
              <a:off x="4170650" y="4310453"/>
              <a:ext cx="1788790" cy="4007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IE" sz="2400" dirty="0"/>
                <a:t>Tics and</a:t>
              </a:r>
            </a:p>
            <a:p>
              <a:pPr algn="ctr"/>
              <a:r>
                <a:rPr lang="en-IE" sz="2400" dirty="0"/>
                <a:t>Fidgets</a:t>
              </a:r>
              <a:endParaRPr lang="en-I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3EB988-1041-5093-19E1-08897DCDA9D3}"/>
                </a:ext>
              </a:extLst>
            </p:cNvPr>
            <p:cNvSpPr txBox="1"/>
            <p:nvPr/>
          </p:nvSpPr>
          <p:spPr>
            <a:xfrm>
              <a:off x="2193911" y="1677998"/>
              <a:ext cx="1788790" cy="4007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IE" sz="2400" dirty="0"/>
                <a:t>Social</a:t>
              </a:r>
            </a:p>
            <a:p>
              <a:pPr algn="ctr"/>
              <a:r>
                <a:rPr lang="en-IE" sz="2400" dirty="0"/>
                <a:t>difficulty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0A44A-CC34-F2E3-6AC2-8A3E6FAE5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013" y="1705787"/>
            <a:ext cx="5666643" cy="6456119"/>
          </a:xfrm>
        </p:spPr>
        <p:txBody>
          <a:bodyPr>
            <a:normAutofit/>
          </a:bodyPr>
          <a:lstStyle/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Social/general anxiety</a:t>
            </a:r>
          </a:p>
          <a:p>
            <a:pPr marL="342900" indent="-342900">
              <a:buSzPct val="12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Being blunt without meaning to</a:t>
            </a:r>
          </a:p>
          <a:p>
            <a:pPr marL="342900" indent="-342900">
              <a:buSzPct val="120000"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Difficulty understanding what others think or feel</a:t>
            </a:r>
          </a:p>
          <a:p>
            <a:pPr marL="342900" indent="-342900">
              <a:buSzPct val="120000"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Difficulty articulating how you feel</a:t>
            </a:r>
          </a:p>
          <a:p>
            <a:pPr marL="342900" indent="-342900">
              <a:buSzPct val="120000"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Taking things literally</a:t>
            </a:r>
          </a:p>
          <a:p>
            <a:pPr marL="342900" indent="-342900">
              <a:buSzPct val="120000"/>
              <a:buBlip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Needing to stick to routines/repetitive behaviour</a:t>
            </a:r>
          </a:p>
          <a:p>
            <a:pPr marL="342900" indent="-342900">
              <a:buSzPct val="120000"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Avoiding eye contact</a:t>
            </a:r>
          </a:p>
          <a:p>
            <a:pPr marL="342900" indent="-342900">
              <a:buSzPct val="120000"/>
              <a:buBlip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Sensory issues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61892-A80F-7326-A371-1D18F763E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6309319"/>
            <a:ext cx="2664817" cy="353675"/>
          </a:xfrm>
        </p:spPr>
        <p:txBody>
          <a:bodyPr/>
          <a:lstStyle/>
          <a:p>
            <a:r>
              <a:rPr lang="en-US" dirty="0"/>
              <a:t>Autistic 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8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2139-84ED-2D9D-9590-F32C616C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98CB-1B9A-14C5-1338-66428525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Autistic employees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068E-E354-F379-7836-2076742C9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168" y="1772816"/>
            <a:ext cx="5256584" cy="2916124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Embracing neurodiversity at work</a:t>
            </a:r>
          </a:p>
          <a:p>
            <a:pPr marL="342900" indent="-342900"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Creativity and innovation</a:t>
            </a:r>
          </a:p>
          <a:p>
            <a:pPr marL="342900" indent="-342900">
              <a:buSzPct val="12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Improved wellbeing</a:t>
            </a:r>
          </a:p>
          <a:p>
            <a:pPr marL="342900" indent="-342900">
              <a:buSzPct val="12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Customer/staff/student engagement and trust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03D62-4E79-DBD5-BDFA-16E03C8F3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Autistic employees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9D59B9-EFFC-8047-B358-2E64E50DBFC2}"/>
              </a:ext>
            </a:extLst>
          </p:cNvPr>
          <p:cNvSpPr txBox="1">
            <a:spLocks/>
          </p:cNvSpPr>
          <p:nvPr/>
        </p:nvSpPr>
        <p:spPr>
          <a:xfrm>
            <a:off x="6385597" y="1780257"/>
            <a:ext cx="5256584" cy="29161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Autistic traits that may benefit work</a:t>
            </a:r>
          </a:p>
          <a:p>
            <a:pPr marL="342900" indent="-342900">
              <a:buSzPct val="12000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Strong sense of justice</a:t>
            </a:r>
          </a:p>
          <a:p>
            <a:pPr marL="342900" indent="-342900">
              <a:buSzPct val="120000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Unique skill sets</a:t>
            </a:r>
          </a:p>
          <a:p>
            <a:pPr marL="342900" indent="-342900">
              <a:buSzPct val="120000"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</a:t>
            </a:r>
          </a:p>
          <a:p>
            <a:pPr marL="342900" indent="-342900">
              <a:buSzPct val="120000"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Attention to detail</a:t>
            </a:r>
          </a:p>
          <a:p>
            <a:pPr marL="342900" indent="-342900">
              <a:buSzPct val="120000"/>
              <a:buBlip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</a:buBlip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way of approaching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4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6E720-AA0E-99E8-BBCB-EDBEC07C5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8C5F-4D2A-96C1-092D-188E92D7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8" y="1050800"/>
            <a:ext cx="9578280" cy="6982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Autistic people and the hiring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31C95-CA1F-CC28-4B18-366ADA490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2025044"/>
            <a:ext cx="4824536" cy="3780220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Difficulties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Feeling discouraged to apply</a:t>
            </a:r>
          </a:p>
          <a:p>
            <a:pPr marL="342900" indent="-342900">
              <a:buSzPct val="12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Social aspects</a:t>
            </a:r>
          </a:p>
          <a:p>
            <a:pPr marL="342900" indent="-342900">
              <a:buSzPct val="12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Body language</a:t>
            </a:r>
          </a:p>
          <a:p>
            <a:pPr marL="342900" indent="-342900">
              <a:buSzPct val="12000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Too “honest”</a:t>
            </a:r>
          </a:p>
          <a:p>
            <a:pPr marL="342900" indent="-342900">
              <a:buSzPct val="120000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Processing information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FFB4E-8CB0-77B8-B549-D30640A14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Autistic people and the hiring process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F085CD3-F575-76D6-26DE-772E48BD2128}"/>
              </a:ext>
            </a:extLst>
          </p:cNvPr>
          <p:cNvSpPr txBox="1">
            <a:spLocks/>
          </p:cNvSpPr>
          <p:nvPr/>
        </p:nvSpPr>
        <p:spPr>
          <a:xfrm>
            <a:off x="6888088" y="2025044"/>
            <a:ext cx="4824536" cy="3780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Helpful steps</a:t>
            </a:r>
          </a:p>
          <a:p>
            <a:pPr marL="342900" indent="-342900">
              <a:buSzPct val="120000"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Clear job description/application form</a:t>
            </a:r>
          </a:p>
          <a:p>
            <a:pPr marL="342900" indent="-342900">
              <a:buSzPct val="120000"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Describe work environment</a:t>
            </a:r>
          </a:p>
          <a:p>
            <a:pPr marL="342900" indent="-342900">
              <a:buSzPct val="120000"/>
              <a:buBlip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Ask to demonstrate abilities</a:t>
            </a:r>
          </a:p>
          <a:p>
            <a:pPr marL="342900" indent="-342900">
              <a:buSzPct val="120000"/>
              <a:buBlip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</a:buBlip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Focus on suitability for the job over social competence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2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460C-E5E6-7F37-D8F7-032FB0520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9394-B0E2-756E-7BC6-A5B9C71E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8" y="1050800"/>
            <a:ext cx="7778080" cy="6982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Reasonable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C14FD-920C-114E-2815-02E3F0B4E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168" y="2060848"/>
            <a:ext cx="11377264" cy="936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E" i="1" dirty="0">
                <a:solidFill>
                  <a:schemeClr val="bg2">
                    <a:lumMod val="10000"/>
                  </a:schemeClr>
                </a:solidFill>
              </a:rPr>
              <a:t>“An employer shall do all that is reasonable to accommodate the needs of a person who has a disability by providing special treatment or facilities”</a:t>
            </a:r>
          </a:p>
          <a:p>
            <a:pPr algn="ctr"/>
            <a:r>
              <a:rPr lang="en-IE" b="0" i="0" dirty="0"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50" charset="0"/>
              </a:rPr>
              <a:t>Employment Equality Act, 1998</a:t>
            </a:r>
            <a:endParaRPr lang="en-US" dirty="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IE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8E9D4-3DEC-1B76-F7CE-447711796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6264931"/>
            <a:ext cx="3456905" cy="355811"/>
          </a:xfrm>
        </p:spPr>
        <p:txBody>
          <a:bodyPr/>
          <a:lstStyle/>
          <a:p>
            <a:r>
              <a:rPr lang="en-US" dirty="0"/>
              <a:t>Reasonable accommodations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F7778F-B458-8E70-2D16-3A5914E5228C}"/>
              </a:ext>
            </a:extLst>
          </p:cNvPr>
          <p:cNvSpPr txBox="1">
            <a:spLocks/>
          </p:cNvSpPr>
          <p:nvPr/>
        </p:nvSpPr>
        <p:spPr>
          <a:xfrm>
            <a:off x="407368" y="3240596"/>
            <a:ext cx="5688632" cy="2780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Noise cancelling headphones/ earplugs</a:t>
            </a:r>
          </a:p>
          <a:p>
            <a:pPr marL="342900" indent="-342900">
              <a:buSzPct val="12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Freedom to pace/fidget</a:t>
            </a:r>
          </a:p>
          <a:p>
            <a:pPr marL="342900" indent="-342900">
              <a:buSzPct val="120000"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Work from home</a:t>
            </a:r>
          </a:p>
          <a:p>
            <a:pPr marL="342900" indent="-342900">
              <a:buSzPct val="120000"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Reduced requirement to travel</a:t>
            </a:r>
          </a:p>
          <a:p>
            <a:pPr marL="342900" indent="-342900">
              <a:buSzPct val="120000"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Captions</a:t>
            </a:r>
          </a:p>
          <a:p>
            <a:pPr marL="342900" indent="-342900">
              <a:buSzPct val="120000"/>
              <a:buBlip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Routine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F73B5D-1302-9D97-B181-B4ACBEB2B91A}"/>
              </a:ext>
            </a:extLst>
          </p:cNvPr>
          <p:cNvSpPr txBox="1">
            <a:spLocks/>
          </p:cNvSpPr>
          <p:nvPr/>
        </p:nvSpPr>
        <p:spPr>
          <a:xfrm>
            <a:off x="6074296" y="3308740"/>
            <a:ext cx="5688632" cy="2780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20000"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Avoid last minute requests</a:t>
            </a:r>
          </a:p>
          <a:p>
            <a:pPr marL="342900" indent="-342900">
              <a:buSzPct val="120000"/>
              <a:buBlip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Preferred working hours</a:t>
            </a:r>
          </a:p>
          <a:p>
            <a:pPr marL="342900" indent="-342900">
              <a:buSzPct val="120000"/>
              <a:buBlip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Private space</a:t>
            </a:r>
          </a:p>
          <a:p>
            <a:pPr marL="342900" indent="-342900">
              <a:buSzPct val="120000"/>
              <a:buBlip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</a:buBlip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Autistic led training for 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E92BB-29C1-460F-BADD-255553D6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B994E-F623-FB2B-590D-11EB8D939E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1587" y="5221890"/>
            <a:ext cx="9648825" cy="693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>
                <a:solidFill>
                  <a:schemeClr val="bg2">
                    <a:lumMod val="10000"/>
                  </a:schemeClr>
                </a:solidFill>
              </a:rPr>
              <a:t>15 to 20% of people are thought to be neurodivergent.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54D3F5-9E2E-BAA0-3BCD-688399BDF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351" y="953586"/>
            <a:ext cx="5939691" cy="3150870"/>
            <a:chOff x="263352" y="953587"/>
            <a:chExt cx="5939691" cy="3150870"/>
          </a:xfrm>
        </p:grpSpPr>
        <p:pic>
          <p:nvPicPr>
            <p:cNvPr id="6" name="Picture 5" descr="An infinity symbol often used to represent neurodiversity or autism">
              <a:extLst>
                <a:ext uri="{FF2B5EF4-FFF2-40B4-BE49-F238E27FC236}">
                  <a16:creationId xmlns:a16="http://schemas.microsoft.com/office/drawing/2014/main" id="{DD0ACC3A-E6F0-2967-A481-7681A5A0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9761" t="18500" r="19760" b="17717"/>
            <a:stretch/>
          </p:blipFill>
          <p:spPr>
            <a:xfrm>
              <a:off x="1343472" y="953587"/>
              <a:ext cx="3472486" cy="2197282"/>
            </a:xfrm>
            <a:prstGeom prst="rect">
              <a:avLst/>
            </a:prstGeom>
          </p:spPr>
        </p:pic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411D889C-C177-BD34-F39F-DF7B5A398CB6}"/>
                </a:ext>
              </a:extLst>
            </p:cNvPr>
            <p:cNvSpPr txBox="1">
              <a:spLocks/>
            </p:cNvSpPr>
            <p:nvPr/>
          </p:nvSpPr>
          <p:spPr>
            <a:xfrm>
              <a:off x="263352" y="3155975"/>
              <a:ext cx="5939691" cy="9484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E" sz="2800" dirty="0">
                  <a:solidFill>
                    <a:schemeClr val="bg2">
                      <a:lumMod val="10000"/>
                    </a:schemeClr>
                  </a:solidFill>
                </a:rPr>
                <a:t>The HSE does not usually provide autism assessments for adults.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7241FB-821C-D10F-59EF-91B57DC2E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0986" y="0"/>
            <a:ext cx="5616624" cy="4941168"/>
            <a:chOff x="6240986" y="0"/>
            <a:chExt cx="5616624" cy="4941168"/>
          </a:xfrm>
        </p:grpSpPr>
        <p:pic>
          <p:nvPicPr>
            <p:cNvPr id="8" name="Picture 7" descr="A woman with a blank face with many faces above her that have different expressions&#10;">
              <a:extLst>
                <a:ext uri="{FF2B5EF4-FFF2-40B4-BE49-F238E27FC236}">
                  <a16:creationId xmlns:a16="http://schemas.microsoft.com/office/drawing/2014/main" id="{5E8D11F4-1B97-F288-8360-190A5ED5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7070" y="0"/>
              <a:ext cx="4104456" cy="4104456"/>
            </a:xfrm>
            <a:prstGeom prst="rect">
              <a:avLst/>
            </a:prstGeom>
          </p:spPr>
        </p:pic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258AC958-BA39-D092-DAF7-2AA5B7EF6D44}"/>
                </a:ext>
              </a:extLst>
            </p:cNvPr>
            <p:cNvSpPr txBox="1">
              <a:spLocks/>
            </p:cNvSpPr>
            <p:nvPr/>
          </p:nvSpPr>
          <p:spPr>
            <a:xfrm>
              <a:off x="6240986" y="4110641"/>
              <a:ext cx="5616624" cy="830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04792" indent="-304792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1pPr>
              <a:lvl2pPr marL="91437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2pPr>
              <a:lvl3pPr marL="1523962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3pPr>
              <a:lvl4pPr marL="2133547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4pPr>
              <a:lvl5pPr marL="274313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roxima Nova" panose="02000506030000020004" pitchFamily="2" charset="0"/>
                  <a:ea typeface="+mn-ea"/>
                  <a:cs typeface="Arial" panose="020B060402020202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E" sz="2800" dirty="0">
                  <a:solidFill>
                    <a:schemeClr val="bg2">
                      <a:lumMod val="10000"/>
                    </a:schemeClr>
                  </a:solidFill>
                </a:rPr>
                <a:t>Autistic women are more likely to “mask” their autism.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4D526D5-865E-2940-C3B5-E89D53752F2B}"/>
              </a:ext>
            </a:extLst>
          </p:cNvPr>
          <p:cNvSpPr txBox="1">
            <a:spLocks/>
          </p:cNvSpPr>
          <p:nvPr/>
        </p:nvSpPr>
        <p:spPr>
          <a:xfrm>
            <a:off x="3233197" y="5904413"/>
            <a:ext cx="5959147" cy="69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800" dirty="0">
                <a:solidFill>
                  <a:schemeClr val="bg2">
                    <a:lumMod val="10000"/>
                  </a:schemeClr>
                </a:solidFill>
              </a:rPr>
              <a:t>3.3% of Irish population are autistic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42DD8FD-B643-88D1-FF97-85B2C5C71D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033"/>
            <a:ext cx="10515600" cy="13250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E" dirty="0"/>
              <a:t>The privilege of diagnosis</a:t>
            </a:r>
          </a:p>
        </p:txBody>
      </p:sp>
    </p:spTree>
    <p:extLst>
      <p:ext uri="{BB962C8B-B14F-4D97-AF65-F5344CB8AC3E}">
        <p14:creationId xmlns:p14="http://schemas.microsoft.com/office/powerpoint/2010/main" val="9305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30C6D-7B05-843B-8243-2A290999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3EE4-66FE-5AD4-FC40-BA31C708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ED8C-037E-EA35-3439-3EB1E1A31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92" y="1196752"/>
            <a:ext cx="10945216" cy="5112568"/>
          </a:xfrm>
        </p:spPr>
        <p:txBody>
          <a:bodyPr>
            <a:normAutofit lnSpcReduction="10000"/>
          </a:bodyPr>
          <a:lstStyle/>
          <a:p>
            <a:pPr indent="-457200" rtl="0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As I Am &amp; Irish Jobs. (2021). Autism in the workplace: Creating opportunity for autistic people. In </a:t>
            </a:r>
            <a:r>
              <a:rPr lang="en-IE" b="0" i="1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Irish Jobs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. </a:t>
            </a:r>
            <a:r>
              <a:rPr lang="en-IE" b="0" i="0" u="sng" strike="noStrike" dirty="0">
                <a:solidFill>
                  <a:srgbClr val="1155CC"/>
                </a:solidFill>
                <a:effectLst/>
                <a:latin typeface="Proxima Nova" panose="02000506030000020004" pitchFamily="50" charset="0"/>
                <a:hlinkClick r:id="rId3"/>
              </a:rPr>
              <a:t>https://www.irishjobs.ie/recruiters/wp-content/uploads/2021/03/AsIAm-IrishJobs.ie-Autism-in-the-Workplace-Report_April-2021-FINAL.pdf</a:t>
            </a:r>
            <a:endParaRPr lang="en-IE" b="0" dirty="0">
              <a:effectLst/>
              <a:latin typeface="Proxima Nova" panose="02000506030000020004" pitchFamily="50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Employment Equality Act, Irish Statute Book, s.16. (1998), Office of the Attorney General</a:t>
            </a:r>
            <a:endParaRPr lang="en-IE" i="0" u="none" strike="noStrike" dirty="0">
              <a:solidFill>
                <a:srgbClr val="000000"/>
              </a:solidFill>
              <a:latin typeface="Proxima Nova" panose="02000506030000020004" pitchFamily="50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Health Service Executive. (n.d.). </a:t>
            </a:r>
            <a:r>
              <a:rPr lang="en-IE" b="0" i="1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Autism in adults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. HSE.ie. </a:t>
            </a:r>
            <a:r>
              <a:rPr lang="en-IE" b="0" i="0" u="sng" strike="noStrike" dirty="0">
                <a:solidFill>
                  <a:srgbClr val="1155CC"/>
                </a:solidFill>
                <a:effectLst/>
                <a:latin typeface="Proxima Nova" panose="02000506030000020004" pitchFamily="50" charset="0"/>
                <a:hlinkClick r:id="rId4"/>
              </a:rPr>
              <a:t>https://www2.hse.ie/conditions/autism/about-autism/autism-in-adults/</a:t>
            </a:r>
            <a:endParaRPr lang="en-IE" i="0" u="sng" strike="noStrike" dirty="0">
              <a:solidFill>
                <a:srgbClr val="1155CC"/>
              </a:solidFill>
              <a:latin typeface="Proxima Nova" panose="02000506030000020004" pitchFamily="50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Health Service Executive. (n.d.-b). </a:t>
            </a:r>
            <a:r>
              <a:rPr lang="en-IE" b="0" i="1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How to get assessed for autism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. HSE.ie. </a:t>
            </a:r>
            <a:r>
              <a:rPr lang="en-IE" b="0" i="0" u="sng" strike="noStrike" dirty="0">
                <a:solidFill>
                  <a:srgbClr val="1155CC"/>
                </a:solidFill>
                <a:effectLst/>
                <a:latin typeface="Proxima Nova" panose="02000506030000020004" pitchFamily="50" charset="0"/>
                <a:hlinkClick r:id="rId5"/>
              </a:rPr>
              <a:t>https://www2.hse.ie/conditions/autism/assessment-and-support/assessment-autism/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 </a:t>
            </a:r>
            <a:endParaRPr lang="en-IE" b="0" dirty="0">
              <a:effectLst/>
              <a:latin typeface="Proxima Nova" panose="02000506030000020004" pitchFamily="50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Honeybourne, V. (2019). </a:t>
            </a:r>
            <a:r>
              <a:rPr lang="en-IE" b="0" i="1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The neurodiverse workplace : An employer's guide to managing and working with neurodivergent employees, clients and customers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. Jessica Kingsley Publishers.</a:t>
            </a:r>
            <a:endParaRPr lang="en-IE" i="1" dirty="0">
              <a:solidFill>
                <a:srgbClr val="000000"/>
              </a:solidFill>
              <a:latin typeface="Proxima Nova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0" i="1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What is autism?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 (n.d.). As I Am. 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  <a:hlinkClick r:id="rId6"/>
              </a:rPr>
              <a:t>https://asiam.ie/advice-guidance/what-is-autism</a:t>
            </a:r>
            <a:r>
              <a:rPr lang="en-IE" b="0" i="0" u="none" strike="noStrike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0A0E0-0EDF-2202-B7E6-6B12BCB04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22581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4.4|2.5|1.9|3.2|2.6|1.9|1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8.6|12.2|29.1|3.7|8.8|8.3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7.8|9.4|12.4|7.9|6.4|5.9|6.9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4.6|4.7|6.5|7.4|6.5|1.7|3.4|4.8|3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 Master Slides for Training (ALT text)" id="{66669410-1894-C446-8985-CE2D36A87B73}" vid="{9036E7D5-69AA-2F40-B594-2BAD05E9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Props1.xml><?xml version="1.0" encoding="utf-8"?>
<ds:datastoreItem xmlns:ds="http://schemas.openxmlformats.org/officeDocument/2006/customXml" ds:itemID="{CBB160F5-6C90-42D5-9CD5-1CF8CDE4D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1C770D-5B55-4624-82E6-9BBD064824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78D16-2E70-40E8-9721-C9BC15DAAEF9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b954c3d-67b8-4332-9b6a-d666347fabe8"/>
    <ds:schemaRef ds:uri="8c16608d-a43e-4cde-9c62-d3764c76eaf6"/>
    <ds:schemaRef ds:uri="http://schemas.microsoft.com/sharepoint/v3"/>
    <ds:schemaRef ds:uri="f04adec5-321f-46c9-8d8f-d278d5019d73"/>
    <ds:schemaRef ds:uri="98a9eb8c-6a01-428e-9f5d-17b5596ff2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23761</TotalTime>
  <Words>691</Words>
  <Application>Microsoft Office PowerPoint</Application>
  <PresentationFormat>Widescreen</PresentationFormat>
  <Paragraphs>103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Proxima Nova</vt:lpstr>
      <vt:lpstr>Proxima Nova Alt Rg</vt:lpstr>
      <vt:lpstr>Proxima Nova Alt Th</vt:lpstr>
      <vt:lpstr>Proxima Nova Extrabold</vt:lpstr>
      <vt:lpstr>Proxima Nova Semibold</vt:lpstr>
      <vt:lpstr>1_Custom Design</vt:lpstr>
      <vt:lpstr>Supporting your neurodivergent colleagues from the perspective of an autistic person</vt:lpstr>
      <vt:lpstr>Autistic characteristics</vt:lpstr>
      <vt:lpstr>Autistic employees</vt:lpstr>
      <vt:lpstr>Autistic people and the hiring process</vt:lpstr>
      <vt:lpstr>Reasonable accommodations</vt:lpstr>
      <vt:lpstr>The privilege of diagnosis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Fox</dc:creator>
  <cp:lastModifiedBy>Caoimhe Cronin</cp:lastModifiedBy>
  <cp:revision>72</cp:revision>
  <dcterms:created xsi:type="dcterms:W3CDTF">2023-01-04T13:43:03Z</dcterms:created>
  <dcterms:modified xsi:type="dcterms:W3CDTF">2025-03-05T09:27:41Z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