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bookmarkIdSeed="3">
  <p:sldMasterIdLst>
    <p:sldMasterId id="2147484043" r:id="rId4"/>
  </p:sldMasterIdLst>
  <p:notesMasterIdLst>
    <p:notesMasterId r:id="rId14"/>
  </p:notesMasterIdLst>
  <p:sldIdLst>
    <p:sldId id="404" r:id="rId5"/>
    <p:sldId id="402" r:id="rId6"/>
    <p:sldId id="407" r:id="rId7"/>
    <p:sldId id="401" r:id="rId8"/>
    <p:sldId id="403" r:id="rId9"/>
    <p:sldId id="409" r:id="rId10"/>
    <p:sldId id="410" r:id="rId11"/>
    <p:sldId id="405" r:id="rId12"/>
    <p:sldId id="406" r:id="rId13"/>
  </p:sldIdLst>
  <p:sldSz cx="12192000" cy="6858000"/>
  <p:notesSz cx="6858000" cy="9144000"/>
  <p:custDataLst>
    <p:tags r:id="rId15"/>
  </p:custDataLst>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Ciara Egan" initials="CE" lastIdx="1" clrIdx="0">
    <p:extLst>
      <p:ext uri="{19B8F6BF-5375-455C-9EA6-DF929625EA0E}">
        <p15:presenceInfo xmlns:p15="http://schemas.microsoft.com/office/powerpoint/2012/main" userId="Ciara Egan"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01E62"/>
    <a:srgbClr val="070705"/>
    <a:srgbClr val="689C9A"/>
    <a:srgbClr val="D6DAD1"/>
    <a:srgbClr val="A9A5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67D32B4-72A7-4535-A84F-4FDDC2D51BCF}" v="5" dt="2025-03-03T15:43:43.845"/>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53" autoAdjust="0"/>
    <p:restoredTop sz="94061" autoAdjust="0"/>
  </p:normalViewPr>
  <p:slideViewPr>
    <p:cSldViewPr snapToGrid="0">
      <p:cViewPr varScale="1">
        <p:scale>
          <a:sx n="99" d="100"/>
          <a:sy n="99" d="100"/>
        </p:scale>
        <p:origin x="108" y="216"/>
      </p:cViewPr>
      <p:guideLst/>
    </p:cSldViewPr>
  </p:slideViewPr>
  <p:outlineViewPr>
    <p:cViewPr>
      <p:scale>
        <a:sx n="33" d="100"/>
        <a:sy n="33" d="100"/>
      </p:scale>
      <p:origin x="0" y="0"/>
    </p:cViewPr>
  </p:outlineViewPr>
  <p:notesTextViewPr>
    <p:cViewPr>
      <p:scale>
        <a:sx n="3" d="2"/>
        <a:sy n="3" d="2"/>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viewProps" Target="viewProps.xml"/><Relationship Id="rId3" Type="http://schemas.openxmlformats.org/officeDocument/2006/relationships/customXml" Target="../customXml/item3.xml"/><Relationship Id="rId21" Type="http://schemas.microsoft.com/office/2015/10/relationships/revisionInfo" Target="revisionInfo.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commentAuthors" Target="commentAuthors.xml"/><Relationship Id="rId20"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tags" Target="tags/tag1.xml"/><Relationship Id="rId10" Type="http://schemas.openxmlformats.org/officeDocument/2006/relationships/slide" Target="slides/slide6.xml"/><Relationship Id="rId19"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604328F-EBF1-4B32-B45C-56832EDB184D}" type="datetimeFigureOut">
              <a:rPr lang="en-GB" smtClean="0"/>
              <a:t>03/03/2025</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F12D3EA-B26C-4740-955E-231C5F292EC5}" type="slidenum">
              <a:rPr lang="en-GB" smtClean="0"/>
              <a:t>‹#›</a:t>
            </a:fld>
            <a:endParaRPr lang="en-GB"/>
          </a:p>
        </p:txBody>
      </p:sp>
    </p:spTree>
    <p:extLst>
      <p:ext uri="{BB962C8B-B14F-4D97-AF65-F5344CB8AC3E}">
        <p14:creationId xmlns:p14="http://schemas.microsoft.com/office/powerpoint/2010/main" val="122847958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2F12D3EA-B26C-4740-955E-231C5F292EC5}" type="slidenum">
              <a:rPr lang="en-GB" smtClean="0"/>
              <a:t>1</a:t>
            </a:fld>
            <a:endParaRPr lang="en-GB"/>
          </a:p>
        </p:txBody>
      </p:sp>
    </p:spTree>
    <p:extLst>
      <p:ext uri="{BB962C8B-B14F-4D97-AF65-F5344CB8AC3E}">
        <p14:creationId xmlns:p14="http://schemas.microsoft.com/office/powerpoint/2010/main" val="182578294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10D4F0D-7150-F31A-9F22-C2872BE8046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3F931CB-FA27-AF6C-6EF3-C9C0B197EF1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2F0A399-B4EB-811E-D9ED-23E952288DE9}"/>
              </a:ext>
            </a:extLst>
          </p:cNvPr>
          <p:cNvSpPr>
            <a:spLocks noGrp="1"/>
          </p:cNvSpPr>
          <p:nvPr>
            <p:ph type="body" idx="1"/>
          </p:nvPr>
        </p:nvSpPr>
        <p:spPr/>
        <p:txBody>
          <a:bodyPr/>
          <a:lstStyle/>
          <a:p>
            <a:endParaRPr lang="en-GB" dirty="0"/>
          </a:p>
        </p:txBody>
      </p:sp>
      <p:sp>
        <p:nvSpPr>
          <p:cNvPr id="4" name="Slide Number Placeholder 3">
            <a:extLst>
              <a:ext uri="{FF2B5EF4-FFF2-40B4-BE49-F238E27FC236}">
                <a16:creationId xmlns:a16="http://schemas.microsoft.com/office/drawing/2014/main" id="{B7F0EF36-620D-7899-684F-4246C03508F3}"/>
              </a:ext>
            </a:extLst>
          </p:cNvPr>
          <p:cNvSpPr>
            <a:spLocks noGrp="1"/>
          </p:cNvSpPr>
          <p:nvPr>
            <p:ph type="sldNum" sz="quarter" idx="5"/>
          </p:nvPr>
        </p:nvSpPr>
        <p:spPr/>
        <p:txBody>
          <a:bodyPr/>
          <a:lstStyle/>
          <a:p>
            <a:fld id="{2F12D3EA-B26C-4740-955E-231C5F292EC5}" type="slidenum">
              <a:rPr lang="en-GB" smtClean="0"/>
              <a:t>2</a:t>
            </a:fld>
            <a:endParaRPr lang="en-GB"/>
          </a:p>
        </p:txBody>
      </p:sp>
    </p:spTree>
    <p:extLst>
      <p:ext uri="{BB962C8B-B14F-4D97-AF65-F5344CB8AC3E}">
        <p14:creationId xmlns:p14="http://schemas.microsoft.com/office/powerpoint/2010/main" val="309688372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392ECB4-6C03-9881-6BFE-A1FA7BCE7DA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717B61D-4E34-BCFD-2107-CAA99273B3F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7AF93E9-05B9-DC0B-914D-570C1EB312EE}"/>
              </a:ext>
            </a:extLst>
          </p:cNvPr>
          <p:cNvSpPr>
            <a:spLocks noGrp="1"/>
          </p:cNvSpPr>
          <p:nvPr>
            <p:ph type="body" idx="1"/>
          </p:nvPr>
        </p:nvSpPr>
        <p:spPr/>
        <p:txBody>
          <a:bodyPr/>
          <a:lstStyle/>
          <a:p>
            <a:endParaRPr lang="en-GB" dirty="0"/>
          </a:p>
        </p:txBody>
      </p:sp>
      <p:sp>
        <p:nvSpPr>
          <p:cNvPr id="4" name="Slide Number Placeholder 3">
            <a:extLst>
              <a:ext uri="{FF2B5EF4-FFF2-40B4-BE49-F238E27FC236}">
                <a16:creationId xmlns:a16="http://schemas.microsoft.com/office/drawing/2014/main" id="{62D2B178-C5D1-8ECC-F4E3-ED9AF755F943}"/>
              </a:ext>
            </a:extLst>
          </p:cNvPr>
          <p:cNvSpPr>
            <a:spLocks noGrp="1"/>
          </p:cNvSpPr>
          <p:nvPr>
            <p:ph type="sldNum" sz="quarter" idx="5"/>
          </p:nvPr>
        </p:nvSpPr>
        <p:spPr/>
        <p:txBody>
          <a:bodyPr/>
          <a:lstStyle/>
          <a:p>
            <a:fld id="{2F12D3EA-B26C-4740-955E-231C5F292EC5}" type="slidenum">
              <a:rPr lang="en-GB" smtClean="0"/>
              <a:t>3</a:t>
            </a:fld>
            <a:endParaRPr lang="en-GB"/>
          </a:p>
        </p:txBody>
      </p:sp>
    </p:spTree>
    <p:extLst>
      <p:ext uri="{BB962C8B-B14F-4D97-AF65-F5344CB8AC3E}">
        <p14:creationId xmlns:p14="http://schemas.microsoft.com/office/powerpoint/2010/main" val="283033305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AC1FE3E-80E3-CE8D-4395-DDBBA052246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AD6270C-2507-E85A-3AFA-1870EED7E2C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84BB8A5-E14D-21C1-F253-648F8264A095}"/>
              </a:ext>
            </a:extLst>
          </p:cNvPr>
          <p:cNvSpPr>
            <a:spLocks noGrp="1"/>
          </p:cNvSpPr>
          <p:nvPr>
            <p:ph type="body" idx="1"/>
          </p:nvPr>
        </p:nvSpPr>
        <p:spPr/>
        <p:txBody>
          <a:bodyPr/>
          <a:lstStyle/>
          <a:p>
            <a:endParaRPr lang="en-GB" dirty="0"/>
          </a:p>
        </p:txBody>
      </p:sp>
      <p:sp>
        <p:nvSpPr>
          <p:cNvPr id="4" name="Slide Number Placeholder 3">
            <a:extLst>
              <a:ext uri="{FF2B5EF4-FFF2-40B4-BE49-F238E27FC236}">
                <a16:creationId xmlns:a16="http://schemas.microsoft.com/office/drawing/2014/main" id="{194C0A19-FEC2-7900-AEC3-8997DE3AABDC}"/>
              </a:ext>
            </a:extLst>
          </p:cNvPr>
          <p:cNvSpPr>
            <a:spLocks noGrp="1"/>
          </p:cNvSpPr>
          <p:nvPr>
            <p:ph type="sldNum" sz="quarter" idx="5"/>
          </p:nvPr>
        </p:nvSpPr>
        <p:spPr/>
        <p:txBody>
          <a:bodyPr/>
          <a:lstStyle/>
          <a:p>
            <a:fld id="{2F12D3EA-B26C-4740-955E-231C5F292EC5}" type="slidenum">
              <a:rPr lang="en-GB" smtClean="0"/>
              <a:t>4</a:t>
            </a:fld>
            <a:endParaRPr lang="en-GB"/>
          </a:p>
        </p:txBody>
      </p:sp>
    </p:spTree>
    <p:extLst>
      <p:ext uri="{BB962C8B-B14F-4D97-AF65-F5344CB8AC3E}">
        <p14:creationId xmlns:p14="http://schemas.microsoft.com/office/powerpoint/2010/main" val="38555444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A307FCA-C1E9-2C4D-AECF-7B70F32DE49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789A011-3FC2-F48E-3EF1-4D638CFA25B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0537940-CD88-260F-F4C9-7F11767F1BEF}"/>
              </a:ext>
            </a:extLst>
          </p:cNvPr>
          <p:cNvSpPr>
            <a:spLocks noGrp="1"/>
          </p:cNvSpPr>
          <p:nvPr>
            <p:ph type="body" idx="1"/>
          </p:nvPr>
        </p:nvSpPr>
        <p:spPr/>
        <p:txBody>
          <a:bodyPr/>
          <a:lstStyle/>
          <a:p>
            <a:endParaRPr lang="en-GB" dirty="0"/>
          </a:p>
        </p:txBody>
      </p:sp>
      <p:sp>
        <p:nvSpPr>
          <p:cNvPr id="4" name="Slide Number Placeholder 3">
            <a:extLst>
              <a:ext uri="{FF2B5EF4-FFF2-40B4-BE49-F238E27FC236}">
                <a16:creationId xmlns:a16="http://schemas.microsoft.com/office/drawing/2014/main" id="{1C314E87-7080-36B6-E021-C72D8E044707}"/>
              </a:ext>
            </a:extLst>
          </p:cNvPr>
          <p:cNvSpPr>
            <a:spLocks noGrp="1"/>
          </p:cNvSpPr>
          <p:nvPr>
            <p:ph type="sldNum" sz="quarter" idx="5"/>
          </p:nvPr>
        </p:nvSpPr>
        <p:spPr/>
        <p:txBody>
          <a:bodyPr/>
          <a:lstStyle/>
          <a:p>
            <a:fld id="{2F12D3EA-B26C-4740-955E-231C5F292EC5}" type="slidenum">
              <a:rPr lang="en-GB" smtClean="0"/>
              <a:t>5</a:t>
            </a:fld>
            <a:endParaRPr lang="en-GB"/>
          </a:p>
        </p:txBody>
      </p:sp>
    </p:spTree>
    <p:extLst>
      <p:ext uri="{BB962C8B-B14F-4D97-AF65-F5344CB8AC3E}">
        <p14:creationId xmlns:p14="http://schemas.microsoft.com/office/powerpoint/2010/main" val="315859310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DD1A233-BFE7-CBA4-6CDA-0CA2CCE6E6F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89015D7-29F7-0AEC-0135-1497CB8C959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4724953-CF57-4B67-F3F8-C5591A8ABCB2}"/>
              </a:ext>
            </a:extLst>
          </p:cNvPr>
          <p:cNvSpPr>
            <a:spLocks noGrp="1"/>
          </p:cNvSpPr>
          <p:nvPr>
            <p:ph type="body" idx="1"/>
          </p:nvPr>
        </p:nvSpPr>
        <p:spPr/>
        <p:txBody>
          <a:bodyPr/>
          <a:lstStyle/>
          <a:p>
            <a:endParaRPr lang="en-GB" dirty="0"/>
          </a:p>
        </p:txBody>
      </p:sp>
      <p:sp>
        <p:nvSpPr>
          <p:cNvPr id="4" name="Slide Number Placeholder 3">
            <a:extLst>
              <a:ext uri="{FF2B5EF4-FFF2-40B4-BE49-F238E27FC236}">
                <a16:creationId xmlns:a16="http://schemas.microsoft.com/office/drawing/2014/main" id="{5E0A7EE9-6D1E-5B86-2BBB-7128553B3409}"/>
              </a:ext>
            </a:extLst>
          </p:cNvPr>
          <p:cNvSpPr>
            <a:spLocks noGrp="1"/>
          </p:cNvSpPr>
          <p:nvPr>
            <p:ph type="sldNum" sz="quarter" idx="5"/>
          </p:nvPr>
        </p:nvSpPr>
        <p:spPr/>
        <p:txBody>
          <a:bodyPr/>
          <a:lstStyle/>
          <a:p>
            <a:fld id="{2F12D3EA-B26C-4740-955E-231C5F292EC5}" type="slidenum">
              <a:rPr lang="en-GB" smtClean="0"/>
              <a:t>6</a:t>
            </a:fld>
            <a:endParaRPr lang="en-GB"/>
          </a:p>
        </p:txBody>
      </p:sp>
    </p:spTree>
    <p:extLst>
      <p:ext uri="{BB962C8B-B14F-4D97-AF65-F5344CB8AC3E}">
        <p14:creationId xmlns:p14="http://schemas.microsoft.com/office/powerpoint/2010/main" val="101462930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009F939-2B41-BA46-4441-E67754F728A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A904694-D02E-CEA6-AD1C-4C4F8D38CF3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6EB557C-D91B-4D3B-A5DE-84ACCE2F242C}"/>
              </a:ext>
            </a:extLst>
          </p:cNvPr>
          <p:cNvSpPr>
            <a:spLocks noGrp="1"/>
          </p:cNvSpPr>
          <p:nvPr>
            <p:ph type="body" idx="1"/>
          </p:nvPr>
        </p:nvSpPr>
        <p:spPr/>
        <p:txBody>
          <a:bodyPr/>
          <a:lstStyle/>
          <a:p>
            <a:endParaRPr lang="en-GB" dirty="0"/>
          </a:p>
        </p:txBody>
      </p:sp>
      <p:sp>
        <p:nvSpPr>
          <p:cNvPr id="4" name="Slide Number Placeholder 3">
            <a:extLst>
              <a:ext uri="{FF2B5EF4-FFF2-40B4-BE49-F238E27FC236}">
                <a16:creationId xmlns:a16="http://schemas.microsoft.com/office/drawing/2014/main" id="{2B66A55D-964C-5B52-74DB-31FC87B679B7}"/>
              </a:ext>
            </a:extLst>
          </p:cNvPr>
          <p:cNvSpPr>
            <a:spLocks noGrp="1"/>
          </p:cNvSpPr>
          <p:nvPr>
            <p:ph type="sldNum" sz="quarter" idx="5"/>
          </p:nvPr>
        </p:nvSpPr>
        <p:spPr/>
        <p:txBody>
          <a:bodyPr/>
          <a:lstStyle/>
          <a:p>
            <a:fld id="{2F12D3EA-B26C-4740-955E-231C5F292EC5}" type="slidenum">
              <a:rPr lang="en-GB" smtClean="0"/>
              <a:t>7</a:t>
            </a:fld>
            <a:endParaRPr lang="en-GB"/>
          </a:p>
        </p:txBody>
      </p:sp>
    </p:spTree>
    <p:extLst>
      <p:ext uri="{BB962C8B-B14F-4D97-AF65-F5344CB8AC3E}">
        <p14:creationId xmlns:p14="http://schemas.microsoft.com/office/powerpoint/2010/main" val="389994436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FD3D0D7-5CE6-AD04-85C6-FC37D68DABF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46E1ECB-0991-5189-5A7C-469A5C2FE0B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0B284D0-1724-160E-4CDA-57C0A8062986}"/>
              </a:ext>
            </a:extLst>
          </p:cNvPr>
          <p:cNvSpPr>
            <a:spLocks noGrp="1"/>
          </p:cNvSpPr>
          <p:nvPr>
            <p:ph type="body" idx="1"/>
          </p:nvPr>
        </p:nvSpPr>
        <p:spPr/>
        <p:txBody>
          <a:bodyPr/>
          <a:lstStyle/>
          <a:p>
            <a:endParaRPr lang="en-GB" dirty="0"/>
          </a:p>
        </p:txBody>
      </p:sp>
      <p:sp>
        <p:nvSpPr>
          <p:cNvPr id="4" name="Slide Number Placeholder 3">
            <a:extLst>
              <a:ext uri="{FF2B5EF4-FFF2-40B4-BE49-F238E27FC236}">
                <a16:creationId xmlns:a16="http://schemas.microsoft.com/office/drawing/2014/main" id="{DDDCFDF4-CAEA-BF7F-54D4-ACAE9B6D4817}"/>
              </a:ext>
            </a:extLst>
          </p:cNvPr>
          <p:cNvSpPr>
            <a:spLocks noGrp="1"/>
          </p:cNvSpPr>
          <p:nvPr>
            <p:ph type="sldNum" sz="quarter" idx="5"/>
          </p:nvPr>
        </p:nvSpPr>
        <p:spPr/>
        <p:txBody>
          <a:bodyPr/>
          <a:lstStyle/>
          <a:p>
            <a:fld id="{2F12D3EA-B26C-4740-955E-231C5F292EC5}" type="slidenum">
              <a:rPr lang="en-GB" smtClean="0"/>
              <a:t>8</a:t>
            </a:fld>
            <a:endParaRPr lang="en-GB"/>
          </a:p>
        </p:txBody>
      </p:sp>
    </p:spTree>
    <p:extLst>
      <p:ext uri="{BB962C8B-B14F-4D97-AF65-F5344CB8AC3E}">
        <p14:creationId xmlns:p14="http://schemas.microsoft.com/office/powerpoint/2010/main" val="17612873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F76733D-3A04-4872-5925-A5DAFA5C08A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BB4B49F-873C-B5E1-0756-9DC94BE354E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E3F1BE9-1BC4-2234-863D-0287570BC10A}"/>
              </a:ext>
            </a:extLst>
          </p:cNvPr>
          <p:cNvSpPr>
            <a:spLocks noGrp="1"/>
          </p:cNvSpPr>
          <p:nvPr>
            <p:ph type="body" idx="1"/>
          </p:nvPr>
        </p:nvSpPr>
        <p:spPr/>
        <p:txBody>
          <a:bodyPr/>
          <a:lstStyle/>
          <a:p>
            <a:endParaRPr lang="en-GB" dirty="0"/>
          </a:p>
        </p:txBody>
      </p:sp>
      <p:sp>
        <p:nvSpPr>
          <p:cNvPr id="4" name="Slide Number Placeholder 3">
            <a:extLst>
              <a:ext uri="{FF2B5EF4-FFF2-40B4-BE49-F238E27FC236}">
                <a16:creationId xmlns:a16="http://schemas.microsoft.com/office/drawing/2014/main" id="{85119F16-07D0-9556-145B-F63E13EF9A27}"/>
              </a:ext>
            </a:extLst>
          </p:cNvPr>
          <p:cNvSpPr>
            <a:spLocks noGrp="1"/>
          </p:cNvSpPr>
          <p:nvPr>
            <p:ph type="sldNum" sz="quarter" idx="5"/>
          </p:nvPr>
        </p:nvSpPr>
        <p:spPr/>
        <p:txBody>
          <a:bodyPr/>
          <a:lstStyle/>
          <a:p>
            <a:fld id="{2F12D3EA-B26C-4740-955E-231C5F292EC5}" type="slidenum">
              <a:rPr lang="en-GB" smtClean="0"/>
              <a:t>9</a:t>
            </a:fld>
            <a:endParaRPr lang="en-GB"/>
          </a:p>
        </p:txBody>
      </p:sp>
    </p:spTree>
    <p:extLst>
      <p:ext uri="{BB962C8B-B14F-4D97-AF65-F5344CB8AC3E}">
        <p14:creationId xmlns:p14="http://schemas.microsoft.com/office/powerpoint/2010/main" val="190852994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0" y="-1"/>
            <a:ext cx="12192000" cy="4572001"/>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457200" y="4960137"/>
            <a:ext cx="7772400" cy="1463040"/>
          </a:xfrm>
        </p:spPr>
        <p:txBody>
          <a:bodyPr anchor="ctr">
            <a:normAutofit/>
          </a:bodyPr>
          <a:lstStyle>
            <a:lvl1pPr algn="r">
              <a:defRPr sz="5000" spc="200" baseline="0"/>
            </a:lvl1pPr>
          </a:lstStyle>
          <a:p>
            <a:r>
              <a:rPr lang="en-US"/>
              <a:t>Click to edit Master title style</a:t>
            </a:r>
            <a:endParaRPr lang="en-US" dirty="0"/>
          </a:p>
        </p:txBody>
      </p:sp>
      <p:sp>
        <p:nvSpPr>
          <p:cNvPr id="3" name="Subtitle 2"/>
          <p:cNvSpPr>
            <a:spLocks noGrp="1"/>
          </p:cNvSpPr>
          <p:nvPr>
            <p:ph type="subTitle" idx="1"/>
          </p:nvPr>
        </p:nvSpPr>
        <p:spPr>
          <a:xfrm>
            <a:off x="8610600" y="4960137"/>
            <a:ext cx="3200400" cy="1463040"/>
          </a:xfrm>
        </p:spPr>
        <p:txBody>
          <a:bodyPr lIns="91440" rIns="91440" anchor="ctr">
            <a:normAutofit/>
          </a:bodyPr>
          <a:lstStyle>
            <a:lvl1pPr marL="0" indent="0" algn="l">
              <a:lnSpc>
                <a:spcPct val="100000"/>
              </a:lnSpc>
              <a:spcBef>
                <a:spcPts val="0"/>
              </a:spcBef>
              <a:buNone/>
              <a:defRPr sz="1800">
                <a:solidFill>
                  <a:schemeClr val="tx1">
                    <a:lumMod val="90000"/>
                    <a:lumOff val="10000"/>
                  </a:schemeClr>
                </a:solidFill>
              </a:defRPr>
            </a:lvl1pPr>
            <a:lvl2pPr marL="457200" indent="0" algn="ctr">
              <a:buNone/>
              <a:defRPr sz="1800"/>
            </a:lvl2pPr>
            <a:lvl3pPr marL="914400" indent="0" algn="ctr">
              <a:buNone/>
              <a:defRPr sz="1800"/>
            </a:lvl3pPr>
            <a:lvl4pPr marL="1371600" indent="0" algn="ctr">
              <a:buNone/>
              <a:defRPr sz="1800"/>
            </a:lvl4pPr>
            <a:lvl5pPr marL="1828800" indent="0" algn="ctr">
              <a:buNone/>
              <a:defRPr sz="1800"/>
            </a:lvl5pPr>
            <a:lvl6pPr marL="2286000" indent="0" algn="ctr">
              <a:buNone/>
              <a:defRPr sz="1800"/>
            </a:lvl6pPr>
            <a:lvl7pPr marL="2743200" indent="0" algn="ctr">
              <a:buNone/>
              <a:defRPr sz="1800"/>
            </a:lvl7pPr>
            <a:lvl8pPr marL="3200400" indent="0" algn="ctr">
              <a:buNone/>
              <a:defRPr sz="1800"/>
            </a:lvl8pPr>
            <a:lvl9pPr marL="3657600" indent="0" algn="ctr">
              <a:buNone/>
              <a:defRPr sz="18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lvl1pPr algn="l">
              <a:defRPr/>
            </a:lvl1pPr>
          </a:lstStyle>
          <a:p>
            <a:fld id="{ED1862E7-449B-4D2D-BD58-198647AEB75A}" type="datetime1">
              <a:rPr lang="en-GB" smtClean="0"/>
              <a:t>03/03/2025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B5DB950-79AE-4278-BD11-AE0FF09FF8CF}" type="slidenum">
              <a:rPr lang="en-GB" smtClean="0"/>
              <a:t>‹#›</a:t>
            </a:fld>
            <a:endParaRPr lang="en-GB"/>
          </a:p>
        </p:txBody>
      </p:sp>
    </p:spTree>
    <p:extLst>
      <p:ext uri="{BB962C8B-B14F-4D97-AF65-F5344CB8AC3E}">
        <p14:creationId xmlns:p14="http://schemas.microsoft.com/office/powerpoint/2010/main" val="20662784"/>
      </p:ext>
    </p:extLst>
  </p:cSld>
  <p:clrMapOvr>
    <a:masterClrMapping/>
  </p:clrMapOvr>
  <p:extLst>
    <p:ext uri="{DCECCB84-F9BA-43D5-87BE-67443E8EF086}">
      <p15:sldGuideLst xmlns:p15="http://schemas.microsoft.com/office/powerpoint/2012/main"/>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A9C70B7-73E0-4AEA-984F-363D709F24C8}" type="datetime1">
              <a:rPr lang="en-GB" smtClean="0"/>
              <a:t>03/03/2025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B5DB950-79AE-4278-BD11-AE0FF09FF8CF}" type="slidenum">
              <a:rPr lang="en-GB" smtClean="0"/>
              <a:t>‹#›</a:t>
            </a:fld>
            <a:endParaRPr lang="en-GB"/>
          </a:p>
        </p:txBody>
      </p:sp>
    </p:spTree>
    <p:extLst>
      <p:ext uri="{BB962C8B-B14F-4D97-AF65-F5344CB8AC3E}">
        <p14:creationId xmlns:p14="http://schemas.microsoft.com/office/powerpoint/2010/main" val="179755061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762000"/>
            <a:ext cx="2628900" cy="5410200"/>
          </a:xfrm>
        </p:spPr>
        <p:txBody>
          <a:bodyPr vert="eaVert" lIns="45720" tIns="91440" rIns="45720" bIns="91440"/>
          <a:lstStyle/>
          <a:p>
            <a:r>
              <a:rPr lang="en-US"/>
              <a:t>Click to edit Master title style</a:t>
            </a:r>
            <a:endParaRPr lang="en-US" dirty="0"/>
          </a:p>
        </p:txBody>
      </p:sp>
      <p:sp>
        <p:nvSpPr>
          <p:cNvPr id="3" name="Vertical Text Placeholder 2"/>
          <p:cNvSpPr>
            <a:spLocks noGrp="1"/>
          </p:cNvSpPr>
          <p:nvPr>
            <p:ph type="body" orient="vert" idx="1"/>
          </p:nvPr>
        </p:nvSpPr>
        <p:spPr>
          <a:xfrm>
            <a:off x="990600" y="762000"/>
            <a:ext cx="7581900" cy="54102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763D70C-7498-46A6-99E8-3C36DFE8FD4D}" type="datetime1">
              <a:rPr lang="en-GB" smtClean="0"/>
              <a:t>03/03/2025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B5DB950-79AE-4278-BD11-AE0FF09FF8CF}" type="slidenum">
              <a:rPr lang="en-GB" smtClean="0"/>
              <a:t>‹#›</a:t>
            </a:fld>
            <a:endParaRPr lang="en-GB"/>
          </a:p>
        </p:txBody>
      </p:sp>
      <p:cxnSp>
        <p:nvCxnSpPr>
          <p:cNvPr id="7" name="Straight Connector 6"/>
          <p:cNvCxnSpPr/>
          <p:nvPr/>
        </p:nvCxnSpPr>
        <p:spPr>
          <a:xfrm rot="5400000" flipV="1">
            <a:off x="10058400" y="59263"/>
            <a:ext cx="0" cy="914400"/>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81283941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B4D71F6-D42E-4305-8EAE-F3F75E9E85EB}" type="datetime1">
              <a:rPr lang="en-GB" smtClean="0"/>
              <a:t>03/03/2025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B5DB950-79AE-4278-BD11-AE0FF09FF8CF}" type="slidenum">
              <a:rPr lang="en-GB" smtClean="0"/>
              <a:t>‹#›</a:t>
            </a:fld>
            <a:endParaRPr lang="en-GB"/>
          </a:p>
        </p:txBody>
      </p:sp>
    </p:spTree>
    <p:extLst>
      <p:ext uri="{BB962C8B-B14F-4D97-AF65-F5344CB8AC3E}">
        <p14:creationId xmlns:p14="http://schemas.microsoft.com/office/powerpoint/2010/main" val="369656749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0" y="-1"/>
            <a:ext cx="12192000" cy="4572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4960137"/>
            <a:ext cx="7772400" cy="1463040"/>
          </a:xfrm>
        </p:spPr>
        <p:txBody>
          <a:bodyPr anchor="ctr">
            <a:normAutofit/>
          </a:bodyPr>
          <a:lstStyle>
            <a:lvl1pPr algn="r">
              <a:defRPr sz="5000" b="0" spc="200" baseline="0"/>
            </a:lvl1pPr>
          </a:lstStyle>
          <a:p>
            <a:r>
              <a:rPr lang="en-US"/>
              <a:t>Click to edit Master title style</a:t>
            </a:r>
            <a:endParaRPr lang="en-US" dirty="0"/>
          </a:p>
        </p:txBody>
      </p:sp>
      <p:sp>
        <p:nvSpPr>
          <p:cNvPr id="3" name="Text Placeholder 2"/>
          <p:cNvSpPr>
            <a:spLocks noGrp="1"/>
          </p:cNvSpPr>
          <p:nvPr>
            <p:ph type="body" idx="1"/>
          </p:nvPr>
        </p:nvSpPr>
        <p:spPr>
          <a:xfrm>
            <a:off x="8610600" y="4960137"/>
            <a:ext cx="3200400" cy="1463040"/>
          </a:xfrm>
        </p:spPr>
        <p:txBody>
          <a:bodyPr lIns="91440" rIns="91440" anchor="ctr">
            <a:normAutofit/>
          </a:bodyPr>
          <a:lstStyle>
            <a:lvl1pPr marL="0" indent="0">
              <a:lnSpc>
                <a:spcPct val="100000"/>
              </a:lnSpc>
              <a:spcBef>
                <a:spcPts val="0"/>
              </a:spcBef>
              <a:buNone/>
              <a:defRPr sz="1800">
                <a:solidFill>
                  <a:schemeClr val="tx1">
                    <a:lumMod val="90000"/>
                    <a:lumOff val="1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A4CDA65-5837-46E2-AA73-81ECDB0F6060}" type="datetime1">
              <a:rPr lang="en-GB" smtClean="0"/>
              <a:t>03/03/2025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B5DB950-79AE-4278-BD11-AE0FF09FF8CF}" type="slidenum">
              <a:rPr lang="en-GB" smtClean="0"/>
              <a:t>‹#›</a:t>
            </a:fld>
            <a:endParaRPr lang="en-GB"/>
          </a:p>
        </p:txBody>
      </p:sp>
      <p:cxnSp>
        <p:nvCxnSpPr>
          <p:cNvPr id="8" name="Straight Connector 7"/>
          <p:cNvCxnSpPr/>
          <p:nvPr/>
        </p:nvCxnSpPr>
        <p:spPr>
          <a:xfrm flipV="1">
            <a:off x="8386842" y="5264106"/>
            <a:ext cx="0" cy="914400"/>
          </a:xfrm>
          <a:prstGeom prst="line">
            <a:avLst/>
          </a:prstGeom>
          <a:ln w="19050">
            <a:solidFill>
              <a:schemeClr val="accent3"/>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1230216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024128" y="585216"/>
            <a:ext cx="9720072" cy="1499616"/>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024128" y="2286000"/>
            <a:ext cx="475488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989320" y="2286000"/>
            <a:ext cx="475488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F9128F57-E326-4F2A-9151-D1BDFB79BCA9}" type="datetime1">
              <a:rPr lang="en-GB" smtClean="0"/>
              <a:t>03/03/2025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AB5DB950-79AE-4278-BD11-AE0FF09FF8CF}" type="slidenum">
              <a:rPr lang="en-GB" smtClean="0"/>
              <a:t>‹#›</a:t>
            </a:fld>
            <a:endParaRPr lang="en-GB"/>
          </a:p>
        </p:txBody>
      </p:sp>
    </p:spTree>
    <p:extLst>
      <p:ext uri="{BB962C8B-B14F-4D97-AF65-F5344CB8AC3E}">
        <p14:creationId xmlns:p14="http://schemas.microsoft.com/office/powerpoint/2010/main" val="7124566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24128" y="585216"/>
            <a:ext cx="9720072" cy="1499616"/>
          </a:xfrm>
        </p:spPr>
        <p:txBody>
          <a:bodyPr/>
          <a:lstStyle/>
          <a:p>
            <a:r>
              <a:rPr lang="en-US"/>
              <a:t>Click to edit Master title style</a:t>
            </a:r>
            <a:endParaRPr lang="en-US" dirty="0"/>
          </a:p>
        </p:txBody>
      </p:sp>
      <p:sp>
        <p:nvSpPr>
          <p:cNvPr id="3" name="Text Placeholder 2"/>
          <p:cNvSpPr>
            <a:spLocks noGrp="1"/>
          </p:cNvSpPr>
          <p:nvPr>
            <p:ph type="body" idx="1"/>
          </p:nvPr>
        </p:nvSpPr>
        <p:spPr>
          <a:xfrm>
            <a:off x="1024128" y="2179636"/>
            <a:ext cx="4754880" cy="822960"/>
          </a:xfrm>
        </p:spPr>
        <p:txBody>
          <a:bodyPr lIns="137160" rIns="137160" anchor="ctr">
            <a:normAutofit/>
          </a:bodyPr>
          <a:lstStyle>
            <a:lvl1pPr marL="0" indent="0">
              <a:spcBef>
                <a:spcPts val="0"/>
              </a:spcBef>
              <a:spcAft>
                <a:spcPts val="0"/>
              </a:spcAft>
              <a:buNone/>
              <a:defRPr sz="2300" b="0" cap="none" baseline="0">
                <a:solidFill>
                  <a:schemeClr val="accent2">
                    <a:lumMod val="75000"/>
                  </a:schemeClr>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24128" y="2967788"/>
            <a:ext cx="4754880" cy="3341572"/>
          </a:xfrm>
        </p:spPr>
        <p:txBody>
          <a:bodyPr lIns="45720" rIns="4572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989320" y="2179636"/>
            <a:ext cx="4754880" cy="822960"/>
          </a:xfrm>
        </p:spPr>
        <p:txBody>
          <a:bodyPr lIns="137160" rIns="137160" anchor="ctr">
            <a:normAutofit/>
          </a:bodyPr>
          <a:lstStyle>
            <a:lvl1pPr marL="0" indent="0">
              <a:spcBef>
                <a:spcPts val="0"/>
              </a:spcBef>
              <a:spcAft>
                <a:spcPts val="0"/>
              </a:spcAft>
              <a:buNone/>
              <a:defRPr lang="en-US" sz="2300" b="0" kern="1200" cap="none" baseline="0" dirty="0">
                <a:solidFill>
                  <a:schemeClr val="accent2">
                    <a:lumMod val="75000"/>
                  </a:schemeClr>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90000"/>
              </a:lnSpc>
              <a:spcBef>
                <a:spcPts val="1800"/>
              </a:spcBef>
              <a:buNone/>
            </a:pPr>
            <a:r>
              <a:rPr lang="en-US"/>
              <a:t>Click to edit Master text styles</a:t>
            </a:r>
          </a:p>
        </p:txBody>
      </p:sp>
      <p:sp>
        <p:nvSpPr>
          <p:cNvPr id="6" name="Content Placeholder 5"/>
          <p:cNvSpPr>
            <a:spLocks noGrp="1"/>
          </p:cNvSpPr>
          <p:nvPr>
            <p:ph sz="quarter" idx="4"/>
          </p:nvPr>
        </p:nvSpPr>
        <p:spPr>
          <a:xfrm>
            <a:off x="5989320" y="2967788"/>
            <a:ext cx="4754880" cy="3341572"/>
          </a:xfrm>
        </p:spPr>
        <p:txBody>
          <a:bodyPr lIns="45720" rIns="4572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C6783A42-222B-46AB-BC9A-7D2462DFAEA2}" type="datetime1">
              <a:rPr lang="en-GB" smtClean="0"/>
              <a:t>03/03/2025</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AB5DB950-79AE-4278-BD11-AE0FF09FF8CF}" type="slidenum">
              <a:rPr lang="en-GB" smtClean="0"/>
              <a:t>‹#›</a:t>
            </a:fld>
            <a:endParaRPr lang="en-GB"/>
          </a:p>
        </p:txBody>
      </p:sp>
    </p:spTree>
    <p:extLst>
      <p:ext uri="{BB962C8B-B14F-4D97-AF65-F5344CB8AC3E}">
        <p14:creationId xmlns:p14="http://schemas.microsoft.com/office/powerpoint/2010/main" val="39692580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97316160-CCD3-4697-8607-E0BDD814A3B9}" type="datetime1">
              <a:rPr lang="en-GB" smtClean="0"/>
              <a:t>03/03/2025</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AB5DB950-79AE-4278-BD11-AE0FF09FF8CF}" type="slidenum">
              <a:rPr lang="en-GB" smtClean="0"/>
              <a:t>‹#›</a:t>
            </a:fld>
            <a:endParaRPr lang="en-GB"/>
          </a:p>
        </p:txBody>
      </p:sp>
    </p:spTree>
    <p:extLst>
      <p:ext uri="{BB962C8B-B14F-4D97-AF65-F5344CB8AC3E}">
        <p14:creationId xmlns:p14="http://schemas.microsoft.com/office/powerpoint/2010/main" val="114274807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0F1B134-FD3E-4B11-958D-DA77893E5477}" type="datetime1">
              <a:rPr lang="en-GB" smtClean="0"/>
              <a:t>03/03/2025</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AB5DB950-79AE-4278-BD11-AE0FF09FF8CF}" type="slidenum">
              <a:rPr lang="en-GB" smtClean="0"/>
              <a:t>‹#›</a:t>
            </a:fld>
            <a:endParaRPr lang="en-GB"/>
          </a:p>
        </p:txBody>
      </p:sp>
    </p:spTree>
    <p:extLst>
      <p:ext uri="{BB962C8B-B14F-4D97-AF65-F5344CB8AC3E}">
        <p14:creationId xmlns:p14="http://schemas.microsoft.com/office/powerpoint/2010/main" val="4240241118"/>
      </p:ext>
    </p:extLst>
  </p:cSld>
  <p:clrMapOvr>
    <a:masterClrMapping/>
  </p:clrMapOvr>
  <p:extLst>
    <p:ext uri="{DCECCB84-F9BA-43D5-87BE-67443E8EF086}">
      <p15:sldGuideLst xmlns:p15="http://schemas.microsoft.com/office/powerpoint/2012/main"/>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Title 7"/>
          <p:cNvSpPr>
            <a:spLocks noGrp="1"/>
          </p:cNvSpPr>
          <p:nvPr>
            <p:ph type="title"/>
          </p:nvPr>
        </p:nvSpPr>
        <p:spPr>
          <a:xfrm>
            <a:off x="1024128" y="471509"/>
            <a:ext cx="4389120" cy="1737360"/>
          </a:xfrm>
        </p:spPr>
        <p:txBody>
          <a:bodyPr>
            <a:noAutofit/>
          </a:bodyPr>
          <a:lstStyle>
            <a:lvl1pPr>
              <a:lnSpc>
                <a:spcPct val="80000"/>
              </a:lnSpc>
              <a:defRPr sz="4000"/>
            </a:lvl1pPr>
          </a:lstStyle>
          <a:p>
            <a:r>
              <a:rPr lang="en-US"/>
              <a:t>Click to edit Master title style</a:t>
            </a:r>
            <a:endParaRPr lang="en-US" dirty="0"/>
          </a:p>
        </p:txBody>
      </p:sp>
      <p:sp>
        <p:nvSpPr>
          <p:cNvPr id="3" name="Content Placeholder 2"/>
          <p:cNvSpPr>
            <a:spLocks noGrp="1"/>
          </p:cNvSpPr>
          <p:nvPr>
            <p:ph idx="1"/>
          </p:nvPr>
        </p:nvSpPr>
        <p:spPr>
          <a:xfrm>
            <a:off x="5715000" y="822960"/>
            <a:ext cx="5678424" cy="5184648"/>
          </a:xfrm>
        </p:spPr>
        <p:txBody>
          <a:bodyPr/>
          <a:lstStyle>
            <a:lvl1pPr>
              <a:defRPr sz="2400"/>
            </a:lvl1pPr>
            <a:lvl2pPr>
              <a:defRPr sz="20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024128" y="2257506"/>
            <a:ext cx="4389120" cy="3762294"/>
          </a:xfrm>
        </p:spPr>
        <p:txBody>
          <a:bodyPr lIns="91440" rIns="91440">
            <a:normAutofit/>
          </a:bodyPr>
          <a:lstStyle>
            <a:lvl1pPr marL="0" indent="0">
              <a:lnSpc>
                <a:spcPct val="108000"/>
              </a:lnSpc>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3C847BEB-45A7-476E-AF1C-02B5C4A0B97B}" type="datetime1">
              <a:rPr lang="en-GB" smtClean="0"/>
              <a:t>03/03/2025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AB5DB950-79AE-4278-BD11-AE0FF09FF8CF}" type="slidenum">
              <a:rPr lang="en-GB" smtClean="0"/>
              <a:t>‹#›</a:t>
            </a:fld>
            <a:endParaRPr lang="en-GB"/>
          </a:p>
        </p:txBody>
      </p:sp>
    </p:spTree>
    <p:extLst>
      <p:ext uri="{BB962C8B-B14F-4D97-AF65-F5344CB8AC3E}">
        <p14:creationId xmlns:p14="http://schemas.microsoft.com/office/powerpoint/2010/main" val="17200520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4960138"/>
            <a:ext cx="7772400" cy="1463040"/>
          </a:xfrm>
        </p:spPr>
        <p:txBody>
          <a:bodyPr anchor="ctr">
            <a:normAutofit/>
          </a:bodyPr>
          <a:lstStyle>
            <a:lvl1pPr algn="r">
              <a:defRPr sz="5000" spc="200" baseline="0"/>
            </a:lvl1pPr>
          </a:lstStyle>
          <a:p>
            <a:r>
              <a:rPr lang="en-US"/>
              <a:t>Click to edit Master title style</a:t>
            </a:r>
            <a:endParaRPr lang="en-US" dirty="0"/>
          </a:p>
        </p:txBody>
      </p:sp>
      <p:sp>
        <p:nvSpPr>
          <p:cNvPr id="3" name="Picture Placeholder 2"/>
          <p:cNvSpPr>
            <a:spLocks noGrp="1" noChangeAspect="1"/>
          </p:cNvSpPr>
          <p:nvPr>
            <p:ph type="pic" idx="1"/>
          </p:nvPr>
        </p:nvSpPr>
        <p:spPr>
          <a:xfrm>
            <a:off x="0" y="-1"/>
            <a:ext cx="12188952" cy="4572000"/>
          </a:xfrm>
          <a:solidFill>
            <a:schemeClr val="accent2">
              <a:lumMod val="60000"/>
              <a:lumOff val="40000"/>
            </a:schemeClr>
          </a:solidFill>
        </p:spPr>
        <p:txBody>
          <a:bodyPr lIns="457200" tIns="365760" rIns="45720" bIns="4572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610600" y="4960138"/>
            <a:ext cx="3200400" cy="1463040"/>
          </a:xfrm>
        </p:spPr>
        <p:txBody>
          <a:bodyPr lIns="91440" rIns="91440" anchor="ctr">
            <a:normAutofit/>
          </a:bodyPr>
          <a:lstStyle>
            <a:lvl1pPr marL="0" indent="0">
              <a:lnSpc>
                <a:spcPct val="100000"/>
              </a:lnSpc>
              <a:spcBef>
                <a:spcPts val="0"/>
              </a:spcBef>
              <a:buNone/>
              <a:defRPr sz="1800">
                <a:solidFill>
                  <a:schemeClr val="tx1">
                    <a:lumMod val="90000"/>
                    <a:lumOff val="10000"/>
                  </a:schemeClr>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FDD81A6B-2989-42D3-98AF-C34BE5E68A83}" type="datetime1">
              <a:rPr lang="en-GB" smtClean="0"/>
              <a:t>03/03/2025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AB5DB950-79AE-4278-BD11-AE0FF09FF8CF}" type="slidenum">
              <a:rPr lang="en-GB" smtClean="0"/>
              <a:t>‹#›</a:t>
            </a:fld>
            <a:endParaRPr lang="en-GB"/>
          </a:p>
        </p:txBody>
      </p:sp>
      <p:cxnSp>
        <p:nvCxnSpPr>
          <p:cNvPr id="9" name="Straight Connector 8"/>
          <p:cNvCxnSpPr/>
          <p:nvPr/>
        </p:nvCxnSpPr>
        <p:spPr>
          <a:xfrm flipV="1">
            <a:off x="8386842" y="5264106"/>
            <a:ext cx="0" cy="914400"/>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059215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24128" y="585216"/>
            <a:ext cx="9720072" cy="1499616"/>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24128" y="2286000"/>
            <a:ext cx="9720071" cy="4023360"/>
          </a:xfrm>
          <a:prstGeom prst="rect">
            <a:avLst/>
          </a:prstGeom>
        </p:spPr>
        <p:txBody>
          <a:bodyPr vert="horz" lIns="45720" tIns="45720" rIns="4572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24128" y="6470704"/>
            <a:ext cx="2154142" cy="274320"/>
          </a:xfrm>
          <a:prstGeom prst="rect">
            <a:avLst/>
          </a:prstGeom>
        </p:spPr>
        <p:txBody>
          <a:bodyPr vert="horz" lIns="91440" tIns="45720" rIns="91440" bIns="45720" rtlCol="0" anchor="ctr"/>
          <a:lstStyle>
            <a:lvl1pPr algn="l">
              <a:defRPr sz="1000">
                <a:solidFill>
                  <a:schemeClr val="tx1">
                    <a:lumMod val="90000"/>
                    <a:lumOff val="10000"/>
                  </a:schemeClr>
                </a:solidFill>
                <a:latin typeface="+mj-lt"/>
              </a:defRPr>
            </a:lvl1pPr>
          </a:lstStyle>
          <a:p>
            <a:fld id="{994B0181-CAFA-4ECB-85A8-951E9A84C66C}" type="datetime1">
              <a:rPr lang="en-GB" smtClean="0"/>
              <a:t>03/03/2025</a:t>
            </a:fld>
            <a:endParaRPr lang="en-GB"/>
          </a:p>
        </p:txBody>
      </p:sp>
      <p:sp>
        <p:nvSpPr>
          <p:cNvPr id="5" name="Footer Placeholder 4"/>
          <p:cNvSpPr>
            <a:spLocks noGrp="1"/>
          </p:cNvSpPr>
          <p:nvPr>
            <p:ph type="ftr" sz="quarter" idx="3"/>
          </p:nvPr>
        </p:nvSpPr>
        <p:spPr>
          <a:xfrm>
            <a:off x="4842932" y="6470704"/>
            <a:ext cx="5901458" cy="274320"/>
          </a:xfrm>
          <a:prstGeom prst="rect">
            <a:avLst/>
          </a:prstGeom>
        </p:spPr>
        <p:txBody>
          <a:bodyPr vert="horz" lIns="91440" tIns="45720" rIns="91440" bIns="45720" rtlCol="0" anchor="ctr"/>
          <a:lstStyle>
            <a:lvl1pPr algn="r">
              <a:defRPr sz="1000" cap="all" baseline="0">
                <a:solidFill>
                  <a:schemeClr val="tx1">
                    <a:lumMod val="90000"/>
                    <a:lumOff val="10000"/>
                  </a:schemeClr>
                </a:solidFill>
                <a:latin typeface="+mj-lt"/>
              </a:defRPr>
            </a:lvl1pPr>
          </a:lstStyle>
          <a:p>
            <a:endParaRPr lang="en-GB"/>
          </a:p>
        </p:txBody>
      </p:sp>
      <p:sp>
        <p:nvSpPr>
          <p:cNvPr id="6" name="Slide Number Placeholder 5"/>
          <p:cNvSpPr>
            <a:spLocks noGrp="1"/>
          </p:cNvSpPr>
          <p:nvPr>
            <p:ph type="sldNum" sz="quarter" idx="4"/>
          </p:nvPr>
        </p:nvSpPr>
        <p:spPr>
          <a:xfrm>
            <a:off x="10837334" y="6470704"/>
            <a:ext cx="973666" cy="274320"/>
          </a:xfrm>
          <a:prstGeom prst="rect">
            <a:avLst/>
          </a:prstGeom>
        </p:spPr>
        <p:txBody>
          <a:bodyPr vert="horz" lIns="91440" tIns="45720" rIns="91440" bIns="45720" rtlCol="0" anchor="ctr"/>
          <a:lstStyle>
            <a:lvl1pPr algn="l">
              <a:defRPr sz="1000">
                <a:solidFill>
                  <a:schemeClr val="tx1">
                    <a:lumMod val="90000"/>
                    <a:lumOff val="10000"/>
                  </a:schemeClr>
                </a:solidFill>
                <a:latin typeface="+mj-lt"/>
              </a:defRPr>
            </a:lvl1pPr>
          </a:lstStyle>
          <a:p>
            <a:fld id="{AB5DB950-79AE-4278-BD11-AE0FF09FF8CF}" type="slidenum">
              <a:rPr lang="en-GB" smtClean="0"/>
              <a:t>‹#›</a:t>
            </a:fld>
            <a:endParaRPr lang="en-GB"/>
          </a:p>
        </p:txBody>
      </p:sp>
      <p:cxnSp>
        <p:nvCxnSpPr>
          <p:cNvPr id="7" name="Straight Connector 6"/>
          <p:cNvCxnSpPr/>
          <p:nvPr/>
        </p:nvCxnSpPr>
        <p:spPr>
          <a:xfrm flipV="1">
            <a:off x="762000" y="826324"/>
            <a:ext cx="0" cy="914400"/>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812644816"/>
      </p:ext>
    </p:extLst>
  </p:cSld>
  <p:clrMap bg1="lt1" tx1="dk1" bg2="lt2" tx2="dk2" accent1="accent1" accent2="accent2" accent3="accent3" accent4="accent4" accent5="accent5" accent6="accent6" hlink="hlink" folHlink="folHlink"/>
  <p:sldLayoutIdLst>
    <p:sldLayoutId id="2147484044" r:id="rId1"/>
    <p:sldLayoutId id="2147484045" r:id="rId2"/>
    <p:sldLayoutId id="2147484046" r:id="rId3"/>
    <p:sldLayoutId id="2147484047" r:id="rId4"/>
    <p:sldLayoutId id="2147484048" r:id="rId5"/>
    <p:sldLayoutId id="2147484049" r:id="rId6"/>
    <p:sldLayoutId id="2147484050" r:id="rId7"/>
    <p:sldLayoutId id="2147484051" r:id="rId8"/>
    <p:sldLayoutId id="2147484052" r:id="rId9"/>
    <p:sldLayoutId id="2147484053" r:id="rId10"/>
    <p:sldLayoutId id="2147484054" r:id="rId11"/>
  </p:sldLayoutIdLst>
  <p:hf hdr="0" ftr="0" dt="0"/>
  <p:txStyles>
    <p:titleStyle>
      <a:lvl1pPr algn="l" defTabSz="914400" rtl="0" eaLnBrk="1" latinLnBrk="0" hangingPunct="1">
        <a:lnSpc>
          <a:spcPct val="80000"/>
        </a:lnSpc>
        <a:spcBef>
          <a:spcPct val="0"/>
        </a:spcBef>
        <a:buNone/>
        <a:defRPr sz="5000" kern="1200" cap="all" spc="100" baseline="0">
          <a:solidFill>
            <a:schemeClr val="tx1">
              <a:lumMod val="90000"/>
              <a:lumOff val="10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2"/>
        </a:buClr>
        <a:buSzPct val="100000"/>
        <a:buFont typeface="Tw Cen MT" panose="020B0602020104020603" pitchFamily="34" charset="0"/>
        <a:buChar char=" "/>
        <a:defRPr sz="2200" kern="1200">
          <a:solidFill>
            <a:schemeClr val="tx1"/>
          </a:solidFill>
          <a:latin typeface="+mn-lt"/>
          <a:ea typeface="+mn-ea"/>
          <a:cs typeface="+mn-cs"/>
        </a:defRPr>
      </a:lvl1pPr>
      <a:lvl2pPr marL="265176" indent="-137160" algn="l" defTabSz="914400" rtl="0" eaLnBrk="1" latinLnBrk="0" hangingPunct="1">
        <a:lnSpc>
          <a:spcPct val="90000"/>
        </a:lnSpc>
        <a:spcBef>
          <a:spcPts val="200"/>
        </a:spcBef>
        <a:spcAft>
          <a:spcPts val="400"/>
        </a:spcAft>
        <a:buClr>
          <a:schemeClr val="accent2"/>
        </a:buClr>
        <a:buFont typeface="Wingdings 3" pitchFamily="18" charset="2"/>
        <a:buChar char=""/>
        <a:defRPr sz="1800" kern="1200">
          <a:solidFill>
            <a:schemeClr val="tx1"/>
          </a:solidFill>
          <a:latin typeface="+mn-lt"/>
          <a:ea typeface="+mn-ea"/>
          <a:cs typeface="+mn-cs"/>
        </a:defRPr>
      </a:lvl2pPr>
      <a:lvl3pPr marL="448056"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3pPr>
      <a:lvl4pPr marL="594360"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4pPr>
      <a:lvl5pPr marL="777240"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xml"/><Relationship Id="rId1" Type="http://schemas.openxmlformats.org/officeDocument/2006/relationships/slideLayout" Target="../slideLayouts/slideLayout5.xml"/><Relationship Id="rId5" Type="http://schemas.openxmlformats.org/officeDocument/2006/relationships/image" Target="../media/image7.svg"/><Relationship Id="rId4" Type="http://schemas.openxmlformats.org/officeDocument/2006/relationships/image" Target="../media/image6.png"/></Relationships>
</file>

<file path=ppt/slides/_rels/slide4.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4.xml"/><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5.xml"/><Relationship Id="rId1" Type="http://schemas.openxmlformats.org/officeDocument/2006/relationships/slideLayout" Target="../slideLayouts/slideLayout5.xml"/><Relationship Id="rId5" Type="http://schemas.openxmlformats.org/officeDocument/2006/relationships/image" Target="../media/image7.svg"/><Relationship Id="rId4" Type="http://schemas.openxmlformats.org/officeDocument/2006/relationships/image" Target="../media/image6.png"/></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6.xml"/><Relationship Id="rId1" Type="http://schemas.openxmlformats.org/officeDocument/2006/relationships/slideLayout" Target="../slideLayouts/slideLayout5.xml"/><Relationship Id="rId5" Type="http://schemas.openxmlformats.org/officeDocument/2006/relationships/image" Target="../media/image7.svg"/><Relationship Id="rId4" Type="http://schemas.openxmlformats.org/officeDocument/2006/relationships/image" Target="../media/image6.png"/></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7.xml"/><Relationship Id="rId1" Type="http://schemas.openxmlformats.org/officeDocument/2006/relationships/slideLayout" Target="../slideLayouts/slideLayout5.xml"/><Relationship Id="rId5" Type="http://schemas.openxmlformats.org/officeDocument/2006/relationships/image" Target="../media/image7.svg"/><Relationship Id="rId4" Type="http://schemas.openxmlformats.org/officeDocument/2006/relationships/image" Target="../media/image6.png"/></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9.xml"/><Relationship Id="rId1" Type="http://schemas.openxmlformats.org/officeDocument/2006/relationships/slideLayout" Target="../slideLayouts/slideLayout1.xml"/><Relationship Id="rId4"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le 10">
            <a:extLst>
              <a:ext uri="{FF2B5EF4-FFF2-40B4-BE49-F238E27FC236}">
                <a16:creationId xmlns:a16="http://schemas.microsoft.com/office/drawing/2014/main" id="{62166A92-F051-FDAA-EAC0-4987DBC12334}"/>
              </a:ext>
            </a:extLst>
          </p:cNvPr>
          <p:cNvSpPr txBox="1">
            <a:spLocks noGrp="1"/>
          </p:cNvSpPr>
          <p:nvPr>
            <p:ph type="title" idx="4294967295"/>
          </p:nvPr>
        </p:nvSpPr>
        <p:spPr>
          <a:xfrm>
            <a:off x="381000" y="1521760"/>
            <a:ext cx="11654232" cy="1323439"/>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4000" b="0" i="0" u="none" strike="noStrike" kern="1200" cap="none" spc="-45" normalizeH="0" baseline="0" noProof="0" dirty="0">
                <a:ln>
                  <a:noFill/>
                </a:ln>
                <a:solidFill>
                  <a:srgbClr val="000000"/>
                </a:solidFill>
                <a:effectLst/>
                <a:uLnTx/>
                <a:uFillTx/>
                <a:latin typeface="Calibri" panose="020F0502020204030204" pitchFamily="34" charset="0"/>
                <a:ea typeface="IBM Plex Sans Bold"/>
                <a:cs typeface="Calibri" panose="020F0502020204030204" pitchFamily="34" charset="0"/>
                <a:sym typeface="IBM Plex Sans Bold"/>
              </a:rPr>
              <a:t>Psychological adjustment and educational support: </a:t>
            </a: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4000" b="0" i="0" u="none" strike="noStrike" kern="1200" cap="none" spc="-45" normalizeH="0" baseline="0" noProof="0" dirty="0">
                <a:ln>
                  <a:noFill/>
                </a:ln>
                <a:solidFill>
                  <a:srgbClr val="000000"/>
                </a:solidFill>
                <a:effectLst/>
                <a:uLnTx/>
                <a:uFillTx/>
                <a:latin typeface="Calibri" panose="020F0502020204030204" pitchFamily="34" charset="0"/>
                <a:ea typeface="IBM Plex Sans Bold"/>
                <a:cs typeface="Calibri" panose="020F0502020204030204" pitchFamily="34" charset="0"/>
                <a:sym typeface="IBM Plex Sans Bold"/>
              </a:rPr>
              <a:t>Experiences of students with dyslexia in higher education</a:t>
            </a:r>
          </a:p>
        </p:txBody>
      </p:sp>
      <p:sp>
        <p:nvSpPr>
          <p:cNvPr id="12" name="TextBox 11">
            <a:extLst>
              <a:ext uri="{FF2B5EF4-FFF2-40B4-BE49-F238E27FC236}">
                <a16:creationId xmlns:a16="http://schemas.microsoft.com/office/drawing/2014/main" id="{C9AF4BB5-3F05-F7E1-A811-5E839BD09740}"/>
              </a:ext>
            </a:extLst>
          </p:cNvPr>
          <p:cNvSpPr txBox="1"/>
          <p:nvPr/>
        </p:nvSpPr>
        <p:spPr>
          <a:xfrm>
            <a:off x="268884" y="3561665"/>
            <a:ext cx="11654232" cy="861774"/>
          </a:xfrm>
          <a:prstGeom prst="rect">
            <a:avLst/>
          </a:prstGeom>
          <a:noFill/>
        </p:spPr>
        <p:txBody>
          <a:bodyPr wrap="square" rtlCol="0">
            <a:spAutoFit/>
          </a:bodyPr>
          <a:lstStyle/>
          <a:p>
            <a:pPr algn="ctr"/>
            <a:r>
              <a:rPr lang="en-US" sz="2500" spc="-45" dirty="0">
                <a:solidFill>
                  <a:srgbClr val="000000"/>
                </a:solidFill>
                <a:latin typeface="Calibri" panose="020F0502020204030204" pitchFamily="34" charset="0"/>
                <a:ea typeface="IBM Plex Sans Bold"/>
                <a:cs typeface="Calibri" panose="020F0502020204030204" pitchFamily="34" charset="0"/>
                <a:sym typeface="IBM Plex Sans Bold"/>
              </a:rPr>
              <a:t>Casey Cowan, Kiana Carragher, Caoimhe O’Malley, Ciara Egan </a:t>
            </a:r>
          </a:p>
          <a:p>
            <a:pPr algn="ctr"/>
            <a:endParaRPr lang="en-GB" sz="2500" dirty="0">
              <a:latin typeface="Calibri" panose="020F0502020204030204" pitchFamily="34" charset="0"/>
              <a:cs typeface="Calibri" panose="020F0502020204030204" pitchFamily="34" charset="0"/>
            </a:endParaRPr>
          </a:p>
        </p:txBody>
      </p:sp>
      <p:sp>
        <p:nvSpPr>
          <p:cNvPr id="4" name="TextBox 3">
            <a:extLst>
              <a:ext uri="{FF2B5EF4-FFF2-40B4-BE49-F238E27FC236}">
                <a16:creationId xmlns:a16="http://schemas.microsoft.com/office/drawing/2014/main" id="{4654A28B-6788-04EA-CE1A-4C3642A3B475}"/>
              </a:ext>
            </a:extLst>
          </p:cNvPr>
          <p:cNvSpPr txBox="1"/>
          <p:nvPr/>
        </p:nvSpPr>
        <p:spPr>
          <a:xfrm>
            <a:off x="268884" y="5008082"/>
            <a:ext cx="7848600" cy="1246495"/>
          </a:xfrm>
          <a:prstGeom prst="rect">
            <a:avLst/>
          </a:prstGeom>
          <a:noFill/>
        </p:spPr>
        <p:txBody>
          <a:bodyPr wrap="square" rtlCol="0">
            <a:spAutoFit/>
          </a:bodyPr>
          <a:lstStyle/>
          <a:p>
            <a:r>
              <a:rPr lang="en-GB" sz="2500" dirty="0"/>
              <a:t>Dr Ciara Egan</a:t>
            </a:r>
          </a:p>
          <a:p>
            <a:r>
              <a:rPr lang="en-GB" sz="2500" dirty="0"/>
              <a:t>School of Psychology, University of Galway</a:t>
            </a:r>
          </a:p>
          <a:p>
            <a:r>
              <a:rPr lang="en-GB" sz="2500" dirty="0">
                <a:solidFill>
                  <a:srgbClr val="B01E62"/>
                </a:solidFill>
              </a:rPr>
              <a:t>Email:</a:t>
            </a:r>
            <a:r>
              <a:rPr lang="en-GB" sz="2500" dirty="0"/>
              <a:t> ciara.egan@universityofgalway.ie</a:t>
            </a:r>
          </a:p>
        </p:txBody>
      </p:sp>
      <p:sp>
        <p:nvSpPr>
          <p:cNvPr id="7" name="Freeform 3" descr="University of Galway logo">
            <a:extLst>
              <a:ext uri="{FF2B5EF4-FFF2-40B4-BE49-F238E27FC236}">
                <a16:creationId xmlns:a16="http://schemas.microsoft.com/office/drawing/2014/main" id="{76E63033-1970-AF2A-AE99-CCCDCF2BFB00}"/>
              </a:ext>
            </a:extLst>
          </p:cNvPr>
          <p:cNvSpPr>
            <a:spLocks noChangeAspect="1"/>
          </p:cNvSpPr>
          <p:nvPr/>
        </p:nvSpPr>
        <p:spPr>
          <a:xfrm>
            <a:off x="7576853" y="4674520"/>
            <a:ext cx="4615147" cy="1280703"/>
          </a:xfrm>
          <a:custGeom>
            <a:avLst/>
            <a:gdLst/>
            <a:ahLst/>
            <a:cxnLst/>
            <a:rect l="l" t="t" r="r" b="b"/>
            <a:pathLst>
              <a:path w="6674937" h="1852295">
                <a:moveTo>
                  <a:pt x="0" y="0"/>
                </a:moveTo>
                <a:lnTo>
                  <a:pt x="6674937" y="0"/>
                </a:lnTo>
                <a:lnTo>
                  <a:pt x="6674937" y="1852295"/>
                </a:lnTo>
                <a:lnTo>
                  <a:pt x="0" y="1852295"/>
                </a:lnTo>
                <a:lnTo>
                  <a:pt x="0" y="0"/>
                </a:lnTo>
                <a:close/>
              </a:path>
            </a:pathLst>
          </a:custGeom>
          <a:blipFill>
            <a:blip r:embed="rId3"/>
            <a:stretch>
              <a:fillRect/>
            </a:stretch>
          </a:blipFill>
        </p:spPr>
        <p:txBody>
          <a:bodyPr/>
          <a:lstStyle/>
          <a:p>
            <a:endParaRPr lang="en-GB"/>
          </a:p>
        </p:txBody>
      </p:sp>
      <p:sp>
        <p:nvSpPr>
          <p:cNvPr id="8" name="Freeform 28" descr="Dyslexia Ireland Logo">
            <a:extLst>
              <a:ext uri="{FF2B5EF4-FFF2-40B4-BE49-F238E27FC236}">
                <a16:creationId xmlns:a16="http://schemas.microsoft.com/office/drawing/2014/main" id="{1B9F380B-B9A9-12B5-7B33-B207B79EADEC}"/>
              </a:ext>
            </a:extLst>
          </p:cNvPr>
          <p:cNvSpPr>
            <a:spLocks noChangeAspect="1"/>
          </p:cNvSpPr>
          <p:nvPr/>
        </p:nvSpPr>
        <p:spPr>
          <a:xfrm>
            <a:off x="7733619" y="5884796"/>
            <a:ext cx="4301613" cy="630603"/>
          </a:xfrm>
          <a:custGeom>
            <a:avLst/>
            <a:gdLst/>
            <a:ahLst/>
            <a:cxnLst/>
            <a:rect l="l" t="t" r="r" b="b"/>
            <a:pathLst>
              <a:path w="6674937" h="978525">
                <a:moveTo>
                  <a:pt x="0" y="0"/>
                </a:moveTo>
                <a:lnTo>
                  <a:pt x="6674937" y="0"/>
                </a:lnTo>
                <a:lnTo>
                  <a:pt x="6674937" y="978525"/>
                </a:lnTo>
                <a:lnTo>
                  <a:pt x="0" y="978525"/>
                </a:lnTo>
                <a:lnTo>
                  <a:pt x="0" y="0"/>
                </a:lnTo>
                <a:close/>
              </a:path>
            </a:pathLst>
          </a:custGeom>
          <a:blipFill>
            <a:blip r:embed="rId4"/>
            <a:stretch>
              <a:fillRect/>
            </a:stretch>
          </a:blipFill>
        </p:spPr>
        <p:txBody>
          <a:bodyPr/>
          <a:lstStyle/>
          <a:p>
            <a:endParaRPr lang="en-GB"/>
          </a:p>
        </p:txBody>
      </p:sp>
      <p:sp>
        <p:nvSpPr>
          <p:cNvPr id="13" name="TextBox 12">
            <a:extLst>
              <a:ext uri="{FF2B5EF4-FFF2-40B4-BE49-F238E27FC236}">
                <a16:creationId xmlns:a16="http://schemas.microsoft.com/office/drawing/2014/main" id="{E4BB4E33-F46C-2CE7-6252-82EFF89AC409}"/>
              </a:ext>
            </a:extLst>
          </p:cNvPr>
          <p:cNvSpPr txBox="1"/>
          <p:nvPr/>
        </p:nvSpPr>
        <p:spPr>
          <a:xfrm>
            <a:off x="0" y="6515399"/>
            <a:ext cx="11919703" cy="338554"/>
          </a:xfrm>
          <a:prstGeom prst="rect">
            <a:avLst/>
          </a:prstGeom>
          <a:noFill/>
        </p:spPr>
        <p:txBody>
          <a:bodyPr wrap="square" rtlCol="0">
            <a:spAutoFit/>
          </a:bodyPr>
          <a:lstStyle/>
          <a:p>
            <a:r>
              <a:rPr lang="en-GB" sz="1600" dirty="0">
                <a:solidFill>
                  <a:srgbClr val="000000"/>
                </a:solidFill>
                <a:latin typeface="Calibri" panose="020F0502020204030204" pitchFamily="34" charset="0"/>
                <a:cs typeface="Calibri" panose="020F0502020204030204" pitchFamily="34" charset="0"/>
              </a:rPr>
              <a:t>Funding from t</a:t>
            </a:r>
            <a:r>
              <a:rPr lang="en-GB" sz="1600" b="0" i="0" dirty="0">
                <a:solidFill>
                  <a:srgbClr val="000000"/>
                </a:solidFill>
                <a:effectLst/>
                <a:latin typeface="Calibri" panose="020F0502020204030204" pitchFamily="34" charset="0"/>
                <a:cs typeface="Calibri" panose="020F0502020204030204" pitchFamily="34" charset="0"/>
              </a:rPr>
              <a:t>he University of Galway College of Arts Social Sciences, &amp; Celtic Studies Strategic Research Development Scheme </a:t>
            </a:r>
            <a:endParaRPr lang="en-GB" sz="16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17445188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F3C1495-1954-C815-B6DD-32BE18BA319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050F429-4BCA-A37E-F98B-0B47D15995CB}"/>
              </a:ext>
            </a:extLst>
          </p:cNvPr>
          <p:cNvSpPr>
            <a:spLocks noGrp="1"/>
          </p:cNvSpPr>
          <p:nvPr>
            <p:ph type="title"/>
          </p:nvPr>
        </p:nvSpPr>
        <p:spPr/>
        <p:txBody>
          <a:bodyPr/>
          <a:lstStyle/>
          <a:p>
            <a:r>
              <a:rPr lang="en-GB" cap="none" spc="0" dirty="0">
                <a:solidFill>
                  <a:srgbClr val="2E2B21"/>
                </a:solidFill>
                <a:latin typeface="Calibri" panose="020F0502020204030204" pitchFamily="34" charset="0"/>
                <a:ea typeface="+mn-ea"/>
                <a:cs typeface="Calibri" panose="020F0502020204030204" pitchFamily="34" charset="0"/>
              </a:rPr>
              <a:t>Background</a:t>
            </a:r>
            <a:endParaRPr lang="en-GB" dirty="0">
              <a:latin typeface="Calibri" panose="020F0502020204030204" pitchFamily="34" charset="0"/>
              <a:cs typeface="Calibri" panose="020F0502020204030204" pitchFamily="34" charset="0"/>
            </a:endParaRPr>
          </a:p>
        </p:txBody>
      </p:sp>
      <p:sp>
        <p:nvSpPr>
          <p:cNvPr id="3" name="Content Placeholder 2">
            <a:extLst>
              <a:ext uri="{FF2B5EF4-FFF2-40B4-BE49-F238E27FC236}">
                <a16:creationId xmlns:a16="http://schemas.microsoft.com/office/drawing/2014/main" id="{E5DE0F27-3FBD-D999-8E60-E7CEA8F09C91}"/>
              </a:ext>
            </a:extLst>
          </p:cNvPr>
          <p:cNvSpPr>
            <a:spLocks noGrp="1"/>
          </p:cNvSpPr>
          <p:nvPr>
            <p:ph idx="1"/>
          </p:nvPr>
        </p:nvSpPr>
        <p:spPr>
          <a:xfrm>
            <a:off x="1024128" y="2084832"/>
            <a:ext cx="10818827" cy="4773168"/>
          </a:xfrm>
        </p:spPr>
        <p:txBody>
          <a:bodyPr>
            <a:normAutofit/>
          </a:bodyPr>
          <a:lstStyle/>
          <a:p>
            <a:pPr>
              <a:buFont typeface="Arial" panose="020B0604020202020204" pitchFamily="34" charset="0"/>
              <a:buChar char="•"/>
            </a:pPr>
            <a:r>
              <a:rPr lang="en-GB" sz="2100" dirty="0">
                <a:solidFill>
                  <a:srgbClr val="070705"/>
                </a:solidFill>
                <a:latin typeface="Calibri" panose="020F0502020204030204" pitchFamily="34" charset="0"/>
                <a:cs typeface="Calibri" panose="020F0502020204030204" pitchFamily="34" charset="0"/>
              </a:rPr>
              <a:t> Adults with dyslexia report difficulties with reading speed, written expression/structure, and time-management</a:t>
            </a:r>
          </a:p>
          <a:p>
            <a:pPr>
              <a:buFont typeface="Arial" panose="020B0604020202020204" pitchFamily="34" charset="0"/>
              <a:buChar char="•"/>
            </a:pPr>
            <a:endParaRPr lang="en-GB" sz="2100" dirty="0">
              <a:solidFill>
                <a:srgbClr val="070705"/>
              </a:solidFill>
              <a:latin typeface="Calibri" panose="020F0502020204030204" pitchFamily="34" charset="0"/>
              <a:cs typeface="Calibri" panose="020F0502020204030204" pitchFamily="34" charset="0"/>
            </a:endParaRPr>
          </a:p>
          <a:p>
            <a:pPr>
              <a:buFont typeface="Arial" panose="020B0604020202020204" pitchFamily="34" charset="0"/>
              <a:buChar char="•"/>
            </a:pPr>
            <a:r>
              <a:rPr lang="en-GB" sz="2100" dirty="0">
                <a:solidFill>
                  <a:srgbClr val="070705"/>
                </a:solidFill>
                <a:latin typeface="Calibri" panose="020F0502020204030204" pitchFamily="34" charset="0"/>
                <a:cs typeface="Calibri" panose="020F0502020204030204" pitchFamily="34" charset="0"/>
              </a:rPr>
              <a:t> The high literacy and time-management demands involved in moving from secondary school to further/higher education can cause barriers to adequate learning opportunities for these students</a:t>
            </a:r>
          </a:p>
          <a:p>
            <a:pPr>
              <a:buFont typeface="Arial" panose="020B0604020202020204" pitchFamily="34" charset="0"/>
              <a:buChar char="•"/>
            </a:pPr>
            <a:endParaRPr lang="en-GB" sz="2100" dirty="0">
              <a:solidFill>
                <a:srgbClr val="070705"/>
              </a:solidFill>
              <a:latin typeface="Calibri" panose="020F0502020204030204" pitchFamily="34" charset="0"/>
              <a:cs typeface="Calibri" panose="020F0502020204030204" pitchFamily="34" charset="0"/>
            </a:endParaRPr>
          </a:p>
          <a:p>
            <a:pPr>
              <a:buFont typeface="Arial" panose="020B0604020202020204" pitchFamily="34" charset="0"/>
              <a:buChar char="•"/>
            </a:pPr>
            <a:r>
              <a:rPr lang="en-GB" sz="2100" dirty="0">
                <a:solidFill>
                  <a:srgbClr val="070705"/>
                </a:solidFill>
                <a:latin typeface="Calibri" panose="020F0502020204030204" pitchFamily="34" charset="0"/>
                <a:cs typeface="Calibri" panose="020F0502020204030204" pitchFamily="34" charset="0"/>
              </a:rPr>
              <a:t> Higher Education Institutions (HEIs) provide an array of supports for students with dyslexia, including exam support and resources being available ahead of time</a:t>
            </a:r>
          </a:p>
          <a:p>
            <a:pPr>
              <a:buFont typeface="Arial" panose="020B0604020202020204" pitchFamily="34" charset="0"/>
              <a:buChar char="•"/>
            </a:pPr>
            <a:endParaRPr lang="en-GB" sz="2100" dirty="0">
              <a:solidFill>
                <a:srgbClr val="070705"/>
              </a:solidFill>
              <a:latin typeface="Calibri" panose="020F0502020204030204" pitchFamily="34" charset="0"/>
              <a:cs typeface="Calibri" panose="020F0502020204030204" pitchFamily="34" charset="0"/>
            </a:endParaRPr>
          </a:p>
          <a:p>
            <a:pPr>
              <a:buFont typeface="Arial" panose="020B0604020202020204" pitchFamily="34" charset="0"/>
              <a:buChar char="•"/>
            </a:pPr>
            <a:r>
              <a:rPr lang="en-GB" sz="2100" dirty="0">
                <a:solidFill>
                  <a:srgbClr val="070705"/>
                </a:solidFill>
                <a:latin typeface="Calibri" panose="020F0502020204030204" pitchFamily="34" charset="0"/>
                <a:cs typeface="Calibri" panose="020F0502020204030204" pitchFamily="34" charset="0"/>
              </a:rPr>
              <a:t> However research has suggested that availability of these is variable, and some these supports can be unhelpful or irrelevant (</a:t>
            </a:r>
            <a:r>
              <a:rPr lang="en-GB" sz="2100" dirty="0" err="1">
                <a:solidFill>
                  <a:srgbClr val="070705"/>
                </a:solidFill>
                <a:latin typeface="Calibri" panose="020F0502020204030204" pitchFamily="34" charset="0"/>
                <a:cs typeface="Calibri" panose="020F0502020204030204" pitchFamily="34" charset="0"/>
              </a:rPr>
              <a:t>Clouder</a:t>
            </a:r>
            <a:r>
              <a:rPr lang="en-GB" sz="2100" dirty="0">
                <a:solidFill>
                  <a:srgbClr val="070705"/>
                </a:solidFill>
                <a:latin typeface="Calibri" panose="020F0502020204030204" pitchFamily="34" charset="0"/>
                <a:cs typeface="Calibri" panose="020F0502020204030204" pitchFamily="34" charset="0"/>
              </a:rPr>
              <a:t> et al., 2020)</a:t>
            </a:r>
          </a:p>
          <a:p>
            <a:pPr lvl="1">
              <a:buFont typeface="Arial" panose="020B0604020202020204" pitchFamily="34" charset="0"/>
              <a:buChar char="•"/>
            </a:pPr>
            <a:endParaRPr lang="en-GB" sz="2100" dirty="0">
              <a:solidFill>
                <a:srgbClr val="070705"/>
              </a:solidFill>
              <a:latin typeface="Calibri" panose="020F0502020204030204" pitchFamily="34" charset="0"/>
              <a:cs typeface="Calibri" panose="020F0502020204030204" pitchFamily="34" charset="0"/>
            </a:endParaRPr>
          </a:p>
          <a:p>
            <a:pPr lvl="1">
              <a:buFont typeface="Arial" panose="020B0604020202020204" pitchFamily="34" charset="0"/>
              <a:buChar char="•"/>
            </a:pPr>
            <a:endParaRPr lang="en-GB" sz="2100" dirty="0">
              <a:solidFill>
                <a:srgbClr val="070705"/>
              </a:solidFill>
              <a:latin typeface="Calibri" panose="020F0502020204030204" pitchFamily="34" charset="0"/>
              <a:cs typeface="Calibri" panose="020F0502020204030204" pitchFamily="34" charset="0"/>
            </a:endParaRPr>
          </a:p>
          <a:p>
            <a:endParaRPr lang="en-GB" sz="2100" dirty="0">
              <a:solidFill>
                <a:srgbClr val="070705"/>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6123266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fade">
                                      <p:cBhvr>
                                        <p:cTn id="17" dur="500"/>
                                        <p:tgtEl>
                                          <p:spTgt spid="3">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
                                            <p:txEl>
                                              <p:pRg st="6" end="6"/>
                                            </p:txEl>
                                          </p:spTgt>
                                        </p:tgtEl>
                                        <p:attrNameLst>
                                          <p:attrName>style.visibility</p:attrName>
                                        </p:attrNameLst>
                                      </p:cBhvr>
                                      <p:to>
                                        <p:strVal val="visible"/>
                                      </p:to>
                                    </p:set>
                                    <p:animEffect transition="in" filter="fade">
                                      <p:cBhvr>
                                        <p:cTn id="22"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C8B68BE-EDB6-E234-F2A7-E6D2A1AAB65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CF7F3C3-8AED-D1E1-7294-A6849DD505A8}"/>
              </a:ext>
            </a:extLst>
          </p:cNvPr>
          <p:cNvSpPr>
            <a:spLocks noGrp="1"/>
          </p:cNvSpPr>
          <p:nvPr>
            <p:ph type="title"/>
          </p:nvPr>
        </p:nvSpPr>
        <p:spPr/>
        <p:txBody>
          <a:bodyPr/>
          <a:lstStyle/>
          <a:p>
            <a:r>
              <a:rPr lang="en-GB" cap="none" spc="0" dirty="0">
                <a:solidFill>
                  <a:srgbClr val="2E2B21"/>
                </a:solidFill>
                <a:latin typeface="Calibri" panose="020F0502020204030204" pitchFamily="34" charset="0"/>
                <a:ea typeface="+mn-ea"/>
                <a:cs typeface="Calibri" panose="020F0502020204030204" pitchFamily="34" charset="0"/>
              </a:rPr>
              <a:t>Methodology</a:t>
            </a:r>
            <a:endParaRPr lang="en-GB" dirty="0">
              <a:latin typeface="Calibri" panose="020F0502020204030204" pitchFamily="34" charset="0"/>
              <a:cs typeface="Calibri" panose="020F0502020204030204" pitchFamily="34" charset="0"/>
            </a:endParaRPr>
          </a:p>
        </p:txBody>
      </p:sp>
      <p:sp>
        <p:nvSpPr>
          <p:cNvPr id="6" name="Text Placeholder 5">
            <a:extLst>
              <a:ext uri="{FF2B5EF4-FFF2-40B4-BE49-F238E27FC236}">
                <a16:creationId xmlns:a16="http://schemas.microsoft.com/office/drawing/2014/main" id="{CF74CEA9-883F-1B0B-4705-0DF1C836B213}"/>
              </a:ext>
            </a:extLst>
          </p:cNvPr>
          <p:cNvSpPr>
            <a:spLocks noGrp="1"/>
          </p:cNvSpPr>
          <p:nvPr>
            <p:ph type="body" idx="1"/>
          </p:nvPr>
        </p:nvSpPr>
        <p:spPr>
          <a:xfrm>
            <a:off x="1024128" y="2001651"/>
            <a:ext cx="4754880" cy="822960"/>
          </a:xfrm>
        </p:spPr>
        <p:txBody>
          <a:bodyPr/>
          <a:lstStyle/>
          <a:p>
            <a:r>
              <a:rPr lang="en-GB" b="1" dirty="0">
                <a:latin typeface="Calibri" panose="020F0502020204030204" pitchFamily="34" charset="0"/>
                <a:cs typeface="Calibri" panose="020F0502020204030204" pitchFamily="34" charset="0"/>
              </a:rPr>
              <a:t>Interviews (our focus today)</a:t>
            </a:r>
          </a:p>
        </p:txBody>
      </p:sp>
      <p:sp>
        <p:nvSpPr>
          <p:cNvPr id="3" name="Content Placeholder 2">
            <a:extLst>
              <a:ext uri="{FF2B5EF4-FFF2-40B4-BE49-F238E27FC236}">
                <a16:creationId xmlns:a16="http://schemas.microsoft.com/office/drawing/2014/main" id="{3F98EC21-444C-2D07-D41B-7F1A045E0A04}"/>
              </a:ext>
            </a:extLst>
          </p:cNvPr>
          <p:cNvSpPr>
            <a:spLocks noGrp="1"/>
          </p:cNvSpPr>
          <p:nvPr>
            <p:ph sz="half" idx="2"/>
          </p:nvPr>
        </p:nvSpPr>
        <p:spPr>
          <a:xfrm>
            <a:off x="1024128" y="2789802"/>
            <a:ext cx="10804078" cy="3950211"/>
          </a:xfrm>
        </p:spPr>
        <p:txBody>
          <a:bodyPr>
            <a:normAutofit lnSpcReduction="10000"/>
          </a:bodyPr>
          <a:lstStyle/>
          <a:p>
            <a:pPr>
              <a:buFont typeface="Arial" panose="020B0604020202020204" pitchFamily="34" charset="0"/>
              <a:buChar char="•"/>
            </a:pPr>
            <a:r>
              <a:rPr lang="en-GB" sz="2200" dirty="0">
                <a:solidFill>
                  <a:srgbClr val="070705"/>
                </a:solidFill>
                <a:latin typeface="Calibri" panose="020F0502020204030204" pitchFamily="34" charset="0"/>
                <a:cs typeface="Calibri" panose="020F0502020204030204" pitchFamily="34" charset="0"/>
              </a:rPr>
              <a:t> 5 curren</a:t>
            </a:r>
            <a:r>
              <a:rPr lang="en-GB" dirty="0">
                <a:solidFill>
                  <a:srgbClr val="070705"/>
                </a:solidFill>
                <a:latin typeface="Calibri" panose="020F0502020204030204" pitchFamily="34" charset="0"/>
                <a:cs typeface="Calibri" panose="020F0502020204030204" pitchFamily="34" charset="0"/>
              </a:rPr>
              <a:t>t or recent students with dyslexia</a:t>
            </a:r>
          </a:p>
          <a:p>
            <a:pPr>
              <a:buFont typeface="Arial" panose="020B0604020202020204" pitchFamily="34" charset="0"/>
              <a:buChar char="•"/>
            </a:pPr>
            <a:endParaRPr lang="en-GB" sz="2200" dirty="0">
              <a:solidFill>
                <a:srgbClr val="070705"/>
              </a:solidFill>
              <a:latin typeface="Calibri" panose="020F0502020204030204" pitchFamily="34" charset="0"/>
              <a:cs typeface="Calibri" panose="020F0502020204030204" pitchFamily="34" charset="0"/>
            </a:endParaRPr>
          </a:p>
          <a:p>
            <a:pPr>
              <a:buFont typeface="Arial" panose="020B0604020202020204" pitchFamily="34" charset="0"/>
              <a:buChar char="•"/>
            </a:pPr>
            <a:r>
              <a:rPr lang="en-GB" sz="2200" dirty="0">
                <a:solidFill>
                  <a:srgbClr val="070705"/>
                </a:solidFill>
                <a:latin typeface="Calibri" panose="020F0502020204030204" pitchFamily="34" charset="0"/>
                <a:cs typeface="Calibri" panose="020F0502020204030204" pitchFamily="34" charset="0"/>
              </a:rPr>
              <a:t>One-to-one semi-structured interviews</a:t>
            </a:r>
          </a:p>
          <a:p>
            <a:pPr>
              <a:buFont typeface="Arial" panose="020B0604020202020204" pitchFamily="34" charset="0"/>
              <a:buChar char="•"/>
            </a:pPr>
            <a:endParaRPr lang="en-GB" sz="2200" dirty="0">
              <a:solidFill>
                <a:srgbClr val="070705"/>
              </a:solidFill>
              <a:latin typeface="Calibri" panose="020F0502020204030204" pitchFamily="34" charset="0"/>
              <a:cs typeface="Calibri" panose="020F0502020204030204" pitchFamily="34" charset="0"/>
            </a:endParaRPr>
          </a:p>
          <a:p>
            <a:pPr>
              <a:buFont typeface="Arial" panose="020B0604020202020204" pitchFamily="34" charset="0"/>
              <a:buChar char="•"/>
            </a:pPr>
            <a:r>
              <a:rPr lang="en-GB" sz="2200" dirty="0">
                <a:solidFill>
                  <a:srgbClr val="070705"/>
                </a:solidFill>
                <a:latin typeface="Calibri" panose="020F0502020204030204" pitchFamily="34" charset="0"/>
                <a:cs typeface="Calibri" panose="020F0502020204030204" pitchFamily="34" charset="0"/>
              </a:rPr>
              <a:t> Questions on:</a:t>
            </a:r>
          </a:p>
          <a:p>
            <a:pPr lvl="1">
              <a:buFont typeface="Arial" panose="020B0604020202020204" pitchFamily="34" charset="0"/>
              <a:buChar char="•"/>
            </a:pPr>
            <a:r>
              <a:rPr lang="en-GB" sz="2000" dirty="0">
                <a:solidFill>
                  <a:srgbClr val="070705"/>
                </a:solidFill>
                <a:latin typeface="Calibri" panose="020F0502020204030204" pitchFamily="34" charset="0"/>
                <a:cs typeface="Calibri" panose="020F0502020204030204" pitchFamily="34" charset="0"/>
              </a:rPr>
              <a:t>What supports were received at university</a:t>
            </a:r>
          </a:p>
          <a:p>
            <a:pPr lvl="1">
              <a:buFont typeface="Arial" panose="020B0604020202020204" pitchFamily="34" charset="0"/>
              <a:buChar char="•"/>
            </a:pPr>
            <a:r>
              <a:rPr lang="en-GB" sz="2000" dirty="0">
                <a:solidFill>
                  <a:srgbClr val="070705"/>
                </a:solidFill>
                <a:latin typeface="Calibri" panose="020F0502020204030204" pitchFamily="34" charset="0"/>
                <a:cs typeface="Calibri" panose="020F0502020204030204" pitchFamily="34" charset="0"/>
              </a:rPr>
              <a:t>Were these easy to access</a:t>
            </a:r>
          </a:p>
          <a:p>
            <a:pPr lvl="1">
              <a:buFont typeface="Arial" panose="020B0604020202020204" pitchFamily="34" charset="0"/>
              <a:buChar char="•"/>
            </a:pPr>
            <a:r>
              <a:rPr lang="en-GB" sz="2000" dirty="0">
                <a:solidFill>
                  <a:srgbClr val="070705"/>
                </a:solidFill>
                <a:latin typeface="Calibri" panose="020F0502020204030204" pitchFamily="34" charset="0"/>
                <a:cs typeface="Calibri" panose="020F0502020204030204" pitchFamily="34" charset="0"/>
              </a:rPr>
              <a:t>Were these sufficient / helpful</a:t>
            </a:r>
          </a:p>
          <a:p>
            <a:pPr lvl="1">
              <a:buFont typeface="Arial" panose="020B0604020202020204" pitchFamily="34" charset="0"/>
              <a:buChar char="•"/>
            </a:pPr>
            <a:r>
              <a:rPr lang="en-GB" sz="2000" dirty="0">
                <a:solidFill>
                  <a:srgbClr val="070705"/>
                </a:solidFill>
                <a:latin typeface="Calibri" panose="020F0502020204030204" pitchFamily="34" charset="0"/>
                <a:cs typeface="Calibri" panose="020F0502020204030204" pitchFamily="34" charset="0"/>
              </a:rPr>
              <a:t>What additional supports would be helpful</a:t>
            </a:r>
          </a:p>
          <a:p>
            <a:pPr lvl="1">
              <a:buFont typeface="Arial" panose="020B0604020202020204" pitchFamily="34" charset="0"/>
              <a:buChar char="•"/>
            </a:pPr>
            <a:r>
              <a:rPr lang="en-GB" sz="2000" dirty="0">
                <a:solidFill>
                  <a:srgbClr val="070705"/>
                </a:solidFill>
                <a:latin typeface="Calibri" panose="020F0502020204030204" pitchFamily="34" charset="0"/>
                <a:cs typeface="Calibri" panose="020F0502020204030204" pitchFamily="34" charset="0"/>
              </a:rPr>
              <a:t>What do you think we should ask on our survey</a:t>
            </a:r>
          </a:p>
          <a:p>
            <a:pPr lvl="1">
              <a:buFont typeface="Arial" panose="020B0604020202020204" pitchFamily="34" charset="0"/>
              <a:buChar char="•"/>
            </a:pPr>
            <a:endParaRPr lang="en-GB" sz="2000" dirty="0">
              <a:solidFill>
                <a:srgbClr val="070705"/>
              </a:solidFill>
              <a:latin typeface="Calibri" panose="020F0502020204030204" pitchFamily="34" charset="0"/>
              <a:cs typeface="Calibri" panose="020F0502020204030204" pitchFamily="34" charset="0"/>
            </a:endParaRPr>
          </a:p>
          <a:p>
            <a:pPr lvl="1">
              <a:buFont typeface="Arial" panose="020B0604020202020204" pitchFamily="34" charset="0"/>
              <a:buChar char="•"/>
            </a:pPr>
            <a:endParaRPr lang="en-GB" sz="2000" dirty="0">
              <a:solidFill>
                <a:srgbClr val="070705"/>
              </a:solidFill>
              <a:latin typeface="Calibri" panose="020F0502020204030204" pitchFamily="34" charset="0"/>
              <a:cs typeface="Calibri" panose="020F0502020204030204" pitchFamily="34" charset="0"/>
            </a:endParaRPr>
          </a:p>
          <a:p>
            <a:endParaRPr lang="en-GB" dirty="0">
              <a:solidFill>
                <a:srgbClr val="070705"/>
              </a:solidFill>
              <a:latin typeface="Calibri" panose="020F0502020204030204" pitchFamily="34" charset="0"/>
              <a:cs typeface="Calibri" panose="020F0502020204030204" pitchFamily="34" charset="0"/>
            </a:endParaRPr>
          </a:p>
        </p:txBody>
      </p:sp>
      <p:sp>
        <p:nvSpPr>
          <p:cNvPr id="9" name="Freeform 47">
            <a:extLst>
              <a:ext uri="{FF2B5EF4-FFF2-40B4-BE49-F238E27FC236}">
                <a16:creationId xmlns:a16="http://schemas.microsoft.com/office/drawing/2014/main" id="{59C7D2EE-C23B-0D3A-E87E-4CB9BBC892BD}"/>
              </a:ext>
              <a:ext uri="{C183D7F6-B498-43B3-948B-1728B52AA6E4}">
                <adec:decorative xmlns:adec="http://schemas.microsoft.com/office/drawing/2017/decorative" val="1"/>
              </a:ext>
            </a:extLst>
          </p:cNvPr>
          <p:cNvSpPr>
            <a:spLocks noChangeAspect="1"/>
          </p:cNvSpPr>
          <p:nvPr/>
        </p:nvSpPr>
        <p:spPr>
          <a:xfrm>
            <a:off x="7604599" y="1789361"/>
            <a:ext cx="1521125" cy="1445697"/>
          </a:xfrm>
          <a:custGeom>
            <a:avLst/>
            <a:gdLst/>
            <a:ahLst/>
            <a:cxnLst/>
            <a:rect l="l" t="t" r="r" b="b"/>
            <a:pathLst>
              <a:path w="3129496" h="2974314">
                <a:moveTo>
                  <a:pt x="0" y="0"/>
                </a:moveTo>
                <a:lnTo>
                  <a:pt x="3129496" y="0"/>
                </a:lnTo>
                <a:lnTo>
                  <a:pt x="3129496" y="2974315"/>
                </a:lnTo>
                <a:lnTo>
                  <a:pt x="0" y="2974315"/>
                </a:lnTo>
                <a:lnTo>
                  <a:pt x="0" y="0"/>
                </a:lnTo>
                <a:close/>
              </a:path>
            </a:pathLst>
          </a:custGeom>
          <a:blipFill>
            <a:blip r:embed="rId3"/>
            <a:stretch>
              <a:fillRect/>
            </a:stretch>
          </a:blipFill>
        </p:spPr>
        <p:txBody>
          <a:bodyPr/>
          <a:lstStyle/>
          <a:p>
            <a:endParaRPr lang="en-GB"/>
          </a:p>
        </p:txBody>
      </p:sp>
      <p:sp>
        <p:nvSpPr>
          <p:cNvPr id="10" name="Freeform 35">
            <a:extLst>
              <a:ext uri="{FF2B5EF4-FFF2-40B4-BE49-F238E27FC236}">
                <a16:creationId xmlns:a16="http://schemas.microsoft.com/office/drawing/2014/main" id="{ED4D44E1-8FD2-A7F5-8A1A-E0EA3644CAF5}"/>
              </a:ext>
              <a:ext uri="{C183D7F6-B498-43B3-948B-1728B52AA6E4}">
                <adec:decorative xmlns:adec="http://schemas.microsoft.com/office/drawing/2017/decorative" val="1"/>
              </a:ext>
            </a:extLst>
          </p:cNvPr>
          <p:cNvSpPr>
            <a:spLocks noChangeAspect="1"/>
          </p:cNvSpPr>
          <p:nvPr/>
        </p:nvSpPr>
        <p:spPr>
          <a:xfrm>
            <a:off x="9252053" y="1328323"/>
            <a:ext cx="2100677" cy="2100677"/>
          </a:xfrm>
          <a:custGeom>
            <a:avLst/>
            <a:gdLst/>
            <a:ahLst/>
            <a:cxnLst/>
            <a:rect l="l" t="t" r="r" b="b"/>
            <a:pathLst>
              <a:path w="3361709" h="3361709">
                <a:moveTo>
                  <a:pt x="0" y="0"/>
                </a:moveTo>
                <a:lnTo>
                  <a:pt x="3361708" y="0"/>
                </a:lnTo>
                <a:lnTo>
                  <a:pt x="3361708" y="3361709"/>
                </a:lnTo>
                <a:lnTo>
                  <a:pt x="0" y="3361709"/>
                </a:lnTo>
                <a:lnTo>
                  <a:pt x="0" y="0"/>
                </a:lnTo>
                <a:close/>
              </a:path>
            </a:pathLst>
          </a:custGeom>
          <a:blipFill>
            <a:blip r:embed="rId4">
              <a:extLst>
                <a:ext uri="{96DAC541-7B7A-43D3-8B79-37D633B846F1}">
                  <asvg:svgBlip xmlns:asvg="http://schemas.microsoft.com/office/drawing/2016/SVG/main" r:embed="rId5"/>
                </a:ext>
              </a:extLst>
            </a:blip>
            <a:stretch>
              <a:fillRect/>
            </a:stretch>
          </a:blipFill>
        </p:spPr>
        <p:txBody>
          <a:bodyPr/>
          <a:lstStyle/>
          <a:p>
            <a:endParaRPr lang="en-GB"/>
          </a:p>
        </p:txBody>
      </p:sp>
    </p:spTree>
    <p:extLst>
      <p:ext uri="{BB962C8B-B14F-4D97-AF65-F5344CB8AC3E}">
        <p14:creationId xmlns:p14="http://schemas.microsoft.com/office/powerpoint/2010/main" val="278969011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555373B-C8BA-C69E-91BB-086B2F1B8E1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E65F852-9628-536E-A357-697A97FA88B9}"/>
              </a:ext>
            </a:extLst>
          </p:cNvPr>
          <p:cNvSpPr>
            <a:spLocks noGrp="1"/>
          </p:cNvSpPr>
          <p:nvPr>
            <p:ph type="title"/>
          </p:nvPr>
        </p:nvSpPr>
        <p:spPr/>
        <p:txBody>
          <a:bodyPr/>
          <a:lstStyle/>
          <a:p>
            <a:r>
              <a:rPr lang="en-GB" cap="none" spc="0" dirty="0">
                <a:solidFill>
                  <a:srgbClr val="2E2B21"/>
                </a:solidFill>
                <a:latin typeface="Calibri" panose="020F0502020204030204" pitchFamily="34" charset="0"/>
                <a:ea typeface="+mn-ea"/>
                <a:cs typeface="Calibri" panose="020F0502020204030204" pitchFamily="34" charset="0"/>
              </a:rPr>
              <a:t>Methodology (2)</a:t>
            </a:r>
            <a:endParaRPr lang="en-GB" dirty="0">
              <a:latin typeface="Calibri" panose="020F0502020204030204" pitchFamily="34" charset="0"/>
              <a:cs typeface="Calibri" panose="020F0502020204030204" pitchFamily="34" charset="0"/>
            </a:endParaRPr>
          </a:p>
        </p:txBody>
      </p:sp>
      <p:sp>
        <p:nvSpPr>
          <p:cNvPr id="6" name="Text Placeholder 5">
            <a:extLst>
              <a:ext uri="{FF2B5EF4-FFF2-40B4-BE49-F238E27FC236}">
                <a16:creationId xmlns:a16="http://schemas.microsoft.com/office/drawing/2014/main" id="{B89A0839-7A74-8622-8E9A-570DEB302BD0}"/>
              </a:ext>
            </a:extLst>
          </p:cNvPr>
          <p:cNvSpPr>
            <a:spLocks noGrp="1"/>
          </p:cNvSpPr>
          <p:nvPr>
            <p:ph type="body" idx="1"/>
          </p:nvPr>
        </p:nvSpPr>
        <p:spPr>
          <a:xfrm>
            <a:off x="1024128" y="2001651"/>
            <a:ext cx="4754880" cy="822960"/>
          </a:xfrm>
        </p:spPr>
        <p:txBody>
          <a:bodyPr/>
          <a:lstStyle/>
          <a:p>
            <a:r>
              <a:rPr lang="en-GB" b="1" dirty="0">
                <a:latin typeface="Calibri" panose="020F0502020204030204" pitchFamily="34" charset="0"/>
                <a:cs typeface="Calibri" panose="020F0502020204030204" pitchFamily="34" charset="0"/>
              </a:rPr>
              <a:t>Online survey</a:t>
            </a:r>
          </a:p>
        </p:txBody>
      </p:sp>
      <p:sp>
        <p:nvSpPr>
          <p:cNvPr id="3" name="Content Placeholder 2">
            <a:extLst>
              <a:ext uri="{FF2B5EF4-FFF2-40B4-BE49-F238E27FC236}">
                <a16:creationId xmlns:a16="http://schemas.microsoft.com/office/drawing/2014/main" id="{77395FBF-D9EC-5564-7D11-C7C20E522C03}"/>
              </a:ext>
            </a:extLst>
          </p:cNvPr>
          <p:cNvSpPr>
            <a:spLocks noGrp="1"/>
          </p:cNvSpPr>
          <p:nvPr>
            <p:ph sz="half" idx="2"/>
          </p:nvPr>
        </p:nvSpPr>
        <p:spPr>
          <a:xfrm>
            <a:off x="1024127" y="2789802"/>
            <a:ext cx="10656595" cy="3950211"/>
          </a:xfrm>
        </p:spPr>
        <p:txBody>
          <a:bodyPr>
            <a:normAutofit/>
          </a:bodyPr>
          <a:lstStyle/>
          <a:p>
            <a:pPr>
              <a:buFont typeface="Arial" panose="020B0604020202020204" pitchFamily="34" charset="0"/>
              <a:buChar char="•"/>
            </a:pPr>
            <a:r>
              <a:rPr lang="en-GB" sz="2200" dirty="0">
                <a:solidFill>
                  <a:srgbClr val="070705"/>
                </a:solidFill>
                <a:latin typeface="Calibri" panose="020F0502020204030204" pitchFamily="34" charset="0"/>
                <a:cs typeface="Calibri" panose="020F0502020204030204" pitchFamily="34" charset="0"/>
              </a:rPr>
              <a:t>27 curren</a:t>
            </a:r>
            <a:r>
              <a:rPr lang="en-GB" dirty="0">
                <a:solidFill>
                  <a:srgbClr val="070705"/>
                </a:solidFill>
                <a:latin typeface="Calibri" panose="020F0502020204030204" pitchFamily="34" charset="0"/>
                <a:cs typeface="Calibri" panose="020F0502020204030204" pitchFamily="34" charset="0"/>
              </a:rPr>
              <a:t>t or recent students with dyslexia</a:t>
            </a:r>
          </a:p>
          <a:p>
            <a:pPr>
              <a:buFont typeface="Arial" panose="020B0604020202020204" pitchFamily="34" charset="0"/>
              <a:buChar char="•"/>
            </a:pPr>
            <a:endParaRPr lang="en-GB" sz="2200" dirty="0">
              <a:solidFill>
                <a:srgbClr val="070705"/>
              </a:solidFill>
              <a:latin typeface="Calibri" panose="020F0502020204030204" pitchFamily="34" charset="0"/>
              <a:cs typeface="Calibri" panose="020F0502020204030204" pitchFamily="34" charset="0"/>
            </a:endParaRPr>
          </a:p>
          <a:p>
            <a:pPr>
              <a:buFont typeface="Arial" panose="020B0604020202020204" pitchFamily="34" charset="0"/>
              <a:buChar char="•"/>
            </a:pPr>
            <a:r>
              <a:rPr lang="en-GB" sz="2200" dirty="0">
                <a:solidFill>
                  <a:srgbClr val="070705"/>
                </a:solidFill>
                <a:latin typeface="Calibri" panose="020F0502020204030204" pitchFamily="34" charset="0"/>
                <a:cs typeface="Calibri" panose="020F0502020204030204" pitchFamily="34" charset="0"/>
              </a:rPr>
              <a:t>Online surveys </a:t>
            </a:r>
          </a:p>
          <a:p>
            <a:pPr>
              <a:buFont typeface="Arial" panose="020B0604020202020204" pitchFamily="34" charset="0"/>
              <a:buChar char="•"/>
            </a:pPr>
            <a:r>
              <a:rPr lang="en-GB" sz="2200" dirty="0">
                <a:solidFill>
                  <a:srgbClr val="070705"/>
                </a:solidFill>
                <a:latin typeface="Calibri" panose="020F0502020204030204" pitchFamily="34" charset="0"/>
                <a:cs typeface="Calibri" panose="020F0502020204030204" pitchFamily="34" charset="0"/>
              </a:rPr>
              <a:t> Four questionnaires: on:</a:t>
            </a:r>
          </a:p>
          <a:p>
            <a:pPr lvl="1">
              <a:buFont typeface="Arial" panose="020B0604020202020204" pitchFamily="34" charset="0"/>
              <a:buChar char="•"/>
            </a:pPr>
            <a:r>
              <a:rPr lang="en-GB" sz="2000" dirty="0">
                <a:solidFill>
                  <a:srgbClr val="070705"/>
                </a:solidFill>
                <a:latin typeface="Calibri" panose="020F0502020204030204" pitchFamily="34" charset="0"/>
                <a:cs typeface="Calibri" panose="020F0502020204030204" pitchFamily="34" charset="0"/>
              </a:rPr>
              <a:t>Educational supports questionnaire</a:t>
            </a:r>
          </a:p>
          <a:p>
            <a:pPr lvl="1">
              <a:buFont typeface="Arial" panose="020B0604020202020204" pitchFamily="34" charset="0"/>
              <a:buChar char="•"/>
            </a:pPr>
            <a:r>
              <a:rPr lang="en-GB" sz="2000" dirty="0">
                <a:solidFill>
                  <a:srgbClr val="070705"/>
                </a:solidFill>
                <a:latin typeface="Calibri" panose="020F0502020204030204" pitchFamily="34" charset="0"/>
                <a:cs typeface="Calibri" panose="020F0502020204030204" pitchFamily="34" charset="0"/>
              </a:rPr>
              <a:t>Student adaptation to college questionnaire</a:t>
            </a:r>
          </a:p>
          <a:p>
            <a:pPr lvl="1">
              <a:buFont typeface="Arial" panose="020B0604020202020204" pitchFamily="34" charset="0"/>
              <a:buChar char="•"/>
            </a:pPr>
            <a:r>
              <a:rPr lang="en-GB" sz="2000" dirty="0">
                <a:solidFill>
                  <a:srgbClr val="070705"/>
                </a:solidFill>
                <a:latin typeface="Calibri" panose="020F0502020204030204" pitchFamily="34" charset="0"/>
                <a:cs typeface="Calibri" panose="020F0502020204030204" pitchFamily="34" charset="0"/>
              </a:rPr>
              <a:t>Academic self-efficacy questionnaire</a:t>
            </a:r>
          </a:p>
          <a:p>
            <a:pPr lvl="1">
              <a:buFont typeface="Arial" panose="020B0604020202020204" pitchFamily="34" charset="0"/>
              <a:buChar char="•"/>
            </a:pPr>
            <a:r>
              <a:rPr lang="en-GB" sz="2000" dirty="0">
                <a:solidFill>
                  <a:srgbClr val="070705"/>
                </a:solidFill>
                <a:latin typeface="Calibri" panose="020F0502020204030204" pitchFamily="34" charset="0"/>
                <a:cs typeface="Calibri" panose="020F0502020204030204" pitchFamily="34" charset="0"/>
              </a:rPr>
              <a:t>Perceived negative consequences of dyslexia</a:t>
            </a:r>
          </a:p>
          <a:p>
            <a:pPr lvl="1">
              <a:buFont typeface="Arial" panose="020B0604020202020204" pitchFamily="34" charset="0"/>
              <a:buChar char="•"/>
            </a:pPr>
            <a:endParaRPr lang="en-GB" sz="2000" dirty="0">
              <a:solidFill>
                <a:srgbClr val="070705"/>
              </a:solidFill>
              <a:latin typeface="Calibri" panose="020F0502020204030204" pitchFamily="34" charset="0"/>
              <a:cs typeface="Calibri" panose="020F0502020204030204" pitchFamily="34" charset="0"/>
            </a:endParaRPr>
          </a:p>
          <a:p>
            <a:endParaRPr lang="en-GB" dirty="0">
              <a:solidFill>
                <a:srgbClr val="070705"/>
              </a:solidFill>
              <a:latin typeface="Calibri" panose="020F0502020204030204" pitchFamily="34" charset="0"/>
              <a:cs typeface="Calibri" panose="020F0502020204030204" pitchFamily="34" charset="0"/>
            </a:endParaRPr>
          </a:p>
        </p:txBody>
      </p:sp>
      <p:sp>
        <p:nvSpPr>
          <p:cNvPr id="12" name="Freeform 63">
            <a:extLst>
              <a:ext uri="{FF2B5EF4-FFF2-40B4-BE49-F238E27FC236}">
                <a16:creationId xmlns:a16="http://schemas.microsoft.com/office/drawing/2014/main" id="{A580019A-33F7-8A1D-8FE2-3B3FB287BD0B}"/>
              </a:ext>
              <a:ext uri="{C183D7F6-B498-43B3-948B-1728B52AA6E4}">
                <adec:decorative xmlns:adec="http://schemas.microsoft.com/office/drawing/2017/decorative" val="1"/>
              </a:ext>
            </a:extLst>
          </p:cNvPr>
          <p:cNvSpPr>
            <a:spLocks noChangeAspect="1"/>
          </p:cNvSpPr>
          <p:nvPr/>
        </p:nvSpPr>
        <p:spPr>
          <a:xfrm>
            <a:off x="9587114" y="856559"/>
            <a:ext cx="1580758" cy="1580758"/>
          </a:xfrm>
          <a:custGeom>
            <a:avLst/>
            <a:gdLst/>
            <a:ahLst/>
            <a:cxnLst/>
            <a:rect l="l" t="t" r="r" b="b"/>
            <a:pathLst>
              <a:path w="3406198" h="3406198">
                <a:moveTo>
                  <a:pt x="0" y="0"/>
                </a:moveTo>
                <a:lnTo>
                  <a:pt x="3406198" y="0"/>
                </a:lnTo>
                <a:lnTo>
                  <a:pt x="3406198" y="3406198"/>
                </a:lnTo>
                <a:lnTo>
                  <a:pt x="0" y="3406198"/>
                </a:lnTo>
                <a:lnTo>
                  <a:pt x="0" y="0"/>
                </a:lnTo>
                <a:close/>
              </a:path>
            </a:pathLst>
          </a:custGeom>
          <a:blipFill>
            <a:blip r:embed="rId3"/>
            <a:stretch>
              <a:fillRect/>
            </a:stretch>
          </a:blipFill>
        </p:spPr>
        <p:txBody>
          <a:bodyPr/>
          <a:lstStyle/>
          <a:p>
            <a:endParaRPr lang="en-GB"/>
          </a:p>
        </p:txBody>
      </p:sp>
    </p:spTree>
    <p:extLst>
      <p:ext uri="{BB962C8B-B14F-4D97-AF65-F5344CB8AC3E}">
        <p14:creationId xmlns:p14="http://schemas.microsoft.com/office/powerpoint/2010/main" val="197105141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E87B9AE-263E-5647-A6F1-E56AA720A1B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F41E23A-520B-AAEB-F666-562F49F6AB92}"/>
              </a:ext>
            </a:extLst>
          </p:cNvPr>
          <p:cNvSpPr>
            <a:spLocks noGrp="1"/>
          </p:cNvSpPr>
          <p:nvPr>
            <p:ph type="title"/>
          </p:nvPr>
        </p:nvSpPr>
        <p:spPr/>
        <p:txBody>
          <a:bodyPr/>
          <a:lstStyle/>
          <a:p>
            <a:r>
              <a:rPr lang="en-GB" cap="none" spc="0" dirty="0">
                <a:solidFill>
                  <a:srgbClr val="2E2B21"/>
                </a:solidFill>
                <a:latin typeface="Calibri" panose="020F0502020204030204" pitchFamily="34" charset="0"/>
                <a:ea typeface="+mn-ea"/>
                <a:cs typeface="Calibri" panose="020F0502020204030204" pitchFamily="34" charset="0"/>
              </a:rPr>
              <a:t>Results - Interviews</a:t>
            </a:r>
            <a:endParaRPr lang="en-GB" dirty="0">
              <a:latin typeface="Calibri" panose="020F0502020204030204" pitchFamily="34" charset="0"/>
              <a:cs typeface="Calibri" panose="020F0502020204030204" pitchFamily="34" charset="0"/>
            </a:endParaRPr>
          </a:p>
        </p:txBody>
      </p:sp>
      <p:sp>
        <p:nvSpPr>
          <p:cNvPr id="4" name="Freeform 47" descr="Zoom videoconferencing service logo">
            <a:extLst>
              <a:ext uri="{FF2B5EF4-FFF2-40B4-BE49-F238E27FC236}">
                <a16:creationId xmlns:a16="http://schemas.microsoft.com/office/drawing/2014/main" id="{3A3A9C2B-2225-3B82-6020-21C4182C49DC}"/>
              </a:ext>
            </a:extLst>
          </p:cNvPr>
          <p:cNvSpPr>
            <a:spLocks noChangeAspect="1"/>
          </p:cNvSpPr>
          <p:nvPr/>
        </p:nvSpPr>
        <p:spPr>
          <a:xfrm>
            <a:off x="7280134" y="797678"/>
            <a:ext cx="1521125" cy="1445697"/>
          </a:xfrm>
          <a:custGeom>
            <a:avLst/>
            <a:gdLst/>
            <a:ahLst/>
            <a:cxnLst/>
            <a:rect l="l" t="t" r="r" b="b"/>
            <a:pathLst>
              <a:path w="3129496" h="2974314">
                <a:moveTo>
                  <a:pt x="0" y="0"/>
                </a:moveTo>
                <a:lnTo>
                  <a:pt x="3129496" y="0"/>
                </a:lnTo>
                <a:lnTo>
                  <a:pt x="3129496" y="2974315"/>
                </a:lnTo>
                <a:lnTo>
                  <a:pt x="0" y="2974315"/>
                </a:lnTo>
                <a:lnTo>
                  <a:pt x="0" y="0"/>
                </a:lnTo>
                <a:close/>
              </a:path>
            </a:pathLst>
          </a:custGeom>
          <a:blipFill>
            <a:blip r:embed="rId3"/>
            <a:stretch>
              <a:fillRect/>
            </a:stretch>
          </a:blipFill>
        </p:spPr>
        <p:txBody>
          <a:bodyPr/>
          <a:lstStyle/>
          <a:p>
            <a:endParaRPr lang="en-GB"/>
          </a:p>
        </p:txBody>
      </p:sp>
      <p:sp>
        <p:nvSpPr>
          <p:cNvPr id="5" name="Freeform 35">
            <a:extLst>
              <a:ext uri="{FF2B5EF4-FFF2-40B4-BE49-F238E27FC236}">
                <a16:creationId xmlns:a16="http://schemas.microsoft.com/office/drawing/2014/main" id="{A46BDB07-E2B3-1C5F-0550-8F76C5A0F71A}"/>
              </a:ext>
              <a:ext uri="{C183D7F6-B498-43B3-948B-1728B52AA6E4}">
                <adec:decorative xmlns:adec="http://schemas.microsoft.com/office/drawing/2017/decorative" val="1"/>
              </a:ext>
            </a:extLst>
          </p:cNvPr>
          <p:cNvSpPr>
            <a:spLocks noChangeAspect="1"/>
          </p:cNvSpPr>
          <p:nvPr/>
        </p:nvSpPr>
        <p:spPr>
          <a:xfrm>
            <a:off x="8927588" y="336640"/>
            <a:ext cx="2100677" cy="2100677"/>
          </a:xfrm>
          <a:custGeom>
            <a:avLst/>
            <a:gdLst/>
            <a:ahLst/>
            <a:cxnLst/>
            <a:rect l="l" t="t" r="r" b="b"/>
            <a:pathLst>
              <a:path w="3361709" h="3361709">
                <a:moveTo>
                  <a:pt x="0" y="0"/>
                </a:moveTo>
                <a:lnTo>
                  <a:pt x="3361708" y="0"/>
                </a:lnTo>
                <a:lnTo>
                  <a:pt x="3361708" y="3361709"/>
                </a:lnTo>
                <a:lnTo>
                  <a:pt x="0" y="3361709"/>
                </a:lnTo>
                <a:lnTo>
                  <a:pt x="0" y="0"/>
                </a:lnTo>
                <a:close/>
              </a:path>
            </a:pathLst>
          </a:custGeom>
          <a:blipFill>
            <a:blip r:embed="rId4">
              <a:extLst>
                <a:ext uri="{96DAC541-7B7A-43D3-8B79-37D633B846F1}">
                  <asvg:svgBlip xmlns:asvg="http://schemas.microsoft.com/office/drawing/2016/SVG/main" r:embed="rId5"/>
                </a:ext>
              </a:extLst>
            </a:blip>
            <a:stretch>
              <a:fillRect/>
            </a:stretch>
          </a:blipFill>
        </p:spPr>
        <p:txBody>
          <a:bodyPr/>
          <a:lstStyle/>
          <a:p>
            <a:endParaRPr lang="en-GB"/>
          </a:p>
        </p:txBody>
      </p:sp>
      <p:sp>
        <p:nvSpPr>
          <p:cNvPr id="11" name="TextBox 10">
            <a:extLst>
              <a:ext uri="{FF2B5EF4-FFF2-40B4-BE49-F238E27FC236}">
                <a16:creationId xmlns:a16="http://schemas.microsoft.com/office/drawing/2014/main" id="{087A1107-3281-C68D-549D-C3F614137F02}"/>
              </a:ext>
            </a:extLst>
          </p:cNvPr>
          <p:cNvSpPr txBox="1"/>
          <p:nvPr/>
        </p:nvSpPr>
        <p:spPr>
          <a:xfrm>
            <a:off x="367636" y="2192826"/>
            <a:ext cx="8559952" cy="2462213"/>
          </a:xfrm>
          <a:prstGeom prst="rect">
            <a:avLst/>
          </a:prstGeom>
          <a:noFill/>
        </p:spPr>
        <p:txBody>
          <a:bodyPr wrap="square" rtlCol="0">
            <a:spAutoFit/>
          </a:bodyPr>
          <a:lstStyle/>
          <a:p>
            <a:r>
              <a:rPr lang="en-US" sz="2200" b="1" spc="-24" dirty="0">
                <a:solidFill>
                  <a:srgbClr val="B01E62"/>
                </a:solidFill>
                <a:latin typeface="Calibri" panose="020F0502020204030204" pitchFamily="34" charset="0"/>
                <a:ea typeface="IBM Plex Sans"/>
                <a:cs typeface="Calibri" panose="020F0502020204030204" pitchFamily="34" charset="0"/>
                <a:sym typeface="IBM Plex Sans"/>
              </a:rPr>
              <a:t>Exam supports:</a:t>
            </a:r>
          </a:p>
          <a:p>
            <a:r>
              <a:rPr lang="en-US" sz="2200" spc="-24" dirty="0">
                <a:solidFill>
                  <a:srgbClr val="000000"/>
                </a:solidFill>
                <a:latin typeface="Calibri" panose="020F0502020204030204" pitchFamily="34" charset="0"/>
                <a:ea typeface="IBM Plex Sans"/>
                <a:cs typeface="Calibri" panose="020F0502020204030204" pitchFamily="34" charset="0"/>
                <a:sym typeface="IBM Plex Sans"/>
              </a:rPr>
              <a:t>“The extra time at exams, I only had a few exams but every exam I did, when it got to the normal time when the exam was up and I looked at the clock, I'm like "I would have failed". So like that extra 20 minutes, really, or however long it was, I can't remember, that I actually really wouldn't have been able to have actually done my exams without it.”</a:t>
            </a:r>
          </a:p>
          <a:p>
            <a:endParaRPr lang="en-GB" sz="2200" dirty="0">
              <a:latin typeface="Calibri" panose="020F0502020204030204" pitchFamily="34" charset="0"/>
              <a:cs typeface="Calibri" panose="020F0502020204030204" pitchFamily="34" charset="0"/>
            </a:endParaRPr>
          </a:p>
        </p:txBody>
      </p:sp>
      <p:sp>
        <p:nvSpPr>
          <p:cNvPr id="13" name="TextBox 12">
            <a:extLst>
              <a:ext uri="{FF2B5EF4-FFF2-40B4-BE49-F238E27FC236}">
                <a16:creationId xmlns:a16="http://schemas.microsoft.com/office/drawing/2014/main" id="{91DCB5DF-C795-5CCB-8CBA-3122F00334EF}"/>
              </a:ext>
            </a:extLst>
          </p:cNvPr>
          <p:cNvSpPr txBox="1"/>
          <p:nvPr/>
        </p:nvSpPr>
        <p:spPr>
          <a:xfrm>
            <a:off x="5072057" y="4569116"/>
            <a:ext cx="7119943" cy="2123658"/>
          </a:xfrm>
          <a:prstGeom prst="rect">
            <a:avLst/>
          </a:prstGeom>
          <a:noFill/>
        </p:spPr>
        <p:txBody>
          <a:bodyPr wrap="square" rtlCol="0">
            <a:spAutoFit/>
          </a:bodyPr>
          <a:lstStyle/>
          <a:p>
            <a:r>
              <a:rPr lang="en-US" sz="2200" b="1" spc="-24" dirty="0">
                <a:solidFill>
                  <a:srgbClr val="B01E62"/>
                </a:solidFill>
                <a:latin typeface="Calibri" panose="020F0502020204030204" pitchFamily="34" charset="0"/>
                <a:ea typeface="IBM Plex Sans"/>
                <a:cs typeface="Calibri" panose="020F0502020204030204" pitchFamily="34" charset="0"/>
                <a:sym typeface="IBM Plex Sans"/>
              </a:rPr>
              <a:t>Reliance on outside support networks:</a:t>
            </a:r>
          </a:p>
          <a:p>
            <a:r>
              <a:rPr lang="en-GB" sz="2200" spc="-24" dirty="0">
                <a:solidFill>
                  <a:srgbClr val="000000"/>
                </a:solidFill>
                <a:latin typeface="Calibri" panose="020F0502020204030204" pitchFamily="34" charset="0"/>
                <a:ea typeface="IBM Plex Sans"/>
                <a:cs typeface="Calibri" panose="020F0502020204030204" pitchFamily="34" charset="0"/>
                <a:sym typeface="IBM Plex Sans"/>
              </a:rPr>
              <a:t>“there was a lot of pulling in family members to proof read everything. Because I wouldn't pick up on things, or I'd have used a word in the wrong context, and so, while I knew what I wanted to say I struggled to almost come across at times. So I'd always have someone proof read.”</a:t>
            </a:r>
            <a:endParaRPr lang="en-GB" sz="22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4090878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fade">
                                      <p:cBhvr>
                                        <p:cTn id="7" dur="500"/>
                                        <p:tgtEl>
                                          <p:spTgt spid="11"/>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3"/>
                                        </p:tgtEl>
                                        <p:attrNameLst>
                                          <p:attrName>style.visibility</p:attrName>
                                        </p:attrNameLst>
                                      </p:cBhvr>
                                      <p:to>
                                        <p:strVal val="visible"/>
                                      </p:to>
                                    </p:set>
                                    <p:animEffect transition="in" filter="fade">
                                      <p:cBhvr>
                                        <p:cTn id="12"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13"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1B5F9B2-39EC-FCB8-06A9-E401D5B86E5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35AD27F-317E-5D9B-CF65-E784BC468122}"/>
              </a:ext>
            </a:extLst>
          </p:cNvPr>
          <p:cNvSpPr>
            <a:spLocks noGrp="1"/>
          </p:cNvSpPr>
          <p:nvPr>
            <p:ph type="title"/>
          </p:nvPr>
        </p:nvSpPr>
        <p:spPr/>
        <p:txBody>
          <a:bodyPr/>
          <a:lstStyle/>
          <a:p>
            <a:r>
              <a:rPr lang="en-GB" cap="none" spc="0" dirty="0">
                <a:solidFill>
                  <a:srgbClr val="2E2B21"/>
                </a:solidFill>
                <a:latin typeface="Calibri" panose="020F0502020204030204" pitchFamily="34" charset="0"/>
                <a:ea typeface="+mn-ea"/>
                <a:cs typeface="Calibri" panose="020F0502020204030204" pitchFamily="34" charset="0"/>
              </a:rPr>
              <a:t>Results – Interviews (2) </a:t>
            </a:r>
            <a:endParaRPr lang="en-GB" dirty="0">
              <a:latin typeface="Calibri" panose="020F0502020204030204" pitchFamily="34" charset="0"/>
              <a:cs typeface="Calibri" panose="020F0502020204030204" pitchFamily="34" charset="0"/>
            </a:endParaRPr>
          </a:p>
        </p:txBody>
      </p:sp>
      <p:sp>
        <p:nvSpPr>
          <p:cNvPr id="4" name="Freeform 47" descr="Zoom videoconferencing service logo">
            <a:extLst>
              <a:ext uri="{FF2B5EF4-FFF2-40B4-BE49-F238E27FC236}">
                <a16:creationId xmlns:a16="http://schemas.microsoft.com/office/drawing/2014/main" id="{16BDC4D8-96ED-AE60-8C40-F54255DBC20B}"/>
              </a:ext>
            </a:extLst>
          </p:cNvPr>
          <p:cNvSpPr>
            <a:spLocks noChangeAspect="1"/>
          </p:cNvSpPr>
          <p:nvPr/>
        </p:nvSpPr>
        <p:spPr>
          <a:xfrm>
            <a:off x="7280134" y="797678"/>
            <a:ext cx="1521125" cy="1445697"/>
          </a:xfrm>
          <a:custGeom>
            <a:avLst/>
            <a:gdLst/>
            <a:ahLst/>
            <a:cxnLst/>
            <a:rect l="l" t="t" r="r" b="b"/>
            <a:pathLst>
              <a:path w="3129496" h="2974314">
                <a:moveTo>
                  <a:pt x="0" y="0"/>
                </a:moveTo>
                <a:lnTo>
                  <a:pt x="3129496" y="0"/>
                </a:lnTo>
                <a:lnTo>
                  <a:pt x="3129496" y="2974315"/>
                </a:lnTo>
                <a:lnTo>
                  <a:pt x="0" y="2974315"/>
                </a:lnTo>
                <a:lnTo>
                  <a:pt x="0" y="0"/>
                </a:lnTo>
                <a:close/>
              </a:path>
            </a:pathLst>
          </a:custGeom>
          <a:blipFill>
            <a:blip r:embed="rId3"/>
            <a:stretch>
              <a:fillRect/>
            </a:stretch>
          </a:blipFill>
        </p:spPr>
        <p:txBody>
          <a:bodyPr/>
          <a:lstStyle/>
          <a:p>
            <a:endParaRPr lang="en-GB"/>
          </a:p>
        </p:txBody>
      </p:sp>
      <p:sp>
        <p:nvSpPr>
          <p:cNvPr id="5" name="Freeform 35">
            <a:extLst>
              <a:ext uri="{FF2B5EF4-FFF2-40B4-BE49-F238E27FC236}">
                <a16:creationId xmlns:a16="http://schemas.microsoft.com/office/drawing/2014/main" id="{B3B85256-B82C-6C12-9B79-DA45572395AD}"/>
              </a:ext>
              <a:ext uri="{C183D7F6-B498-43B3-948B-1728B52AA6E4}">
                <adec:decorative xmlns:adec="http://schemas.microsoft.com/office/drawing/2017/decorative" val="1"/>
              </a:ext>
            </a:extLst>
          </p:cNvPr>
          <p:cNvSpPr>
            <a:spLocks noChangeAspect="1"/>
          </p:cNvSpPr>
          <p:nvPr/>
        </p:nvSpPr>
        <p:spPr>
          <a:xfrm>
            <a:off x="8927588" y="336640"/>
            <a:ext cx="2100677" cy="2100677"/>
          </a:xfrm>
          <a:custGeom>
            <a:avLst/>
            <a:gdLst/>
            <a:ahLst/>
            <a:cxnLst/>
            <a:rect l="l" t="t" r="r" b="b"/>
            <a:pathLst>
              <a:path w="3361709" h="3361709">
                <a:moveTo>
                  <a:pt x="0" y="0"/>
                </a:moveTo>
                <a:lnTo>
                  <a:pt x="3361708" y="0"/>
                </a:lnTo>
                <a:lnTo>
                  <a:pt x="3361708" y="3361709"/>
                </a:lnTo>
                <a:lnTo>
                  <a:pt x="0" y="3361709"/>
                </a:lnTo>
                <a:lnTo>
                  <a:pt x="0" y="0"/>
                </a:lnTo>
                <a:close/>
              </a:path>
            </a:pathLst>
          </a:custGeom>
          <a:blipFill>
            <a:blip r:embed="rId4">
              <a:extLst>
                <a:ext uri="{96DAC541-7B7A-43D3-8B79-37D633B846F1}">
                  <asvg:svgBlip xmlns:asvg="http://schemas.microsoft.com/office/drawing/2016/SVG/main" r:embed="rId5"/>
                </a:ext>
              </a:extLst>
            </a:blip>
            <a:stretch>
              <a:fillRect/>
            </a:stretch>
          </a:blipFill>
        </p:spPr>
        <p:txBody>
          <a:bodyPr/>
          <a:lstStyle/>
          <a:p>
            <a:endParaRPr lang="en-GB"/>
          </a:p>
        </p:txBody>
      </p:sp>
      <p:sp>
        <p:nvSpPr>
          <p:cNvPr id="11" name="TextBox 10">
            <a:extLst>
              <a:ext uri="{FF2B5EF4-FFF2-40B4-BE49-F238E27FC236}">
                <a16:creationId xmlns:a16="http://schemas.microsoft.com/office/drawing/2014/main" id="{58726692-16DE-6F71-E01F-D71A3A5745D1}"/>
              </a:ext>
            </a:extLst>
          </p:cNvPr>
          <p:cNvSpPr txBox="1"/>
          <p:nvPr/>
        </p:nvSpPr>
        <p:spPr>
          <a:xfrm>
            <a:off x="367636" y="2192826"/>
            <a:ext cx="8559952" cy="4832092"/>
          </a:xfrm>
          <a:prstGeom prst="rect">
            <a:avLst/>
          </a:prstGeom>
          <a:noFill/>
        </p:spPr>
        <p:txBody>
          <a:bodyPr wrap="square" rtlCol="0">
            <a:spAutoFit/>
          </a:bodyPr>
          <a:lstStyle/>
          <a:p>
            <a:r>
              <a:rPr lang="en-GB" sz="2200" b="1" spc="-24" dirty="0">
                <a:solidFill>
                  <a:srgbClr val="B01E62"/>
                </a:solidFill>
                <a:latin typeface="Calibri" panose="020F0502020204030204" pitchFamily="34" charset="0"/>
                <a:ea typeface="IBM Plex Sans"/>
                <a:cs typeface="Calibri" panose="020F0502020204030204" pitchFamily="34" charset="0"/>
                <a:sym typeface="IBM Plex Sans"/>
              </a:rPr>
              <a:t>Negative experiences when accessing supports:</a:t>
            </a:r>
          </a:p>
          <a:p>
            <a:r>
              <a:rPr lang="en-GB" sz="2200" spc="-24" dirty="0">
                <a:solidFill>
                  <a:srgbClr val="000000"/>
                </a:solidFill>
                <a:latin typeface="Calibri" panose="020F0502020204030204" pitchFamily="34" charset="0"/>
                <a:ea typeface="IBM Plex Sans"/>
                <a:cs typeface="Calibri" panose="020F0502020204030204" pitchFamily="34" charset="0"/>
                <a:sym typeface="IBM Plex Sans"/>
              </a:rPr>
              <a:t>“..it can be really sometimes a really dehumanizing approach to things like that, and it's kind of like you're an afterthought. From experience, from my experience, it might not be the same for everyone, from my experience I think dyslexia is often an afterthought when it comes to supports in universities and stuff like that. ”</a:t>
            </a:r>
          </a:p>
          <a:p>
            <a:endParaRPr lang="en-GB" sz="2200" spc="-24" dirty="0">
              <a:solidFill>
                <a:srgbClr val="000000"/>
              </a:solidFill>
              <a:latin typeface="Calibri" panose="020F0502020204030204" pitchFamily="34" charset="0"/>
              <a:ea typeface="IBM Plex Sans"/>
              <a:cs typeface="Calibri" panose="020F0502020204030204" pitchFamily="34" charset="0"/>
              <a:sym typeface="IBM Plex Sans"/>
            </a:endParaRPr>
          </a:p>
          <a:p>
            <a:endParaRPr lang="en-GB" sz="2200" spc="-24" dirty="0">
              <a:solidFill>
                <a:srgbClr val="000000"/>
              </a:solidFill>
              <a:latin typeface="Calibri" panose="020F0502020204030204" pitchFamily="34" charset="0"/>
              <a:ea typeface="IBM Plex Sans"/>
              <a:cs typeface="Calibri" panose="020F0502020204030204" pitchFamily="34" charset="0"/>
              <a:sym typeface="IBM Plex Sans"/>
            </a:endParaRPr>
          </a:p>
          <a:p>
            <a:r>
              <a:rPr lang="en-GB" sz="2200" spc="-24" dirty="0">
                <a:solidFill>
                  <a:srgbClr val="000000"/>
                </a:solidFill>
                <a:latin typeface="Calibri" panose="020F0502020204030204" pitchFamily="34" charset="0"/>
                <a:ea typeface="IBM Plex Sans"/>
                <a:cs typeface="Calibri" panose="020F0502020204030204" pitchFamily="34" charset="0"/>
                <a:sym typeface="IBM Plex Sans"/>
              </a:rPr>
              <a:t>“..I stated in that email that I was unaware of what supports were even available to me now. And absolutely no response. So I kind of just got on with it. I guess as you would say...  So I just kind of dealt with it on my own so to speak. ”</a:t>
            </a:r>
          </a:p>
          <a:p>
            <a:endParaRPr lang="en-GB" sz="2200" spc="-24" dirty="0">
              <a:solidFill>
                <a:srgbClr val="000000"/>
              </a:solidFill>
              <a:latin typeface="Calibri" panose="020F0502020204030204" pitchFamily="34" charset="0"/>
              <a:ea typeface="IBM Plex Sans"/>
              <a:cs typeface="Calibri" panose="020F0502020204030204" pitchFamily="34" charset="0"/>
              <a:sym typeface="IBM Plex Sans"/>
            </a:endParaRPr>
          </a:p>
          <a:p>
            <a:endParaRPr lang="en-GB" sz="22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3088923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1">
                                            <p:txEl>
                                              <p:pRg st="0" end="0"/>
                                            </p:txEl>
                                          </p:spTgt>
                                        </p:tgtEl>
                                        <p:attrNameLst>
                                          <p:attrName>style.visibility</p:attrName>
                                        </p:attrNameLst>
                                      </p:cBhvr>
                                      <p:to>
                                        <p:strVal val="visible"/>
                                      </p:to>
                                    </p:set>
                                    <p:animEffect transition="in" filter="fade">
                                      <p:cBhvr>
                                        <p:cTn id="7" dur="500"/>
                                        <p:tgtEl>
                                          <p:spTgt spid="11">
                                            <p:txEl>
                                              <p:pRg st="0" end="0"/>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11">
                                            <p:txEl>
                                              <p:pRg st="1" end="1"/>
                                            </p:txEl>
                                          </p:spTgt>
                                        </p:tgtEl>
                                        <p:attrNameLst>
                                          <p:attrName>style.visibility</p:attrName>
                                        </p:attrNameLst>
                                      </p:cBhvr>
                                      <p:to>
                                        <p:strVal val="visible"/>
                                      </p:to>
                                    </p:set>
                                    <p:animEffect transition="in" filter="fade">
                                      <p:cBhvr>
                                        <p:cTn id="10" dur="500"/>
                                        <p:tgtEl>
                                          <p:spTgt spid="11">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nodeType="clickEffect">
                                  <p:stCondLst>
                                    <p:cond delay="0"/>
                                  </p:stCondLst>
                                  <p:childTnLst>
                                    <p:set>
                                      <p:cBhvr>
                                        <p:cTn id="14" dur="1" fill="hold">
                                          <p:stCondLst>
                                            <p:cond delay="0"/>
                                          </p:stCondLst>
                                        </p:cTn>
                                        <p:tgtEl>
                                          <p:spTgt spid="11">
                                            <p:txEl>
                                              <p:pRg st="4" end="4"/>
                                            </p:txEl>
                                          </p:spTgt>
                                        </p:tgtEl>
                                        <p:attrNameLst>
                                          <p:attrName>style.visibility</p:attrName>
                                        </p:attrNameLst>
                                      </p:cBhvr>
                                      <p:to>
                                        <p:strVal val="visible"/>
                                      </p:to>
                                    </p:set>
                                    <p:animEffect transition="in" filter="fade">
                                      <p:cBhvr>
                                        <p:cTn id="15" dur="500"/>
                                        <p:tgtEl>
                                          <p:spTgt spid="11">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5F3CB0A-A5DD-0E75-CB39-7847CFD5C27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4B748D7-A4A5-167F-A07C-D07300BAF484}"/>
              </a:ext>
            </a:extLst>
          </p:cNvPr>
          <p:cNvSpPr>
            <a:spLocks noGrp="1"/>
          </p:cNvSpPr>
          <p:nvPr>
            <p:ph type="title"/>
          </p:nvPr>
        </p:nvSpPr>
        <p:spPr/>
        <p:txBody>
          <a:bodyPr/>
          <a:lstStyle/>
          <a:p>
            <a:r>
              <a:rPr lang="en-GB" cap="none" spc="0" dirty="0">
                <a:solidFill>
                  <a:srgbClr val="2E2B21"/>
                </a:solidFill>
                <a:latin typeface="Calibri" panose="020F0502020204030204" pitchFamily="34" charset="0"/>
                <a:ea typeface="+mn-ea"/>
                <a:cs typeface="Calibri" panose="020F0502020204030204" pitchFamily="34" charset="0"/>
              </a:rPr>
              <a:t>Results – Interviews (3)</a:t>
            </a:r>
            <a:endParaRPr lang="en-GB" dirty="0">
              <a:latin typeface="Calibri" panose="020F0502020204030204" pitchFamily="34" charset="0"/>
              <a:cs typeface="Calibri" panose="020F0502020204030204" pitchFamily="34" charset="0"/>
            </a:endParaRPr>
          </a:p>
        </p:txBody>
      </p:sp>
      <p:sp>
        <p:nvSpPr>
          <p:cNvPr id="4" name="Freeform 47" descr="Zoom videoconferencing service logo">
            <a:extLst>
              <a:ext uri="{FF2B5EF4-FFF2-40B4-BE49-F238E27FC236}">
                <a16:creationId xmlns:a16="http://schemas.microsoft.com/office/drawing/2014/main" id="{C6B52CD5-32EF-2378-4EC5-94EFF1C7C974}"/>
              </a:ext>
            </a:extLst>
          </p:cNvPr>
          <p:cNvSpPr>
            <a:spLocks noChangeAspect="1"/>
          </p:cNvSpPr>
          <p:nvPr/>
        </p:nvSpPr>
        <p:spPr>
          <a:xfrm>
            <a:off x="7280134" y="797678"/>
            <a:ext cx="1521125" cy="1445697"/>
          </a:xfrm>
          <a:custGeom>
            <a:avLst/>
            <a:gdLst/>
            <a:ahLst/>
            <a:cxnLst/>
            <a:rect l="l" t="t" r="r" b="b"/>
            <a:pathLst>
              <a:path w="3129496" h="2974314">
                <a:moveTo>
                  <a:pt x="0" y="0"/>
                </a:moveTo>
                <a:lnTo>
                  <a:pt x="3129496" y="0"/>
                </a:lnTo>
                <a:lnTo>
                  <a:pt x="3129496" y="2974315"/>
                </a:lnTo>
                <a:lnTo>
                  <a:pt x="0" y="2974315"/>
                </a:lnTo>
                <a:lnTo>
                  <a:pt x="0" y="0"/>
                </a:lnTo>
                <a:close/>
              </a:path>
            </a:pathLst>
          </a:custGeom>
          <a:blipFill>
            <a:blip r:embed="rId3"/>
            <a:stretch>
              <a:fillRect/>
            </a:stretch>
          </a:blipFill>
        </p:spPr>
        <p:txBody>
          <a:bodyPr/>
          <a:lstStyle/>
          <a:p>
            <a:endParaRPr lang="en-GB"/>
          </a:p>
        </p:txBody>
      </p:sp>
      <p:sp>
        <p:nvSpPr>
          <p:cNvPr id="5" name="Freeform 35">
            <a:extLst>
              <a:ext uri="{FF2B5EF4-FFF2-40B4-BE49-F238E27FC236}">
                <a16:creationId xmlns:a16="http://schemas.microsoft.com/office/drawing/2014/main" id="{1A416E85-BA15-3EE7-C0C1-F0B9EE9F7CC9}"/>
              </a:ext>
              <a:ext uri="{C183D7F6-B498-43B3-948B-1728B52AA6E4}">
                <adec:decorative xmlns:adec="http://schemas.microsoft.com/office/drawing/2017/decorative" val="1"/>
              </a:ext>
            </a:extLst>
          </p:cNvPr>
          <p:cNvSpPr>
            <a:spLocks noChangeAspect="1"/>
          </p:cNvSpPr>
          <p:nvPr/>
        </p:nvSpPr>
        <p:spPr>
          <a:xfrm>
            <a:off x="8927588" y="336640"/>
            <a:ext cx="2100677" cy="2100677"/>
          </a:xfrm>
          <a:custGeom>
            <a:avLst/>
            <a:gdLst/>
            <a:ahLst/>
            <a:cxnLst/>
            <a:rect l="l" t="t" r="r" b="b"/>
            <a:pathLst>
              <a:path w="3361709" h="3361709">
                <a:moveTo>
                  <a:pt x="0" y="0"/>
                </a:moveTo>
                <a:lnTo>
                  <a:pt x="3361708" y="0"/>
                </a:lnTo>
                <a:lnTo>
                  <a:pt x="3361708" y="3361709"/>
                </a:lnTo>
                <a:lnTo>
                  <a:pt x="0" y="3361709"/>
                </a:lnTo>
                <a:lnTo>
                  <a:pt x="0" y="0"/>
                </a:lnTo>
                <a:close/>
              </a:path>
            </a:pathLst>
          </a:custGeom>
          <a:blipFill>
            <a:blip r:embed="rId4">
              <a:extLst>
                <a:ext uri="{96DAC541-7B7A-43D3-8B79-37D633B846F1}">
                  <asvg:svgBlip xmlns:asvg="http://schemas.microsoft.com/office/drawing/2016/SVG/main" r:embed="rId5"/>
                </a:ext>
              </a:extLst>
            </a:blip>
            <a:stretch>
              <a:fillRect/>
            </a:stretch>
          </a:blipFill>
        </p:spPr>
        <p:txBody>
          <a:bodyPr/>
          <a:lstStyle/>
          <a:p>
            <a:endParaRPr lang="en-GB"/>
          </a:p>
        </p:txBody>
      </p:sp>
      <p:sp>
        <p:nvSpPr>
          <p:cNvPr id="11" name="TextBox 10">
            <a:extLst>
              <a:ext uri="{FF2B5EF4-FFF2-40B4-BE49-F238E27FC236}">
                <a16:creationId xmlns:a16="http://schemas.microsoft.com/office/drawing/2014/main" id="{C9434F24-3603-057C-3FB8-AF637F7047A3}"/>
              </a:ext>
            </a:extLst>
          </p:cNvPr>
          <p:cNvSpPr txBox="1"/>
          <p:nvPr/>
        </p:nvSpPr>
        <p:spPr>
          <a:xfrm>
            <a:off x="920889" y="2490968"/>
            <a:ext cx="8559952" cy="2123658"/>
          </a:xfrm>
          <a:prstGeom prst="rect">
            <a:avLst/>
          </a:prstGeom>
          <a:noFill/>
        </p:spPr>
        <p:txBody>
          <a:bodyPr wrap="square" rtlCol="0">
            <a:spAutoFit/>
          </a:bodyPr>
          <a:lstStyle/>
          <a:p>
            <a:r>
              <a:rPr lang="en-GB" sz="2200" b="1" spc="-24" dirty="0">
                <a:solidFill>
                  <a:srgbClr val="B01E62"/>
                </a:solidFill>
                <a:latin typeface="Calibri" panose="020F0502020204030204" pitchFamily="34" charset="0"/>
                <a:ea typeface="IBM Plex Sans"/>
                <a:cs typeface="Calibri" panose="020F0502020204030204" pitchFamily="34" charset="0"/>
                <a:sym typeface="IBM Plex Sans"/>
              </a:rPr>
              <a:t>Positive person-centred approaches</a:t>
            </a:r>
          </a:p>
          <a:p>
            <a:r>
              <a:rPr lang="en-GB" sz="2200" spc="-24" dirty="0">
                <a:solidFill>
                  <a:srgbClr val="000000"/>
                </a:solidFill>
                <a:latin typeface="Calibri" panose="020F0502020204030204" pitchFamily="34" charset="0"/>
                <a:ea typeface="IBM Plex Sans"/>
                <a:cs typeface="Calibri" panose="020F0502020204030204" pitchFamily="34" charset="0"/>
                <a:sym typeface="IBM Plex Sans"/>
              </a:rPr>
              <a:t>“. “But I thought their support system was better. Because it wasn't just purely "what supports do you need in place for this", they checked on your mental health and they had quite a lot of follow-ups with just checking in, making sure that you're good, that you're handling it well.”</a:t>
            </a:r>
          </a:p>
          <a:p>
            <a:endParaRPr lang="en-GB" sz="22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5350065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fade">
                                      <p:cBhvr>
                                        <p:cTn id="7"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5EAADB1-6ABA-FDCB-647E-3D559E4DDDF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D6B6D01-98E7-0D29-7FCD-DBDF50982D9E}"/>
              </a:ext>
            </a:extLst>
          </p:cNvPr>
          <p:cNvSpPr>
            <a:spLocks noGrp="1"/>
          </p:cNvSpPr>
          <p:nvPr>
            <p:ph type="title"/>
          </p:nvPr>
        </p:nvSpPr>
        <p:spPr/>
        <p:txBody>
          <a:bodyPr/>
          <a:lstStyle/>
          <a:p>
            <a:r>
              <a:rPr lang="en-GB" cap="none" spc="0" dirty="0">
                <a:solidFill>
                  <a:srgbClr val="2E2B21"/>
                </a:solidFill>
                <a:latin typeface="Calibri" panose="020F0502020204030204" pitchFamily="34" charset="0"/>
                <a:ea typeface="+mn-ea"/>
                <a:cs typeface="Calibri" panose="020F0502020204030204" pitchFamily="34" charset="0"/>
              </a:rPr>
              <a:t>Conclusions to Date</a:t>
            </a:r>
            <a:endParaRPr lang="en-GB" dirty="0">
              <a:latin typeface="Calibri" panose="020F0502020204030204" pitchFamily="34" charset="0"/>
              <a:cs typeface="Calibri" panose="020F0502020204030204" pitchFamily="34" charset="0"/>
            </a:endParaRPr>
          </a:p>
        </p:txBody>
      </p:sp>
      <p:sp>
        <p:nvSpPr>
          <p:cNvPr id="3" name="Content Placeholder 2">
            <a:extLst>
              <a:ext uri="{FF2B5EF4-FFF2-40B4-BE49-F238E27FC236}">
                <a16:creationId xmlns:a16="http://schemas.microsoft.com/office/drawing/2014/main" id="{2A4B88E2-870E-8C36-FDD4-D7F6D4994398}"/>
              </a:ext>
            </a:extLst>
          </p:cNvPr>
          <p:cNvSpPr>
            <a:spLocks noGrp="1"/>
          </p:cNvSpPr>
          <p:nvPr>
            <p:ph idx="1"/>
          </p:nvPr>
        </p:nvSpPr>
        <p:spPr>
          <a:xfrm>
            <a:off x="678426" y="2084831"/>
            <a:ext cx="11297264" cy="4522445"/>
          </a:xfrm>
        </p:spPr>
        <p:txBody>
          <a:bodyPr>
            <a:normAutofit/>
          </a:bodyPr>
          <a:lstStyle/>
          <a:p>
            <a:pPr>
              <a:buFont typeface="Arial" panose="020B0604020202020204" pitchFamily="34" charset="0"/>
              <a:buChar char="•"/>
            </a:pPr>
            <a:r>
              <a:rPr lang="en-GB" sz="2200" dirty="0">
                <a:solidFill>
                  <a:srgbClr val="070705"/>
                </a:solidFill>
                <a:latin typeface="Calibri" panose="020F0502020204030204" pitchFamily="34" charset="0"/>
                <a:cs typeface="Calibri" panose="020F0502020204030204" pitchFamily="34" charset="0"/>
              </a:rPr>
              <a:t>Students in interview highlighted the need for tailored supports, and that a one-size-fits all approach does not work</a:t>
            </a:r>
          </a:p>
          <a:p>
            <a:pPr>
              <a:buFont typeface="Arial" panose="020B0604020202020204" pitchFamily="34" charset="0"/>
              <a:buChar char="•"/>
            </a:pPr>
            <a:endParaRPr lang="en-GB" sz="2200" dirty="0">
              <a:solidFill>
                <a:srgbClr val="070705"/>
              </a:solidFill>
              <a:latin typeface="Calibri" panose="020F0502020204030204" pitchFamily="34" charset="0"/>
              <a:cs typeface="Calibri" panose="020F0502020204030204" pitchFamily="34" charset="0"/>
            </a:endParaRPr>
          </a:p>
          <a:p>
            <a:pPr>
              <a:buFont typeface="Arial" panose="020B0604020202020204" pitchFamily="34" charset="0"/>
              <a:buChar char="•"/>
            </a:pPr>
            <a:r>
              <a:rPr lang="en-GB" sz="2200" dirty="0">
                <a:solidFill>
                  <a:srgbClr val="070705"/>
                </a:solidFill>
                <a:latin typeface="Calibri" panose="020F0502020204030204" pitchFamily="34" charset="0"/>
                <a:cs typeface="Calibri" panose="020F0502020204030204" pitchFamily="34" charset="0"/>
              </a:rPr>
              <a:t>They highlighted inconsistent supports across institutions, and across courses and lecturers</a:t>
            </a:r>
          </a:p>
          <a:p>
            <a:pPr>
              <a:buFont typeface="Arial" panose="020B0604020202020204" pitchFamily="34" charset="0"/>
              <a:buChar char="•"/>
            </a:pPr>
            <a:endParaRPr lang="en-GB" sz="2200" dirty="0">
              <a:solidFill>
                <a:srgbClr val="070705"/>
              </a:solidFill>
              <a:latin typeface="Calibri" panose="020F0502020204030204" pitchFamily="34" charset="0"/>
              <a:cs typeface="Calibri" panose="020F0502020204030204" pitchFamily="34" charset="0"/>
            </a:endParaRPr>
          </a:p>
          <a:p>
            <a:pPr>
              <a:buFont typeface="Arial" panose="020B0604020202020204" pitchFamily="34" charset="0"/>
              <a:buChar char="•"/>
            </a:pPr>
            <a:r>
              <a:rPr lang="en-GB" sz="2200" dirty="0">
                <a:solidFill>
                  <a:srgbClr val="070705"/>
                </a:solidFill>
                <a:latin typeface="Calibri" panose="020F0502020204030204" pitchFamily="34" charset="0"/>
                <a:cs typeface="Calibri" panose="020F0502020204030204" pitchFamily="34" charset="0"/>
              </a:rPr>
              <a:t>Many students reported relying on family/friends for proof-reading and ad-hoc spelling/grammar support:</a:t>
            </a:r>
          </a:p>
          <a:p>
            <a:pPr lvl="1">
              <a:buFont typeface="Arial" panose="020B0604020202020204" pitchFamily="34" charset="0"/>
              <a:buChar char="•"/>
            </a:pPr>
            <a:r>
              <a:rPr lang="en-GB" sz="2000" dirty="0">
                <a:solidFill>
                  <a:srgbClr val="070705"/>
                </a:solidFill>
                <a:latin typeface="Calibri" panose="020F0502020204030204" pitchFamily="34" charset="0"/>
                <a:cs typeface="Calibri" panose="020F0502020204030204" pitchFamily="34" charset="0"/>
              </a:rPr>
              <a:t>Individual tutors to provide this help were a repeated suggestion</a:t>
            </a:r>
          </a:p>
          <a:p>
            <a:pPr lvl="1">
              <a:buFont typeface="Arial" panose="020B0604020202020204" pitchFamily="34" charset="0"/>
              <a:buChar char="•"/>
            </a:pPr>
            <a:endParaRPr lang="en-GB" dirty="0">
              <a:solidFill>
                <a:srgbClr val="070705"/>
              </a:solidFill>
              <a:latin typeface="Calibri" panose="020F0502020204030204" pitchFamily="34" charset="0"/>
              <a:cs typeface="Calibri" panose="020F0502020204030204" pitchFamily="34" charset="0"/>
            </a:endParaRPr>
          </a:p>
          <a:p>
            <a:pPr>
              <a:buFont typeface="Arial" panose="020B0604020202020204" pitchFamily="34" charset="0"/>
              <a:buChar char="•"/>
            </a:pPr>
            <a:r>
              <a:rPr lang="en-GB" sz="2200" dirty="0">
                <a:solidFill>
                  <a:srgbClr val="070705"/>
                </a:solidFill>
                <a:latin typeface="Calibri" panose="020F0502020204030204" pitchFamily="34" charset="0"/>
                <a:cs typeface="Calibri" panose="020F0502020204030204" pitchFamily="34" charset="0"/>
              </a:rPr>
              <a:t>Survey data suggests that institutional support is related to students’ achievement, adjustment to their university, and their wellbeing</a:t>
            </a:r>
          </a:p>
          <a:p>
            <a:pPr lvl="1">
              <a:buFont typeface="Arial" panose="020B0604020202020204" pitchFamily="34" charset="0"/>
              <a:buChar char="•"/>
            </a:pPr>
            <a:endParaRPr lang="en-GB" sz="2000" dirty="0">
              <a:solidFill>
                <a:srgbClr val="070705"/>
              </a:solidFill>
              <a:latin typeface="Calibri" panose="020F0502020204030204" pitchFamily="34" charset="0"/>
              <a:cs typeface="Calibri" panose="020F0502020204030204" pitchFamily="34" charset="0"/>
            </a:endParaRPr>
          </a:p>
          <a:p>
            <a:endParaRPr lang="en-GB" dirty="0">
              <a:solidFill>
                <a:srgbClr val="070705"/>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6923583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fade">
                                      <p:cBhvr>
                                        <p:cTn id="17" dur="500"/>
                                        <p:tgtEl>
                                          <p:spTgt spid="3">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
                                            <p:txEl>
                                              <p:pRg st="5" end="5"/>
                                            </p:txEl>
                                          </p:spTgt>
                                        </p:tgtEl>
                                        <p:attrNameLst>
                                          <p:attrName>style.visibility</p:attrName>
                                        </p:attrNameLst>
                                      </p:cBhvr>
                                      <p:to>
                                        <p:strVal val="visible"/>
                                      </p:to>
                                    </p:set>
                                    <p:animEffect transition="in" filter="fade">
                                      <p:cBhvr>
                                        <p:cTn id="22" dur="500"/>
                                        <p:tgtEl>
                                          <p:spTgt spid="3">
                                            <p:txEl>
                                              <p:pRg st="5" end="5"/>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3">
                                            <p:txEl>
                                              <p:pRg st="7" end="7"/>
                                            </p:txEl>
                                          </p:spTgt>
                                        </p:tgtEl>
                                        <p:attrNameLst>
                                          <p:attrName>style.visibility</p:attrName>
                                        </p:attrNameLst>
                                      </p:cBhvr>
                                      <p:to>
                                        <p:strVal val="visible"/>
                                      </p:to>
                                    </p:set>
                                    <p:animEffect transition="in" filter="fade">
                                      <p:cBhvr>
                                        <p:cTn id="27"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2CB8270-43CD-59C5-7124-21F9E57B107C}"/>
            </a:ext>
          </a:extLst>
        </p:cNvPr>
        <p:cNvGrpSpPr/>
        <p:nvPr/>
      </p:nvGrpSpPr>
      <p:grpSpPr>
        <a:xfrm>
          <a:off x="0" y="0"/>
          <a:ext cx="0" cy="0"/>
          <a:chOff x="0" y="0"/>
          <a:chExt cx="0" cy="0"/>
        </a:xfrm>
      </p:grpSpPr>
      <p:sp>
        <p:nvSpPr>
          <p:cNvPr id="11" name="Title 10">
            <a:extLst>
              <a:ext uri="{FF2B5EF4-FFF2-40B4-BE49-F238E27FC236}">
                <a16:creationId xmlns:a16="http://schemas.microsoft.com/office/drawing/2014/main" id="{E05CA986-1501-BB26-933E-5229F8018073}"/>
              </a:ext>
            </a:extLst>
          </p:cNvPr>
          <p:cNvSpPr txBox="1">
            <a:spLocks noGrp="1"/>
          </p:cNvSpPr>
          <p:nvPr>
            <p:ph type="title" idx="4294967295"/>
          </p:nvPr>
        </p:nvSpPr>
        <p:spPr>
          <a:xfrm>
            <a:off x="268884" y="1714216"/>
            <a:ext cx="11654232" cy="1323439"/>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4000" b="0" i="0" u="none" strike="noStrike" kern="1200" cap="none" spc="-45" normalizeH="0" baseline="0" noProof="0" dirty="0">
                <a:ln>
                  <a:noFill/>
                </a:ln>
                <a:solidFill>
                  <a:srgbClr val="B01E62"/>
                </a:solidFill>
                <a:effectLst/>
                <a:uLnTx/>
                <a:uFillTx/>
                <a:latin typeface="Calibri" panose="020F0502020204030204" pitchFamily="34" charset="0"/>
                <a:ea typeface="IBM Plex Sans Bold"/>
                <a:cs typeface="Calibri" panose="020F0502020204030204" pitchFamily="34" charset="0"/>
                <a:sym typeface="IBM Plex Sans Bold"/>
              </a:rPr>
              <a:t>Aon </a:t>
            </a:r>
            <a:r>
              <a:rPr kumimoji="0" lang="en-US" sz="4000" b="0" i="0" u="none" strike="noStrike" kern="1200" cap="none" spc="-45" normalizeH="0" baseline="0" noProof="0" dirty="0" err="1">
                <a:ln>
                  <a:noFill/>
                </a:ln>
                <a:solidFill>
                  <a:srgbClr val="B01E62"/>
                </a:solidFill>
                <a:effectLst/>
                <a:uLnTx/>
                <a:uFillTx/>
                <a:latin typeface="Calibri" panose="020F0502020204030204" pitchFamily="34" charset="0"/>
                <a:ea typeface="IBM Plex Sans Bold"/>
                <a:cs typeface="Calibri" panose="020F0502020204030204" pitchFamily="34" charset="0"/>
                <a:sym typeface="IBM Plex Sans Bold"/>
              </a:rPr>
              <a:t>Ceisteanna</a:t>
            </a:r>
            <a:r>
              <a:rPr kumimoji="0" lang="en-US" sz="4000" b="0" i="0" u="none" strike="noStrike" kern="1200" cap="none" spc="-45" normalizeH="0" baseline="0" noProof="0" dirty="0">
                <a:ln>
                  <a:noFill/>
                </a:ln>
                <a:solidFill>
                  <a:srgbClr val="B01E62"/>
                </a:solidFill>
                <a:effectLst/>
                <a:uLnTx/>
                <a:uFillTx/>
                <a:latin typeface="Calibri" panose="020F0502020204030204" pitchFamily="34" charset="0"/>
                <a:ea typeface="IBM Plex Sans Bold"/>
                <a:cs typeface="Calibri" panose="020F0502020204030204" pitchFamily="34" charset="0"/>
                <a:sym typeface="IBM Plex Sans Bold"/>
              </a:rPr>
              <a:t>?</a:t>
            </a: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4000" b="0" i="0" u="none" strike="noStrike" kern="1200" cap="none" spc="-45" normalizeH="0" baseline="0" noProof="0" dirty="0">
                <a:ln>
                  <a:noFill/>
                </a:ln>
                <a:solidFill>
                  <a:srgbClr val="000000"/>
                </a:solidFill>
                <a:effectLst/>
                <a:uLnTx/>
                <a:uFillTx/>
                <a:latin typeface="Calibri" panose="020F0502020204030204" pitchFamily="34" charset="0"/>
                <a:ea typeface="IBM Plex Sans Bold"/>
                <a:cs typeface="Calibri" panose="020F0502020204030204" pitchFamily="34" charset="0"/>
                <a:sym typeface="IBM Plex Sans Bold"/>
              </a:rPr>
              <a:t>Any Questions?</a:t>
            </a:r>
          </a:p>
        </p:txBody>
      </p:sp>
      <p:sp>
        <p:nvSpPr>
          <p:cNvPr id="12" name="TextBox 11">
            <a:extLst>
              <a:ext uri="{FF2B5EF4-FFF2-40B4-BE49-F238E27FC236}">
                <a16:creationId xmlns:a16="http://schemas.microsoft.com/office/drawing/2014/main" id="{5440CDD0-2695-E46C-A86F-363A7A273949}"/>
              </a:ext>
            </a:extLst>
          </p:cNvPr>
          <p:cNvSpPr txBox="1"/>
          <p:nvPr/>
        </p:nvSpPr>
        <p:spPr>
          <a:xfrm>
            <a:off x="268884" y="3561665"/>
            <a:ext cx="11654232" cy="1246495"/>
          </a:xfrm>
          <a:prstGeom prst="rect">
            <a:avLst/>
          </a:prstGeom>
          <a:noFill/>
        </p:spPr>
        <p:txBody>
          <a:bodyPr wrap="square" rtlCol="0">
            <a:spAutoFit/>
          </a:bodyPr>
          <a:lstStyle/>
          <a:p>
            <a:pPr algn="ctr"/>
            <a:r>
              <a:rPr lang="en-US" sz="2500" spc="-45" dirty="0">
                <a:solidFill>
                  <a:srgbClr val="000000"/>
                </a:solidFill>
                <a:latin typeface="Calibri" panose="020F0502020204030204" pitchFamily="34" charset="0"/>
                <a:ea typeface="IBM Plex Sans Bold"/>
                <a:cs typeface="Calibri" panose="020F0502020204030204" pitchFamily="34" charset="0"/>
                <a:sym typeface="IBM Plex Sans Bold"/>
              </a:rPr>
              <a:t>Casey Cowan, Kiana Carragher, Caoimhe O’Malley, Ciara Egan</a:t>
            </a:r>
          </a:p>
          <a:p>
            <a:pPr algn="ctr"/>
            <a:r>
              <a:rPr lang="en-US" sz="2500" spc="-45" dirty="0">
                <a:solidFill>
                  <a:srgbClr val="000000"/>
                </a:solidFill>
                <a:latin typeface="Calibri" panose="020F0502020204030204" pitchFamily="34" charset="0"/>
                <a:ea typeface="IBM Plex Sans Bold"/>
                <a:cs typeface="Calibri" panose="020F0502020204030204" pitchFamily="34" charset="0"/>
                <a:sym typeface="IBM Plex Sans Bold"/>
              </a:rPr>
              <a:t> </a:t>
            </a:r>
          </a:p>
          <a:p>
            <a:pPr algn="ctr"/>
            <a:endParaRPr lang="en-GB" sz="2500" dirty="0">
              <a:latin typeface="Calibri" panose="020F0502020204030204" pitchFamily="34" charset="0"/>
              <a:cs typeface="Calibri" panose="020F0502020204030204" pitchFamily="34" charset="0"/>
            </a:endParaRPr>
          </a:p>
        </p:txBody>
      </p:sp>
      <p:sp>
        <p:nvSpPr>
          <p:cNvPr id="4" name="TextBox 3">
            <a:extLst>
              <a:ext uri="{FF2B5EF4-FFF2-40B4-BE49-F238E27FC236}">
                <a16:creationId xmlns:a16="http://schemas.microsoft.com/office/drawing/2014/main" id="{FE59582C-2840-63BE-BEF4-9DD2FB72D4FB}"/>
              </a:ext>
            </a:extLst>
          </p:cNvPr>
          <p:cNvSpPr txBox="1"/>
          <p:nvPr/>
        </p:nvSpPr>
        <p:spPr>
          <a:xfrm>
            <a:off x="116889" y="4713186"/>
            <a:ext cx="7222893" cy="2400657"/>
          </a:xfrm>
          <a:prstGeom prst="rect">
            <a:avLst/>
          </a:prstGeom>
          <a:noFill/>
        </p:spPr>
        <p:txBody>
          <a:bodyPr wrap="square" rtlCol="0">
            <a:spAutoFit/>
          </a:bodyPr>
          <a:lstStyle/>
          <a:p>
            <a:r>
              <a:rPr lang="en-GB" sz="2500" dirty="0">
                <a:solidFill>
                  <a:srgbClr val="070705"/>
                </a:solidFill>
                <a:latin typeface="Calibri" panose="020F0502020204030204" pitchFamily="34" charset="0"/>
                <a:cs typeface="Calibri" panose="020F0502020204030204" pitchFamily="34" charset="0"/>
              </a:rPr>
              <a:t>Thank you to all of the participants, the amazing project team &amp; to Technological University Dublin, University of Galway, Dyslexia Ireland &amp; AHEAD for recruitment support</a:t>
            </a:r>
          </a:p>
          <a:p>
            <a:r>
              <a:rPr lang="en-GB" sz="2500" dirty="0">
                <a:solidFill>
                  <a:srgbClr val="B01E62"/>
                </a:solidFill>
                <a:latin typeface="Calibri" panose="020F0502020204030204" pitchFamily="34" charset="0"/>
                <a:cs typeface="Calibri" panose="020F0502020204030204" pitchFamily="34" charset="0"/>
              </a:rPr>
              <a:t>Email:</a:t>
            </a:r>
            <a:r>
              <a:rPr lang="en-GB" sz="2500" dirty="0">
                <a:latin typeface="Calibri" panose="020F0502020204030204" pitchFamily="34" charset="0"/>
                <a:cs typeface="Calibri" panose="020F0502020204030204" pitchFamily="34" charset="0"/>
              </a:rPr>
              <a:t> </a:t>
            </a:r>
            <a:r>
              <a:rPr lang="en-GB" sz="2500" dirty="0">
                <a:solidFill>
                  <a:srgbClr val="070705"/>
                </a:solidFill>
                <a:latin typeface="Calibri" panose="020F0502020204030204" pitchFamily="34" charset="0"/>
                <a:cs typeface="Calibri" panose="020F0502020204030204" pitchFamily="34" charset="0"/>
              </a:rPr>
              <a:t>ciara.egan@universityofgalway.ie</a:t>
            </a:r>
          </a:p>
          <a:p>
            <a:endParaRPr lang="en-GB" sz="2500" dirty="0">
              <a:solidFill>
                <a:srgbClr val="070705"/>
              </a:solidFill>
              <a:latin typeface="Calibri" panose="020F0502020204030204" pitchFamily="34" charset="0"/>
              <a:cs typeface="Calibri" panose="020F0502020204030204" pitchFamily="34" charset="0"/>
            </a:endParaRPr>
          </a:p>
        </p:txBody>
      </p:sp>
      <p:sp>
        <p:nvSpPr>
          <p:cNvPr id="7" name="Freeform 3">
            <a:extLst>
              <a:ext uri="{FF2B5EF4-FFF2-40B4-BE49-F238E27FC236}">
                <a16:creationId xmlns:a16="http://schemas.microsoft.com/office/drawing/2014/main" id="{F981BAB4-2C69-5FC0-D02A-A67741E69475}"/>
              </a:ext>
              <a:ext uri="{C183D7F6-B498-43B3-948B-1728B52AA6E4}">
                <adec:decorative xmlns:adec="http://schemas.microsoft.com/office/drawing/2017/decorative" val="1"/>
              </a:ext>
            </a:extLst>
          </p:cNvPr>
          <p:cNvSpPr>
            <a:spLocks noChangeAspect="1"/>
          </p:cNvSpPr>
          <p:nvPr/>
        </p:nvSpPr>
        <p:spPr>
          <a:xfrm>
            <a:off x="7491777" y="4632811"/>
            <a:ext cx="4615147" cy="1280703"/>
          </a:xfrm>
          <a:custGeom>
            <a:avLst/>
            <a:gdLst/>
            <a:ahLst/>
            <a:cxnLst/>
            <a:rect l="l" t="t" r="r" b="b"/>
            <a:pathLst>
              <a:path w="6674937" h="1852295">
                <a:moveTo>
                  <a:pt x="0" y="0"/>
                </a:moveTo>
                <a:lnTo>
                  <a:pt x="6674937" y="0"/>
                </a:lnTo>
                <a:lnTo>
                  <a:pt x="6674937" y="1852295"/>
                </a:lnTo>
                <a:lnTo>
                  <a:pt x="0" y="1852295"/>
                </a:lnTo>
                <a:lnTo>
                  <a:pt x="0" y="0"/>
                </a:lnTo>
                <a:close/>
              </a:path>
            </a:pathLst>
          </a:custGeom>
          <a:blipFill>
            <a:blip r:embed="rId3"/>
            <a:stretch>
              <a:fillRect/>
            </a:stretch>
          </a:blipFill>
        </p:spPr>
        <p:txBody>
          <a:bodyPr/>
          <a:lstStyle/>
          <a:p>
            <a:endParaRPr lang="en-GB"/>
          </a:p>
        </p:txBody>
      </p:sp>
      <p:sp>
        <p:nvSpPr>
          <p:cNvPr id="8" name="Freeform 28">
            <a:extLst>
              <a:ext uri="{FF2B5EF4-FFF2-40B4-BE49-F238E27FC236}">
                <a16:creationId xmlns:a16="http://schemas.microsoft.com/office/drawing/2014/main" id="{7B5F04CD-E1E3-95D5-ADAB-3F162C0F4307}"/>
              </a:ext>
              <a:ext uri="{C183D7F6-B498-43B3-948B-1728B52AA6E4}">
                <adec:decorative xmlns:adec="http://schemas.microsoft.com/office/drawing/2017/decorative" val="1"/>
              </a:ext>
            </a:extLst>
          </p:cNvPr>
          <p:cNvSpPr>
            <a:spLocks noChangeAspect="1"/>
          </p:cNvSpPr>
          <p:nvPr/>
        </p:nvSpPr>
        <p:spPr>
          <a:xfrm>
            <a:off x="7621503" y="5895619"/>
            <a:ext cx="4301613" cy="630603"/>
          </a:xfrm>
          <a:custGeom>
            <a:avLst/>
            <a:gdLst/>
            <a:ahLst/>
            <a:cxnLst/>
            <a:rect l="l" t="t" r="r" b="b"/>
            <a:pathLst>
              <a:path w="6674937" h="978525">
                <a:moveTo>
                  <a:pt x="0" y="0"/>
                </a:moveTo>
                <a:lnTo>
                  <a:pt x="6674937" y="0"/>
                </a:lnTo>
                <a:lnTo>
                  <a:pt x="6674937" y="978525"/>
                </a:lnTo>
                <a:lnTo>
                  <a:pt x="0" y="978525"/>
                </a:lnTo>
                <a:lnTo>
                  <a:pt x="0" y="0"/>
                </a:lnTo>
                <a:close/>
              </a:path>
            </a:pathLst>
          </a:custGeom>
          <a:blipFill>
            <a:blip r:embed="rId4"/>
            <a:stretch>
              <a:fillRect/>
            </a:stretch>
          </a:blipFill>
        </p:spPr>
        <p:txBody>
          <a:bodyPr/>
          <a:lstStyle/>
          <a:p>
            <a:endParaRPr lang="en-GB"/>
          </a:p>
        </p:txBody>
      </p:sp>
    </p:spTree>
    <p:extLst>
      <p:ext uri="{BB962C8B-B14F-4D97-AF65-F5344CB8AC3E}">
        <p14:creationId xmlns:p14="http://schemas.microsoft.com/office/powerpoint/2010/main" val="948549709"/>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PRESGUID" val="4cc4215a-1638-4606-876d-cc8e17931a64"/>
</p:tagLst>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Integral">
  <a:themeElements>
    <a:clrScheme name="Custom 1">
      <a:dk1>
        <a:srgbClr val="2E2B21"/>
      </a:dk1>
      <a:lt1>
        <a:srgbClr val="FFFFFF"/>
      </a:lt1>
      <a:dk2>
        <a:srgbClr val="605B4F"/>
      </a:dk2>
      <a:lt2>
        <a:srgbClr val="D8D6BE"/>
      </a:lt2>
      <a:accent1>
        <a:srgbClr val="A9A57C"/>
      </a:accent1>
      <a:accent2>
        <a:srgbClr val="8AD0C8"/>
      </a:accent2>
      <a:accent3>
        <a:srgbClr val="D2CB6C"/>
      </a:accent3>
      <a:accent4>
        <a:srgbClr val="95A39D"/>
      </a:accent4>
      <a:accent5>
        <a:srgbClr val="C89F5D"/>
      </a:accent5>
      <a:accent6>
        <a:srgbClr val="B1A089"/>
      </a:accent6>
      <a:hlink>
        <a:srgbClr val="D25814"/>
      </a:hlink>
      <a:folHlink>
        <a:srgbClr val="849A0A"/>
      </a:folHlink>
    </a:clrScheme>
    <a:fontScheme name="Integral">
      <a:majorFont>
        <a:latin typeface="Tw Cen MT Condensed" panose="020B06060201040202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panose="020B06020201040206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Integral">
      <a:fillStyleLst>
        <a:solidFill>
          <a:schemeClr val="phClr"/>
        </a:solidFill>
        <a:gradFill rotWithShape="1">
          <a:gsLst>
            <a:gs pos="0">
              <a:schemeClr val="phClr">
                <a:tint val="83000"/>
                <a:satMod val="100000"/>
                <a:lumMod val="100000"/>
              </a:schemeClr>
            </a:gs>
            <a:gs pos="100000">
              <a:schemeClr val="phClr">
                <a:tint val="61000"/>
                <a:satMod val="150000"/>
                <a:lumMod val="100000"/>
              </a:schemeClr>
            </a:gs>
          </a:gsLst>
          <a:path path="circle">
            <a:fillToRect l="100000" t="100000" r="100000" b="100000"/>
          </a:path>
        </a:gradFill>
        <a:gradFill rotWithShape="1">
          <a:gsLst>
            <a:gs pos="0">
              <a:schemeClr val="phClr">
                <a:tint val="100000"/>
                <a:shade val="85000"/>
                <a:satMod val="100000"/>
                <a:lumMod val="100000"/>
              </a:schemeClr>
            </a:gs>
            <a:gs pos="100000">
              <a:schemeClr val="phClr">
                <a:tint val="90000"/>
                <a:shade val="100000"/>
                <a:satMod val="150000"/>
                <a:lumMod val="100000"/>
              </a:schemeClr>
            </a:gs>
          </a:gsLst>
          <a:path path="circle">
            <a:fillToRect l="100000" t="100000" r="100000" b="100000"/>
          </a:path>
        </a:gradFill>
      </a:fillStyleLst>
      <a:lnStyleLst>
        <a:ln w="9525" cap="flat" cmpd="sng" algn="ctr">
          <a:solidFill>
            <a:schemeClr val="phClr"/>
          </a:solidFill>
          <a:prstDash val="solid"/>
        </a:ln>
        <a:ln w="15875"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50800" dist="12700" dir="5400000" algn="ctr" rotWithShape="0">
              <a:srgbClr val="000000">
                <a:alpha val="50000"/>
              </a:srgbClr>
            </a:outerShdw>
          </a:effectLst>
        </a:effectStyle>
        <a:effectStyle>
          <a:effectLst>
            <a:outerShdw blurRad="76200" dist="25400" dir="5400000" algn="ctr" rotWithShape="0">
              <a:srgbClr val="000000">
                <a:alpha val="60000"/>
              </a:srgbClr>
            </a:outerShdw>
          </a:effectLst>
          <a:scene3d>
            <a:camera prst="orthographicFront">
              <a:rot lat="0" lon="0" rev="0"/>
            </a:camera>
            <a:lightRig rig="flat" dir="t">
              <a:rot lat="0" lon="0" rev="3600000"/>
            </a:lightRig>
          </a:scene3d>
          <a:sp3d contourW="12700" prstMaterial="flat">
            <a:bevelT w="38100" h="44450" prst="angle"/>
            <a:contourClr>
              <a:schemeClr val="phClr">
                <a:shade val="35000"/>
                <a:satMod val="160000"/>
              </a:schemeClr>
            </a:contourClr>
          </a:sp3d>
        </a:effectStyle>
      </a:effectStyleLst>
      <a:bgFillStyleLst>
        <a:solidFill>
          <a:schemeClr val="phClr"/>
        </a:solidFill>
        <a:blipFill rotWithShape="1">
          <a:blip xmlns:r="http://schemas.openxmlformats.org/officeDocument/2006/relationships" r:embed="rId1">
            <a:duotone>
              <a:schemeClr val="phClr">
                <a:tint val="98000"/>
              </a:schemeClr>
              <a:schemeClr val="phClr">
                <a:shade val="89000"/>
                <a:satMod val="145000"/>
              </a:schemeClr>
            </a:duotone>
          </a:blip>
          <a:tile tx="0" ty="0" sx="32000" sy="32000" flip="none" algn="tl"/>
        </a:blipFill>
        <a:blipFill rotWithShape="1">
          <a:blip xmlns:r="http://schemas.openxmlformats.org/officeDocument/2006/relationships" r:embed="rId2">
            <a:duotone>
              <a:schemeClr val="phClr">
                <a:tint val="98000"/>
              </a:schemeClr>
              <a:schemeClr val="phClr">
                <a:shade val="95000"/>
              </a:schemeClr>
            </a:duotone>
          </a:blip>
          <a:tile tx="0" ty="0" sx="32000" sy="32000" flip="none" algn="tl"/>
        </a:blipFill>
      </a:bgFillStyleLst>
    </a:fmtScheme>
  </a:themeElements>
  <a:objectDefaults/>
  <a:extraClrSchemeLst/>
  <a:extLst>
    <a:ext uri="{05A4C25C-085E-4340-85A3-A5531E510DB2}">
      <thm15:themeFamily xmlns:thm15="http://schemas.microsoft.com/office/thememl/2012/main" name="Integral" id="{3577F8C9-A904-41D8-97D2-FD898F53F20E}" vid="{090DCB5F-146D-478A-852A-34B16FE9F3A8}"/>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f04adec5-321f-46c9-8d8f-d278d5019d73">
      <Terms xmlns="http://schemas.microsoft.com/office/infopath/2007/PartnerControls"/>
    </lcf76f155ced4ddcb4097134ff3c332f>
    <TaxCatchAll xmlns="98a9eb8c-6a01-428e-9f5d-17b5596ff277"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69946560433F2B4BAC6115A870028350" ma:contentTypeVersion="17" ma:contentTypeDescription="Create a new document." ma:contentTypeScope="" ma:versionID="504a4eee48183cc64ffa4f8ca4e8fda6">
  <xsd:schema xmlns:xsd="http://www.w3.org/2001/XMLSchema" xmlns:xs="http://www.w3.org/2001/XMLSchema" xmlns:p="http://schemas.microsoft.com/office/2006/metadata/properties" xmlns:ns2="f04adec5-321f-46c9-8d8f-d278d5019d73" xmlns:ns3="98a9eb8c-6a01-428e-9f5d-17b5596ff277" targetNamespace="http://schemas.microsoft.com/office/2006/metadata/properties" ma:root="true" ma:fieldsID="cf20f95ca4649c41c8b81b9c4d626c3f" ns2:_="" ns3:_="">
    <xsd:import namespace="f04adec5-321f-46c9-8d8f-d278d5019d73"/>
    <xsd:import namespace="98a9eb8c-6a01-428e-9f5d-17b5596ff277"/>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3:SharedWithUsers" minOccurs="0"/>
                <xsd:element ref="ns3:SharedWithDetails" minOccurs="0"/>
                <xsd:element ref="ns2:MediaServiceAutoTags" minOccurs="0"/>
                <xsd:element ref="ns2:MediaServiceOCR"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DateTaken"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04adec5-321f-46c9-8d8f-d278d5019d7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4" nillable="true" ma:displayName="Tags" ma:internalName="MediaServiceAutoTags"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LengthInSeconds" ma:index="18" nillable="true" ma:displayName="MediaLengthInSeconds" ma:hidden="true" ma:internalName="MediaLengthInSeconds" ma:readOnly="true">
      <xsd:simpleType>
        <xsd:restriction base="dms:Unknown"/>
      </xsd:simpleType>
    </xsd:element>
    <xsd:element name="lcf76f155ced4ddcb4097134ff3c332f" ma:index="20" nillable="true" ma:taxonomy="true" ma:internalName="lcf76f155ced4ddcb4097134ff3c332f" ma:taxonomyFieldName="MediaServiceImageTags" ma:displayName="Image Tags" ma:readOnly="false" ma:fieldId="{5cf76f15-5ced-4ddc-b409-7134ff3c332f}" ma:taxonomyMulti="true" ma:sspId="118109bd-626c-4cb5-b457-7c830300b9dd" ma:termSetId="09814cd3-568e-fe90-9814-8d621ff8fb84" ma:anchorId="fba54fb3-c3e1-fe81-a776-ca4b69148c4d" ma:open="true" ma:isKeyword="false">
      <xsd:complexType>
        <xsd:sequence>
          <xsd:element ref="pc:Terms" minOccurs="0" maxOccurs="1"/>
        </xsd:sequence>
      </xsd:complexType>
    </xsd:element>
    <xsd:element name="MediaServiceDateTaken" ma:index="22" nillable="true" ma:displayName="MediaServiceDateTaken" ma:hidden="true" ma:internalName="MediaServiceDateTaken" ma:readOnly="true">
      <xsd:simpleType>
        <xsd:restriction base="dms:Text"/>
      </xsd:simpleType>
    </xsd:element>
    <xsd:element name="MediaServiceObjectDetectorVersions" ma:index="23" nillable="true" ma:displayName="MediaServiceObjectDetectorVersions" ma:hidden="true" ma:indexed="true" ma:internalName="MediaServiceObjectDetectorVersions" ma:readOnly="true">
      <xsd:simpleType>
        <xsd:restriction base="dms:Text"/>
      </xsd:simpleType>
    </xsd:element>
    <xsd:element name="MediaServiceSearchProperties" ma:index="24"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98a9eb8c-6a01-428e-9f5d-17b5596ff277"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element name="TaxCatchAll" ma:index="21" nillable="true" ma:displayName="Taxonomy Catch All Column" ma:hidden="true" ma:list="{47ea14bd-29b4-46a6-9b71-aedf54cf4907}" ma:internalName="TaxCatchAll" ma:showField="CatchAllData" ma:web="98a9eb8c-6a01-428e-9f5d-17b5596ff277">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56B025AD-928D-4B66-ABD4-C8A28BEB9CB8}">
  <ds:schemaRefs>
    <ds:schemaRef ds:uri="http://schemas.microsoft.com/office/2006/documentManagement/types"/>
    <ds:schemaRef ds:uri="f04adec5-321f-46c9-8d8f-d278d5019d73"/>
    <ds:schemaRef ds:uri="http://www.w3.org/XML/1998/namespace"/>
    <ds:schemaRef ds:uri="http://purl.org/dc/dcmitype/"/>
    <ds:schemaRef ds:uri="http://schemas.microsoft.com/office/infopath/2007/PartnerControls"/>
    <ds:schemaRef ds:uri="http://purl.org/dc/elements/1.1/"/>
    <ds:schemaRef ds:uri="http://schemas.openxmlformats.org/package/2006/metadata/core-properties"/>
    <ds:schemaRef ds:uri="98a9eb8c-6a01-428e-9f5d-17b5596ff277"/>
    <ds:schemaRef ds:uri="http://schemas.microsoft.com/office/2006/metadata/properties"/>
    <ds:schemaRef ds:uri="http://purl.org/dc/terms/"/>
  </ds:schemaRefs>
</ds:datastoreItem>
</file>

<file path=customXml/itemProps2.xml><?xml version="1.0" encoding="utf-8"?>
<ds:datastoreItem xmlns:ds="http://schemas.openxmlformats.org/officeDocument/2006/customXml" ds:itemID="{F2B96481-5840-4B41-A25A-69427B4562B0}">
  <ds:schemaRefs>
    <ds:schemaRef ds:uri="http://schemas.microsoft.com/sharepoint/v3/contenttype/forms"/>
  </ds:schemaRefs>
</ds:datastoreItem>
</file>

<file path=customXml/itemProps3.xml><?xml version="1.0" encoding="utf-8"?>
<ds:datastoreItem xmlns:ds="http://schemas.openxmlformats.org/officeDocument/2006/customXml" ds:itemID="{153B6AB6-96AA-4FDD-9EDB-CE8D86602D8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f04adec5-321f-46c9-8d8f-d278d5019d73"/>
    <ds:schemaRef ds:uri="98a9eb8c-6a01-428e-9f5d-17b5596ff277"/>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
  <TotalTime>5230</TotalTime>
  <Words>758</Words>
  <Application>Microsoft Office PowerPoint</Application>
  <PresentationFormat>Widescreen</PresentationFormat>
  <Paragraphs>77</Paragraphs>
  <Slides>9</Slides>
  <Notes>9</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9</vt:i4>
      </vt:variant>
    </vt:vector>
  </HeadingPairs>
  <TitlesOfParts>
    <vt:vector size="15" baseType="lpstr">
      <vt:lpstr>Arial</vt:lpstr>
      <vt:lpstr>Calibri</vt:lpstr>
      <vt:lpstr>Tw Cen MT</vt:lpstr>
      <vt:lpstr>Tw Cen MT Condensed</vt:lpstr>
      <vt:lpstr>Wingdings 3</vt:lpstr>
      <vt:lpstr>Integral</vt:lpstr>
      <vt:lpstr>Psychological adjustment and educational support:  Experiences of students with dyslexia in higher education</vt:lpstr>
      <vt:lpstr>Background</vt:lpstr>
      <vt:lpstr>Methodology</vt:lpstr>
      <vt:lpstr>Methodology (2)</vt:lpstr>
      <vt:lpstr>Results - Interviews</vt:lpstr>
      <vt:lpstr>Results – Interviews (2) </vt:lpstr>
      <vt:lpstr>Results – Interviews (3)</vt:lpstr>
      <vt:lpstr>Conclusions to Date</vt:lpstr>
      <vt:lpstr>Aon Ceisteanna? Any Questions?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Ciara Egan</dc:creator>
  <cp:lastModifiedBy>Danielle O'Rourke</cp:lastModifiedBy>
  <cp:revision>217</cp:revision>
  <dcterms:created xsi:type="dcterms:W3CDTF">2021-01-25T18:52:58Z</dcterms:created>
  <dcterms:modified xsi:type="dcterms:W3CDTF">2025-03-03T15:46:41Z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0x01010069946560433F2B4BAC6115A870028350</vt:lpwstr>
  </property>
  <property fmtid="{D5CDD505-2E9C-101B-9397-08002B2CF9AE}" pid="3" name="MediaServiceImageTags">
    <vt:lpwstr/>
  </property>
</Properties>
</file>