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Override1.xml" ContentType="application/vnd.openxmlformats-officedocument.themeOverr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8" r:id="rId5"/>
    <p:sldId id="769" r:id="rId6"/>
    <p:sldId id="256" r:id="rId7"/>
    <p:sldId id="257" r:id="rId8"/>
    <p:sldId id="259" r:id="rId9"/>
    <p:sldId id="260" r:id="rId10"/>
    <p:sldId id="261" r:id="rId11"/>
    <p:sldId id="262" r:id="rId12"/>
    <p:sldId id="263" r:id="rId13"/>
    <p:sldId id="264" r:id="rId14"/>
    <p:sldId id="265" r:id="rId15"/>
    <p:sldId id="266" r:id="rId16"/>
    <p:sldId id="267" r:id="rId17"/>
    <p:sldId id="258" r:id="rId18"/>
    <p:sldId id="840" r:id="rId19"/>
    <p:sldId id="842"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C943ADA-D50B-40C3-9FEB-7D41312E0217}" v="191" dt="2025-03-03T15:51:53.94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1" d="100"/>
          <a:sy n="101" d="100"/>
        </p:scale>
        <p:origin x="144" y="21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51F15A-F309-1893-F5B1-0BD45FAE6D2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a:extLst>
              <a:ext uri="{FF2B5EF4-FFF2-40B4-BE49-F238E27FC236}">
                <a16:creationId xmlns:a16="http://schemas.microsoft.com/office/drawing/2014/main" id="{CAB0EA6E-1667-63C3-C18C-28C62876E5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2B720256-92C0-C01A-BF5A-9DAF219F32D0}"/>
              </a:ext>
            </a:extLst>
          </p:cNvPr>
          <p:cNvSpPr>
            <a:spLocks noGrp="1"/>
          </p:cNvSpPr>
          <p:nvPr>
            <p:ph type="dt" sz="half" idx="10"/>
          </p:nvPr>
        </p:nvSpPr>
        <p:spPr/>
        <p:txBody>
          <a:bodyPr/>
          <a:lstStyle/>
          <a:p>
            <a:fld id="{4F28B272-5012-4B64-AC10-ED910E15D5CA}" type="datetimeFigureOut">
              <a:rPr lang="en-IE" smtClean="0"/>
              <a:t>03/03/2025</a:t>
            </a:fld>
            <a:endParaRPr lang="en-IE"/>
          </a:p>
        </p:txBody>
      </p:sp>
      <p:sp>
        <p:nvSpPr>
          <p:cNvPr id="5" name="Footer Placeholder 4">
            <a:extLst>
              <a:ext uri="{FF2B5EF4-FFF2-40B4-BE49-F238E27FC236}">
                <a16:creationId xmlns:a16="http://schemas.microsoft.com/office/drawing/2014/main" id="{2732A045-BE17-CF8E-392C-A6501CC8463F}"/>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DA7D67A3-0A5C-710E-9680-BA08BBA703EA}"/>
              </a:ext>
            </a:extLst>
          </p:cNvPr>
          <p:cNvSpPr>
            <a:spLocks noGrp="1"/>
          </p:cNvSpPr>
          <p:nvPr>
            <p:ph type="sldNum" sz="quarter" idx="12"/>
          </p:nvPr>
        </p:nvSpPr>
        <p:spPr/>
        <p:txBody>
          <a:bodyPr/>
          <a:lstStyle/>
          <a:p>
            <a:fld id="{DDC75DC1-3581-4852-9F6C-6AFC30B61F7F}" type="slidenum">
              <a:rPr lang="en-IE" smtClean="0"/>
              <a:t>‹#›</a:t>
            </a:fld>
            <a:endParaRPr lang="en-IE"/>
          </a:p>
        </p:txBody>
      </p:sp>
    </p:spTree>
    <p:extLst>
      <p:ext uri="{BB962C8B-B14F-4D97-AF65-F5344CB8AC3E}">
        <p14:creationId xmlns:p14="http://schemas.microsoft.com/office/powerpoint/2010/main" val="29485562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A96D9-3ED1-648A-D958-FE713ADE2CF6}"/>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8F96A664-79D2-9FCE-7B0B-33011538F3C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8601631F-21F1-F9EE-4772-A306301ABFE6}"/>
              </a:ext>
            </a:extLst>
          </p:cNvPr>
          <p:cNvSpPr>
            <a:spLocks noGrp="1"/>
          </p:cNvSpPr>
          <p:nvPr>
            <p:ph type="dt" sz="half" idx="10"/>
          </p:nvPr>
        </p:nvSpPr>
        <p:spPr/>
        <p:txBody>
          <a:bodyPr/>
          <a:lstStyle/>
          <a:p>
            <a:fld id="{4F28B272-5012-4B64-AC10-ED910E15D5CA}" type="datetimeFigureOut">
              <a:rPr lang="en-IE" smtClean="0"/>
              <a:t>03/03/2025</a:t>
            </a:fld>
            <a:endParaRPr lang="en-IE"/>
          </a:p>
        </p:txBody>
      </p:sp>
      <p:sp>
        <p:nvSpPr>
          <p:cNvPr id="5" name="Footer Placeholder 4">
            <a:extLst>
              <a:ext uri="{FF2B5EF4-FFF2-40B4-BE49-F238E27FC236}">
                <a16:creationId xmlns:a16="http://schemas.microsoft.com/office/drawing/2014/main" id="{01AAC7E0-57E3-5D43-7D80-C67853ED10B2}"/>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4D936095-6C3E-22B0-6891-4FE5E0F5D655}"/>
              </a:ext>
            </a:extLst>
          </p:cNvPr>
          <p:cNvSpPr>
            <a:spLocks noGrp="1"/>
          </p:cNvSpPr>
          <p:nvPr>
            <p:ph type="sldNum" sz="quarter" idx="12"/>
          </p:nvPr>
        </p:nvSpPr>
        <p:spPr/>
        <p:txBody>
          <a:bodyPr/>
          <a:lstStyle/>
          <a:p>
            <a:fld id="{DDC75DC1-3581-4852-9F6C-6AFC30B61F7F}" type="slidenum">
              <a:rPr lang="en-IE" smtClean="0"/>
              <a:t>‹#›</a:t>
            </a:fld>
            <a:endParaRPr lang="en-IE"/>
          </a:p>
        </p:txBody>
      </p:sp>
    </p:spTree>
    <p:extLst>
      <p:ext uri="{BB962C8B-B14F-4D97-AF65-F5344CB8AC3E}">
        <p14:creationId xmlns:p14="http://schemas.microsoft.com/office/powerpoint/2010/main" val="13558217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EBFC35-F45B-E633-A3FF-A7051483FD4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E5C0456D-9036-2481-4FEF-7A464552D9C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0E0B1486-096C-218E-4B5C-D0BA7BE4594C}"/>
              </a:ext>
            </a:extLst>
          </p:cNvPr>
          <p:cNvSpPr>
            <a:spLocks noGrp="1"/>
          </p:cNvSpPr>
          <p:nvPr>
            <p:ph type="dt" sz="half" idx="10"/>
          </p:nvPr>
        </p:nvSpPr>
        <p:spPr/>
        <p:txBody>
          <a:bodyPr/>
          <a:lstStyle/>
          <a:p>
            <a:fld id="{4F28B272-5012-4B64-AC10-ED910E15D5CA}" type="datetimeFigureOut">
              <a:rPr lang="en-IE" smtClean="0"/>
              <a:t>03/03/2025</a:t>
            </a:fld>
            <a:endParaRPr lang="en-IE"/>
          </a:p>
        </p:txBody>
      </p:sp>
      <p:sp>
        <p:nvSpPr>
          <p:cNvPr id="5" name="Footer Placeholder 4">
            <a:extLst>
              <a:ext uri="{FF2B5EF4-FFF2-40B4-BE49-F238E27FC236}">
                <a16:creationId xmlns:a16="http://schemas.microsoft.com/office/drawing/2014/main" id="{2233F836-DB69-0EB4-1B67-EED8BDC8A497}"/>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D8FE2D41-BBB6-F837-66C4-4CFE8B865ACA}"/>
              </a:ext>
            </a:extLst>
          </p:cNvPr>
          <p:cNvSpPr>
            <a:spLocks noGrp="1"/>
          </p:cNvSpPr>
          <p:nvPr>
            <p:ph type="sldNum" sz="quarter" idx="12"/>
          </p:nvPr>
        </p:nvSpPr>
        <p:spPr/>
        <p:txBody>
          <a:bodyPr/>
          <a:lstStyle/>
          <a:p>
            <a:fld id="{DDC75DC1-3581-4852-9F6C-6AFC30B61F7F}" type="slidenum">
              <a:rPr lang="en-IE" smtClean="0"/>
              <a:t>‹#›</a:t>
            </a:fld>
            <a:endParaRPr lang="en-IE"/>
          </a:p>
        </p:txBody>
      </p:sp>
    </p:spTree>
    <p:extLst>
      <p:ext uri="{BB962C8B-B14F-4D97-AF65-F5344CB8AC3E}">
        <p14:creationId xmlns:p14="http://schemas.microsoft.com/office/powerpoint/2010/main" val="26237052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sp>
        <p:nvSpPr>
          <p:cNvPr id="13" name="Rectangle 12"/>
          <p:cNvSpPr/>
          <p:nvPr userDrawn="1"/>
        </p:nvSpPr>
        <p:spPr>
          <a:xfrm>
            <a:off x="0" y="0"/>
            <a:ext cx="12192000" cy="3013200"/>
          </a:xfrm>
          <a:prstGeom prst="rect">
            <a:avLst/>
          </a:prstGeom>
          <a:solidFill>
            <a:srgbClr val="005EAE"/>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 name="Title 1"/>
          <p:cNvSpPr>
            <a:spLocks noGrp="1"/>
          </p:cNvSpPr>
          <p:nvPr>
            <p:ph type="ctrTitle"/>
          </p:nvPr>
        </p:nvSpPr>
        <p:spPr>
          <a:xfrm>
            <a:off x="1104899" y="3819975"/>
            <a:ext cx="10001252" cy="554850"/>
          </a:xfrm>
        </p:spPr>
        <p:txBody>
          <a:bodyPr/>
          <a:lstStyle>
            <a:lvl1pPr algn="l">
              <a:defRPr>
                <a:solidFill>
                  <a:schemeClr val="accent2"/>
                </a:solidFill>
              </a:defRPr>
            </a:lvl1pPr>
          </a:lstStyle>
          <a:p>
            <a:r>
              <a:rPr lang="en-US"/>
              <a:t>Click to edit Master title style</a:t>
            </a:r>
            <a:endParaRPr lang="en-GB"/>
          </a:p>
        </p:txBody>
      </p:sp>
      <p:sp>
        <p:nvSpPr>
          <p:cNvPr id="3" name="Subtitle 2"/>
          <p:cNvSpPr>
            <a:spLocks noGrp="1"/>
          </p:cNvSpPr>
          <p:nvPr>
            <p:ph type="subTitle" idx="1"/>
          </p:nvPr>
        </p:nvSpPr>
        <p:spPr>
          <a:xfrm>
            <a:off x="1104901" y="4394175"/>
            <a:ext cx="10001251" cy="361800"/>
          </a:xfrm>
        </p:spPr>
        <p:txBody>
          <a:bodyPr/>
          <a:lstStyle>
            <a:lvl1pPr marL="0" indent="0" algn="l">
              <a:buNone/>
              <a:defRPr sz="1400" b="0">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04900" y="687726"/>
            <a:ext cx="6182400" cy="1239265"/>
          </a:xfrm>
          <a:prstGeom prst="rect">
            <a:avLst/>
          </a:prstGeom>
        </p:spPr>
      </p:pic>
      <p:sp>
        <p:nvSpPr>
          <p:cNvPr id="11" name="Text Placeholder 10"/>
          <p:cNvSpPr>
            <a:spLocks noGrp="1"/>
          </p:cNvSpPr>
          <p:nvPr>
            <p:ph type="body" sz="quarter" idx="10"/>
          </p:nvPr>
        </p:nvSpPr>
        <p:spPr>
          <a:xfrm>
            <a:off x="1104902" y="5386500"/>
            <a:ext cx="6239100" cy="979374"/>
          </a:xfrm>
        </p:spPr>
        <p:txBody>
          <a:bodyPr/>
          <a:lstStyle>
            <a:lvl1pPr>
              <a:spcBef>
                <a:spcPts val="0"/>
              </a:spcBef>
              <a:defRPr sz="1400">
                <a:solidFill>
                  <a:srgbClr val="005EAE"/>
                </a:solidFill>
              </a:defRPr>
            </a:lvl1pPr>
            <a:lvl2pPr marL="0" indent="0">
              <a:spcBef>
                <a:spcPts val="0"/>
              </a:spcBef>
              <a:buNone/>
              <a:defRPr sz="1400">
                <a:solidFill>
                  <a:schemeClr val="accent2"/>
                </a:solidFill>
              </a:defRPr>
            </a:lvl2pPr>
            <a:lvl3pPr marL="0" indent="0">
              <a:spcBef>
                <a:spcPts val="567"/>
              </a:spcBef>
              <a:buNone/>
              <a:defRPr sz="1400">
                <a:solidFill>
                  <a:schemeClr val="accent2"/>
                </a:solidFill>
              </a:defRPr>
            </a:lvl3pPr>
            <a:lvl4pPr>
              <a:spcBef>
                <a:spcPts val="0"/>
              </a:spcBef>
              <a:defRPr sz="1400">
                <a:solidFill>
                  <a:schemeClr val="bg1"/>
                </a:solidFill>
              </a:defRPr>
            </a:lvl4pPr>
            <a:lvl5pPr>
              <a:spcBef>
                <a:spcPts val="0"/>
              </a:spcBef>
              <a:defRPr sz="1400">
                <a:solidFill>
                  <a:schemeClr val="bg1"/>
                </a:solidFill>
              </a:defRPr>
            </a:lvl5pPr>
          </a:lstStyle>
          <a:p>
            <a:pPr lvl="0"/>
            <a:r>
              <a:rPr lang="en-US"/>
              <a:t>Click to edit Master text styles</a:t>
            </a:r>
          </a:p>
          <a:p>
            <a:pPr lvl="1"/>
            <a:r>
              <a:rPr lang="en-US"/>
              <a:t>Second level</a:t>
            </a:r>
          </a:p>
          <a:p>
            <a:pPr lvl="2"/>
            <a:r>
              <a:rPr lang="en-US"/>
              <a:t>Third level</a:t>
            </a:r>
          </a:p>
        </p:txBody>
      </p:sp>
      <p:sp>
        <p:nvSpPr>
          <p:cNvPr id="15" name="Rectangle 14"/>
          <p:cNvSpPr/>
          <p:nvPr userDrawn="1"/>
        </p:nvSpPr>
        <p:spPr>
          <a:xfrm>
            <a:off x="0" y="6498000"/>
            <a:ext cx="12192000" cy="360000"/>
          </a:xfrm>
          <a:prstGeom prst="rect">
            <a:avLst/>
          </a:prstGeom>
          <a:solidFill>
            <a:srgbClr val="005EAE"/>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727075" indent="0" algn="l"/>
            <a:endParaRPr lang="en-GB" sz="1000"/>
          </a:p>
        </p:txBody>
      </p:sp>
    </p:spTree>
    <p:extLst>
      <p:ext uri="{BB962C8B-B14F-4D97-AF65-F5344CB8AC3E}">
        <p14:creationId xmlns:p14="http://schemas.microsoft.com/office/powerpoint/2010/main" val="1261932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amp; Content 20p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4" name="Text Placeholder 3"/>
          <p:cNvSpPr>
            <a:spLocks noGrp="1"/>
          </p:cNvSpPr>
          <p:nvPr>
            <p:ph type="body" sz="quarter" idx="10"/>
          </p:nvPr>
        </p:nvSpPr>
        <p:spPr>
          <a:xfrm>
            <a:off x="1104901" y="1881075"/>
            <a:ext cx="10001251" cy="40401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Text Placeholder 5"/>
          <p:cNvSpPr>
            <a:spLocks noGrp="1"/>
          </p:cNvSpPr>
          <p:nvPr>
            <p:ph type="body" sz="quarter" idx="11"/>
          </p:nvPr>
        </p:nvSpPr>
        <p:spPr>
          <a:xfrm>
            <a:off x="1104901" y="914403"/>
            <a:ext cx="10001251" cy="276225"/>
          </a:xfrm>
        </p:spPr>
        <p:txBody>
          <a:bodyPr/>
          <a:lstStyle>
            <a:lvl1pPr>
              <a:defRPr sz="1400" b="0">
                <a:solidFill>
                  <a:srgbClr val="005EAE"/>
                </a:solidFill>
              </a:defRPr>
            </a:lvl1pPr>
          </a:lstStyle>
          <a:p>
            <a:pPr lvl="0"/>
            <a:r>
              <a:rPr lang="en-US"/>
              <a:t>Click to edit Master text styles</a:t>
            </a:r>
          </a:p>
        </p:txBody>
      </p:sp>
    </p:spTree>
    <p:extLst>
      <p:ext uri="{BB962C8B-B14F-4D97-AF65-F5344CB8AC3E}">
        <p14:creationId xmlns:p14="http://schemas.microsoft.com/office/powerpoint/2010/main" val="36318097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6C85C-B650-8DC8-0D16-6A6A24BB2864}"/>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5814A542-0F8F-82E2-E17D-C97209A26F5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516E2A99-F7C1-5DE2-6DFB-D84FC6510378}"/>
              </a:ext>
            </a:extLst>
          </p:cNvPr>
          <p:cNvSpPr>
            <a:spLocks noGrp="1"/>
          </p:cNvSpPr>
          <p:nvPr>
            <p:ph type="dt" sz="half" idx="10"/>
          </p:nvPr>
        </p:nvSpPr>
        <p:spPr/>
        <p:txBody>
          <a:bodyPr/>
          <a:lstStyle/>
          <a:p>
            <a:fld id="{4F28B272-5012-4B64-AC10-ED910E15D5CA}" type="datetimeFigureOut">
              <a:rPr lang="en-IE" smtClean="0"/>
              <a:t>03/03/2025</a:t>
            </a:fld>
            <a:endParaRPr lang="en-IE"/>
          </a:p>
        </p:txBody>
      </p:sp>
      <p:sp>
        <p:nvSpPr>
          <p:cNvPr id="5" name="Footer Placeholder 4">
            <a:extLst>
              <a:ext uri="{FF2B5EF4-FFF2-40B4-BE49-F238E27FC236}">
                <a16:creationId xmlns:a16="http://schemas.microsoft.com/office/drawing/2014/main" id="{8A91364B-0CED-8252-BECD-E0AA17868300}"/>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41404FBF-B893-B791-4A8D-98B8C4D289F6}"/>
              </a:ext>
            </a:extLst>
          </p:cNvPr>
          <p:cNvSpPr>
            <a:spLocks noGrp="1"/>
          </p:cNvSpPr>
          <p:nvPr>
            <p:ph type="sldNum" sz="quarter" idx="12"/>
          </p:nvPr>
        </p:nvSpPr>
        <p:spPr/>
        <p:txBody>
          <a:bodyPr/>
          <a:lstStyle/>
          <a:p>
            <a:fld id="{DDC75DC1-3581-4852-9F6C-6AFC30B61F7F}" type="slidenum">
              <a:rPr lang="en-IE" smtClean="0"/>
              <a:t>‹#›</a:t>
            </a:fld>
            <a:endParaRPr lang="en-IE"/>
          </a:p>
        </p:txBody>
      </p:sp>
    </p:spTree>
    <p:extLst>
      <p:ext uri="{BB962C8B-B14F-4D97-AF65-F5344CB8AC3E}">
        <p14:creationId xmlns:p14="http://schemas.microsoft.com/office/powerpoint/2010/main" val="2549695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67951-F539-088A-C237-6F0F90C3C34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2914AC8D-33D1-D396-6B6C-66722433C34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400CB31-277F-D622-9F83-95EDDD831A7D}"/>
              </a:ext>
            </a:extLst>
          </p:cNvPr>
          <p:cNvSpPr>
            <a:spLocks noGrp="1"/>
          </p:cNvSpPr>
          <p:nvPr>
            <p:ph type="dt" sz="half" idx="10"/>
          </p:nvPr>
        </p:nvSpPr>
        <p:spPr/>
        <p:txBody>
          <a:bodyPr/>
          <a:lstStyle/>
          <a:p>
            <a:fld id="{4F28B272-5012-4B64-AC10-ED910E15D5CA}" type="datetimeFigureOut">
              <a:rPr lang="en-IE" smtClean="0"/>
              <a:t>03/03/2025</a:t>
            </a:fld>
            <a:endParaRPr lang="en-IE"/>
          </a:p>
        </p:txBody>
      </p:sp>
      <p:sp>
        <p:nvSpPr>
          <p:cNvPr id="5" name="Footer Placeholder 4">
            <a:extLst>
              <a:ext uri="{FF2B5EF4-FFF2-40B4-BE49-F238E27FC236}">
                <a16:creationId xmlns:a16="http://schemas.microsoft.com/office/drawing/2014/main" id="{7CFB9E0F-8767-B6C4-444E-0BB1C2840249}"/>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09A8274C-C780-9F09-7B72-73319CEFEDC8}"/>
              </a:ext>
            </a:extLst>
          </p:cNvPr>
          <p:cNvSpPr>
            <a:spLocks noGrp="1"/>
          </p:cNvSpPr>
          <p:nvPr>
            <p:ph type="sldNum" sz="quarter" idx="12"/>
          </p:nvPr>
        </p:nvSpPr>
        <p:spPr/>
        <p:txBody>
          <a:bodyPr/>
          <a:lstStyle/>
          <a:p>
            <a:fld id="{DDC75DC1-3581-4852-9F6C-6AFC30B61F7F}" type="slidenum">
              <a:rPr lang="en-IE" smtClean="0"/>
              <a:t>‹#›</a:t>
            </a:fld>
            <a:endParaRPr lang="en-IE"/>
          </a:p>
        </p:txBody>
      </p:sp>
    </p:spTree>
    <p:extLst>
      <p:ext uri="{BB962C8B-B14F-4D97-AF65-F5344CB8AC3E}">
        <p14:creationId xmlns:p14="http://schemas.microsoft.com/office/powerpoint/2010/main" val="36004528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2207C9-9DF4-1282-72FD-16FF41D935E1}"/>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D0E410AC-636A-F401-7A7C-6AB578A7BEE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51D7A4CC-DB75-9189-A1F4-017B9BFD0BE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5C81A873-3911-8FCF-1246-E386B9EEA9DF}"/>
              </a:ext>
            </a:extLst>
          </p:cNvPr>
          <p:cNvSpPr>
            <a:spLocks noGrp="1"/>
          </p:cNvSpPr>
          <p:nvPr>
            <p:ph type="dt" sz="half" idx="10"/>
          </p:nvPr>
        </p:nvSpPr>
        <p:spPr/>
        <p:txBody>
          <a:bodyPr/>
          <a:lstStyle/>
          <a:p>
            <a:fld id="{4F28B272-5012-4B64-AC10-ED910E15D5CA}" type="datetimeFigureOut">
              <a:rPr lang="en-IE" smtClean="0"/>
              <a:t>03/03/2025</a:t>
            </a:fld>
            <a:endParaRPr lang="en-IE"/>
          </a:p>
        </p:txBody>
      </p:sp>
      <p:sp>
        <p:nvSpPr>
          <p:cNvPr id="6" name="Footer Placeholder 5">
            <a:extLst>
              <a:ext uri="{FF2B5EF4-FFF2-40B4-BE49-F238E27FC236}">
                <a16:creationId xmlns:a16="http://schemas.microsoft.com/office/drawing/2014/main" id="{8BCDCAB5-2408-52A7-14C6-E76EDFF26650}"/>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E3F20CBE-C984-6530-ABE7-2252C8A93690}"/>
              </a:ext>
            </a:extLst>
          </p:cNvPr>
          <p:cNvSpPr>
            <a:spLocks noGrp="1"/>
          </p:cNvSpPr>
          <p:nvPr>
            <p:ph type="sldNum" sz="quarter" idx="12"/>
          </p:nvPr>
        </p:nvSpPr>
        <p:spPr/>
        <p:txBody>
          <a:bodyPr/>
          <a:lstStyle/>
          <a:p>
            <a:fld id="{DDC75DC1-3581-4852-9F6C-6AFC30B61F7F}" type="slidenum">
              <a:rPr lang="en-IE" smtClean="0"/>
              <a:t>‹#›</a:t>
            </a:fld>
            <a:endParaRPr lang="en-IE"/>
          </a:p>
        </p:txBody>
      </p:sp>
    </p:spTree>
    <p:extLst>
      <p:ext uri="{BB962C8B-B14F-4D97-AF65-F5344CB8AC3E}">
        <p14:creationId xmlns:p14="http://schemas.microsoft.com/office/powerpoint/2010/main" val="37773659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835F60-2A80-4DE4-9611-FA3761B95F8E}"/>
              </a:ext>
            </a:extLst>
          </p:cNvPr>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B04CF813-DDD6-C180-AF60-9DE9810A02D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2FAF61-CAB9-3D51-4F90-380D1FC05FA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0F5FD035-4A24-637A-87BF-173B1393777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E64E539-3A3D-C7EF-C8BE-1387DEA09AE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52DD7003-8C69-610B-7EEC-E85722497746}"/>
              </a:ext>
            </a:extLst>
          </p:cNvPr>
          <p:cNvSpPr>
            <a:spLocks noGrp="1"/>
          </p:cNvSpPr>
          <p:nvPr>
            <p:ph type="dt" sz="half" idx="10"/>
          </p:nvPr>
        </p:nvSpPr>
        <p:spPr/>
        <p:txBody>
          <a:bodyPr/>
          <a:lstStyle/>
          <a:p>
            <a:fld id="{4F28B272-5012-4B64-AC10-ED910E15D5CA}" type="datetimeFigureOut">
              <a:rPr lang="en-IE" smtClean="0"/>
              <a:t>03/03/2025</a:t>
            </a:fld>
            <a:endParaRPr lang="en-IE"/>
          </a:p>
        </p:txBody>
      </p:sp>
      <p:sp>
        <p:nvSpPr>
          <p:cNvPr id="8" name="Footer Placeholder 7">
            <a:extLst>
              <a:ext uri="{FF2B5EF4-FFF2-40B4-BE49-F238E27FC236}">
                <a16:creationId xmlns:a16="http://schemas.microsoft.com/office/drawing/2014/main" id="{C567723F-FAD6-7FC9-167B-117820196FBD}"/>
              </a:ext>
            </a:extLst>
          </p:cNvPr>
          <p:cNvSpPr>
            <a:spLocks noGrp="1"/>
          </p:cNvSpPr>
          <p:nvPr>
            <p:ph type="ftr" sz="quarter" idx="11"/>
          </p:nvPr>
        </p:nvSpPr>
        <p:spPr/>
        <p:txBody>
          <a:bodyPr/>
          <a:lstStyle/>
          <a:p>
            <a:endParaRPr lang="en-IE"/>
          </a:p>
        </p:txBody>
      </p:sp>
      <p:sp>
        <p:nvSpPr>
          <p:cNvPr id="9" name="Slide Number Placeholder 8">
            <a:extLst>
              <a:ext uri="{FF2B5EF4-FFF2-40B4-BE49-F238E27FC236}">
                <a16:creationId xmlns:a16="http://schemas.microsoft.com/office/drawing/2014/main" id="{2BB413BC-55CE-5601-46AE-82FEF18011EE}"/>
              </a:ext>
            </a:extLst>
          </p:cNvPr>
          <p:cNvSpPr>
            <a:spLocks noGrp="1"/>
          </p:cNvSpPr>
          <p:nvPr>
            <p:ph type="sldNum" sz="quarter" idx="12"/>
          </p:nvPr>
        </p:nvSpPr>
        <p:spPr/>
        <p:txBody>
          <a:bodyPr/>
          <a:lstStyle/>
          <a:p>
            <a:fld id="{DDC75DC1-3581-4852-9F6C-6AFC30B61F7F}" type="slidenum">
              <a:rPr lang="en-IE" smtClean="0"/>
              <a:t>‹#›</a:t>
            </a:fld>
            <a:endParaRPr lang="en-IE"/>
          </a:p>
        </p:txBody>
      </p:sp>
    </p:spTree>
    <p:extLst>
      <p:ext uri="{BB962C8B-B14F-4D97-AF65-F5344CB8AC3E}">
        <p14:creationId xmlns:p14="http://schemas.microsoft.com/office/powerpoint/2010/main" val="10838455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152A16-9C73-F715-4093-F1B3A3344A42}"/>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F77583F7-742F-875B-1A55-168D989E5677}"/>
              </a:ext>
            </a:extLst>
          </p:cNvPr>
          <p:cNvSpPr>
            <a:spLocks noGrp="1"/>
          </p:cNvSpPr>
          <p:nvPr>
            <p:ph type="dt" sz="half" idx="10"/>
          </p:nvPr>
        </p:nvSpPr>
        <p:spPr/>
        <p:txBody>
          <a:bodyPr/>
          <a:lstStyle/>
          <a:p>
            <a:fld id="{4F28B272-5012-4B64-AC10-ED910E15D5CA}" type="datetimeFigureOut">
              <a:rPr lang="en-IE" smtClean="0"/>
              <a:t>03/03/2025</a:t>
            </a:fld>
            <a:endParaRPr lang="en-IE"/>
          </a:p>
        </p:txBody>
      </p:sp>
      <p:sp>
        <p:nvSpPr>
          <p:cNvPr id="4" name="Footer Placeholder 3">
            <a:extLst>
              <a:ext uri="{FF2B5EF4-FFF2-40B4-BE49-F238E27FC236}">
                <a16:creationId xmlns:a16="http://schemas.microsoft.com/office/drawing/2014/main" id="{E29B6E88-DE55-6EAA-14DC-4E593AF48023}"/>
              </a:ext>
            </a:extLst>
          </p:cNvPr>
          <p:cNvSpPr>
            <a:spLocks noGrp="1"/>
          </p:cNvSpPr>
          <p:nvPr>
            <p:ph type="ftr" sz="quarter" idx="11"/>
          </p:nvPr>
        </p:nvSpPr>
        <p:spPr/>
        <p:txBody>
          <a:bodyPr/>
          <a:lstStyle/>
          <a:p>
            <a:endParaRPr lang="en-IE"/>
          </a:p>
        </p:txBody>
      </p:sp>
      <p:sp>
        <p:nvSpPr>
          <p:cNvPr id="5" name="Slide Number Placeholder 4">
            <a:extLst>
              <a:ext uri="{FF2B5EF4-FFF2-40B4-BE49-F238E27FC236}">
                <a16:creationId xmlns:a16="http://schemas.microsoft.com/office/drawing/2014/main" id="{52D6C795-9756-1E3F-F60F-834FFEA2DF50}"/>
              </a:ext>
            </a:extLst>
          </p:cNvPr>
          <p:cNvSpPr>
            <a:spLocks noGrp="1"/>
          </p:cNvSpPr>
          <p:nvPr>
            <p:ph type="sldNum" sz="quarter" idx="12"/>
          </p:nvPr>
        </p:nvSpPr>
        <p:spPr/>
        <p:txBody>
          <a:bodyPr/>
          <a:lstStyle/>
          <a:p>
            <a:fld id="{DDC75DC1-3581-4852-9F6C-6AFC30B61F7F}" type="slidenum">
              <a:rPr lang="en-IE" smtClean="0"/>
              <a:t>‹#›</a:t>
            </a:fld>
            <a:endParaRPr lang="en-IE"/>
          </a:p>
        </p:txBody>
      </p:sp>
    </p:spTree>
    <p:extLst>
      <p:ext uri="{BB962C8B-B14F-4D97-AF65-F5344CB8AC3E}">
        <p14:creationId xmlns:p14="http://schemas.microsoft.com/office/powerpoint/2010/main" val="2753763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CC70A6B-F0D4-A2A6-21F3-B21F3E4887E4}"/>
              </a:ext>
            </a:extLst>
          </p:cNvPr>
          <p:cNvSpPr>
            <a:spLocks noGrp="1"/>
          </p:cNvSpPr>
          <p:nvPr>
            <p:ph type="dt" sz="half" idx="10"/>
          </p:nvPr>
        </p:nvSpPr>
        <p:spPr/>
        <p:txBody>
          <a:bodyPr/>
          <a:lstStyle/>
          <a:p>
            <a:fld id="{4F28B272-5012-4B64-AC10-ED910E15D5CA}" type="datetimeFigureOut">
              <a:rPr lang="en-IE" smtClean="0"/>
              <a:t>03/03/2025</a:t>
            </a:fld>
            <a:endParaRPr lang="en-IE"/>
          </a:p>
        </p:txBody>
      </p:sp>
      <p:sp>
        <p:nvSpPr>
          <p:cNvPr id="3" name="Footer Placeholder 2">
            <a:extLst>
              <a:ext uri="{FF2B5EF4-FFF2-40B4-BE49-F238E27FC236}">
                <a16:creationId xmlns:a16="http://schemas.microsoft.com/office/drawing/2014/main" id="{C634F9F0-E6F5-B3B8-54DB-993E1FFA1B06}"/>
              </a:ext>
            </a:extLst>
          </p:cNvPr>
          <p:cNvSpPr>
            <a:spLocks noGrp="1"/>
          </p:cNvSpPr>
          <p:nvPr>
            <p:ph type="ftr" sz="quarter" idx="11"/>
          </p:nvPr>
        </p:nvSpPr>
        <p:spPr/>
        <p:txBody>
          <a:bodyPr/>
          <a:lstStyle/>
          <a:p>
            <a:endParaRPr lang="en-IE"/>
          </a:p>
        </p:txBody>
      </p:sp>
      <p:sp>
        <p:nvSpPr>
          <p:cNvPr id="4" name="Slide Number Placeholder 3">
            <a:extLst>
              <a:ext uri="{FF2B5EF4-FFF2-40B4-BE49-F238E27FC236}">
                <a16:creationId xmlns:a16="http://schemas.microsoft.com/office/drawing/2014/main" id="{648DCC53-91E8-5D50-8EC1-F69F4179267A}"/>
              </a:ext>
            </a:extLst>
          </p:cNvPr>
          <p:cNvSpPr>
            <a:spLocks noGrp="1"/>
          </p:cNvSpPr>
          <p:nvPr>
            <p:ph type="sldNum" sz="quarter" idx="12"/>
          </p:nvPr>
        </p:nvSpPr>
        <p:spPr/>
        <p:txBody>
          <a:bodyPr/>
          <a:lstStyle/>
          <a:p>
            <a:fld id="{DDC75DC1-3581-4852-9F6C-6AFC30B61F7F}" type="slidenum">
              <a:rPr lang="en-IE" smtClean="0"/>
              <a:t>‹#›</a:t>
            </a:fld>
            <a:endParaRPr lang="en-IE"/>
          </a:p>
        </p:txBody>
      </p:sp>
    </p:spTree>
    <p:extLst>
      <p:ext uri="{BB962C8B-B14F-4D97-AF65-F5344CB8AC3E}">
        <p14:creationId xmlns:p14="http://schemas.microsoft.com/office/powerpoint/2010/main" val="3093551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C41ABC-0DA0-D3B6-7919-BB720792DE3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B2E2B2B5-858A-BC0E-576A-1D8786FD994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C2303F6B-5A70-9609-9DB6-02AFFD7585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15928AF-6E77-C20C-8EAF-394A4132958E}"/>
              </a:ext>
            </a:extLst>
          </p:cNvPr>
          <p:cNvSpPr>
            <a:spLocks noGrp="1"/>
          </p:cNvSpPr>
          <p:nvPr>
            <p:ph type="dt" sz="half" idx="10"/>
          </p:nvPr>
        </p:nvSpPr>
        <p:spPr/>
        <p:txBody>
          <a:bodyPr/>
          <a:lstStyle/>
          <a:p>
            <a:fld id="{4F28B272-5012-4B64-AC10-ED910E15D5CA}" type="datetimeFigureOut">
              <a:rPr lang="en-IE" smtClean="0"/>
              <a:t>03/03/2025</a:t>
            </a:fld>
            <a:endParaRPr lang="en-IE"/>
          </a:p>
        </p:txBody>
      </p:sp>
      <p:sp>
        <p:nvSpPr>
          <p:cNvPr id="6" name="Footer Placeholder 5">
            <a:extLst>
              <a:ext uri="{FF2B5EF4-FFF2-40B4-BE49-F238E27FC236}">
                <a16:creationId xmlns:a16="http://schemas.microsoft.com/office/drawing/2014/main" id="{898928BD-7EC1-6DEF-EFD9-030B2A601A46}"/>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7253FC41-0243-06D0-6496-C2425E870C21}"/>
              </a:ext>
            </a:extLst>
          </p:cNvPr>
          <p:cNvSpPr>
            <a:spLocks noGrp="1"/>
          </p:cNvSpPr>
          <p:nvPr>
            <p:ph type="sldNum" sz="quarter" idx="12"/>
          </p:nvPr>
        </p:nvSpPr>
        <p:spPr/>
        <p:txBody>
          <a:bodyPr/>
          <a:lstStyle/>
          <a:p>
            <a:fld id="{DDC75DC1-3581-4852-9F6C-6AFC30B61F7F}" type="slidenum">
              <a:rPr lang="en-IE" smtClean="0"/>
              <a:t>‹#›</a:t>
            </a:fld>
            <a:endParaRPr lang="en-IE"/>
          </a:p>
        </p:txBody>
      </p:sp>
    </p:spTree>
    <p:extLst>
      <p:ext uri="{BB962C8B-B14F-4D97-AF65-F5344CB8AC3E}">
        <p14:creationId xmlns:p14="http://schemas.microsoft.com/office/powerpoint/2010/main" val="2293718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B802DB-75E3-27BA-4E65-8137AA5A8A3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BBBADE15-5683-93B5-AB13-35632B5EFC1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a:extLst>
              <a:ext uri="{FF2B5EF4-FFF2-40B4-BE49-F238E27FC236}">
                <a16:creationId xmlns:a16="http://schemas.microsoft.com/office/drawing/2014/main" id="{142AFBE7-E795-5692-5CBD-C46698E65E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EC0F299-65D4-CEA6-CEB0-C27F33405A4E}"/>
              </a:ext>
            </a:extLst>
          </p:cNvPr>
          <p:cNvSpPr>
            <a:spLocks noGrp="1"/>
          </p:cNvSpPr>
          <p:nvPr>
            <p:ph type="dt" sz="half" idx="10"/>
          </p:nvPr>
        </p:nvSpPr>
        <p:spPr/>
        <p:txBody>
          <a:bodyPr/>
          <a:lstStyle/>
          <a:p>
            <a:fld id="{4F28B272-5012-4B64-AC10-ED910E15D5CA}" type="datetimeFigureOut">
              <a:rPr lang="en-IE" smtClean="0"/>
              <a:t>03/03/2025</a:t>
            </a:fld>
            <a:endParaRPr lang="en-IE"/>
          </a:p>
        </p:txBody>
      </p:sp>
      <p:sp>
        <p:nvSpPr>
          <p:cNvPr id="6" name="Footer Placeholder 5">
            <a:extLst>
              <a:ext uri="{FF2B5EF4-FFF2-40B4-BE49-F238E27FC236}">
                <a16:creationId xmlns:a16="http://schemas.microsoft.com/office/drawing/2014/main" id="{248F3473-3F64-BC98-EC67-9B088A08A177}"/>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9C91B1E3-E07B-4519-44EE-2AB388DCE09F}"/>
              </a:ext>
            </a:extLst>
          </p:cNvPr>
          <p:cNvSpPr>
            <a:spLocks noGrp="1"/>
          </p:cNvSpPr>
          <p:nvPr>
            <p:ph type="sldNum" sz="quarter" idx="12"/>
          </p:nvPr>
        </p:nvSpPr>
        <p:spPr/>
        <p:txBody>
          <a:bodyPr/>
          <a:lstStyle/>
          <a:p>
            <a:fld id="{DDC75DC1-3581-4852-9F6C-6AFC30B61F7F}" type="slidenum">
              <a:rPr lang="en-IE" smtClean="0"/>
              <a:t>‹#›</a:t>
            </a:fld>
            <a:endParaRPr lang="en-IE"/>
          </a:p>
        </p:txBody>
      </p:sp>
    </p:spTree>
    <p:extLst>
      <p:ext uri="{BB962C8B-B14F-4D97-AF65-F5344CB8AC3E}">
        <p14:creationId xmlns:p14="http://schemas.microsoft.com/office/powerpoint/2010/main" val="1236663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ED255E9-C44A-125C-7D06-06DB7993521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E6CD7EFF-012D-C7B5-40A4-175A6A6DA9D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0217E40F-045E-4E10-FBF6-E6AAC66B659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F28B272-5012-4B64-AC10-ED910E15D5CA}" type="datetimeFigureOut">
              <a:rPr lang="en-IE" smtClean="0"/>
              <a:t>03/03/2025</a:t>
            </a:fld>
            <a:endParaRPr lang="en-IE"/>
          </a:p>
        </p:txBody>
      </p:sp>
      <p:sp>
        <p:nvSpPr>
          <p:cNvPr id="5" name="Footer Placeholder 4">
            <a:extLst>
              <a:ext uri="{FF2B5EF4-FFF2-40B4-BE49-F238E27FC236}">
                <a16:creationId xmlns:a16="http://schemas.microsoft.com/office/drawing/2014/main" id="{3542C180-8E0A-D63B-3FE9-C117505D15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IE"/>
          </a:p>
        </p:txBody>
      </p:sp>
      <p:sp>
        <p:nvSpPr>
          <p:cNvPr id="6" name="Slide Number Placeholder 5">
            <a:extLst>
              <a:ext uri="{FF2B5EF4-FFF2-40B4-BE49-F238E27FC236}">
                <a16:creationId xmlns:a16="http://schemas.microsoft.com/office/drawing/2014/main" id="{4CC19EE8-C708-1389-01F4-F1A2A74983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DC75DC1-3581-4852-9F6C-6AFC30B61F7F}" type="slidenum">
              <a:rPr lang="en-IE" smtClean="0"/>
              <a:t>‹#›</a:t>
            </a:fld>
            <a:endParaRPr lang="en-IE"/>
          </a:p>
        </p:txBody>
      </p:sp>
    </p:spTree>
    <p:extLst>
      <p:ext uri="{BB962C8B-B14F-4D97-AF65-F5344CB8AC3E}">
        <p14:creationId xmlns:p14="http://schemas.microsoft.com/office/powerpoint/2010/main" val="40249279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slide" Target="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slide" Target="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slide" Target="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slide" Target="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hyperlink" Target="mailto:murphe78@tcd.ie" TargetMode="External"/><Relationship Id="rId2" Type="http://schemas.openxmlformats.org/officeDocument/2006/relationships/hyperlink" Target="mailto:bringwoo@tcd.ie" TargetMode="External"/><Relationship Id="rId1" Type="http://schemas.openxmlformats.org/officeDocument/2006/relationships/slideLayout" Target="../slideLayouts/slideLayout2.xml"/><Relationship Id="rId4" Type="http://schemas.openxmlformats.org/officeDocument/2006/relationships/hyperlink" Target="mailto:devittma@tcd.ie"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13.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 Id="rId9" Type="http://schemas.openxmlformats.org/officeDocument/2006/relationships/image" Target="../media/image10.svg"/></Relationships>
</file>

<file path=ppt/slides/_rels/slide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8" Type="http://schemas.openxmlformats.org/officeDocument/2006/relationships/slide" Target="slide11.xml"/><Relationship Id="rId3" Type="http://schemas.openxmlformats.org/officeDocument/2006/relationships/slide" Target="slide6.xml"/><Relationship Id="rId7" Type="http://schemas.openxmlformats.org/officeDocument/2006/relationships/slide" Target="slide10.xml"/><Relationship Id="rId2" Type="http://schemas.openxmlformats.org/officeDocument/2006/relationships/slide" Target="slide5.xml"/><Relationship Id="rId1" Type="http://schemas.openxmlformats.org/officeDocument/2006/relationships/slideLayout" Target="../slideLayouts/slideLayout7.xml"/><Relationship Id="rId6" Type="http://schemas.openxmlformats.org/officeDocument/2006/relationships/slide" Target="slide9.xml"/><Relationship Id="rId5" Type="http://schemas.openxmlformats.org/officeDocument/2006/relationships/slide" Target="slide8.xml"/><Relationship Id="rId10" Type="http://schemas.openxmlformats.org/officeDocument/2006/relationships/slide" Target="slide13.xml"/><Relationship Id="rId4" Type="http://schemas.openxmlformats.org/officeDocument/2006/relationships/slide" Target="slide7.xml"/><Relationship Id="rId9" Type="http://schemas.openxmlformats.org/officeDocument/2006/relationships/slide" Target="slide12.xml"/></Relationships>
</file>

<file path=ppt/slides/_rels/slide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slide" Target="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slide" Target="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slide" Target="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slide" Target="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slide" Target="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45A5AF15-72FA-ABB5-22B9-EF96762E9841}"/>
              </a:ext>
            </a:extLst>
          </p:cNvPr>
          <p:cNvSpPr txBox="1">
            <a:spLocks noGrp="1"/>
          </p:cNvSpPr>
          <p:nvPr>
            <p:ph type="title" idx="4294967295"/>
          </p:nvPr>
        </p:nvSpPr>
        <p:spPr>
          <a:xfrm>
            <a:off x="1524003" y="3067971"/>
            <a:ext cx="9143999" cy="1077218"/>
          </a:xfrm>
          <a:prstGeom prst="rect">
            <a:avLst/>
          </a:prstGeom>
          <a:solidFill>
            <a:schemeClr val="accent2">
              <a:lumMod val="20000"/>
              <a:lumOff val="80000"/>
            </a:schemeClr>
          </a:solid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E" sz="3200" b="0"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mn-cs"/>
              </a:rPr>
              <a:t>Preparation and Performance: Supporting Students with Intellectual Disabilities into Internships</a:t>
            </a:r>
            <a:endParaRPr kumimoji="0" lang="en-IE" sz="3200" b="0" i="0" u="none" strike="noStrike" kern="1200" cap="none" spc="0" normalizeH="0" baseline="0" noProof="0" dirty="0">
              <a:ln>
                <a:noFill/>
              </a:ln>
              <a:solidFill>
                <a:schemeClr val="tx1"/>
              </a:solidFill>
              <a:effectLst/>
              <a:uLnTx/>
              <a:uFillTx/>
              <a:latin typeface="+mn-lt"/>
              <a:ea typeface="+mn-ea"/>
              <a:cs typeface="+mn-cs"/>
            </a:endParaRPr>
          </a:p>
        </p:txBody>
      </p:sp>
      <p:pic>
        <p:nvPicPr>
          <p:cNvPr id="20" name="Picture 19" descr="TCPID Logo - Learning Without Limits, For an inclusive society. School of Education, Trinity College Dublin">
            <a:extLst>
              <a:ext uri="{FF2B5EF4-FFF2-40B4-BE49-F238E27FC236}">
                <a16:creationId xmlns:a16="http://schemas.microsoft.com/office/drawing/2014/main" id="{E6D54DED-350C-B8CE-293C-DB73BBD371F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94987" y="624853"/>
            <a:ext cx="2069432" cy="1372842"/>
          </a:xfrm>
          <a:prstGeom prst="rect">
            <a:avLst/>
          </a:prstGeom>
        </p:spPr>
      </p:pic>
      <p:sp>
        <p:nvSpPr>
          <p:cNvPr id="4" name="TextBox 3">
            <a:extLst>
              <a:ext uri="{FF2B5EF4-FFF2-40B4-BE49-F238E27FC236}">
                <a16:creationId xmlns:a16="http://schemas.microsoft.com/office/drawing/2014/main" id="{6078297B-CE94-EC03-916A-B5BE446BEFBF}"/>
              </a:ext>
            </a:extLst>
          </p:cNvPr>
          <p:cNvSpPr txBox="1"/>
          <p:nvPr/>
        </p:nvSpPr>
        <p:spPr>
          <a:xfrm>
            <a:off x="2481535" y="5055079"/>
            <a:ext cx="6952891" cy="923330"/>
          </a:xfrm>
          <a:prstGeom prst="rect">
            <a:avLst/>
          </a:prstGeom>
          <a:noFill/>
        </p:spPr>
        <p:txBody>
          <a:bodyPr wrap="square" rtlCol="0">
            <a:spAutoFit/>
          </a:bodyPr>
          <a:lstStyle/>
          <a:p>
            <a:pPr algn="ctr"/>
            <a:r>
              <a:rPr lang="en-IE" dirty="0"/>
              <a:t>Barbara Ringwood – TCPID Senior Occupational Therapist</a:t>
            </a:r>
          </a:p>
          <a:p>
            <a:pPr algn="ctr"/>
            <a:r>
              <a:rPr lang="en-IE" dirty="0"/>
              <a:t>Emer Murphy – TCPID Senior Occupational Therapist</a:t>
            </a:r>
          </a:p>
          <a:p>
            <a:pPr algn="ctr"/>
            <a:r>
              <a:rPr lang="en-IE" dirty="0"/>
              <a:t>Marie Devitt – TCPID Business Partnerships Manager</a:t>
            </a:r>
          </a:p>
        </p:txBody>
      </p:sp>
    </p:spTree>
    <p:extLst>
      <p:ext uri="{BB962C8B-B14F-4D97-AF65-F5344CB8AC3E}">
        <p14:creationId xmlns:p14="http://schemas.microsoft.com/office/powerpoint/2010/main" val="17727920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B98F3D-C84F-129A-BCCD-DB650397D189}"/>
              </a:ext>
            </a:extLst>
          </p:cNvPr>
          <p:cNvSpPr>
            <a:spLocks noGrp="1"/>
          </p:cNvSpPr>
          <p:nvPr>
            <p:ph type="title"/>
          </p:nvPr>
        </p:nvSpPr>
        <p:spPr/>
        <p:txBody>
          <a:bodyPr/>
          <a:lstStyle/>
          <a:p>
            <a:pPr algn="ctr"/>
            <a:r>
              <a:rPr lang="en-IE"/>
              <a:t>6. Yes!</a:t>
            </a:r>
          </a:p>
        </p:txBody>
      </p:sp>
      <p:sp>
        <p:nvSpPr>
          <p:cNvPr id="3" name="Content Placeholder 2">
            <a:extLst>
              <a:ext uri="{FF2B5EF4-FFF2-40B4-BE49-F238E27FC236}">
                <a16:creationId xmlns:a16="http://schemas.microsoft.com/office/drawing/2014/main" id="{FE98D3DA-6AC0-6E0B-9D0A-7E1B3AD26B77}"/>
              </a:ext>
            </a:extLst>
          </p:cNvPr>
          <p:cNvSpPr>
            <a:spLocks noGrp="1"/>
          </p:cNvSpPr>
          <p:nvPr>
            <p:ph idx="1"/>
          </p:nvPr>
        </p:nvSpPr>
        <p:spPr/>
        <p:txBody>
          <a:bodyPr/>
          <a:lstStyle/>
          <a:p>
            <a:r>
              <a:rPr lang="en-IE" baseline="0">
                <a:solidFill>
                  <a:schemeClr val="tx1"/>
                </a:solidFill>
              </a:rPr>
              <a:t>Not finding the right work for a person. </a:t>
            </a:r>
          </a:p>
          <a:p>
            <a:endParaRPr lang="en-IE"/>
          </a:p>
        </p:txBody>
      </p:sp>
      <p:pic>
        <p:nvPicPr>
          <p:cNvPr id="4" name="Picture 2">
            <a:hlinkClick r:id="rId2" action="ppaction://hlinksldjump"/>
            <a:extLst>
              <a:ext uri="{FF2B5EF4-FFF2-40B4-BE49-F238E27FC236}">
                <a16:creationId xmlns:a16="http://schemas.microsoft.com/office/drawing/2014/main" id="{E70A1B4C-3D07-779B-B606-EA619C299D1D}"/>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03107" y="3816626"/>
            <a:ext cx="3457749" cy="28855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676130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2488AE-4B52-B26F-8BBF-75616538A53F}"/>
              </a:ext>
            </a:extLst>
          </p:cNvPr>
          <p:cNvSpPr>
            <a:spLocks noGrp="1"/>
          </p:cNvSpPr>
          <p:nvPr>
            <p:ph type="title"/>
          </p:nvPr>
        </p:nvSpPr>
        <p:spPr/>
        <p:txBody>
          <a:bodyPr/>
          <a:lstStyle/>
          <a:p>
            <a:pPr algn="ctr"/>
            <a:r>
              <a:rPr lang="en-IE"/>
              <a:t>7. Yes!</a:t>
            </a:r>
          </a:p>
        </p:txBody>
      </p:sp>
      <p:sp>
        <p:nvSpPr>
          <p:cNvPr id="3" name="Content Placeholder 2">
            <a:extLst>
              <a:ext uri="{FF2B5EF4-FFF2-40B4-BE49-F238E27FC236}">
                <a16:creationId xmlns:a16="http://schemas.microsoft.com/office/drawing/2014/main" id="{D3C98F4D-E0DC-E4AF-0DE3-7A72B5BC39E7}"/>
              </a:ext>
            </a:extLst>
          </p:cNvPr>
          <p:cNvSpPr>
            <a:spLocks noGrp="1"/>
          </p:cNvSpPr>
          <p:nvPr>
            <p:ph idx="1"/>
          </p:nvPr>
        </p:nvSpPr>
        <p:spPr/>
        <p:txBody>
          <a:bodyPr/>
          <a:lstStyle/>
          <a:p>
            <a:r>
              <a:rPr lang="en-IE" baseline="0">
                <a:solidFill>
                  <a:schemeClr val="tx1"/>
                </a:solidFill>
              </a:rPr>
              <a:t>Knowing what jobs are available</a:t>
            </a:r>
            <a:endParaRPr lang="en-IE"/>
          </a:p>
        </p:txBody>
      </p:sp>
      <p:pic>
        <p:nvPicPr>
          <p:cNvPr id="4" name="Picture 2">
            <a:hlinkClick r:id="rId2" action="ppaction://hlinksldjump"/>
            <a:extLst>
              <a:ext uri="{FF2B5EF4-FFF2-40B4-BE49-F238E27FC236}">
                <a16:creationId xmlns:a16="http://schemas.microsoft.com/office/drawing/2014/main" id="{64071F03-BC88-0CA6-927C-92A100978D77}"/>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03107" y="3816626"/>
            <a:ext cx="3457749" cy="28855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819388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2DEFFB-373F-D873-6E82-C3FDA85C543A}"/>
              </a:ext>
            </a:extLst>
          </p:cNvPr>
          <p:cNvSpPr>
            <a:spLocks noGrp="1"/>
          </p:cNvSpPr>
          <p:nvPr>
            <p:ph type="title"/>
          </p:nvPr>
        </p:nvSpPr>
        <p:spPr/>
        <p:txBody>
          <a:bodyPr/>
          <a:lstStyle/>
          <a:p>
            <a:pPr algn="ctr"/>
            <a:r>
              <a:rPr lang="en-IE"/>
              <a:t>8. Yes!</a:t>
            </a:r>
          </a:p>
        </p:txBody>
      </p:sp>
      <p:sp>
        <p:nvSpPr>
          <p:cNvPr id="3" name="Content Placeholder 2">
            <a:extLst>
              <a:ext uri="{FF2B5EF4-FFF2-40B4-BE49-F238E27FC236}">
                <a16:creationId xmlns:a16="http://schemas.microsoft.com/office/drawing/2014/main" id="{633E772F-4010-D27C-0632-3A4B7D4F0EE1}"/>
              </a:ext>
            </a:extLst>
          </p:cNvPr>
          <p:cNvSpPr>
            <a:spLocks noGrp="1"/>
          </p:cNvSpPr>
          <p:nvPr>
            <p:ph idx="1"/>
          </p:nvPr>
        </p:nvSpPr>
        <p:spPr/>
        <p:txBody>
          <a:bodyPr/>
          <a:lstStyle/>
          <a:p>
            <a:r>
              <a:rPr lang="en-IE" baseline="0">
                <a:solidFill>
                  <a:schemeClr val="tx1"/>
                </a:solidFill>
              </a:rPr>
              <a:t>Feeling worried or not having confidence about skills or getting the right support. </a:t>
            </a:r>
          </a:p>
          <a:p>
            <a:endParaRPr lang="en-IE"/>
          </a:p>
        </p:txBody>
      </p:sp>
      <p:pic>
        <p:nvPicPr>
          <p:cNvPr id="4" name="Picture 2">
            <a:hlinkClick r:id="rId2" action="ppaction://hlinksldjump"/>
            <a:extLst>
              <a:ext uri="{FF2B5EF4-FFF2-40B4-BE49-F238E27FC236}">
                <a16:creationId xmlns:a16="http://schemas.microsoft.com/office/drawing/2014/main" id="{1FC72D54-81B8-EF28-0484-F99485F70201}"/>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03107" y="3816626"/>
            <a:ext cx="3457749" cy="28855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607403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9BB243-FD6A-8BFC-80E4-2F0A52254BD8}"/>
              </a:ext>
            </a:extLst>
          </p:cNvPr>
          <p:cNvSpPr>
            <a:spLocks noGrp="1"/>
          </p:cNvSpPr>
          <p:nvPr>
            <p:ph type="title"/>
          </p:nvPr>
        </p:nvSpPr>
        <p:spPr/>
        <p:txBody>
          <a:bodyPr/>
          <a:lstStyle/>
          <a:p>
            <a:pPr algn="ctr"/>
            <a:r>
              <a:rPr lang="en-IE"/>
              <a:t>9. Yes!</a:t>
            </a:r>
          </a:p>
        </p:txBody>
      </p:sp>
      <p:sp>
        <p:nvSpPr>
          <p:cNvPr id="3" name="Content Placeholder 2">
            <a:extLst>
              <a:ext uri="{FF2B5EF4-FFF2-40B4-BE49-F238E27FC236}">
                <a16:creationId xmlns:a16="http://schemas.microsoft.com/office/drawing/2014/main" id="{AD13502E-6C2C-749C-C434-5E561A578628}"/>
              </a:ext>
            </a:extLst>
          </p:cNvPr>
          <p:cNvSpPr>
            <a:spLocks noGrp="1"/>
          </p:cNvSpPr>
          <p:nvPr>
            <p:ph idx="1"/>
          </p:nvPr>
        </p:nvSpPr>
        <p:spPr/>
        <p:txBody>
          <a:bodyPr/>
          <a:lstStyle/>
          <a:p>
            <a:r>
              <a:rPr lang="en-IE" baseline="0">
                <a:solidFill>
                  <a:schemeClr val="tx1"/>
                </a:solidFill>
              </a:rPr>
              <a:t>Lack of education or understanding about intellectual disabilities. </a:t>
            </a:r>
          </a:p>
          <a:p>
            <a:endParaRPr lang="en-IE"/>
          </a:p>
        </p:txBody>
      </p:sp>
      <p:pic>
        <p:nvPicPr>
          <p:cNvPr id="4" name="Picture 2">
            <a:hlinkClick r:id="rId2" action="ppaction://hlinksldjump"/>
            <a:extLst>
              <a:ext uri="{FF2B5EF4-FFF2-40B4-BE49-F238E27FC236}">
                <a16:creationId xmlns:a16="http://schemas.microsoft.com/office/drawing/2014/main" id="{B7EA83F0-049B-BC60-36E4-AE21769A8D5B}"/>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03107" y="3816626"/>
            <a:ext cx="3457749" cy="28855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57572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A2A2BD9-8305-A986-ED91-03F9B2925DA8}"/>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IE"/>
              <a:t>Answers to Bings Slide Card</a:t>
            </a:r>
          </a:p>
        </p:txBody>
      </p:sp>
      <p:graphicFrame>
        <p:nvGraphicFramePr>
          <p:cNvPr id="2" name="Table 1" descr="Answer 1: Worried about saying the wrong thing or getting something wrong.&#10;Offending someone. &#10;Answer 2: Impact on benefits.  Answer 3: Being treated differently from other people. Answer 4: Complicated job applications. Answer 5: Lack of previous experience/knowledge of work or work role. Answer 6. Not finding the right work for a person. Answer 7. Knowing what jobst are available. Answer 8: Feeling worried or not having confidence about skills. Answer 9: lack of education or understanding about intellectual disabilities.">
            <a:extLst>
              <a:ext uri="{FF2B5EF4-FFF2-40B4-BE49-F238E27FC236}">
                <a16:creationId xmlns:a16="http://schemas.microsoft.com/office/drawing/2014/main" id="{F47C42F4-2246-858E-B593-161F3B818FF9}"/>
              </a:ext>
            </a:extLst>
          </p:cNvPr>
          <p:cNvGraphicFramePr>
            <a:graphicFrameLocks noGrp="1"/>
          </p:cNvGraphicFramePr>
          <p:nvPr>
            <p:extLst>
              <p:ext uri="{D42A27DB-BD31-4B8C-83A1-F6EECF244321}">
                <p14:modId xmlns:p14="http://schemas.microsoft.com/office/powerpoint/2010/main" val="3719021493"/>
              </p:ext>
            </p:extLst>
          </p:nvPr>
        </p:nvGraphicFramePr>
        <p:xfrm>
          <a:off x="838200" y="658761"/>
          <a:ext cx="10832691" cy="5742036"/>
        </p:xfrm>
        <a:graphic>
          <a:graphicData uri="http://schemas.openxmlformats.org/drawingml/2006/table">
            <a:tbl>
              <a:tblPr firstRow="1" bandRow="1">
                <a:tableStyleId>{5C22544A-7EE6-4342-B048-85BDC9FD1C3A}</a:tableStyleId>
              </a:tblPr>
              <a:tblGrid>
                <a:gridCol w="3610897">
                  <a:extLst>
                    <a:ext uri="{9D8B030D-6E8A-4147-A177-3AD203B41FA5}">
                      <a16:colId xmlns:a16="http://schemas.microsoft.com/office/drawing/2014/main" val="772414437"/>
                    </a:ext>
                  </a:extLst>
                </a:gridCol>
                <a:gridCol w="3610897">
                  <a:extLst>
                    <a:ext uri="{9D8B030D-6E8A-4147-A177-3AD203B41FA5}">
                      <a16:colId xmlns:a16="http://schemas.microsoft.com/office/drawing/2014/main" val="3651929348"/>
                    </a:ext>
                  </a:extLst>
                </a:gridCol>
                <a:gridCol w="3610897">
                  <a:extLst>
                    <a:ext uri="{9D8B030D-6E8A-4147-A177-3AD203B41FA5}">
                      <a16:colId xmlns:a16="http://schemas.microsoft.com/office/drawing/2014/main" val="920343148"/>
                    </a:ext>
                  </a:extLst>
                </a:gridCol>
              </a:tblGrid>
              <a:tr h="1914012">
                <a:tc>
                  <a:txBody>
                    <a:bodyPr/>
                    <a:lstStyle/>
                    <a:p>
                      <a:pPr algn="ctr"/>
                      <a:r>
                        <a:rPr lang="en-IE" baseline="0">
                          <a:solidFill>
                            <a:schemeClr val="tx1"/>
                          </a:solidFill>
                        </a:rPr>
                        <a:t>1</a:t>
                      </a:r>
                    </a:p>
                    <a:p>
                      <a:pPr algn="ctr"/>
                      <a:r>
                        <a:rPr lang="en-IE" b="0" baseline="0">
                          <a:solidFill>
                            <a:schemeClr val="tx1"/>
                          </a:solidFill>
                        </a:rPr>
                        <a:t>Worried about saying the wrong thing or getting something wrong.</a:t>
                      </a:r>
                    </a:p>
                    <a:p>
                      <a:pPr algn="ctr"/>
                      <a:r>
                        <a:rPr lang="en-IE" b="0" baseline="0">
                          <a:solidFill>
                            <a:schemeClr val="tx1"/>
                          </a:solidFill>
                        </a:rPr>
                        <a:t>Offending someone.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E" baseline="0" dirty="0">
                          <a:solidFill>
                            <a:schemeClr val="tx1"/>
                          </a:solidFill>
                        </a:rPr>
                        <a:t>2</a:t>
                      </a:r>
                    </a:p>
                    <a:p>
                      <a:pPr algn="ctr"/>
                      <a:r>
                        <a:rPr lang="en-IE" b="0" baseline="0" dirty="0">
                          <a:solidFill>
                            <a:schemeClr val="tx1"/>
                          </a:solidFill>
                        </a:rPr>
                        <a:t>Impact on benefits.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E" baseline="0">
                          <a:solidFill>
                            <a:schemeClr val="tx1"/>
                          </a:solidFill>
                        </a:rPr>
                        <a:t>3</a:t>
                      </a:r>
                    </a:p>
                    <a:p>
                      <a:pPr algn="ctr"/>
                      <a:r>
                        <a:rPr lang="en-IE" b="0" baseline="0">
                          <a:solidFill>
                            <a:schemeClr val="tx1"/>
                          </a:solidFill>
                        </a:rPr>
                        <a:t>Being treated differently from other people.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24166823"/>
                  </a:ext>
                </a:extLst>
              </a:tr>
              <a:tr h="1914012">
                <a:tc>
                  <a:txBody>
                    <a:bodyPr/>
                    <a:lstStyle/>
                    <a:p>
                      <a:pPr algn="ctr"/>
                      <a:r>
                        <a:rPr lang="en-IE" baseline="0">
                          <a:solidFill>
                            <a:schemeClr val="tx1"/>
                          </a:solidFill>
                        </a:rPr>
                        <a:t>4</a:t>
                      </a:r>
                    </a:p>
                    <a:p>
                      <a:pPr algn="ctr"/>
                      <a:r>
                        <a:rPr lang="en-IE" baseline="0">
                          <a:solidFill>
                            <a:schemeClr val="tx1"/>
                          </a:solidFill>
                        </a:rPr>
                        <a:t>Complicated job applications.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E" baseline="0">
                          <a:solidFill>
                            <a:schemeClr val="tx1"/>
                          </a:solidFill>
                        </a:rPr>
                        <a:t>5</a:t>
                      </a:r>
                    </a:p>
                    <a:p>
                      <a:pPr algn="ctr"/>
                      <a:r>
                        <a:rPr lang="en-IE" baseline="0">
                          <a:solidFill>
                            <a:schemeClr val="tx1"/>
                          </a:solidFill>
                        </a:rPr>
                        <a:t>Lack of previous experience/knowledge of work or work role.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E" baseline="0">
                          <a:solidFill>
                            <a:schemeClr val="tx1"/>
                          </a:solidFill>
                        </a:rPr>
                        <a:t>6</a:t>
                      </a:r>
                    </a:p>
                    <a:p>
                      <a:pPr algn="ctr"/>
                      <a:r>
                        <a:rPr lang="en-IE" baseline="0">
                          <a:solidFill>
                            <a:schemeClr val="tx1"/>
                          </a:solidFill>
                        </a:rPr>
                        <a:t>Not finding the right work for a person.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12620081"/>
                  </a:ext>
                </a:extLst>
              </a:tr>
              <a:tr h="1914012">
                <a:tc>
                  <a:txBody>
                    <a:bodyPr/>
                    <a:lstStyle/>
                    <a:p>
                      <a:pPr algn="ctr"/>
                      <a:r>
                        <a:rPr lang="en-IE" baseline="0">
                          <a:solidFill>
                            <a:schemeClr val="tx1"/>
                          </a:solidFill>
                        </a:rPr>
                        <a:t>7</a:t>
                      </a:r>
                    </a:p>
                    <a:p>
                      <a:pPr algn="ctr"/>
                      <a:endParaRPr lang="en-IE" baseline="0">
                        <a:solidFill>
                          <a:schemeClr val="tx1"/>
                        </a:solidFill>
                      </a:endParaRPr>
                    </a:p>
                    <a:p>
                      <a:pPr algn="ctr"/>
                      <a:r>
                        <a:rPr lang="en-IE" baseline="0">
                          <a:solidFill>
                            <a:schemeClr val="tx1"/>
                          </a:solidFill>
                        </a:rPr>
                        <a:t>Knowing what jobs are available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E" baseline="0">
                          <a:solidFill>
                            <a:schemeClr val="tx1"/>
                          </a:solidFill>
                        </a:rPr>
                        <a:t>8</a:t>
                      </a:r>
                    </a:p>
                    <a:p>
                      <a:pPr algn="ctr"/>
                      <a:r>
                        <a:rPr lang="en-IE" baseline="0">
                          <a:solidFill>
                            <a:schemeClr val="tx1"/>
                          </a:solidFill>
                        </a:rPr>
                        <a:t>Feeling worried or not having confidence about skills or getting the right support.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E" baseline="0" dirty="0">
                          <a:solidFill>
                            <a:schemeClr val="tx1"/>
                          </a:solidFill>
                        </a:rPr>
                        <a:t>9</a:t>
                      </a:r>
                    </a:p>
                    <a:p>
                      <a:pPr algn="ctr"/>
                      <a:r>
                        <a:rPr lang="en-IE" baseline="0" dirty="0">
                          <a:solidFill>
                            <a:schemeClr val="tx1"/>
                          </a:solidFill>
                        </a:rPr>
                        <a:t>Lack of education or understanding about intellectual disabilities.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63459266"/>
                  </a:ext>
                </a:extLst>
              </a:tr>
            </a:tbl>
          </a:graphicData>
        </a:graphic>
      </p:graphicFrame>
    </p:spTree>
    <p:extLst>
      <p:ext uri="{BB962C8B-B14F-4D97-AF65-F5344CB8AC3E}">
        <p14:creationId xmlns:p14="http://schemas.microsoft.com/office/powerpoint/2010/main" val="2279335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3DF182C-964E-2EDF-177B-45D96BBCF643}"/>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GB" dirty="0"/>
              <a:t>Bridging the Gap</a:t>
            </a:r>
            <a:endParaRPr lang="en-IE" dirty="0"/>
          </a:p>
        </p:txBody>
      </p:sp>
      <p:pic>
        <p:nvPicPr>
          <p:cNvPr id="2" name="Picture 1" descr="Image showing how the gap between tertiary education and employers is managed by the Trinity Centre for People with Intellectual Disabilities or TCPID for short, and their Business Partner employers. The image has four boxes at the top of the screen showing the work completed by TCPID. the first box is year one of the programme and workshops offered by business partners. The second box is year course and the work placement. The third box is the transition to the internship and the fourth box is the TCPID support for the business partners. There are also four boxes at the bottom of the slide showing the steps that the businesses take. Box 1 showing the workshops and business partner meeting. Box 2 shows the work placement and workshops. Box 3 shows the internship preparation and box four shows the business now leading the internship with the graduate.">
            <a:extLst>
              <a:ext uri="{FF2B5EF4-FFF2-40B4-BE49-F238E27FC236}">
                <a16:creationId xmlns:a16="http://schemas.microsoft.com/office/drawing/2014/main" id="{F21A912A-510F-37E6-4EBC-4D3727BEF640}"/>
              </a:ext>
            </a:extLst>
          </p:cNvPr>
          <p:cNvPicPr>
            <a:picLocks noChangeAspect="1"/>
          </p:cNvPicPr>
          <p:nvPr/>
        </p:nvPicPr>
        <p:blipFill>
          <a:blip r:embed="rId2"/>
          <a:stretch>
            <a:fillRect/>
          </a:stretch>
        </p:blipFill>
        <p:spPr>
          <a:xfrm>
            <a:off x="526617" y="422709"/>
            <a:ext cx="11496674" cy="6312765"/>
          </a:xfrm>
          <a:prstGeom prst="rect">
            <a:avLst/>
          </a:prstGeom>
        </p:spPr>
      </p:pic>
    </p:spTree>
    <p:extLst>
      <p:ext uri="{BB962C8B-B14F-4D97-AF65-F5344CB8AC3E}">
        <p14:creationId xmlns:p14="http://schemas.microsoft.com/office/powerpoint/2010/main" val="40142258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0B4DDB-8733-A544-2681-C73EFB46F1CE}"/>
              </a:ext>
            </a:extLst>
          </p:cNvPr>
          <p:cNvSpPr>
            <a:spLocks noGrp="1"/>
          </p:cNvSpPr>
          <p:nvPr>
            <p:ph type="title"/>
          </p:nvPr>
        </p:nvSpPr>
        <p:spPr/>
        <p:txBody>
          <a:bodyPr/>
          <a:lstStyle/>
          <a:p>
            <a:pPr algn="ctr"/>
            <a:r>
              <a:rPr lang="en-US">
                <a:latin typeface="Calibri"/>
                <a:ea typeface="Calibri"/>
                <a:cs typeface="Calibri"/>
              </a:rPr>
              <a:t>Thank you</a:t>
            </a:r>
            <a:endParaRPr lang="en-US" dirty="0">
              <a:latin typeface="Calibri"/>
              <a:ea typeface="Calibri"/>
              <a:cs typeface="Calibri"/>
            </a:endParaRPr>
          </a:p>
        </p:txBody>
      </p:sp>
      <p:sp>
        <p:nvSpPr>
          <p:cNvPr id="3" name="Content Placeholder 2">
            <a:extLst>
              <a:ext uri="{FF2B5EF4-FFF2-40B4-BE49-F238E27FC236}">
                <a16:creationId xmlns:a16="http://schemas.microsoft.com/office/drawing/2014/main" id="{BFBEE587-3442-C06E-C4EB-3161EDCA9BEC}"/>
              </a:ext>
            </a:extLst>
          </p:cNvPr>
          <p:cNvSpPr>
            <a:spLocks noGrp="1"/>
          </p:cNvSpPr>
          <p:nvPr>
            <p:ph idx="1"/>
          </p:nvPr>
        </p:nvSpPr>
        <p:spPr/>
        <p:txBody>
          <a:bodyPr vert="horz" lIns="91440" tIns="45720" rIns="91440" bIns="45720" rtlCol="0" anchor="t">
            <a:normAutofit/>
          </a:bodyPr>
          <a:lstStyle/>
          <a:p>
            <a:pPr marL="0" indent="0">
              <a:buNone/>
            </a:pPr>
            <a:endParaRPr lang="en-US" dirty="0"/>
          </a:p>
          <a:p>
            <a:endParaRPr lang="en-US" dirty="0"/>
          </a:p>
          <a:p>
            <a:pPr marL="0" indent="0">
              <a:buNone/>
            </a:pPr>
            <a:r>
              <a:rPr lang="en-US" dirty="0"/>
              <a:t> Barbara Ringwood – </a:t>
            </a:r>
            <a:r>
              <a:rPr lang="en-US" dirty="0">
                <a:hlinkClick r:id="rId2"/>
              </a:rPr>
              <a:t>bringwoo@tcd.ie</a:t>
            </a:r>
          </a:p>
          <a:p>
            <a:pPr marL="0" indent="0">
              <a:buNone/>
            </a:pPr>
            <a:r>
              <a:rPr lang="en-US" dirty="0"/>
              <a:t> Emer Murphy – </a:t>
            </a:r>
            <a:r>
              <a:rPr lang="en-US" dirty="0">
                <a:hlinkClick r:id="rId3"/>
              </a:rPr>
              <a:t>murphe78@tcd.ie</a:t>
            </a:r>
            <a:endParaRPr lang="en-US" dirty="0"/>
          </a:p>
          <a:p>
            <a:pPr marL="0" indent="0">
              <a:buNone/>
            </a:pPr>
            <a:r>
              <a:rPr lang="en-US" dirty="0"/>
              <a:t> Marie Devitt – </a:t>
            </a:r>
            <a:r>
              <a:rPr lang="en-US" dirty="0">
                <a:hlinkClick r:id="rId4"/>
              </a:rPr>
              <a:t>devittma@tcd.ie</a:t>
            </a:r>
            <a:r>
              <a:rPr lang="en-US" dirty="0"/>
              <a:t> </a:t>
            </a:r>
          </a:p>
        </p:txBody>
      </p:sp>
    </p:spTree>
    <p:extLst>
      <p:ext uri="{BB962C8B-B14F-4D97-AF65-F5344CB8AC3E}">
        <p14:creationId xmlns:p14="http://schemas.microsoft.com/office/powerpoint/2010/main" val="28302327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a:extLst>
              <a:ext uri="{C183D7F6-B498-43B3-948B-1728B52AA6E4}">
                <adec:decorative xmlns:adec="http://schemas.microsoft.com/office/drawing/2017/decorative" val="1"/>
              </a:ext>
            </a:extLst>
          </p:cNvPr>
          <p:cNvSpPr/>
          <p:nvPr/>
        </p:nvSpPr>
        <p:spPr>
          <a:xfrm>
            <a:off x="-1" y="548"/>
            <a:ext cx="12192000" cy="1231797"/>
          </a:xfrm>
          <a:prstGeom prst="rect">
            <a:avLst/>
          </a:prstGeom>
          <a:solidFill>
            <a:srgbClr val="0E73B9"/>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7" name="Title 1"/>
          <p:cNvSpPr txBox="1">
            <a:spLocks noGrp="1"/>
          </p:cNvSpPr>
          <p:nvPr>
            <p:ph type="title" idx="4294967295"/>
          </p:nvPr>
        </p:nvSpPr>
        <p:spPr>
          <a:xfrm>
            <a:off x="1524002" y="100567"/>
            <a:ext cx="9143999" cy="713166"/>
          </a:xfrm>
          <a:prstGeom prst="rect">
            <a:avLst/>
          </a:prstGeom>
          <a:noFill/>
          <a:ln>
            <a:noFill/>
            <a:prstDash/>
          </a:ln>
          <a:effectLst/>
        </p:spPr>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lvl1pPr algn="l" defTabSz="914400" rtl="0" eaLnBrk="1" latinLnBrk="0" hangingPunct="1">
              <a:spcBef>
                <a:spcPct val="0"/>
              </a:spcBef>
              <a:buNone/>
              <a:defRPr sz="3600" b="0" kern="1200">
                <a:solidFill>
                  <a:srgbClr val="005EAE"/>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IE" sz="3800" b="0" i="0" u="none" strike="noStrike" kern="1200" cap="none" spc="0" normalizeH="0" baseline="0" noProof="0" dirty="0">
                <a:ln>
                  <a:noFill/>
                </a:ln>
                <a:solidFill>
                  <a:schemeClr val="bg1"/>
                </a:solidFill>
                <a:effectLst/>
                <a:uLnTx/>
                <a:uFillTx/>
                <a:latin typeface="+mj-lt"/>
                <a:ea typeface="+mj-ea"/>
                <a:cs typeface="+mj-cs"/>
              </a:rPr>
              <a:t>What is the format of the TCPID programme?</a:t>
            </a:r>
          </a:p>
        </p:txBody>
      </p:sp>
      <p:pic>
        <p:nvPicPr>
          <p:cNvPr id="3" name="Graphic 2">
            <a:extLst>
              <a:ext uri="{FF2B5EF4-FFF2-40B4-BE49-F238E27FC236}">
                <a16:creationId xmlns:a16="http://schemas.microsoft.com/office/drawing/2014/main" id="{79A42DBD-597F-4E46-05B6-B79E80F412DD}"/>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628777" y="1321085"/>
            <a:ext cx="1942103" cy="1857000"/>
          </a:xfrm>
          <a:prstGeom prst="rect">
            <a:avLst/>
          </a:prstGeom>
        </p:spPr>
      </p:pic>
      <p:sp>
        <p:nvSpPr>
          <p:cNvPr id="11" name="TextBox 10">
            <a:extLst>
              <a:ext uri="{FF2B5EF4-FFF2-40B4-BE49-F238E27FC236}">
                <a16:creationId xmlns:a16="http://schemas.microsoft.com/office/drawing/2014/main" id="{BABC5E67-AFF4-F6C9-56D1-9D52622B7CB3}"/>
              </a:ext>
            </a:extLst>
          </p:cNvPr>
          <p:cNvSpPr txBox="1"/>
          <p:nvPr/>
        </p:nvSpPr>
        <p:spPr>
          <a:xfrm>
            <a:off x="2194616" y="3105837"/>
            <a:ext cx="2810423" cy="646331"/>
          </a:xfrm>
          <a:prstGeom prst="rect">
            <a:avLst/>
          </a:prstGeom>
          <a:noFill/>
        </p:spPr>
        <p:txBody>
          <a:bodyPr wrap="square" rtlCol="0">
            <a:spAutoFit/>
          </a:bodyPr>
          <a:lstStyle/>
          <a:p>
            <a:pPr algn="ctr"/>
            <a:r>
              <a:rPr lang="en-IE"/>
              <a:t>A Structured College Programme</a:t>
            </a:r>
          </a:p>
        </p:txBody>
      </p:sp>
      <p:pic>
        <p:nvPicPr>
          <p:cNvPr id="6" name="Graphic 5" descr="User with solid fill">
            <a:extLst>
              <a:ext uri="{FF2B5EF4-FFF2-40B4-BE49-F238E27FC236}">
                <a16:creationId xmlns:a16="http://schemas.microsoft.com/office/drawing/2014/main" id="{C1790A34-7DCC-EC54-772C-7A90F1EB6193}"/>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753099" y="2623530"/>
            <a:ext cx="685800" cy="685800"/>
          </a:xfrm>
          <a:prstGeom prst="rect">
            <a:avLst/>
          </a:prstGeom>
        </p:spPr>
      </p:pic>
      <p:sp>
        <p:nvSpPr>
          <p:cNvPr id="12" name="TextBox 11">
            <a:extLst>
              <a:ext uri="{FF2B5EF4-FFF2-40B4-BE49-F238E27FC236}">
                <a16:creationId xmlns:a16="http://schemas.microsoft.com/office/drawing/2014/main" id="{A3D83A81-6CDD-A9EA-C10B-15351B28E3C1}"/>
              </a:ext>
            </a:extLst>
          </p:cNvPr>
          <p:cNvSpPr txBox="1"/>
          <p:nvPr/>
        </p:nvSpPr>
        <p:spPr>
          <a:xfrm>
            <a:off x="5153347" y="3382833"/>
            <a:ext cx="2174985" cy="369332"/>
          </a:xfrm>
          <a:prstGeom prst="rect">
            <a:avLst/>
          </a:prstGeom>
          <a:noFill/>
        </p:spPr>
        <p:txBody>
          <a:bodyPr wrap="square" rtlCol="0">
            <a:spAutoFit/>
          </a:bodyPr>
          <a:lstStyle/>
          <a:p>
            <a:r>
              <a:rPr lang="en-IE"/>
              <a:t>Student  / Graduate</a:t>
            </a:r>
          </a:p>
        </p:txBody>
      </p:sp>
      <p:pic>
        <p:nvPicPr>
          <p:cNvPr id="4" name="Graphic 3">
            <a:extLst>
              <a:ext uri="{FF2B5EF4-FFF2-40B4-BE49-F238E27FC236}">
                <a16:creationId xmlns:a16="http://schemas.microsoft.com/office/drawing/2014/main" id="{87251DBA-035B-4979-BAC8-2F356BABEBA1}"/>
              </a:ext>
              <a:ext uri="{C183D7F6-B498-43B3-948B-1728B52AA6E4}">
                <adec:decorative xmlns:adec="http://schemas.microsoft.com/office/drawing/2017/decorative" val="1"/>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702174" y="1524020"/>
            <a:ext cx="1461567" cy="1379372"/>
          </a:xfrm>
          <a:prstGeom prst="rect">
            <a:avLst/>
          </a:prstGeom>
        </p:spPr>
      </p:pic>
      <p:sp>
        <p:nvSpPr>
          <p:cNvPr id="10" name="TextBox 9">
            <a:extLst>
              <a:ext uri="{FF2B5EF4-FFF2-40B4-BE49-F238E27FC236}">
                <a16:creationId xmlns:a16="http://schemas.microsoft.com/office/drawing/2014/main" id="{5647D55E-2295-E2B2-FA9F-6AC5C6B9B067}"/>
              </a:ext>
            </a:extLst>
          </p:cNvPr>
          <p:cNvSpPr txBox="1"/>
          <p:nvPr/>
        </p:nvSpPr>
        <p:spPr>
          <a:xfrm>
            <a:off x="7476640" y="3020750"/>
            <a:ext cx="1966495" cy="646331"/>
          </a:xfrm>
          <a:prstGeom prst="rect">
            <a:avLst/>
          </a:prstGeom>
          <a:noFill/>
        </p:spPr>
        <p:txBody>
          <a:bodyPr wrap="square" rtlCol="0">
            <a:spAutoFit/>
          </a:bodyPr>
          <a:lstStyle/>
          <a:p>
            <a:pPr algn="ctr"/>
            <a:r>
              <a:rPr lang="en-IE"/>
              <a:t>Business Partner Network</a:t>
            </a:r>
          </a:p>
        </p:txBody>
      </p:sp>
      <p:pic>
        <p:nvPicPr>
          <p:cNvPr id="5" name="Graphic 4">
            <a:extLst>
              <a:ext uri="{FF2B5EF4-FFF2-40B4-BE49-F238E27FC236}">
                <a16:creationId xmlns:a16="http://schemas.microsoft.com/office/drawing/2014/main" id="{B2DE2D96-DC62-1FE1-C18A-DB8022B25A5C}"/>
              </a:ext>
              <a:ext uri="{C183D7F6-B498-43B3-948B-1728B52AA6E4}">
                <adec:decorative xmlns:adec="http://schemas.microsoft.com/office/drawing/2017/decorative" val="1"/>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402247" y="3959417"/>
            <a:ext cx="1387511" cy="1387511"/>
          </a:xfrm>
          <a:prstGeom prst="rect">
            <a:avLst/>
          </a:prstGeom>
        </p:spPr>
      </p:pic>
      <p:sp>
        <p:nvSpPr>
          <p:cNvPr id="14" name="TextBox 13">
            <a:extLst>
              <a:ext uri="{FF2B5EF4-FFF2-40B4-BE49-F238E27FC236}">
                <a16:creationId xmlns:a16="http://schemas.microsoft.com/office/drawing/2014/main" id="{BCD96DB3-73CD-845C-DBA8-4DB23C4C4911}"/>
              </a:ext>
            </a:extLst>
          </p:cNvPr>
          <p:cNvSpPr txBox="1"/>
          <p:nvPr/>
        </p:nvSpPr>
        <p:spPr>
          <a:xfrm flipH="1">
            <a:off x="5112751" y="5195847"/>
            <a:ext cx="1966495" cy="369332"/>
          </a:xfrm>
          <a:prstGeom prst="rect">
            <a:avLst/>
          </a:prstGeom>
          <a:noFill/>
        </p:spPr>
        <p:txBody>
          <a:bodyPr wrap="square" rtlCol="0">
            <a:spAutoFit/>
          </a:bodyPr>
          <a:lstStyle/>
          <a:p>
            <a:pPr algn="ctr"/>
            <a:r>
              <a:rPr lang="en-IE"/>
              <a:t>Support</a:t>
            </a:r>
          </a:p>
        </p:txBody>
      </p:sp>
    </p:spTree>
    <p:extLst>
      <p:ext uri="{BB962C8B-B14F-4D97-AF65-F5344CB8AC3E}">
        <p14:creationId xmlns:p14="http://schemas.microsoft.com/office/powerpoint/2010/main" val="41922442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AECCDF-20DF-447D-03F8-93FD83357E4E}"/>
              </a:ext>
            </a:extLst>
          </p:cNvPr>
          <p:cNvSpPr>
            <a:spLocks noGrp="1"/>
          </p:cNvSpPr>
          <p:nvPr>
            <p:ph type="ctrTitle"/>
          </p:nvPr>
        </p:nvSpPr>
        <p:spPr/>
        <p:txBody>
          <a:bodyPr/>
          <a:lstStyle/>
          <a:p>
            <a:r>
              <a:rPr lang="en-IE"/>
              <a:t>Barrier </a:t>
            </a:r>
            <a:br>
              <a:rPr lang="en-IE"/>
            </a:br>
            <a:r>
              <a:rPr lang="en-IE"/>
              <a:t>Bingo</a:t>
            </a:r>
          </a:p>
        </p:txBody>
      </p:sp>
      <p:pic>
        <p:nvPicPr>
          <p:cNvPr id="1026" name="Picture 2" descr="Road barrier indicating Construction Work, and blocking people from entering">
            <a:extLst>
              <a:ext uri="{FF2B5EF4-FFF2-40B4-BE49-F238E27FC236}">
                <a16:creationId xmlns:a16="http://schemas.microsoft.com/office/drawing/2014/main" id="{DEF0DC0E-B63C-9859-E760-6B60DB7501B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4748" t="25753" r="11206" b="21790"/>
          <a:stretch/>
        </p:blipFill>
        <p:spPr bwMode="auto">
          <a:xfrm>
            <a:off x="4188542" y="3429000"/>
            <a:ext cx="4316361" cy="30578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0689601"/>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2291FA97-BA61-1220-98F7-0F900DC6FBD3}"/>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IE"/>
              <a:t>Bingo Score Card</a:t>
            </a:r>
          </a:p>
        </p:txBody>
      </p:sp>
      <p:graphicFrame>
        <p:nvGraphicFramePr>
          <p:cNvPr id="2" name="Table 1" descr="Table resembling a bingo card, with a 3x3 grid, each cell containing a number 1-9">
            <a:extLst>
              <a:ext uri="{FF2B5EF4-FFF2-40B4-BE49-F238E27FC236}">
                <a16:creationId xmlns:a16="http://schemas.microsoft.com/office/drawing/2014/main" id="{857C8283-0866-9C72-F7AB-0F440E2DC803}"/>
              </a:ext>
            </a:extLst>
          </p:cNvPr>
          <p:cNvGraphicFramePr>
            <a:graphicFrameLocks noGrp="1"/>
          </p:cNvGraphicFramePr>
          <p:nvPr>
            <p:extLst>
              <p:ext uri="{D42A27DB-BD31-4B8C-83A1-F6EECF244321}">
                <p14:modId xmlns:p14="http://schemas.microsoft.com/office/powerpoint/2010/main" val="2427194510"/>
              </p:ext>
            </p:extLst>
          </p:nvPr>
        </p:nvGraphicFramePr>
        <p:xfrm>
          <a:off x="2032000" y="719665"/>
          <a:ext cx="8127999" cy="5504154"/>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3545752072"/>
                    </a:ext>
                  </a:extLst>
                </a:gridCol>
                <a:gridCol w="2709333">
                  <a:extLst>
                    <a:ext uri="{9D8B030D-6E8A-4147-A177-3AD203B41FA5}">
                      <a16:colId xmlns:a16="http://schemas.microsoft.com/office/drawing/2014/main" val="3811482899"/>
                    </a:ext>
                  </a:extLst>
                </a:gridCol>
                <a:gridCol w="2709333">
                  <a:extLst>
                    <a:ext uri="{9D8B030D-6E8A-4147-A177-3AD203B41FA5}">
                      <a16:colId xmlns:a16="http://schemas.microsoft.com/office/drawing/2014/main" val="3078961084"/>
                    </a:ext>
                  </a:extLst>
                </a:gridCol>
              </a:tblGrid>
              <a:tr h="1834718">
                <a:tc>
                  <a:txBody>
                    <a:bodyPr/>
                    <a:lstStyle/>
                    <a:p>
                      <a:pPr algn="ctr"/>
                      <a:endParaRPr lang="en-IE" sz="5400" b="0" baseline="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algn="ctr"/>
                      <a:endParaRPr lang="en-IE" sz="5400" b="0" baseline="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endParaRPr lang="en-IE" sz="5400" b="0" baseline="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4096510300"/>
                  </a:ext>
                </a:extLst>
              </a:tr>
              <a:tr h="1834718">
                <a:tc>
                  <a:txBody>
                    <a:bodyPr/>
                    <a:lstStyle/>
                    <a:p>
                      <a:pPr algn="ctr"/>
                      <a:endParaRPr lang="en-IE" sz="5400" baseline="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endParaRPr lang="en-IE" sz="5400" baseline="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en-IE" sz="5400" baseline="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081556822"/>
                  </a:ext>
                </a:extLst>
              </a:tr>
              <a:tr h="1834718">
                <a:tc>
                  <a:txBody>
                    <a:bodyPr/>
                    <a:lstStyle/>
                    <a:p>
                      <a:pPr algn="ctr"/>
                      <a:endParaRPr lang="en-IE" sz="5400" baseline="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a:endParaRPr lang="en-IE" sz="5400" baseline="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endParaRPr lang="en-IE" sz="5400" baseline="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1625978001"/>
                  </a:ext>
                </a:extLst>
              </a:tr>
            </a:tbl>
          </a:graphicData>
        </a:graphic>
      </p:graphicFrame>
      <p:sp>
        <p:nvSpPr>
          <p:cNvPr id="3" name="Oval 2">
            <a:hlinkClick r:id="rId2" action="ppaction://hlinksldjump"/>
            <a:extLst>
              <a:ext uri="{FF2B5EF4-FFF2-40B4-BE49-F238E27FC236}">
                <a16:creationId xmlns:a16="http://schemas.microsoft.com/office/drawing/2014/main" id="{65141E39-119E-C44F-FBD2-9956AA907F09}"/>
              </a:ext>
            </a:extLst>
          </p:cNvPr>
          <p:cNvSpPr/>
          <p:nvPr/>
        </p:nvSpPr>
        <p:spPr>
          <a:xfrm>
            <a:off x="2704690" y="1076633"/>
            <a:ext cx="1347019" cy="1022555"/>
          </a:xfrm>
          <a:prstGeom prst="ellipse">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E" sz="4800">
                <a:solidFill>
                  <a:schemeClr val="tx1">
                    <a:lumMod val="85000"/>
                    <a:lumOff val="15000"/>
                  </a:schemeClr>
                </a:solidFill>
              </a:rPr>
              <a:t>1</a:t>
            </a:r>
          </a:p>
        </p:txBody>
      </p:sp>
      <p:sp>
        <p:nvSpPr>
          <p:cNvPr id="4" name="Oval 3">
            <a:hlinkClick r:id="rId3" action="ppaction://hlinksldjump"/>
            <a:extLst>
              <a:ext uri="{FF2B5EF4-FFF2-40B4-BE49-F238E27FC236}">
                <a16:creationId xmlns:a16="http://schemas.microsoft.com/office/drawing/2014/main" id="{EA1F04E5-10A3-FB30-41C5-A3DBF49E431A}"/>
              </a:ext>
            </a:extLst>
          </p:cNvPr>
          <p:cNvSpPr/>
          <p:nvPr/>
        </p:nvSpPr>
        <p:spPr>
          <a:xfrm>
            <a:off x="5388076" y="1087420"/>
            <a:ext cx="1415845" cy="1031432"/>
          </a:xfrm>
          <a:prstGeom prst="ellipse">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E" sz="4800">
                <a:solidFill>
                  <a:schemeClr val="tx1">
                    <a:lumMod val="85000"/>
                    <a:lumOff val="15000"/>
                  </a:schemeClr>
                </a:solidFill>
              </a:rPr>
              <a:t>2</a:t>
            </a:r>
          </a:p>
        </p:txBody>
      </p:sp>
      <p:sp>
        <p:nvSpPr>
          <p:cNvPr id="5" name="Oval 4">
            <a:hlinkClick r:id="rId4" action="ppaction://hlinksldjump"/>
            <a:extLst>
              <a:ext uri="{FF2B5EF4-FFF2-40B4-BE49-F238E27FC236}">
                <a16:creationId xmlns:a16="http://schemas.microsoft.com/office/drawing/2014/main" id="{4742657D-FC2F-C4A6-E620-B3E2469D38CD}"/>
              </a:ext>
            </a:extLst>
          </p:cNvPr>
          <p:cNvSpPr/>
          <p:nvPr/>
        </p:nvSpPr>
        <p:spPr>
          <a:xfrm>
            <a:off x="8259098" y="1184788"/>
            <a:ext cx="1170038" cy="934064"/>
          </a:xfrm>
          <a:prstGeom prst="ellipse">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E" sz="4800">
                <a:solidFill>
                  <a:schemeClr val="tx1">
                    <a:lumMod val="85000"/>
                    <a:lumOff val="15000"/>
                  </a:schemeClr>
                </a:solidFill>
              </a:rPr>
              <a:t>3</a:t>
            </a:r>
          </a:p>
        </p:txBody>
      </p:sp>
      <p:sp>
        <p:nvSpPr>
          <p:cNvPr id="6" name="Oval 5">
            <a:extLst>
              <a:ext uri="{FF2B5EF4-FFF2-40B4-BE49-F238E27FC236}">
                <a16:creationId xmlns:a16="http://schemas.microsoft.com/office/drawing/2014/main" id="{6F959DAE-0485-F743-951E-7BF7FD6DC3EE}"/>
              </a:ext>
            </a:extLst>
          </p:cNvPr>
          <p:cNvSpPr/>
          <p:nvPr/>
        </p:nvSpPr>
        <p:spPr>
          <a:xfrm>
            <a:off x="2979174" y="2971800"/>
            <a:ext cx="914400" cy="914400"/>
          </a:xfrm>
          <a:prstGeom prst="ellipse">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E" sz="4800">
                <a:solidFill>
                  <a:schemeClr val="tx1">
                    <a:lumMod val="85000"/>
                    <a:lumOff val="15000"/>
                  </a:schemeClr>
                </a:solidFill>
                <a:hlinkClick r:id="rId5" action="ppaction://hlinksldjump"/>
              </a:rPr>
              <a:t>4</a:t>
            </a:r>
            <a:endParaRPr lang="en-IE" sz="4800">
              <a:solidFill>
                <a:schemeClr val="tx1">
                  <a:lumMod val="85000"/>
                  <a:lumOff val="15000"/>
                </a:schemeClr>
              </a:solidFill>
            </a:endParaRPr>
          </a:p>
        </p:txBody>
      </p:sp>
      <p:sp>
        <p:nvSpPr>
          <p:cNvPr id="7" name="Oval 6">
            <a:hlinkClick r:id="rId6" action="ppaction://hlinksldjump"/>
            <a:extLst>
              <a:ext uri="{FF2B5EF4-FFF2-40B4-BE49-F238E27FC236}">
                <a16:creationId xmlns:a16="http://schemas.microsoft.com/office/drawing/2014/main" id="{E10591C1-EBD9-5512-9014-DC3F525AE1EA}"/>
              </a:ext>
            </a:extLst>
          </p:cNvPr>
          <p:cNvSpPr/>
          <p:nvPr/>
        </p:nvSpPr>
        <p:spPr>
          <a:xfrm>
            <a:off x="5655186" y="3014542"/>
            <a:ext cx="914400" cy="914400"/>
          </a:xfrm>
          <a:prstGeom prst="ellipse">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E" sz="4800" baseline="0">
                <a:solidFill>
                  <a:schemeClr val="tx1"/>
                </a:solidFill>
              </a:rPr>
              <a:t>5</a:t>
            </a:r>
          </a:p>
        </p:txBody>
      </p:sp>
      <p:sp>
        <p:nvSpPr>
          <p:cNvPr id="8" name="Oval 7">
            <a:hlinkClick r:id="rId7" action="ppaction://hlinksldjump"/>
            <a:extLst>
              <a:ext uri="{FF2B5EF4-FFF2-40B4-BE49-F238E27FC236}">
                <a16:creationId xmlns:a16="http://schemas.microsoft.com/office/drawing/2014/main" id="{839A04F6-B003-12DB-FD8B-17BE092613D6}"/>
              </a:ext>
            </a:extLst>
          </p:cNvPr>
          <p:cNvSpPr/>
          <p:nvPr/>
        </p:nvSpPr>
        <p:spPr>
          <a:xfrm>
            <a:off x="8298426" y="3021915"/>
            <a:ext cx="914400" cy="914400"/>
          </a:xfrm>
          <a:prstGeom prst="ellipse">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E" sz="4800">
                <a:solidFill>
                  <a:schemeClr val="tx1">
                    <a:lumMod val="85000"/>
                    <a:lumOff val="15000"/>
                  </a:schemeClr>
                </a:solidFill>
              </a:rPr>
              <a:t>6</a:t>
            </a:r>
          </a:p>
        </p:txBody>
      </p:sp>
      <p:sp>
        <p:nvSpPr>
          <p:cNvPr id="9" name="Oval 8">
            <a:extLst>
              <a:ext uri="{FF2B5EF4-FFF2-40B4-BE49-F238E27FC236}">
                <a16:creationId xmlns:a16="http://schemas.microsoft.com/office/drawing/2014/main" id="{5BD63C3C-3654-F904-349E-7DD8C042E7C7}"/>
              </a:ext>
            </a:extLst>
          </p:cNvPr>
          <p:cNvSpPr/>
          <p:nvPr/>
        </p:nvSpPr>
        <p:spPr>
          <a:xfrm>
            <a:off x="2921000" y="4866967"/>
            <a:ext cx="914400" cy="914400"/>
          </a:xfrm>
          <a:prstGeom prst="ellipse">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E" sz="4800">
                <a:solidFill>
                  <a:schemeClr val="tx1">
                    <a:lumMod val="85000"/>
                    <a:lumOff val="15000"/>
                  </a:schemeClr>
                </a:solidFill>
                <a:hlinkClick r:id="rId8" action="ppaction://hlinksldjump"/>
              </a:rPr>
              <a:t>7</a:t>
            </a:r>
            <a:endParaRPr lang="en-IE" sz="4800">
              <a:solidFill>
                <a:schemeClr val="tx1">
                  <a:lumMod val="85000"/>
                  <a:lumOff val="15000"/>
                </a:schemeClr>
              </a:solidFill>
            </a:endParaRPr>
          </a:p>
        </p:txBody>
      </p:sp>
      <p:sp>
        <p:nvSpPr>
          <p:cNvPr id="10" name="Oval 9">
            <a:extLst>
              <a:ext uri="{FF2B5EF4-FFF2-40B4-BE49-F238E27FC236}">
                <a16:creationId xmlns:a16="http://schemas.microsoft.com/office/drawing/2014/main" id="{5BC9D7B9-6A85-5627-CB46-91AFBA558A68}"/>
              </a:ext>
            </a:extLst>
          </p:cNvPr>
          <p:cNvSpPr/>
          <p:nvPr/>
        </p:nvSpPr>
        <p:spPr>
          <a:xfrm>
            <a:off x="5655186" y="4824632"/>
            <a:ext cx="914400" cy="914400"/>
          </a:xfrm>
          <a:prstGeom prst="ellipse">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E" sz="4800">
                <a:solidFill>
                  <a:schemeClr val="tx1">
                    <a:lumMod val="85000"/>
                    <a:lumOff val="15000"/>
                  </a:schemeClr>
                </a:solidFill>
                <a:hlinkClick r:id="rId9" action="ppaction://hlinksldjump"/>
              </a:rPr>
              <a:t>8</a:t>
            </a:r>
            <a:endParaRPr lang="en-IE" sz="4800">
              <a:solidFill>
                <a:schemeClr val="tx1">
                  <a:lumMod val="85000"/>
                  <a:lumOff val="15000"/>
                </a:schemeClr>
              </a:solidFill>
            </a:endParaRPr>
          </a:p>
        </p:txBody>
      </p:sp>
      <p:sp>
        <p:nvSpPr>
          <p:cNvPr id="11" name="Oval 10">
            <a:extLst>
              <a:ext uri="{FF2B5EF4-FFF2-40B4-BE49-F238E27FC236}">
                <a16:creationId xmlns:a16="http://schemas.microsoft.com/office/drawing/2014/main" id="{CDB01563-3E12-4E6B-5046-07C59CC54100}"/>
              </a:ext>
            </a:extLst>
          </p:cNvPr>
          <p:cNvSpPr/>
          <p:nvPr/>
        </p:nvSpPr>
        <p:spPr>
          <a:xfrm>
            <a:off x="8259098" y="4824632"/>
            <a:ext cx="914400" cy="914400"/>
          </a:xfrm>
          <a:prstGeom prst="ellipse">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E" sz="4800">
                <a:solidFill>
                  <a:schemeClr val="tx1">
                    <a:lumMod val="85000"/>
                    <a:lumOff val="15000"/>
                  </a:schemeClr>
                </a:solidFill>
                <a:hlinkClick r:id="rId10" action="ppaction://hlinksldjump"/>
              </a:rPr>
              <a:t>9</a:t>
            </a:r>
            <a:endParaRPr lang="en-IE" sz="4800">
              <a:solidFill>
                <a:schemeClr val="tx1">
                  <a:lumMod val="85000"/>
                  <a:lumOff val="15000"/>
                </a:schemeClr>
              </a:solidFill>
            </a:endParaRPr>
          </a:p>
        </p:txBody>
      </p:sp>
    </p:spTree>
    <p:extLst>
      <p:ext uri="{BB962C8B-B14F-4D97-AF65-F5344CB8AC3E}">
        <p14:creationId xmlns:p14="http://schemas.microsoft.com/office/powerpoint/2010/main" val="3593965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56ACC-DECA-155F-809E-78B6085CFA87}"/>
              </a:ext>
            </a:extLst>
          </p:cNvPr>
          <p:cNvSpPr>
            <a:spLocks noGrp="1"/>
          </p:cNvSpPr>
          <p:nvPr>
            <p:ph type="title"/>
          </p:nvPr>
        </p:nvSpPr>
        <p:spPr/>
        <p:txBody>
          <a:bodyPr/>
          <a:lstStyle/>
          <a:p>
            <a:pPr algn="ctr"/>
            <a:r>
              <a:rPr lang="en-IE"/>
              <a:t>1. Yes!</a:t>
            </a:r>
          </a:p>
        </p:txBody>
      </p:sp>
      <p:sp>
        <p:nvSpPr>
          <p:cNvPr id="3" name="Content Placeholder 2">
            <a:extLst>
              <a:ext uri="{FF2B5EF4-FFF2-40B4-BE49-F238E27FC236}">
                <a16:creationId xmlns:a16="http://schemas.microsoft.com/office/drawing/2014/main" id="{4511473D-F107-581A-F4C9-5E3C5DE747B1}"/>
              </a:ext>
            </a:extLst>
          </p:cNvPr>
          <p:cNvSpPr>
            <a:spLocks noGrp="1"/>
          </p:cNvSpPr>
          <p:nvPr>
            <p:ph idx="1"/>
          </p:nvPr>
        </p:nvSpPr>
        <p:spPr/>
        <p:txBody>
          <a:bodyPr/>
          <a:lstStyle/>
          <a:p>
            <a:pPr algn="ctr"/>
            <a:r>
              <a:rPr lang="en-IE" b="0" baseline="0" dirty="0">
                <a:solidFill>
                  <a:schemeClr val="tx1"/>
                </a:solidFill>
              </a:rPr>
              <a:t>Worried about saying the wrong thing or getting something wrong.</a:t>
            </a:r>
          </a:p>
          <a:p>
            <a:pPr algn="ctr"/>
            <a:r>
              <a:rPr lang="en-IE" b="0" baseline="0" dirty="0">
                <a:solidFill>
                  <a:schemeClr val="tx1"/>
                </a:solidFill>
              </a:rPr>
              <a:t>Offending someone. </a:t>
            </a:r>
          </a:p>
          <a:p>
            <a:pPr marL="0" indent="0">
              <a:buNone/>
            </a:pPr>
            <a:endParaRPr lang="en-IE" dirty="0"/>
          </a:p>
        </p:txBody>
      </p:sp>
      <p:pic>
        <p:nvPicPr>
          <p:cNvPr id="2050" name="Picture 2">
            <a:hlinkClick r:id="rId2" action="ppaction://hlinksldjump"/>
            <a:extLst>
              <a:ext uri="{FF2B5EF4-FFF2-40B4-BE49-F238E27FC236}">
                <a16:creationId xmlns:a16="http://schemas.microsoft.com/office/drawing/2014/main" id="{EF56A49B-C06A-2709-BCA2-93C9D7B22E66}"/>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38611" y="3429000"/>
            <a:ext cx="3922245" cy="32731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108416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9099BD-0209-93AD-BD31-A32F67790240}"/>
              </a:ext>
            </a:extLst>
          </p:cNvPr>
          <p:cNvSpPr>
            <a:spLocks noGrp="1"/>
          </p:cNvSpPr>
          <p:nvPr>
            <p:ph type="title"/>
          </p:nvPr>
        </p:nvSpPr>
        <p:spPr/>
        <p:txBody>
          <a:bodyPr/>
          <a:lstStyle/>
          <a:p>
            <a:pPr algn="ctr"/>
            <a:r>
              <a:rPr lang="en-IE"/>
              <a:t>2. Yes! </a:t>
            </a:r>
          </a:p>
        </p:txBody>
      </p:sp>
      <p:sp>
        <p:nvSpPr>
          <p:cNvPr id="3" name="Content Placeholder 2">
            <a:extLst>
              <a:ext uri="{FF2B5EF4-FFF2-40B4-BE49-F238E27FC236}">
                <a16:creationId xmlns:a16="http://schemas.microsoft.com/office/drawing/2014/main" id="{10A514D7-7AB3-6A43-09CB-FDA4549E7EA1}"/>
              </a:ext>
            </a:extLst>
          </p:cNvPr>
          <p:cNvSpPr>
            <a:spLocks noGrp="1"/>
          </p:cNvSpPr>
          <p:nvPr>
            <p:ph idx="1"/>
          </p:nvPr>
        </p:nvSpPr>
        <p:spPr/>
        <p:txBody>
          <a:bodyPr/>
          <a:lstStyle/>
          <a:p>
            <a:r>
              <a:rPr lang="en-IE" b="0" baseline="0">
                <a:solidFill>
                  <a:schemeClr val="tx1"/>
                </a:solidFill>
              </a:rPr>
              <a:t>Impact on benefits.</a:t>
            </a:r>
          </a:p>
          <a:p>
            <a:endParaRPr lang="en-IE"/>
          </a:p>
        </p:txBody>
      </p:sp>
      <p:pic>
        <p:nvPicPr>
          <p:cNvPr id="4" name="Picture 2">
            <a:hlinkClick r:id="rId2" action="ppaction://hlinksldjump"/>
            <a:extLst>
              <a:ext uri="{FF2B5EF4-FFF2-40B4-BE49-F238E27FC236}">
                <a16:creationId xmlns:a16="http://schemas.microsoft.com/office/drawing/2014/main" id="{7FFA0EB4-B63B-F923-B6F0-C145C898E82D}"/>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38611" y="3429000"/>
            <a:ext cx="3922245" cy="32731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91410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9BB94-CD0A-B0FE-B4DE-F27949846F84}"/>
              </a:ext>
            </a:extLst>
          </p:cNvPr>
          <p:cNvSpPr>
            <a:spLocks noGrp="1"/>
          </p:cNvSpPr>
          <p:nvPr>
            <p:ph type="title"/>
          </p:nvPr>
        </p:nvSpPr>
        <p:spPr/>
        <p:txBody>
          <a:bodyPr/>
          <a:lstStyle/>
          <a:p>
            <a:pPr algn="ctr"/>
            <a:r>
              <a:rPr lang="en-IE"/>
              <a:t>3. Yes!</a:t>
            </a:r>
          </a:p>
        </p:txBody>
      </p:sp>
      <p:sp>
        <p:nvSpPr>
          <p:cNvPr id="3" name="Content Placeholder 2">
            <a:extLst>
              <a:ext uri="{FF2B5EF4-FFF2-40B4-BE49-F238E27FC236}">
                <a16:creationId xmlns:a16="http://schemas.microsoft.com/office/drawing/2014/main" id="{CEF8E27E-0195-DA8B-2F0E-F33D00AFB765}"/>
              </a:ext>
            </a:extLst>
          </p:cNvPr>
          <p:cNvSpPr>
            <a:spLocks noGrp="1"/>
          </p:cNvSpPr>
          <p:nvPr>
            <p:ph idx="1"/>
          </p:nvPr>
        </p:nvSpPr>
        <p:spPr>
          <a:xfrm>
            <a:off x="838200" y="1690688"/>
            <a:ext cx="10515600" cy="4351338"/>
          </a:xfrm>
        </p:spPr>
        <p:txBody>
          <a:bodyPr/>
          <a:lstStyle/>
          <a:p>
            <a:r>
              <a:rPr lang="en-IE" b="0" baseline="0">
                <a:solidFill>
                  <a:schemeClr val="tx1"/>
                </a:solidFill>
              </a:rPr>
              <a:t>Being treated differently from other people.</a:t>
            </a:r>
          </a:p>
          <a:p>
            <a:endParaRPr lang="en-IE"/>
          </a:p>
        </p:txBody>
      </p:sp>
      <p:pic>
        <p:nvPicPr>
          <p:cNvPr id="4" name="Picture 2">
            <a:hlinkClick r:id="rId2" action="ppaction://hlinksldjump"/>
            <a:extLst>
              <a:ext uri="{FF2B5EF4-FFF2-40B4-BE49-F238E27FC236}">
                <a16:creationId xmlns:a16="http://schemas.microsoft.com/office/drawing/2014/main" id="{619A1025-CB8D-169C-E17A-58AAE9A7F7F8}"/>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38611" y="3429000"/>
            <a:ext cx="3922245" cy="32731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59828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FF886AF4-39D6-C0F7-D33E-53F60269D4E5}"/>
              </a:ext>
            </a:extLst>
          </p:cNvPr>
          <p:cNvSpPr>
            <a:spLocks noGrp="1"/>
          </p:cNvSpPr>
          <p:nvPr>
            <p:ph type="title"/>
          </p:nvPr>
        </p:nvSpPr>
        <p:spPr/>
        <p:txBody>
          <a:bodyPr/>
          <a:lstStyle/>
          <a:p>
            <a:pPr algn="ctr"/>
            <a:r>
              <a:rPr lang="en-IE"/>
              <a:t>4. Yes!</a:t>
            </a:r>
          </a:p>
        </p:txBody>
      </p:sp>
      <p:sp>
        <p:nvSpPr>
          <p:cNvPr id="9" name="Content Placeholder 8">
            <a:extLst>
              <a:ext uri="{FF2B5EF4-FFF2-40B4-BE49-F238E27FC236}">
                <a16:creationId xmlns:a16="http://schemas.microsoft.com/office/drawing/2014/main" id="{0F3732D4-4330-25EB-0B8E-5D4F20ADFFBF}"/>
              </a:ext>
            </a:extLst>
          </p:cNvPr>
          <p:cNvSpPr>
            <a:spLocks noGrp="1"/>
          </p:cNvSpPr>
          <p:nvPr>
            <p:ph idx="1"/>
          </p:nvPr>
        </p:nvSpPr>
        <p:spPr/>
        <p:txBody>
          <a:bodyPr/>
          <a:lstStyle/>
          <a:p>
            <a:r>
              <a:rPr lang="en-IE" baseline="0">
                <a:solidFill>
                  <a:schemeClr val="tx1"/>
                </a:solidFill>
              </a:rPr>
              <a:t>Complicated job applications</a:t>
            </a:r>
          </a:p>
          <a:p>
            <a:endParaRPr lang="en-IE"/>
          </a:p>
        </p:txBody>
      </p:sp>
      <p:pic>
        <p:nvPicPr>
          <p:cNvPr id="10" name="Picture 2">
            <a:hlinkClick r:id="rId2" action="ppaction://hlinksldjump"/>
            <a:extLst>
              <a:ext uri="{FF2B5EF4-FFF2-40B4-BE49-F238E27FC236}">
                <a16:creationId xmlns:a16="http://schemas.microsoft.com/office/drawing/2014/main" id="{51D22B3D-FBE3-038C-F4D2-22C4203A2BB9}"/>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03107" y="3816626"/>
            <a:ext cx="3457749" cy="28855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72795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9328A-938E-673D-D8EA-3137E5280094}"/>
              </a:ext>
            </a:extLst>
          </p:cNvPr>
          <p:cNvSpPr>
            <a:spLocks noGrp="1"/>
          </p:cNvSpPr>
          <p:nvPr>
            <p:ph type="title"/>
          </p:nvPr>
        </p:nvSpPr>
        <p:spPr/>
        <p:txBody>
          <a:bodyPr/>
          <a:lstStyle/>
          <a:p>
            <a:pPr algn="ctr"/>
            <a:r>
              <a:rPr lang="en-IE"/>
              <a:t>5. Yes!</a:t>
            </a:r>
          </a:p>
        </p:txBody>
      </p:sp>
      <p:sp>
        <p:nvSpPr>
          <p:cNvPr id="3" name="Content Placeholder 2">
            <a:extLst>
              <a:ext uri="{FF2B5EF4-FFF2-40B4-BE49-F238E27FC236}">
                <a16:creationId xmlns:a16="http://schemas.microsoft.com/office/drawing/2014/main" id="{5C58467E-16F0-9BBB-CB38-F262970F5205}"/>
              </a:ext>
            </a:extLst>
          </p:cNvPr>
          <p:cNvSpPr>
            <a:spLocks noGrp="1"/>
          </p:cNvSpPr>
          <p:nvPr>
            <p:ph idx="1"/>
          </p:nvPr>
        </p:nvSpPr>
        <p:spPr/>
        <p:txBody>
          <a:bodyPr/>
          <a:lstStyle/>
          <a:p>
            <a:r>
              <a:rPr lang="en-IE" baseline="0">
                <a:solidFill>
                  <a:schemeClr val="tx1"/>
                </a:solidFill>
              </a:rPr>
              <a:t>Lack of previous experience/knowledge of work or work role. </a:t>
            </a:r>
          </a:p>
          <a:p>
            <a:endParaRPr lang="en-IE"/>
          </a:p>
        </p:txBody>
      </p:sp>
      <p:pic>
        <p:nvPicPr>
          <p:cNvPr id="4" name="Picture 2">
            <a:hlinkClick r:id="rId2" action="ppaction://hlinksldjump"/>
            <a:extLst>
              <a:ext uri="{FF2B5EF4-FFF2-40B4-BE49-F238E27FC236}">
                <a16:creationId xmlns:a16="http://schemas.microsoft.com/office/drawing/2014/main" id="{CDD03343-8507-8D7D-D5BE-78942CACFC4C}"/>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03107" y="3816626"/>
            <a:ext cx="3457749" cy="28855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42434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9946560433F2B4BAC6115A870028350" ma:contentTypeVersion="17" ma:contentTypeDescription="Create a new document." ma:contentTypeScope="" ma:versionID="504a4eee48183cc64ffa4f8ca4e8fda6">
  <xsd:schema xmlns:xsd="http://www.w3.org/2001/XMLSchema" xmlns:xs="http://www.w3.org/2001/XMLSchema" xmlns:p="http://schemas.microsoft.com/office/2006/metadata/properties" xmlns:ns2="f04adec5-321f-46c9-8d8f-d278d5019d73" xmlns:ns3="98a9eb8c-6a01-428e-9f5d-17b5596ff277" targetNamespace="http://schemas.microsoft.com/office/2006/metadata/properties" ma:root="true" ma:fieldsID="cf20f95ca4649c41c8b81b9c4d626c3f" ns2:_="" ns3:_="">
    <xsd:import namespace="f04adec5-321f-46c9-8d8f-d278d5019d73"/>
    <xsd:import namespace="98a9eb8c-6a01-428e-9f5d-17b5596ff27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04adec5-321f-46c9-8d8f-d278d5019d7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118109bd-626c-4cb5-b457-7c830300b9dd" ma:termSetId="09814cd3-568e-fe90-9814-8d621ff8fb84" ma:anchorId="fba54fb3-c3e1-fe81-a776-ca4b69148c4d" ma:open="true" ma:isKeyword="false">
      <xsd:complexType>
        <xsd:sequence>
          <xsd:element ref="pc:Terms" minOccurs="0" maxOccurs="1"/>
        </xsd:sequence>
      </xsd:complexType>
    </xsd:element>
    <xsd:element name="MediaServiceDateTaken" ma:index="22" nillable="true" ma:displayName="MediaServiceDateTaken" ma:hidden="true" ma:internalName="MediaServiceDateTaken"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8a9eb8c-6a01-428e-9f5d-17b5596ff27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47ea14bd-29b4-46a6-9b71-aedf54cf4907}" ma:internalName="TaxCatchAll" ma:showField="CatchAllData" ma:web="98a9eb8c-6a01-428e-9f5d-17b5596ff27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f04adec5-321f-46c9-8d8f-d278d5019d73">
      <Terms xmlns="http://schemas.microsoft.com/office/infopath/2007/PartnerControls"/>
    </lcf76f155ced4ddcb4097134ff3c332f>
    <TaxCatchAll xmlns="98a9eb8c-6a01-428e-9f5d-17b5596ff277"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055DB74-BBEB-4D18-B137-27984B81529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04adec5-321f-46c9-8d8f-d278d5019d73"/>
    <ds:schemaRef ds:uri="98a9eb8c-6a01-428e-9f5d-17b5596ff2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EA4E665-35E3-4652-AA7A-E7CAF70EA534}">
  <ds:schemaRefs>
    <ds:schemaRef ds:uri="http://schemas.microsoft.com/office/2006/metadata/properties"/>
    <ds:schemaRef ds:uri="http://schemas.microsoft.com/office/infopath/2007/PartnerControls"/>
    <ds:schemaRef ds:uri="http://purl.org/dc/elements/1.1/"/>
    <ds:schemaRef ds:uri="http://schemas.microsoft.com/office/2006/documentManagement/types"/>
    <ds:schemaRef ds:uri="http://purl.org/dc/dcmitype/"/>
    <ds:schemaRef ds:uri="http://schemas.openxmlformats.org/package/2006/metadata/core-properties"/>
    <ds:schemaRef ds:uri="f04adec5-321f-46c9-8d8f-d278d5019d73"/>
    <ds:schemaRef ds:uri="http://www.w3.org/XML/1998/namespace"/>
    <ds:schemaRef ds:uri="98a9eb8c-6a01-428e-9f5d-17b5596ff277"/>
    <ds:schemaRef ds:uri="http://purl.org/dc/terms/"/>
  </ds:schemaRefs>
</ds:datastoreItem>
</file>

<file path=customXml/itemProps3.xml><?xml version="1.0" encoding="utf-8"?>
<ds:datastoreItem xmlns:ds="http://schemas.openxmlformats.org/officeDocument/2006/customXml" ds:itemID="{1FDD4C25-4FFC-432F-AA33-A5AD061BAF8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7</TotalTime>
  <Words>304</Words>
  <Application>Microsoft Office PowerPoint</Application>
  <PresentationFormat>Widescreen</PresentationFormat>
  <Paragraphs>67</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Aptos</vt:lpstr>
      <vt:lpstr>Aptos Display</vt:lpstr>
      <vt:lpstr>Arial</vt:lpstr>
      <vt:lpstr>Calibri</vt:lpstr>
      <vt:lpstr>Office Theme</vt:lpstr>
      <vt:lpstr>Preparation and Performance: Supporting Students with Intellectual Disabilities into Internships</vt:lpstr>
      <vt:lpstr>What is the format of the TCPID programme?</vt:lpstr>
      <vt:lpstr>Barrier  Bingo</vt:lpstr>
      <vt:lpstr>Bingo Score Card</vt:lpstr>
      <vt:lpstr>1. Yes!</vt:lpstr>
      <vt:lpstr>2. Yes! </vt:lpstr>
      <vt:lpstr>3. Yes!</vt:lpstr>
      <vt:lpstr>4. Yes!</vt:lpstr>
      <vt:lpstr>5. Yes!</vt:lpstr>
      <vt:lpstr>6. Yes!</vt:lpstr>
      <vt:lpstr>7. Yes!</vt:lpstr>
      <vt:lpstr>8. Yes!</vt:lpstr>
      <vt:lpstr>9. Yes!</vt:lpstr>
      <vt:lpstr>Answers to Bings Slide Card</vt:lpstr>
      <vt:lpstr>Bridging the Gap</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Emer Murphy</dc:creator>
  <cp:lastModifiedBy>Danielle O'Rourke</cp:lastModifiedBy>
  <cp:revision>101</cp:revision>
  <dcterms:created xsi:type="dcterms:W3CDTF">2025-02-20T16:26:41Z</dcterms:created>
  <dcterms:modified xsi:type="dcterms:W3CDTF">2025-03-03T15:54:12Z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0x01010069946560433F2B4BAC6115A870028350</vt:lpwstr>
  </property>
  <property fmtid="{D5CDD505-2E9C-101B-9397-08002B2CF9AE}" pid="3" name="MediaServiceImageTags">
    <vt:lpwstr/>
  </property>
</Properties>
</file>