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5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447" r:id="rId6"/>
    <p:sldId id="278" r:id="rId7"/>
    <p:sldId id="305" r:id="rId8"/>
    <p:sldId id="443" r:id="rId9"/>
    <p:sldId id="308" r:id="rId10"/>
    <p:sldId id="284" r:id="rId11"/>
    <p:sldId id="265" r:id="rId12"/>
    <p:sldId id="267" r:id="rId13"/>
    <p:sldId id="436" r:id="rId14"/>
    <p:sldId id="289" r:id="rId15"/>
    <p:sldId id="290" r:id="rId16"/>
    <p:sldId id="291" r:id="rId17"/>
    <p:sldId id="437" r:id="rId18"/>
    <p:sldId id="429" r:id="rId19"/>
    <p:sldId id="433" r:id="rId20"/>
    <p:sldId id="445" r:id="rId21"/>
    <p:sldId id="277" r:id="rId22"/>
    <p:sldId id="273" r:id="rId23"/>
    <p:sldId id="280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FC36E8-EB0F-4A7C-82D4-78044B85E1F7}">
          <p14:sldIdLst>
            <p14:sldId id="256"/>
          </p14:sldIdLst>
        </p14:section>
        <p14:section name="Philip" id="{002EB5C4-ADDE-44FB-8DEB-D88B4A14B94D}">
          <p14:sldIdLst>
            <p14:sldId id="447"/>
            <p14:sldId id="278"/>
            <p14:sldId id="305"/>
            <p14:sldId id="443"/>
          </p14:sldIdLst>
        </p14:section>
        <p14:section name="Banba" id="{404E2246-08F5-4859-8C51-09C8A514D4A2}">
          <p14:sldIdLst>
            <p14:sldId id="308"/>
            <p14:sldId id="284"/>
            <p14:sldId id="265"/>
            <p14:sldId id="267"/>
            <p14:sldId id="436"/>
            <p14:sldId id="289"/>
            <p14:sldId id="290"/>
            <p14:sldId id="291"/>
            <p14:sldId id="437"/>
            <p14:sldId id="429"/>
            <p14:sldId id="433"/>
            <p14:sldId id="445"/>
          </p14:sldIdLst>
        </p14:section>
        <p14:section name="Philip" id="{9416BB7E-D2C9-40E1-AA23-A14CE2E03831}">
          <p14:sldIdLst>
            <p14:sldId id="277"/>
            <p14:sldId id="273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482811-4CA8-023C-AACF-F025160F79AB}" name="Alice Hartigan" initials="AH" userId="S::Alice.Hartigan@ahead.ie::7fabb663-cf0f-497d-83ab-e063a9e9798d" providerId="AD"/>
  <p188:author id="{22844B21-2E82-7E2C-3232-92E34C028804}" name="Banba Fitzgerald" initials="BF" userId="S::Banba.Fitzgerald@ahead.ie::cf6e12b7-af13-4026-a531-bd356afcd7d6" providerId="AD"/>
  <p188:author id="{2926E896-B9CB-9188-7934-D765EAB4C4C2}" name="Alice Hartigan" initials="AH" userId="S::alice.hartigan@ahead.ie::7fabb663-cf0f-497d-83ab-e063a9e9798d" providerId="AD"/>
  <p188:author id="{CDA83FA7-71F1-2184-7F6E-80F6BB60667C}" name="Caroline McGrotty" initials="CM" userId="S::Caroline.McGrotty@ahead.ie::4cbbe859-093f-47d6-9484-8de33b0f889d" providerId="AD"/>
  <p188:author id="{485619FD-64E2-7F92-C186-F80B8E0F7066}" name="Philip Carroll" initials="PC" userId="S::philip.carroll@ahead.ie::0a29f699-3270-4623-9553-40d794d8343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5093"/>
    <a:srgbClr val="CB3558"/>
    <a:srgbClr val="FF336F"/>
    <a:srgbClr val="FE9187"/>
    <a:srgbClr val="1F4E79"/>
    <a:srgbClr val="4472C4"/>
    <a:srgbClr val="6C979E"/>
    <a:srgbClr val="2C595F"/>
    <a:srgbClr val="0097D7"/>
    <a:srgbClr val="09A1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375DA1-79B6-45E4-9EB3-DCDBCB5C5A83}" v="142" dt="2025-03-14T10:08:06.237"/>
    <p1510:client id="{39BAE30B-FB1E-76B1-2E80-B4ABCB5F188D}" v="4" dt="2025-03-14T09:13:17.641"/>
    <p1510:client id="{3F8B6613-F771-B2E3-F5A0-89E49E74C34D}" v="2" dt="2025-03-13T20:01:42.455"/>
    <p1510:client id="{4E0F313D-E986-3B53-8B66-8BCD94D4C585}" v="944" dt="2025-03-13T18:29:20.157"/>
    <p1510:client id="{A5C97108-182A-FBD7-EA53-7A7E95D33508}" v="1" dt="2025-03-14T10:02:56.255"/>
    <p1510:client id="{CE6EF369-757B-D656-387F-69DD27A7FDA5}" v="95" dt="2025-03-14T09:52:13.484"/>
    <p1510:client id="{FF05D1E4-66DC-4F14-8917-19AF0D8D5601}" v="123" dt="2025-03-13T11:00:45.5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43" y="6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F4C84D-5B0B-4BDC-926A-A8285007138F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9AAF41-1B3D-4AEC-8E21-47C75AB8F1F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/>
            <a:t>Widen access to mainstream employment while working and supporting employers to become more inclusive</a:t>
          </a:r>
          <a:endParaRPr lang="en-US" sz="1600"/>
        </a:p>
      </dgm:t>
    </dgm:pt>
    <dgm:pt modelId="{5F96A5A1-7823-439E-A21D-34D11DC1CA60}" type="parTrans" cxnId="{3C0A08EB-E206-4CCF-B67A-7AD3EE1CB1BF}">
      <dgm:prSet/>
      <dgm:spPr/>
      <dgm:t>
        <a:bodyPr/>
        <a:lstStyle/>
        <a:p>
          <a:endParaRPr lang="en-US"/>
        </a:p>
      </dgm:t>
    </dgm:pt>
    <dgm:pt modelId="{7C1185F2-4A94-4595-ADF4-BCB5E4A853F4}" type="sibTrans" cxnId="{3C0A08EB-E206-4CCF-B67A-7AD3EE1CB1B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8E48157-5D36-4991-AFDD-C553A4D5BB7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/>
            <a:t>Employers offer ring-fenced roles at graduate level </a:t>
          </a:r>
          <a:endParaRPr lang="en-US" sz="1600"/>
        </a:p>
      </dgm:t>
    </dgm:pt>
    <dgm:pt modelId="{85785D68-1B40-44CE-A414-1DC73718EAE6}" type="parTrans" cxnId="{10E161FB-B079-4DA5-9C8B-1B9DD6B9B852}">
      <dgm:prSet/>
      <dgm:spPr/>
      <dgm:t>
        <a:bodyPr/>
        <a:lstStyle/>
        <a:p>
          <a:endParaRPr lang="en-US"/>
        </a:p>
      </dgm:t>
    </dgm:pt>
    <dgm:pt modelId="{44CF0236-9B89-4C18-B3B3-27235E528A16}" type="sibTrans" cxnId="{10E161FB-B079-4DA5-9C8B-1B9DD6B9B85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6B201E3-4AB5-499B-B03B-B68AB129352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/>
            <a:t>Comprehensive training prior to recruitment and placement </a:t>
          </a:r>
          <a:endParaRPr lang="en-US" sz="1600"/>
        </a:p>
      </dgm:t>
    </dgm:pt>
    <dgm:pt modelId="{902FBA5C-436A-42F6-87FF-A86B014BDE1B}" type="parTrans" cxnId="{C99B3F1E-AC7F-41F7-B1C0-729A3BEFDBF2}">
      <dgm:prSet/>
      <dgm:spPr/>
      <dgm:t>
        <a:bodyPr/>
        <a:lstStyle/>
        <a:p>
          <a:endParaRPr lang="en-US"/>
        </a:p>
      </dgm:t>
    </dgm:pt>
    <dgm:pt modelId="{17B3681B-B755-4451-BAED-AAB42F7AB04B}" type="sibTrans" cxnId="{C99B3F1E-AC7F-41F7-B1C0-729A3BEFDBF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AD8B628-5D27-4584-B81E-1C14613A378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/>
            <a:t>Workplace needs assessment conducted with all graduates </a:t>
          </a:r>
          <a:endParaRPr lang="en-US" sz="1600"/>
        </a:p>
      </dgm:t>
    </dgm:pt>
    <dgm:pt modelId="{DA9F9D9B-58E1-4370-AF99-31D39950B256}" type="parTrans" cxnId="{6ADFAE76-52D7-4965-87EA-5A6BCB9CEFFE}">
      <dgm:prSet/>
      <dgm:spPr/>
      <dgm:t>
        <a:bodyPr/>
        <a:lstStyle/>
        <a:p>
          <a:endParaRPr lang="en-US"/>
        </a:p>
      </dgm:t>
    </dgm:pt>
    <dgm:pt modelId="{2A801A25-2676-4F10-B74D-82BC2E052577}" type="sibTrans" cxnId="{6ADFAE76-52D7-4965-87EA-5A6BCB9CEFF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3DAA085-A342-4285-9BCD-0FBE6A97E74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/>
            <a:t>Ongoing support from WAM Team throughout</a:t>
          </a:r>
          <a:endParaRPr lang="en-US" sz="1600"/>
        </a:p>
      </dgm:t>
    </dgm:pt>
    <dgm:pt modelId="{18C4CA49-012D-47F7-B6B0-F3676CB5F579}" type="parTrans" cxnId="{270F8B23-5851-4805-A265-506B065FC0D6}">
      <dgm:prSet/>
      <dgm:spPr/>
      <dgm:t>
        <a:bodyPr/>
        <a:lstStyle/>
        <a:p>
          <a:endParaRPr lang="en-US"/>
        </a:p>
      </dgm:t>
    </dgm:pt>
    <dgm:pt modelId="{3B1221E9-8289-45FC-BB01-375747AB3C7D}" type="sibTrans" cxnId="{270F8B23-5851-4805-A265-506B065FC0D6}">
      <dgm:prSet/>
      <dgm:spPr/>
      <dgm:t>
        <a:bodyPr/>
        <a:lstStyle/>
        <a:p>
          <a:endParaRPr lang="en-US"/>
        </a:p>
      </dgm:t>
    </dgm:pt>
    <dgm:pt modelId="{11265F51-A682-4C4E-A993-2CF93B76420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Graduates get paid work opportunities and experience the world of work in a supported way</a:t>
          </a:r>
        </a:p>
      </dgm:t>
      <dgm:extLst>
        <a:ext uri="{E40237B7-FDA0-4F09-8148-C483321AD2D9}">
          <dgm14:cNvPr xmlns:dgm14="http://schemas.microsoft.com/office/drawing/2010/diagram" id="0" name="" descr="A smart art graphic outlining aspects of the WAM Programme - 1. Widen access to mainstream employment while working and supporting employers to become more inclusive&#10;2. Graduates get the opportunity to experience the world of work in a supported way. 3 Employers offer ring-fenced roles at graduate level. 4. Comprehensive training prior to recruitment and placement. 5. Workplace needs assessment conducted with all graduates. 6.  &#10;Ongoing support from WAM Team throughout"/>
        </a:ext>
      </dgm:extLst>
    </dgm:pt>
    <dgm:pt modelId="{F97C150B-B661-4146-8DB4-27B81A099482}" type="parTrans" cxnId="{78CB3B85-4538-4BBD-9EEA-24056B01A425}">
      <dgm:prSet/>
      <dgm:spPr/>
      <dgm:t>
        <a:bodyPr/>
        <a:lstStyle/>
        <a:p>
          <a:endParaRPr lang="en-GB"/>
        </a:p>
      </dgm:t>
    </dgm:pt>
    <dgm:pt modelId="{88C0185B-589F-4EF3-94E6-4753C548B63B}" type="sibTrans" cxnId="{78CB3B85-4538-4BBD-9EEA-24056B01A425}">
      <dgm:prSet/>
      <dgm:spPr/>
      <dgm:t>
        <a:bodyPr/>
        <a:lstStyle/>
        <a:p>
          <a:pPr>
            <a:lnSpc>
              <a:spcPct val="100000"/>
            </a:lnSpc>
          </a:pPr>
          <a:endParaRPr lang="en-GB"/>
        </a:p>
      </dgm:t>
    </dgm:pt>
    <dgm:pt modelId="{AEE0BDE1-419A-4631-8E58-60EE7F848051}" type="pres">
      <dgm:prSet presAssocID="{4DF4C84D-5B0B-4BDC-926A-A8285007138F}" presName="root" presStyleCnt="0">
        <dgm:presLayoutVars>
          <dgm:dir/>
          <dgm:resizeHandles val="exact"/>
        </dgm:presLayoutVars>
      </dgm:prSet>
      <dgm:spPr/>
    </dgm:pt>
    <dgm:pt modelId="{54FE7689-6C0E-4572-A13B-9F9D0D0521C5}" type="pres">
      <dgm:prSet presAssocID="{4DF4C84D-5B0B-4BDC-926A-A8285007138F}" presName="container" presStyleCnt="0">
        <dgm:presLayoutVars>
          <dgm:dir/>
          <dgm:resizeHandles val="exact"/>
        </dgm:presLayoutVars>
      </dgm:prSet>
      <dgm:spPr/>
    </dgm:pt>
    <dgm:pt modelId="{BB59570C-863E-43F6-A6B6-5131086BE396}" type="pres">
      <dgm:prSet presAssocID="{9C9AAF41-1B3D-4AEC-8E21-47C75AB8F1FF}" presName="compNode" presStyleCnt="0"/>
      <dgm:spPr/>
    </dgm:pt>
    <dgm:pt modelId="{C9256971-50F2-4E09-99B2-ECAE808F5FD7}" type="pres">
      <dgm:prSet presAssocID="{9C9AAF41-1B3D-4AEC-8E21-47C75AB8F1FF}" presName="iconBgRect" presStyleLbl="bgShp" presStyleIdx="0" presStyleCnt="6"/>
      <dgm:spPr>
        <a:solidFill>
          <a:srgbClr val="6E5093"/>
        </a:solidFill>
      </dgm:spPr>
    </dgm:pt>
    <dgm:pt modelId="{46A82B01-1011-4ABA-A554-C6C9C9EACD97}" type="pres">
      <dgm:prSet presAssocID="{9C9AAF41-1B3D-4AEC-8E21-47C75AB8F1FF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7FE264BC-3FFD-4DAE-87D4-C12FB36142A2}" type="pres">
      <dgm:prSet presAssocID="{9C9AAF41-1B3D-4AEC-8E21-47C75AB8F1FF}" presName="spaceRect" presStyleCnt="0"/>
      <dgm:spPr/>
    </dgm:pt>
    <dgm:pt modelId="{1B0B86F7-57E8-41F8-B1CC-7788DCBCA421}" type="pres">
      <dgm:prSet presAssocID="{9C9AAF41-1B3D-4AEC-8E21-47C75AB8F1FF}" presName="textRect" presStyleLbl="revTx" presStyleIdx="0" presStyleCnt="6">
        <dgm:presLayoutVars>
          <dgm:chMax val="1"/>
          <dgm:chPref val="1"/>
        </dgm:presLayoutVars>
      </dgm:prSet>
      <dgm:spPr/>
    </dgm:pt>
    <dgm:pt modelId="{C08A3B3A-32BE-45B1-A263-4B3236E59630}" type="pres">
      <dgm:prSet presAssocID="{7C1185F2-4A94-4595-ADF4-BCB5E4A853F4}" presName="sibTrans" presStyleLbl="sibTrans2D1" presStyleIdx="0" presStyleCnt="0"/>
      <dgm:spPr/>
    </dgm:pt>
    <dgm:pt modelId="{1F8072CB-5245-4B42-9536-26E1B08F8F60}" type="pres">
      <dgm:prSet presAssocID="{11265F51-A682-4C4E-A993-2CF93B76420E}" presName="compNode" presStyleCnt="0"/>
      <dgm:spPr/>
    </dgm:pt>
    <dgm:pt modelId="{06AFAF96-2B56-4740-AEEA-DCE53D28D1B4}" type="pres">
      <dgm:prSet presAssocID="{11265F51-A682-4C4E-A993-2CF93B76420E}" presName="iconBgRect" presStyleLbl="bgShp" presStyleIdx="1" presStyleCnt="6"/>
      <dgm:spPr>
        <a:solidFill>
          <a:srgbClr val="E05AE3"/>
        </a:solidFill>
      </dgm:spPr>
    </dgm:pt>
    <dgm:pt modelId="{A808FF19-0578-4AF0-BCC3-0F50F546369C}" type="pres">
      <dgm:prSet presAssocID="{11265F51-A682-4C4E-A993-2CF93B76420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duation cap with solid fill"/>
        </a:ext>
      </dgm:extLst>
    </dgm:pt>
    <dgm:pt modelId="{D04CB0F0-2BCF-45C7-AF49-8B02288372B8}" type="pres">
      <dgm:prSet presAssocID="{11265F51-A682-4C4E-A993-2CF93B76420E}" presName="spaceRect" presStyleCnt="0"/>
      <dgm:spPr/>
    </dgm:pt>
    <dgm:pt modelId="{C50DE04F-4A22-4E6D-816D-FFCB9FA397D4}" type="pres">
      <dgm:prSet presAssocID="{11265F51-A682-4C4E-A993-2CF93B76420E}" presName="textRect" presStyleLbl="revTx" presStyleIdx="1" presStyleCnt="6">
        <dgm:presLayoutVars>
          <dgm:chMax val="1"/>
          <dgm:chPref val="1"/>
        </dgm:presLayoutVars>
      </dgm:prSet>
      <dgm:spPr/>
    </dgm:pt>
    <dgm:pt modelId="{A3EF78C6-F793-4840-B75B-F062D12232D5}" type="pres">
      <dgm:prSet presAssocID="{88C0185B-589F-4EF3-94E6-4753C548B63B}" presName="sibTrans" presStyleLbl="sibTrans2D1" presStyleIdx="0" presStyleCnt="0"/>
      <dgm:spPr/>
    </dgm:pt>
    <dgm:pt modelId="{613943B5-DDAB-4873-9D0A-4D0B50939D0E}" type="pres">
      <dgm:prSet presAssocID="{E8E48157-5D36-4991-AFDD-C553A4D5BB7E}" presName="compNode" presStyleCnt="0"/>
      <dgm:spPr/>
    </dgm:pt>
    <dgm:pt modelId="{AFEDFA59-864E-4BE1-9908-DD910B8486DB}" type="pres">
      <dgm:prSet presAssocID="{E8E48157-5D36-4991-AFDD-C553A4D5BB7E}" presName="iconBgRect" presStyleLbl="bgShp" presStyleIdx="2" presStyleCnt="6"/>
      <dgm:spPr>
        <a:solidFill>
          <a:srgbClr val="FABD00"/>
        </a:solidFill>
      </dgm:spPr>
    </dgm:pt>
    <dgm:pt modelId="{12CD4D3C-DBC6-42BC-B51B-AA81E1709D13}" type="pres">
      <dgm:prSet presAssocID="{E8E48157-5D36-4991-AFDD-C553A4D5BB7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08AC2A86-25B4-4CF1-AD06-E462DEA08EFF}" type="pres">
      <dgm:prSet presAssocID="{E8E48157-5D36-4991-AFDD-C553A4D5BB7E}" presName="spaceRect" presStyleCnt="0"/>
      <dgm:spPr/>
    </dgm:pt>
    <dgm:pt modelId="{C656C043-E4A9-46D0-BECB-7C1364E0A3EA}" type="pres">
      <dgm:prSet presAssocID="{E8E48157-5D36-4991-AFDD-C553A4D5BB7E}" presName="textRect" presStyleLbl="revTx" presStyleIdx="2" presStyleCnt="6">
        <dgm:presLayoutVars>
          <dgm:chMax val="1"/>
          <dgm:chPref val="1"/>
        </dgm:presLayoutVars>
      </dgm:prSet>
      <dgm:spPr/>
    </dgm:pt>
    <dgm:pt modelId="{4983E8D4-A66F-47D2-8B0A-5152F48A7F35}" type="pres">
      <dgm:prSet presAssocID="{44CF0236-9B89-4C18-B3B3-27235E528A16}" presName="sibTrans" presStyleLbl="sibTrans2D1" presStyleIdx="0" presStyleCnt="0"/>
      <dgm:spPr/>
    </dgm:pt>
    <dgm:pt modelId="{6F028D97-A697-43FA-9FCF-0B11A27B1121}" type="pres">
      <dgm:prSet presAssocID="{A6B201E3-4AB5-499B-B03B-B68AB1293524}" presName="compNode" presStyleCnt="0"/>
      <dgm:spPr/>
    </dgm:pt>
    <dgm:pt modelId="{64FDFFCF-C31C-4278-98CA-983A0372123E}" type="pres">
      <dgm:prSet presAssocID="{A6B201E3-4AB5-499B-B03B-B68AB1293524}" presName="iconBgRect" presStyleLbl="bgShp" presStyleIdx="3" presStyleCnt="6"/>
      <dgm:spPr>
        <a:solidFill>
          <a:schemeClr val="accent5">
            <a:lumMod val="50000"/>
          </a:schemeClr>
        </a:solidFill>
      </dgm:spPr>
    </dgm:pt>
    <dgm:pt modelId="{7783DE33-029A-4266-84ED-28286D3D110A}" type="pres">
      <dgm:prSet presAssocID="{A6B201E3-4AB5-499B-B03B-B68AB129352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012D915C-C02B-48D2-BEC6-E3939295A582}" type="pres">
      <dgm:prSet presAssocID="{A6B201E3-4AB5-499B-B03B-B68AB1293524}" presName="spaceRect" presStyleCnt="0"/>
      <dgm:spPr/>
    </dgm:pt>
    <dgm:pt modelId="{6DB81B1B-2C66-4CD2-84B9-90E63F351FC2}" type="pres">
      <dgm:prSet presAssocID="{A6B201E3-4AB5-499B-B03B-B68AB1293524}" presName="textRect" presStyleLbl="revTx" presStyleIdx="3" presStyleCnt="6">
        <dgm:presLayoutVars>
          <dgm:chMax val="1"/>
          <dgm:chPref val="1"/>
        </dgm:presLayoutVars>
      </dgm:prSet>
      <dgm:spPr/>
    </dgm:pt>
    <dgm:pt modelId="{97E246F6-3195-453B-B500-5C593482D4A8}" type="pres">
      <dgm:prSet presAssocID="{17B3681B-B755-4451-BAED-AAB42F7AB04B}" presName="sibTrans" presStyleLbl="sibTrans2D1" presStyleIdx="0" presStyleCnt="0"/>
      <dgm:spPr/>
    </dgm:pt>
    <dgm:pt modelId="{7B924EA6-3738-43FB-BE8C-92F80730E50E}" type="pres">
      <dgm:prSet presAssocID="{4AD8B628-5D27-4584-B81E-1C14613A378B}" presName="compNode" presStyleCnt="0"/>
      <dgm:spPr/>
    </dgm:pt>
    <dgm:pt modelId="{08A267FF-CFE6-4713-ACE0-4806F439E88D}" type="pres">
      <dgm:prSet presAssocID="{4AD8B628-5D27-4584-B81E-1C14613A378B}" presName="iconBgRect" presStyleLbl="bgShp" presStyleIdx="4" presStyleCnt="6"/>
      <dgm:spPr>
        <a:solidFill>
          <a:srgbClr val="2C595F"/>
        </a:solidFill>
      </dgm:spPr>
    </dgm:pt>
    <dgm:pt modelId="{2B001B91-CC10-4031-A713-94BCC0539D03}" type="pres">
      <dgm:prSet presAssocID="{4AD8B628-5D27-4584-B81E-1C14613A378B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F482120B-6829-4111-8339-24F1ABA5B477}" type="pres">
      <dgm:prSet presAssocID="{4AD8B628-5D27-4584-B81E-1C14613A378B}" presName="spaceRect" presStyleCnt="0"/>
      <dgm:spPr/>
    </dgm:pt>
    <dgm:pt modelId="{ACAD5BC7-E78D-42CC-A0A8-8CAA733CC6CA}" type="pres">
      <dgm:prSet presAssocID="{4AD8B628-5D27-4584-B81E-1C14613A378B}" presName="textRect" presStyleLbl="revTx" presStyleIdx="4" presStyleCnt="6">
        <dgm:presLayoutVars>
          <dgm:chMax val="1"/>
          <dgm:chPref val="1"/>
        </dgm:presLayoutVars>
      </dgm:prSet>
      <dgm:spPr/>
    </dgm:pt>
    <dgm:pt modelId="{12B263ED-D278-40F9-97E5-E6ED72F4F302}" type="pres">
      <dgm:prSet presAssocID="{2A801A25-2676-4F10-B74D-82BC2E052577}" presName="sibTrans" presStyleLbl="sibTrans2D1" presStyleIdx="0" presStyleCnt="0"/>
      <dgm:spPr/>
    </dgm:pt>
    <dgm:pt modelId="{AB515326-557F-454D-A15D-EB85FD6B8A97}" type="pres">
      <dgm:prSet presAssocID="{43DAA085-A342-4285-9BCD-0FBE6A97E74C}" presName="compNode" presStyleCnt="0"/>
      <dgm:spPr/>
    </dgm:pt>
    <dgm:pt modelId="{168CC362-430A-4E3F-B74C-0FF21610F588}" type="pres">
      <dgm:prSet presAssocID="{43DAA085-A342-4285-9BCD-0FBE6A97E74C}" presName="iconBgRect" presStyleLbl="bgShp" presStyleIdx="5" presStyleCnt="6"/>
      <dgm:spPr>
        <a:solidFill>
          <a:srgbClr val="C00000"/>
        </a:solidFill>
      </dgm:spPr>
    </dgm:pt>
    <dgm:pt modelId="{53A8FC48-E144-495C-B7FF-8F32342F8F9C}" type="pres">
      <dgm:prSet presAssocID="{43DAA085-A342-4285-9BCD-0FBE6A97E74C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1B98B83E-211B-4460-9910-8CA4D4E67E1F}" type="pres">
      <dgm:prSet presAssocID="{43DAA085-A342-4285-9BCD-0FBE6A97E74C}" presName="spaceRect" presStyleCnt="0"/>
      <dgm:spPr/>
    </dgm:pt>
    <dgm:pt modelId="{808567D9-5811-4EED-BD40-310CB5C492F5}" type="pres">
      <dgm:prSet presAssocID="{43DAA085-A342-4285-9BCD-0FBE6A97E74C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145FD613-1E2D-4F5C-8410-25294B3AF453}" type="presOf" srcId="{11265F51-A682-4C4E-A993-2CF93B76420E}" destId="{C50DE04F-4A22-4E6D-816D-FFCB9FA397D4}" srcOrd="0" destOrd="0" presId="urn:microsoft.com/office/officeart/2018/2/layout/IconCircleList"/>
    <dgm:cxn modelId="{0B7AAC1B-C87D-4A76-BD8E-B829D9EE1CDE}" type="presOf" srcId="{E8E48157-5D36-4991-AFDD-C553A4D5BB7E}" destId="{C656C043-E4A9-46D0-BECB-7C1364E0A3EA}" srcOrd="0" destOrd="0" presId="urn:microsoft.com/office/officeart/2018/2/layout/IconCircleList"/>
    <dgm:cxn modelId="{C99B3F1E-AC7F-41F7-B1C0-729A3BEFDBF2}" srcId="{4DF4C84D-5B0B-4BDC-926A-A8285007138F}" destId="{A6B201E3-4AB5-499B-B03B-B68AB1293524}" srcOrd="3" destOrd="0" parTransId="{902FBA5C-436A-42F6-87FF-A86B014BDE1B}" sibTransId="{17B3681B-B755-4451-BAED-AAB42F7AB04B}"/>
    <dgm:cxn modelId="{270F8B23-5851-4805-A265-506B065FC0D6}" srcId="{4DF4C84D-5B0B-4BDC-926A-A8285007138F}" destId="{43DAA085-A342-4285-9BCD-0FBE6A97E74C}" srcOrd="5" destOrd="0" parTransId="{18C4CA49-012D-47F7-B6B0-F3676CB5F579}" sibTransId="{3B1221E9-8289-45FC-BB01-375747AB3C7D}"/>
    <dgm:cxn modelId="{69E19F2F-6EA1-4A58-A19B-2DD1A76A94FC}" type="presOf" srcId="{88C0185B-589F-4EF3-94E6-4753C548B63B}" destId="{A3EF78C6-F793-4840-B75B-F062D12232D5}" srcOrd="0" destOrd="0" presId="urn:microsoft.com/office/officeart/2018/2/layout/IconCircleList"/>
    <dgm:cxn modelId="{BC87EC66-D426-4C3C-B524-3B2F50145A41}" type="presOf" srcId="{43DAA085-A342-4285-9BCD-0FBE6A97E74C}" destId="{808567D9-5811-4EED-BD40-310CB5C492F5}" srcOrd="0" destOrd="0" presId="urn:microsoft.com/office/officeart/2018/2/layout/IconCircleList"/>
    <dgm:cxn modelId="{D44FCC69-4322-4A0A-8A18-F2754E56DC0E}" type="presOf" srcId="{7C1185F2-4A94-4595-ADF4-BCB5E4A853F4}" destId="{C08A3B3A-32BE-45B1-A263-4B3236E59630}" srcOrd="0" destOrd="0" presId="urn:microsoft.com/office/officeart/2018/2/layout/IconCircleList"/>
    <dgm:cxn modelId="{0787AF4D-86B6-443B-B391-20B4E9740818}" type="presOf" srcId="{4AD8B628-5D27-4584-B81E-1C14613A378B}" destId="{ACAD5BC7-E78D-42CC-A0A8-8CAA733CC6CA}" srcOrd="0" destOrd="0" presId="urn:microsoft.com/office/officeart/2018/2/layout/IconCircleList"/>
    <dgm:cxn modelId="{93E31B73-4F76-4D12-AF9E-8B55E62F1059}" type="presOf" srcId="{A6B201E3-4AB5-499B-B03B-B68AB1293524}" destId="{6DB81B1B-2C66-4CD2-84B9-90E63F351FC2}" srcOrd="0" destOrd="0" presId="urn:microsoft.com/office/officeart/2018/2/layout/IconCircleList"/>
    <dgm:cxn modelId="{6ADFAE76-52D7-4965-87EA-5A6BCB9CEFFE}" srcId="{4DF4C84D-5B0B-4BDC-926A-A8285007138F}" destId="{4AD8B628-5D27-4584-B81E-1C14613A378B}" srcOrd="4" destOrd="0" parTransId="{DA9F9D9B-58E1-4370-AF99-31D39950B256}" sibTransId="{2A801A25-2676-4F10-B74D-82BC2E052577}"/>
    <dgm:cxn modelId="{6B839280-AA44-4117-A62B-025A9B1C5814}" type="presOf" srcId="{17B3681B-B755-4451-BAED-AAB42F7AB04B}" destId="{97E246F6-3195-453B-B500-5C593482D4A8}" srcOrd="0" destOrd="0" presId="urn:microsoft.com/office/officeart/2018/2/layout/IconCircleList"/>
    <dgm:cxn modelId="{78CB3B85-4538-4BBD-9EEA-24056B01A425}" srcId="{4DF4C84D-5B0B-4BDC-926A-A8285007138F}" destId="{11265F51-A682-4C4E-A993-2CF93B76420E}" srcOrd="1" destOrd="0" parTransId="{F97C150B-B661-4146-8DB4-27B81A099482}" sibTransId="{88C0185B-589F-4EF3-94E6-4753C548B63B}"/>
    <dgm:cxn modelId="{DF3097C9-7C5D-44E5-AA99-291E1A4AEFA5}" type="presOf" srcId="{9C9AAF41-1B3D-4AEC-8E21-47C75AB8F1FF}" destId="{1B0B86F7-57E8-41F8-B1CC-7788DCBCA421}" srcOrd="0" destOrd="0" presId="urn:microsoft.com/office/officeart/2018/2/layout/IconCircleList"/>
    <dgm:cxn modelId="{7C6B73D4-F713-4AEE-A5DF-30C5FC469948}" type="presOf" srcId="{4DF4C84D-5B0B-4BDC-926A-A8285007138F}" destId="{AEE0BDE1-419A-4631-8E58-60EE7F848051}" srcOrd="0" destOrd="0" presId="urn:microsoft.com/office/officeart/2018/2/layout/IconCircleList"/>
    <dgm:cxn modelId="{4949E3E2-776C-44D0-B36A-330D25DB176D}" type="presOf" srcId="{44CF0236-9B89-4C18-B3B3-27235E528A16}" destId="{4983E8D4-A66F-47D2-8B0A-5152F48A7F35}" srcOrd="0" destOrd="0" presId="urn:microsoft.com/office/officeart/2018/2/layout/IconCircleList"/>
    <dgm:cxn modelId="{3C0A08EB-E206-4CCF-B67A-7AD3EE1CB1BF}" srcId="{4DF4C84D-5B0B-4BDC-926A-A8285007138F}" destId="{9C9AAF41-1B3D-4AEC-8E21-47C75AB8F1FF}" srcOrd="0" destOrd="0" parTransId="{5F96A5A1-7823-439E-A21D-34D11DC1CA60}" sibTransId="{7C1185F2-4A94-4595-ADF4-BCB5E4A853F4}"/>
    <dgm:cxn modelId="{B7099EFA-F862-4FB1-A00F-A0B56D52D49F}" type="presOf" srcId="{2A801A25-2676-4F10-B74D-82BC2E052577}" destId="{12B263ED-D278-40F9-97E5-E6ED72F4F302}" srcOrd="0" destOrd="0" presId="urn:microsoft.com/office/officeart/2018/2/layout/IconCircleList"/>
    <dgm:cxn modelId="{10E161FB-B079-4DA5-9C8B-1B9DD6B9B852}" srcId="{4DF4C84D-5B0B-4BDC-926A-A8285007138F}" destId="{E8E48157-5D36-4991-AFDD-C553A4D5BB7E}" srcOrd="2" destOrd="0" parTransId="{85785D68-1B40-44CE-A414-1DC73718EAE6}" sibTransId="{44CF0236-9B89-4C18-B3B3-27235E528A16}"/>
    <dgm:cxn modelId="{15F79461-54CC-4C5D-B4CD-9E6B2B3BA2F1}" type="presParOf" srcId="{AEE0BDE1-419A-4631-8E58-60EE7F848051}" destId="{54FE7689-6C0E-4572-A13B-9F9D0D0521C5}" srcOrd="0" destOrd="0" presId="urn:microsoft.com/office/officeart/2018/2/layout/IconCircleList"/>
    <dgm:cxn modelId="{099A7105-5F05-40BD-8170-B602942B778A}" type="presParOf" srcId="{54FE7689-6C0E-4572-A13B-9F9D0D0521C5}" destId="{BB59570C-863E-43F6-A6B6-5131086BE396}" srcOrd="0" destOrd="0" presId="urn:microsoft.com/office/officeart/2018/2/layout/IconCircleList"/>
    <dgm:cxn modelId="{DCD8A436-6C6E-4C3E-A153-58CF6E2F9429}" type="presParOf" srcId="{BB59570C-863E-43F6-A6B6-5131086BE396}" destId="{C9256971-50F2-4E09-99B2-ECAE808F5FD7}" srcOrd="0" destOrd="0" presId="urn:microsoft.com/office/officeart/2018/2/layout/IconCircleList"/>
    <dgm:cxn modelId="{CB000204-866B-42F5-976A-36C11FC189A1}" type="presParOf" srcId="{BB59570C-863E-43F6-A6B6-5131086BE396}" destId="{46A82B01-1011-4ABA-A554-C6C9C9EACD97}" srcOrd="1" destOrd="0" presId="urn:microsoft.com/office/officeart/2018/2/layout/IconCircleList"/>
    <dgm:cxn modelId="{8EBC396B-2987-4D96-8597-A5F848D9100E}" type="presParOf" srcId="{BB59570C-863E-43F6-A6B6-5131086BE396}" destId="{7FE264BC-3FFD-4DAE-87D4-C12FB36142A2}" srcOrd="2" destOrd="0" presId="urn:microsoft.com/office/officeart/2018/2/layout/IconCircleList"/>
    <dgm:cxn modelId="{B4272C70-BDAB-42D4-9414-14A6BB3189E8}" type="presParOf" srcId="{BB59570C-863E-43F6-A6B6-5131086BE396}" destId="{1B0B86F7-57E8-41F8-B1CC-7788DCBCA421}" srcOrd="3" destOrd="0" presId="urn:microsoft.com/office/officeart/2018/2/layout/IconCircleList"/>
    <dgm:cxn modelId="{37E0D0BC-405F-4DE5-AF2F-D2FCC62B9189}" type="presParOf" srcId="{54FE7689-6C0E-4572-A13B-9F9D0D0521C5}" destId="{C08A3B3A-32BE-45B1-A263-4B3236E59630}" srcOrd="1" destOrd="0" presId="urn:microsoft.com/office/officeart/2018/2/layout/IconCircleList"/>
    <dgm:cxn modelId="{4323F2D1-DB93-4906-91E3-8A89E5A6F941}" type="presParOf" srcId="{54FE7689-6C0E-4572-A13B-9F9D0D0521C5}" destId="{1F8072CB-5245-4B42-9536-26E1B08F8F60}" srcOrd="2" destOrd="0" presId="urn:microsoft.com/office/officeart/2018/2/layout/IconCircleList"/>
    <dgm:cxn modelId="{DCDEDFDA-1EF2-48E1-A9A3-3E3BB4E1A2CF}" type="presParOf" srcId="{1F8072CB-5245-4B42-9536-26E1B08F8F60}" destId="{06AFAF96-2B56-4740-AEEA-DCE53D28D1B4}" srcOrd="0" destOrd="0" presId="urn:microsoft.com/office/officeart/2018/2/layout/IconCircleList"/>
    <dgm:cxn modelId="{3A85B3D7-6685-4A47-8DDB-BEA0A2241908}" type="presParOf" srcId="{1F8072CB-5245-4B42-9536-26E1B08F8F60}" destId="{A808FF19-0578-4AF0-BCC3-0F50F546369C}" srcOrd="1" destOrd="0" presId="urn:microsoft.com/office/officeart/2018/2/layout/IconCircleList"/>
    <dgm:cxn modelId="{BCB4BB0C-9E94-4D25-89FD-D5D72D755A0C}" type="presParOf" srcId="{1F8072CB-5245-4B42-9536-26E1B08F8F60}" destId="{D04CB0F0-2BCF-45C7-AF49-8B02288372B8}" srcOrd="2" destOrd="0" presId="urn:microsoft.com/office/officeart/2018/2/layout/IconCircleList"/>
    <dgm:cxn modelId="{6FE6D0F8-8703-4979-A9E1-F9059C44334D}" type="presParOf" srcId="{1F8072CB-5245-4B42-9536-26E1B08F8F60}" destId="{C50DE04F-4A22-4E6D-816D-FFCB9FA397D4}" srcOrd="3" destOrd="0" presId="urn:microsoft.com/office/officeart/2018/2/layout/IconCircleList"/>
    <dgm:cxn modelId="{C28FFC52-FAC6-46DE-903B-A2820186FBCB}" type="presParOf" srcId="{54FE7689-6C0E-4572-A13B-9F9D0D0521C5}" destId="{A3EF78C6-F793-4840-B75B-F062D12232D5}" srcOrd="3" destOrd="0" presId="urn:microsoft.com/office/officeart/2018/2/layout/IconCircleList"/>
    <dgm:cxn modelId="{D1BBD1A3-8AEA-438B-9431-F991AB56A714}" type="presParOf" srcId="{54FE7689-6C0E-4572-A13B-9F9D0D0521C5}" destId="{613943B5-DDAB-4873-9D0A-4D0B50939D0E}" srcOrd="4" destOrd="0" presId="urn:microsoft.com/office/officeart/2018/2/layout/IconCircleList"/>
    <dgm:cxn modelId="{7C8BDE8D-06DE-4DEA-9860-EE38EDD2E7DF}" type="presParOf" srcId="{613943B5-DDAB-4873-9D0A-4D0B50939D0E}" destId="{AFEDFA59-864E-4BE1-9908-DD910B8486DB}" srcOrd="0" destOrd="0" presId="urn:microsoft.com/office/officeart/2018/2/layout/IconCircleList"/>
    <dgm:cxn modelId="{D82B81A7-D0E2-4334-ADB0-BE6DF2AE07DE}" type="presParOf" srcId="{613943B5-DDAB-4873-9D0A-4D0B50939D0E}" destId="{12CD4D3C-DBC6-42BC-B51B-AA81E1709D13}" srcOrd="1" destOrd="0" presId="urn:microsoft.com/office/officeart/2018/2/layout/IconCircleList"/>
    <dgm:cxn modelId="{1269F028-E281-4DD0-8E0A-A8B7E8A0897C}" type="presParOf" srcId="{613943B5-DDAB-4873-9D0A-4D0B50939D0E}" destId="{08AC2A86-25B4-4CF1-AD06-E462DEA08EFF}" srcOrd="2" destOrd="0" presId="urn:microsoft.com/office/officeart/2018/2/layout/IconCircleList"/>
    <dgm:cxn modelId="{58E1999F-3A24-46E6-B926-F43AF17863DD}" type="presParOf" srcId="{613943B5-DDAB-4873-9D0A-4D0B50939D0E}" destId="{C656C043-E4A9-46D0-BECB-7C1364E0A3EA}" srcOrd="3" destOrd="0" presId="urn:microsoft.com/office/officeart/2018/2/layout/IconCircleList"/>
    <dgm:cxn modelId="{2202FC68-266C-407A-9AB8-F07E21BDE77A}" type="presParOf" srcId="{54FE7689-6C0E-4572-A13B-9F9D0D0521C5}" destId="{4983E8D4-A66F-47D2-8B0A-5152F48A7F35}" srcOrd="5" destOrd="0" presId="urn:microsoft.com/office/officeart/2018/2/layout/IconCircleList"/>
    <dgm:cxn modelId="{B2D20A92-A5AD-4B13-878E-4B0EA291E637}" type="presParOf" srcId="{54FE7689-6C0E-4572-A13B-9F9D0D0521C5}" destId="{6F028D97-A697-43FA-9FCF-0B11A27B1121}" srcOrd="6" destOrd="0" presId="urn:microsoft.com/office/officeart/2018/2/layout/IconCircleList"/>
    <dgm:cxn modelId="{835166C1-FAE6-4652-85B6-6E18A44D873D}" type="presParOf" srcId="{6F028D97-A697-43FA-9FCF-0B11A27B1121}" destId="{64FDFFCF-C31C-4278-98CA-983A0372123E}" srcOrd="0" destOrd="0" presId="urn:microsoft.com/office/officeart/2018/2/layout/IconCircleList"/>
    <dgm:cxn modelId="{69678108-A3C1-4599-B1EF-77C24100867A}" type="presParOf" srcId="{6F028D97-A697-43FA-9FCF-0B11A27B1121}" destId="{7783DE33-029A-4266-84ED-28286D3D110A}" srcOrd="1" destOrd="0" presId="urn:microsoft.com/office/officeart/2018/2/layout/IconCircleList"/>
    <dgm:cxn modelId="{6B023EC2-3F8E-49AF-9541-8AC30DEDD820}" type="presParOf" srcId="{6F028D97-A697-43FA-9FCF-0B11A27B1121}" destId="{012D915C-C02B-48D2-BEC6-E3939295A582}" srcOrd="2" destOrd="0" presId="urn:microsoft.com/office/officeart/2018/2/layout/IconCircleList"/>
    <dgm:cxn modelId="{93E64117-FCB9-487B-98A0-8216A5FDF5B6}" type="presParOf" srcId="{6F028D97-A697-43FA-9FCF-0B11A27B1121}" destId="{6DB81B1B-2C66-4CD2-84B9-90E63F351FC2}" srcOrd="3" destOrd="0" presId="urn:microsoft.com/office/officeart/2018/2/layout/IconCircleList"/>
    <dgm:cxn modelId="{BAEBD3FA-7E14-443C-A780-2E2488FD3667}" type="presParOf" srcId="{54FE7689-6C0E-4572-A13B-9F9D0D0521C5}" destId="{97E246F6-3195-453B-B500-5C593482D4A8}" srcOrd="7" destOrd="0" presId="urn:microsoft.com/office/officeart/2018/2/layout/IconCircleList"/>
    <dgm:cxn modelId="{EF1EC695-E910-4395-8F96-12EBE085B6E1}" type="presParOf" srcId="{54FE7689-6C0E-4572-A13B-9F9D0D0521C5}" destId="{7B924EA6-3738-43FB-BE8C-92F80730E50E}" srcOrd="8" destOrd="0" presId="urn:microsoft.com/office/officeart/2018/2/layout/IconCircleList"/>
    <dgm:cxn modelId="{281E4DD1-47AD-4501-8959-122BA951B2A2}" type="presParOf" srcId="{7B924EA6-3738-43FB-BE8C-92F80730E50E}" destId="{08A267FF-CFE6-4713-ACE0-4806F439E88D}" srcOrd="0" destOrd="0" presId="urn:microsoft.com/office/officeart/2018/2/layout/IconCircleList"/>
    <dgm:cxn modelId="{9CD9BA25-DFF4-4E47-AAF8-FEAAF0BECFBB}" type="presParOf" srcId="{7B924EA6-3738-43FB-BE8C-92F80730E50E}" destId="{2B001B91-CC10-4031-A713-94BCC0539D03}" srcOrd="1" destOrd="0" presId="urn:microsoft.com/office/officeart/2018/2/layout/IconCircleList"/>
    <dgm:cxn modelId="{6C248280-0F1F-4782-9A83-D351D3AB617A}" type="presParOf" srcId="{7B924EA6-3738-43FB-BE8C-92F80730E50E}" destId="{F482120B-6829-4111-8339-24F1ABA5B477}" srcOrd="2" destOrd="0" presId="urn:microsoft.com/office/officeart/2018/2/layout/IconCircleList"/>
    <dgm:cxn modelId="{0C1794A2-4A57-4606-BCC0-BF87D1790497}" type="presParOf" srcId="{7B924EA6-3738-43FB-BE8C-92F80730E50E}" destId="{ACAD5BC7-E78D-42CC-A0A8-8CAA733CC6CA}" srcOrd="3" destOrd="0" presId="urn:microsoft.com/office/officeart/2018/2/layout/IconCircleList"/>
    <dgm:cxn modelId="{056947AF-AB04-4452-9328-39C1DEFC33DF}" type="presParOf" srcId="{54FE7689-6C0E-4572-A13B-9F9D0D0521C5}" destId="{12B263ED-D278-40F9-97E5-E6ED72F4F302}" srcOrd="9" destOrd="0" presId="urn:microsoft.com/office/officeart/2018/2/layout/IconCircleList"/>
    <dgm:cxn modelId="{6338FF77-7968-4BE7-B833-B7A1DBCF9B06}" type="presParOf" srcId="{54FE7689-6C0E-4572-A13B-9F9D0D0521C5}" destId="{AB515326-557F-454D-A15D-EB85FD6B8A97}" srcOrd="10" destOrd="0" presId="urn:microsoft.com/office/officeart/2018/2/layout/IconCircleList"/>
    <dgm:cxn modelId="{66A487AE-5128-47F6-AFBD-8625A44C506B}" type="presParOf" srcId="{AB515326-557F-454D-A15D-EB85FD6B8A97}" destId="{168CC362-430A-4E3F-B74C-0FF21610F588}" srcOrd="0" destOrd="0" presId="urn:microsoft.com/office/officeart/2018/2/layout/IconCircleList"/>
    <dgm:cxn modelId="{B5385338-607A-4337-BCFC-356D6217B74A}" type="presParOf" srcId="{AB515326-557F-454D-A15D-EB85FD6B8A97}" destId="{53A8FC48-E144-495C-B7FF-8F32342F8F9C}" srcOrd="1" destOrd="0" presId="urn:microsoft.com/office/officeart/2018/2/layout/IconCircleList"/>
    <dgm:cxn modelId="{76DE9929-7215-443F-99A7-A0E0ADCC4979}" type="presParOf" srcId="{AB515326-557F-454D-A15D-EB85FD6B8A97}" destId="{1B98B83E-211B-4460-9910-8CA4D4E67E1F}" srcOrd="2" destOrd="0" presId="urn:microsoft.com/office/officeart/2018/2/layout/IconCircleList"/>
    <dgm:cxn modelId="{F1FD15D7-FFBA-426D-B5CD-D531170A5B1C}" type="presParOf" srcId="{AB515326-557F-454D-A15D-EB85FD6B8A97}" destId="{808567D9-5811-4EED-BD40-310CB5C492F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4C2FBE-6975-44ED-A6AF-7CADEFFC6D9F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1B43AD1-E3CF-4908-9F2A-C4B47456C06D}">
      <dgm:prSet phldrT="[Text]"/>
      <dgm:spPr>
        <a:ln>
          <a:solidFill>
            <a:srgbClr val="88267B"/>
          </a:solidFill>
        </a:ln>
      </dgm:spPr>
      <dgm:t>
        <a:bodyPr/>
        <a:lstStyle/>
        <a:p>
          <a:r>
            <a:rPr lang="en-GB"/>
            <a:t>Why</a:t>
          </a:r>
        </a:p>
      </dgm:t>
    </dgm:pt>
    <dgm:pt modelId="{0A2114C7-5C73-4B4D-9F4D-F1BF1ADD43A1}" type="parTrans" cxnId="{B9E1214C-F348-431E-8EC9-97D04F9639F9}">
      <dgm:prSet/>
      <dgm:spPr/>
      <dgm:t>
        <a:bodyPr/>
        <a:lstStyle/>
        <a:p>
          <a:endParaRPr lang="en-GB"/>
        </a:p>
      </dgm:t>
    </dgm:pt>
    <dgm:pt modelId="{D5E76B67-51EA-41C5-B9B6-E1A4C74F8DA0}" type="sibTrans" cxnId="{B9E1214C-F348-431E-8EC9-97D04F9639F9}">
      <dgm:prSet/>
      <dgm:spPr/>
      <dgm:t>
        <a:bodyPr/>
        <a:lstStyle/>
        <a:p>
          <a:endParaRPr lang="en-GB"/>
        </a:p>
      </dgm:t>
    </dgm:pt>
    <dgm:pt modelId="{00D7538B-5FAC-4005-A89E-704B8AC6C96C}">
      <dgm:prSet phldrT="[Text]"/>
      <dgm:spPr>
        <a:ln>
          <a:solidFill>
            <a:srgbClr val="F89936"/>
          </a:solidFill>
        </a:ln>
      </dgm:spPr>
      <dgm:t>
        <a:bodyPr/>
        <a:lstStyle/>
        <a:p>
          <a:r>
            <a:rPr lang="en-GB"/>
            <a:t>What</a:t>
          </a:r>
        </a:p>
      </dgm:t>
    </dgm:pt>
    <dgm:pt modelId="{84271635-9212-4355-80FD-0A938C5DD476}" type="parTrans" cxnId="{06022545-0BF6-41A0-BD7D-50C00D0FA6B9}">
      <dgm:prSet/>
      <dgm:spPr/>
      <dgm:t>
        <a:bodyPr/>
        <a:lstStyle/>
        <a:p>
          <a:endParaRPr lang="en-GB"/>
        </a:p>
      </dgm:t>
    </dgm:pt>
    <dgm:pt modelId="{A65CE48A-8CF9-4470-8E45-3CC5DFF8BE53}" type="sibTrans" cxnId="{06022545-0BF6-41A0-BD7D-50C00D0FA6B9}">
      <dgm:prSet/>
      <dgm:spPr/>
      <dgm:t>
        <a:bodyPr/>
        <a:lstStyle/>
        <a:p>
          <a:endParaRPr lang="en-GB"/>
        </a:p>
      </dgm:t>
    </dgm:pt>
    <dgm:pt modelId="{0AD13270-3A91-46A2-A179-23F5CF2FCF32}">
      <dgm:prSet phldrT="[Text]"/>
      <dgm:spPr>
        <a:ln>
          <a:solidFill>
            <a:srgbClr val="1F7187"/>
          </a:solidFill>
        </a:ln>
      </dgm:spPr>
      <dgm:t>
        <a:bodyPr/>
        <a:lstStyle/>
        <a:p>
          <a:r>
            <a:rPr lang="en-GB"/>
            <a:t>When</a:t>
          </a:r>
        </a:p>
      </dgm:t>
    </dgm:pt>
    <dgm:pt modelId="{5AD503AD-E1A8-4330-94AE-0633002F7991}" type="parTrans" cxnId="{F49AD809-1A90-4325-9155-36F6E37DE3E4}">
      <dgm:prSet/>
      <dgm:spPr/>
      <dgm:t>
        <a:bodyPr/>
        <a:lstStyle/>
        <a:p>
          <a:endParaRPr lang="en-GB"/>
        </a:p>
      </dgm:t>
    </dgm:pt>
    <dgm:pt modelId="{0A4D2420-EBCF-456A-99BB-3C0257526D7D}" type="sibTrans" cxnId="{F49AD809-1A90-4325-9155-36F6E37DE3E4}">
      <dgm:prSet/>
      <dgm:spPr/>
      <dgm:t>
        <a:bodyPr/>
        <a:lstStyle/>
        <a:p>
          <a:endParaRPr lang="en-GB"/>
        </a:p>
      </dgm:t>
    </dgm:pt>
    <dgm:pt modelId="{A7B64764-79E8-43B5-ABAA-97D17079EBEA}">
      <dgm:prSet phldrT="[Text]"/>
      <dgm:spPr>
        <a:ln>
          <a:solidFill>
            <a:srgbClr val="28BCBB"/>
          </a:solidFill>
        </a:ln>
      </dgm:spPr>
      <dgm:t>
        <a:bodyPr/>
        <a:lstStyle/>
        <a:p>
          <a:r>
            <a:rPr lang="en-GB"/>
            <a:t>Who</a:t>
          </a:r>
        </a:p>
      </dgm:t>
    </dgm:pt>
    <dgm:pt modelId="{AD018174-EE5F-46FC-8FE2-B3EEC1A8500E}" type="parTrans" cxnId="{7E6149F7-AE91-467D-895E-E67544625B36}">
      <dgm:prSet/>
      <dgm:spPr/>
      <dgm:t>
        <a:bodyPr/>
        <a:lstStyle/>
        <a:p>
          <a:endParaRPr lang="en-GB"/>
        </a:p>
      </dgm:t>
    </dgm:pt>
    <dgm:pt modelId="{F44ACB5C-98F4-4785-BAFF-A8A275137AC9}" type="sibTrans" cxnId="{7E6149F7-AE91-467D-895E-E67544625B36}">
      <dgm:prSet/>
      <dgm:spPr/>
      <dgm:t>
        <a:bodyPr/>
        <a:lstStyle/>
        <a:p>
          <a:endParaRPr lang="en-GB"/>
        </a:p>
      </dgm:t>
    </dgm:pt>
    <dgm:pt modelId="{0D7C1AEF-5001-4438-9CDF-5F82D4205559}">
      <dgm:prSet phldrT="[Text]"/>
      <dgm:spPr>
        <a:ln>
          <a:solidFill>
            <a:srgbClr val="139D16"/>
          </a:solidFill>
        </a:ln>
      </dgm:spPr>
      <dgm:t>
        <a:bodyPr/>
        <a:lstStyle/>
        <a:p>
          <a:r>
            <a:rPr lang="en-GB"/>
            <a:t>How</a:t>
          </a:r>
        </a:p>
      </dgm:t>
    </dgm:pt>
    <dgm:pt modelId="{4BDB177F-291F-4F4D-BB2B-765CF089AFBE}" type="parTrans" cxnId="{CADE4A31-8F9C-4D53-B94E-69063B8CAEA3}">
      <dgm:prSet/>
      <dgm:spPr/>
      <dgm:t>
        <a:bodyPr/>
        <a:lstStyle/>
        <a:p>
          <a:endParaRPr lang="en-GB"/>
        </a:p>
      </dgm:t>
    </dgm:pt>
    <dgm:pt modelId="{5859B86A-346F-4F53-841E-271C155C5BDF}" type="sibTrans" cxnId="{CADE4A31-8F9C-4D53-B94E-69063B8CAEA3}">
      <dgm:prSet/>
      <dgm:spPr/>
      <dgm:t>
        <a:bodyPr/>
        <a:lstStyle/>
        <a:p>
          <a:endParaRPr lang="en-GB"/>
        </a:p>
      </dgm:t>
    </dgm:pt>
    <dgm:pt modelId="{A080C039-B09E-4F20-8D8A-DB9D8222143D}" type="pres">
      <dgm:prSet presAssocID="{8C4C2FBE-6975-44ED-A6AF-7CADEFFC6D9F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F386C673-7818-4F3E-A414-58CA10395D72}" type="pres">
      <dgm:prSet presAssocID="{0D7C1AEF-5001-4438-9CDF-5F82D4205559}" presName="Accent5" presStyleCnt="0"/>
      <dgm:spPr/>
    </dgm:pt>
    <dgm:pt modelId="{889E31FC-9E7D-4991-B972-02F5705DCDAE}" type="pres">
      <dgm:prSet presAssocID="{0D7C1AEF-5001-4438-9CDF-5F82D4205559}" presName="Accent" presStyleLbl="node1" presStyleIdx="0" presStyleCnt="5"/>
      <dgm:spPr>
        <a:solidFill>
          <a:srgbClr val="139D16"/>
        </a:solidFill>
        <a:ln>
          <a:solidFill>
            <a:srgbClr val="139D16"/>
          </a:solidFill>
        </a:ln>
      </dgm:spPr>
    </dgm:pt>
    <dgm:pt modelId="{04F666C6-83D4-4B3E-9994-4C8139264C33}" type="pres">
      <dgm:prSet presAssocID="{0D7C1AEF-5001-4438-9CDF-5F82D4205559}" presName="ParentBackground5" presStyleCnt="0"/>
      <dgm:spPr/>
    </dgm:pt>
    <dgm:pt modelId="{BE34454B-41EE-4877-ABC4-2E9CD8A24D3A}" type="pres">
      <dgm:prSet presAssocID="{0D7C1AEF-5001-4438-9CDF-5F82D4205559}" presName="ParentBackground" presStyleLbl="fgAcc1" presStyleIdx="0" presStyleCnt="5"/>
      <dgm:spPr/>
    </dgm:pt>
    <dgm:pt modelId="{72AEA22C-0449-4A99-84E5-DAD7FB9F3916}" type="pres">
      <dgm:prSet presAssocID="{0D7C1AEF-5001-4438-9CDF-5F82D4205559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BB5414D-86FD-4324-8F1F-BB6C37B6BAAC}" type="pres">
      <dgm:prSet presAssocID="{A7B64764-79E8-43B5-ABAA-97D17079EBEA}" presName="Accent4" presStyleCnt="0"/>
      <dgm:spPr/>
    </dgm:pt>
    <dgm:pt modelId="{5B03A97E-83B7-4460-9B4E-BDAD346B2AAD}" type="pres">
      <dgm:prSet presAssocID="{A7B64764-79E8-43B5-ABAA-97D17079EBEA}" presName="Accent" presStyleLbl="node1" presStyleIdx="1" presStyleCnt="5"/>
      <dgm:spPr>
        <a:solidFill>
          <a:srgbClr val="28BCBB"/>
        </a:solidFill>
      </dgm:spPr>
    </dgm:pt>
    <dgm:pt modelId="{09F79BD4-BE98-4238-8C00-BA0363FBE2E7}" type="pres">
      <dgm:prSet presAssocID="{A7B64764-79E8-43B5-ABAA-97D17079EBEA}" presName="ParentBackground4" presStyleCnt="0"/>
      <dgm:spPr/>
    </dgm:pt>
    <dgm:pt modelId="{9FC13AD3-34A8-4315-AF07-E3AA741F4971}" type="pres">
      <dgm:prSet presAssocID="{A7B64764-79E8-43B5-ABAA-97D17079EBEA}" presName="ParentBackground" presStyleLbl="fgAcc1" presStyleIdx="1" presStyleCnt="5"/>
      <dgm:spPr/>
    </dgm:pt>
    <dgm:pt modelId="{645FB30B-5661-4E91-8DA9-CA21FA33409F}" type="pres">
      <dgm:prSet presAssocID="{A7B64764-79E8-43B5-ABAA-97D17079EBEA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7C7F6B1-EEBE-4DDD-B9B7-0DD4CFF32B75}" type="pres">
      <dgm:prSet presAssocID="{0AD13270-3A91-46A2-A179-23F5CF2FCF32}" presName="Accent3" presStyleCnt="0"/>
      <dgm:spPr/>
    </dgm:pt>
    <dgm:pt modelId="{C224D761-30E7-4DF7-894D-ADEBC58F9745}" type="pres">
      <dgm:prSet presAssocID="{0AD13270-3A91-46A2-A179-23F5CF2FCF32}" presName="Accent" presStyleLbl="node1" presStyleIdx="2" presStyleCnt="5"/>
      <dgm:spPr>
        <a:solidFill>
          <a:srgbClr val="1F7187"/>
        </a:solidFill>
        <a:ln>
          <a:solidFill>
            <a:srgbClr val="1F7187"/>
          </a:solidFill>
        </a:ln>
      </dgm:spPr>
    </dgm:pt>
    <dgm:pt modelId="{CDD5D227-1E01-44C9-9477-A0B0931C734C}" type="pres">
      <dgm:prSet presAssocID="{0AD13270-3A91-46A2-A179-23F5CF2FCF32}" presName="ParentBackground3" presStyleCnt="0"/>
      <dgm:spPr/>
    </dgm:pt>
    <dgm:pt modelId="{D542AD48-6B3F-40ED-BFA2-AD451B1619E8}" type="pres">
      <dgm:prSet presAssocID="{0AD13270-3A91-46A2-A179-23F5CF2FCF32}" presName="ParentBackground" presStyleLbl="fgAcc1" presStyleIdx="2" presStyleCnt="5"/>
      <dgm:spPr/>
    </dgm:pt>
    <dgm:pt modelId="{4CA5CD09-CCF0-45AE-BE3D-15825DEEE6EF}" type="pres">
      <dgm:prSet presAssocID="{0AD13270-3A91-46A2-A179-23F5CF2FCF32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2277E7E-F240-41A3-9468-85CDE445B79F}" type="pres">
      <dgm:prSet presAssocID="{00D7538B-5FAC-4005-A89E-704B8AC6C96C}" presName="Accent2" presStyleCnt="0"/>
      <dgm:spPr/>
    </dgm:pt>
    <dgm:pt modelId="{4ADF58B5-D7AC-4424-BBB2-184D1496713D}" type="pres">
      <dgm:prSet presAssocID="{00D7538B-5FAC-4005-A89E-704B8AC6C96C}" presName="Accent" presStyleLbl="node1" presStyleIdx="3" presStyleCnt="5"/>
      <dgm:spPr>
        <a:solidFill>
          <a:srgbClr val="F89936"/>
        </a:solidFill>
        <a:ln>
          <a:solidFill>
            <a:srgbClr val="F89936"/>
          </a:solidFill>
        </a:ln>
      </dgm:spPr>
    </dgm:pt>
    <dgm:pt modelId="{8A5EAE26-2D6F-4986-AB82-4739B7D2F5E2}" type="pres">
      <dgm:prSet presAssocID="{00D7538B-5FAC-4005-A89E-704B8AC6C96C}" presName="ParentBackground2" presStyleCnt="0"/>
      <dgm:spPr/>
    </dgm:pt>
    <dgm:pt modelId="{5B099C8A-4B41-475C-9C86-5AB133550940}" type="pres">
      <dgm:prSet presAssocID="{00D7538B-5FAC-4005-A89E-704B8AC6C96C}" presName="ParentBackground" presStyleLbl="fgAcc1" presStyleIdx="3" presStyleCnt="5"/>
      <dgm:spPr/>
    </dgm:pt>
    <dgm:pt modelId="{37353B81-2214-4222-B2F2-EAC8365134F9}" type="pres">
      <dgm:prSet presAssocID="{00D7538B-5FAC-4005-A89E-704B8AC6C96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38CB2B9-1C2F-4F8C-B0FB-0FEC14BEBEB6}" type="pres">
      <dgm:prSet presAssocID="{C1B43AD1-E3CF-4908-9F2A-C4B47456C06D}" presName="Accent1" presStyleCnt="0"/>
      <dgm:spPr/>
    </dgm:pt>
    <dgm:pt modelId="{26AEE699-6649-46F6-AC11-6ECE33BF535D}" type="pres">
      <dgm:prSet presAssocID="{C1B43AD1-E3CF-4908-9F2A-C4B47456C06D}" presName="Accent" presStyleLbl="node1" presStyleIdx="4" presStyleCnt="5"/>
      <dgm:spPr>
        <a:solidFill>
          <a:srgbClr val="88267B"/>
        </a:solidFill>
        <a:ln>
          <a:solidFill>
            <a:srgbClr val="88267B"/>
          </a:solidFill>
        </a:ln>
      </dgm:spPr>
    </dgm:pt>
    <dgm:pt modelId="{BBD0DC9F-3A96-486B-8D89-70C00F760D5F}" type="pres">
      <dgm:prSet presAssocID="{C1B43AD1-E3CF-4908-9F2A-C4B47456C06D}" presName="ParentBackground1" presStyleCnt="0"/>
      <dgm:spPr/>
    </dgm:pt>
    <dgm:pt modelId="{CFDFD837-8995-4A43-8089-77F7B19BE444}" type="pres">
      <dgm:prSet presAssocID="{C1B43AD1-E3CF-4908-9F2A-C4B47456C06D}" presName="ParentBackground" presStyleLbl="fgAcc1" presStyleIdx="4" presStyleCnt="5"/>
      <dgm:spPr/>
    </dgm:pt>
    <dgm:pt modelId="{6C8C5A4B-A9B5-431F-B469-3B9889381F81}" type="pres">
      <dgm:prSet presAssocID="{C1B43AD1-E3CF-4908-9F2A-C4B47456C06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F49AD809-1A90-4325-9155-36F6E37DE3E4}" srcId="{8C4C2FBE-6975-44ED-A6AF-7CADEFFC6D9F}" destId="{0AD13270-3A91-46A2-A179-23F5CF2FCF32}" srcOrd="2" destOrd="0" parTransId="{5AD503AD-E1A8-4330-94AE-0633002F7991}" sibTransId="{0A4D2420-EBCF-456A-99BB-3C0257526D7D}"/>
    <dgm:cxn modelId="{89F6DE16-BEAE-4E10-AE01-99AB26006475}" type="presOf" srcId="{A7B64764-79E8-43B5-ABAA-97D17079EBEA}" destId="{645FB30B-5661-4E91-8DA9-CA21FA33409F}" srcOrd="1" destOrd="0" presId="urn:microsoft.com/office/officeart/2011/layout/CircleProcess"/>
    <dgm:cxn modelId="{18368E2C-12DB-4C2B-B24A-F7939387C376}" type="presOf" srcId="{A7B64764-79E8-43B5-ABAA-97D17079EBEA}" destId="{9FC13AD3-34A8-4315-AF07-E3AA741F4971}" srcOrd="0" destOrd="0" presId="urn:microsoft.com/office/officeart/2011/layout/CircleProcess"/>
    <dgm:cxn modelId="{CADE4A31-8F9C-4D53-B94E-69063B8CAEA3}" srcId="{8C4C2FBE-6975-44ED-A6AF-7CADEFFC6D9F}" destId="{0D7C1AEF-5001-4438-9CDF-5F82D4205559}" srcOrd="4" destOrd="0" parTransId="{4BDB177F-291F-4F4D-BB2B-765CF089AFBE}" sibTransId="{5859B86A-346F-4F53-841E-271C155C5BDF}"/>
    <dgm:cxn modelId="{07F45131-7125-41BC-A866-0E06E02D1EA7}" type="presOf" srcId="{0AD13270-3A91-46A2-A179-23F5CF2FCF32}" destId="{4CA5CD09-CCF0-45AE-BE3D-15825DEEE6EF}" srcOrd="1" destOrd="0" presId="urn:microsoft.com/office/officeart/2011/layout/CircleProcess"/>
    <dgm:cxn modelId="{06022545-0BF6-41A0-BD7D-50C00D0FA6B9}" srcId="{8C4C2FBE-6975-44ED-A6AF-7CADEFFC6D9F}" destId="{00D7538B-5FAC-4005-A89E-704B8AC6C96C}" srcOrd="1" destOrd="0" parTransId="{84271635-9212-4355-80FD-0A938C5DD476}" sibTransId="{A65CE48A-8CF9-4470-8E45-3CC5DFF8BE53}"/>
    <dgm:cxn modelId="{B9E1214C-F348-431E-8EC9-97D04F9639F9}" srcId="{8C4C2FBE-6975-44ED-A6AF-7CADEFFC6D9F}" destId="{C1B43AD1-E3CF-4908-9F2A-C4B47456C06D}" srcOrd="0" destOrd="0" parTransId="{0A2114C7-5C73-4B4D-9F4D-F1BF1ADD43A1}" sibTransId="{D5E76B67-51EA-41C5-B9B6-E1A4C74F8DA0}"/>
    <dgm:cxn modelId="{C6BC5A74-7EEF-4C68-B87E-364D581EE2D3}" type="presOf" srcId="{0D7C1AEF-5001-4438-9CDF-5F82D4205559}" destId="{BE34454B-41EE-4877-ABC4-2E9CD8A24D3A}" srcOrd="0" destOrd="0" presId="urn:microsoft.com/office/officeart/2011/layout/CircleProcess"/>
    <dgm:cxn modelId="{C8D25676-D7F8-4113-9164-1FC3E9E6A2A6}" type="presOf" srcId="{0D7C1AEF-5001-4438-9CDF-5F82D4205559}" destId="{72AEA22C-0449-4A99-84E5-DAD7FB9F3916}" srcOrd="1" destOrd="0" presId="urn:microsoft.com/office/officeart/2011/layout/CircleProcess"/>
    <dgm:cxn modelId="{002BD67A-F257-4FDB-9E4A-A411265EC9F9}" type="presOf" srcId="{C1B43AD1-E3CF-4908-9F2A-C4B47456C06D}" destId="{6C8C5A4B-A9B5-431F-B469-3B9889381F81}" srcOrd="1" destOrd="0" presId="urn:microsoft.com/office/officeart/2011/layout/CircleProcess"/>
    <dgm:cxn modelId="{3F6D967F-7308-4B3F-BAF1-94B7ECAF85ED}" type="presOf" srcId="{0AD13270-3A91-46A2-A179-23F5CF2FCF32}" destId="{D542AD48-6B3F-40ED-BFA2-AD451B1619E8}" srcOrd="0" destOrd="0" presId="urn:microsoft.com/office/officeart/2011/layout/CircleProcess"/>
    <dgm:cxn modelId="{2D4BD3A9-9DFD-4FAA-B7EA-16655E9D652F}" type="presOf" srcId="{00D7538B-5FAC-4005-A89E-704B8AC6C96C}" destId="{37353B81-2214-4222-B2F2-EAC8365134F9}" srcOrd="1" destOrd="0" presId="urn:microsoft.com/office/officeart/2011/layout/CircleProcess"/>
    <dgm:cxn modelId="{AA33E0A9-05EF-43E9-88C0-260654565902}" type="presOf" srcId="{00D7538B-5FAC-4005-A89E-704B8AC6C96C}" destId="{5B099C8A-4B41-475C-9C86-5AB133550940}" srcOrd="0" destOrd="0" presId="urn:microsoft.com/office/officeart/2011/layout/CircleProcess"/>
    <dgm:cxn modelId="{80E23CD0-837B-49B8-9243-EF01B7085F28}" type="presOf" srcId="{8C4C2FBE-6975-44ED-A6AF-7CADEFFC6D9F}" destId="{A080C039-B09E-4F20-8D8A-DB9D8222143D}" srcOrd="0" destOrd="0" presId="urn:microsoft.com/office/officeart/2011/layout/CircleProcess"/>
    <dgm:cxn modelId="{A39E68F5-D9D3-491F-9B2B-DA24F95826C9}" type="presOf" srcId="{C1B43AD1-E3CF-4908-9F2A-C4B47456C06D}" destId="{CFDFD837-8995-4A43-8089-77F7B19BE444}" srcOrd="0" destOrd="0" presId="urn:microsoft.com/office/officeart/2011/layout/CircleProcess"/>
    <dgm:cxn modelId="{7E6149F7-AE91-467D-895E-E67544625B36}" srcId="{8C4C2FBE-6975-44ED-A6AF-7CADEFFC6D9F}" destId="{A7B64764-79E8-43B5-ABAA-97D17079EBEA}" srcOrd="3" destOrd="0" parTransId="{AD018174-EE5F-46FC-8FE2-B3EEC1A8500E}" sibTransId="{F44ACB5C-98F4-4785-BAFF-A8A275137AC9}"/>
    <dgm:cxn modelId="{B9DB2DA6-164E-4634-84D6-5E38B793BFE6}" type="presParOf" srcId="{A080C039-B09E-4F20-8D8A-DB9D8222143D}" destId="{F386C673-7818-4F3E-A414-58CA10395D72}" srcOrd="0" destOrd="0" presId="urn:microsoft.com/office/officeart/2011/layout/CircleProcess"/>
    <dgm:cxn modelId="{F558314F-0ED4-4F20-895C-00B572655D25}" type="presParOf" srcId="{F386C673-7818-4F3E-A414-58CA10395D72}" destId="{889E31FC-9E7D-4991-B972-02F5705DCDAE}" srcOrd="0" destOrd="0" presId="urn:microsoft.com/office/officeart/2011/layout/CircleProcess"/>
    <dgm:cxn modelId="{AD1DE9EC-A64C-40AD-A3AB-94BBD25A6742}" type="presParOf" srcId="{A080C039-B09E-4F20-8D8A-DB9D8222143D}" destId="{04F666C6-83D4-4B3E-9994-4C8139264C33}" srcOrd="1" destOrd="0" presId="urn:microsoft.com/office/officeart/2011/layout/CircleProcess"/>
    <dgm:cxn modelId="{30EC6124-CC18-4A4B-8186-6A1710A8FB82}" type="presParOf" srcId="{04F666C6-83D4-4B3E-9994-4C8139264C33}" destId="{BE34454B-41EE-4877-ABC4-2E9CD8A24D3A}" srcOrd="0" destOrd="0" presId="urn:microsoft.com/office/officeart/2011/layout/CircleProcess"/>
    <dgm:cxn modelId="{9DB76A47-B871-48CB-86F6-960E93AD618C}" type="presParOf" srcId="{A080C039-B09E-4F20-8D8A-DB9D8222143D}" destId="{72AEA22C-0449-4A99-84E5-DAD7FB9F3916}" srcOrd="2" destOrd="0" presId="urn:microsoft.com/office/officeart/2011/layout/CircleProcess"/>
    <dgm:cxn modelId="{E84FF8DB-6786-41F2-AEDA-9E270D9CE686}" type="presParOf" srcId="{A080C039-B09E-4F20-8D8A-DB9D8222143D}" destId="{0BB5414D-86FD-4324-8F1F-BB6C37B6BAAC}" srcOrd="3" destOrd="0" presId="urn:microsoft.com/office/officeart/2011/layout/CircleProcess"/>
    <dgm:cxn modelId="{2D174444-EB33-482C-AE64-D2E818B9B259}" type="presParOf" srcId="{0BB5414D-86FD-4324-8F1F-BB6C37B6BAAC}" destId="{5B03A97E-83B7-4460-9B4E-BDAD346B2AAD}" srcOrd="0" destOrd="0" presId="urn:microsoft.com/office/officeart/2011/layout/CircleProcess"/>
    <dgm:cxn modelId="{FBB890EF-AEA6-4540-9BCE-708E570F80B3}" type="presParOf" srcId="{A080C039-B09E-4F20-8D8A-DB9D8222143D}" destId="{09F79BD4-BE98-4238-8C00-BA0363FBE2E7}" srcOrd="4" destOrd="0" presId="urn:microsoft.com/office/officeart/2011/layout/CircleProcess"/>
    <dgm:cxn modelId="{BA33FED8-61F1-4746-865C-BB85DD7EBBD1}" type="presParOf" srcId="{09F79BD4-BE98-4238-8C00-BA0363FBE2E7}" destId="{9FC13AD3-34A8-4315-AF07-E3AA741F4971}" srcOrd="0" destOrd="0" presId="urn:microsoft.com/office/officeart/2011/layout/CircleProcess"/>
    <dgm:cxn modelId="{B003E425-C858-4B6F-A0B5-F1FE18761834}" type="presParOf" srcId="{A080C039-B09E-4F20-8D8A-DB9D8222143D}" destId="{645FB30B-5661-4E91-8DA9-CA21FA33409F}" srcOrd="5" destOrd="0" presId="urn:microsoft.com/office/officeart/2011/layout/CircleProcess"/>
    <dgm:cxn modelId="{5D3901EC-9F0F-4839-85BE-43E649DD288C}" type="presParOf" srcId="{A080C039-B09E-4F20-8D8A-DB9D8222143D}" destId="{17C7F6B1-EEBE-4DDD-B9B7-0DD4CFF32B75}" srcOrd="6" destOrd="0" presId="urn:microsoft.com/office/officeart/2011/layout/CircleProcess"/>
    <dgm:cxn modelId="{573A6D1B-FEDF-4982-A5CF-BAA3FBDC6080}" type="presParOf" srcId="{17C7F6B1-EEBE-4DDD-B9B7-0DD4CFF32B75}" destId="{C224D761-30E7-4DF7-894D-ADEBC58F9745}" srcOrd="0" destOrd="0" presId="urn:microsoft.com/office/officeart/2011/layout/CircleProcess"/>
    <dgm:cxn modelId="{E2B2BBB5-F7B3-47C8-8983-6F44FDB5E09B}" type="presParOf" srcId="{A080C039-B09E-4F20-8D8A-DB9D8222143D}" destId="{CDD5D227-1E01-44C9-9477-A0B0931C734C}" srcOrd="7" destOrd="0" presId="urn:microsoft.com/office/officeart/2011/layout/CircleProcess"/>
    <dgm:cxn modelId="{6D24835C-8C59-4C48-9569-FBEA00338A77}" type="presParOf" srcId="{CDD5D227-1E01-44C9-9477-A0B0931C734C}" destId="{D542AD48-6B3F-40ED-BFA2-AD451B1619E8}" srcOrd="0" destOrd="0" presId="urn:microsoft.com/office/officeart/2011/layout/CircleProcess"/>
    <dgm:cxn modelId="{99687D94-FCF8-4A99-9DA2-2936E43897D8}" type="presParOf" srcId="{A080C039-B09E-4F20-8D8A-DB9D8222143D}" destId="{4CA5CD09-CCF0-45AE-BE3D-15825DEEE6EF}" srcOrd="8" destOrd="0" presId="urn:microsoft.com/office/officeart/2011/layout/CircleProcess"/>
    <dgm:cxn modelId="{258F1189-7261-41F9-A0E4-EEAA135AFF11}" type="presParOf" srcId="{A080C039-B09E-4F20-8D8A-DB9D8222143D}" destId="{92277E7E-F240-41A3-9468-85CDE445B79F}" srcOrd="9" destOrd="0" presId="urn:microsoft.com/office/officeart/2011/layout/CircleProcess"/>
    <dgm:cxn modelId="{E5202555-E6DA-4DF9-A70D-1DB9FDA8F673}" type="presParOf" srcId="{92277E7E-F240-41A3-9468-85CDE445B79F}" destId="{4ADF58B5-D7AC-4424-BBB2-184D1496713D}" srcOrd="0" destOrd="0" presId="urn:microsoft.com/office/officeart/2011/layout/CircleProcess"/>
    <dgm:cxn modelId="{38683084-B4CB-4638-855B-23F7DADABF38}" type="presParOf" srcId="{A080C039-B09E-4F20-8D8A-DB9D8222143D}" destId="{8A5EAE26-2D6F-4986-AB82-4739B7D2F5E2}" srcOrd="10" destOrd="0" presId="urn:microsoft.com/office/officeart/2011/layout/CircleProcess"/>
    <dgm:cxn modelId="{16AFDC41-DB03-4E02-9E92-D9501C53A0B2}" type="presParOf" srcId="{8A5EAE26-2D6F-4986-AB82-4739B7D2F5E2}" destId="{5B099C8A-4B41-475C-9C86-5AB133550940}" srcOrd="0" destOrd="0" presId="urn:microsoft.com/office/officeart/2011/layout/CircleProcess"/>
    <dgm:cxn modelId="{A9C3A078-6271-4454-8EB1-EF8866B86376}" type="presParOf" srcId="{A080C039-B09E-4F20-8D8A-DB9D8222143D}" destId="{37353B81-2214-4222-B2F2-EAC8365134F9}" srcOrd="11" destOrd="0" presId="urn:microsoft.com/office/officeart/2011/layout/CircleProcess"/>
    <dgm:cxn modelId="{67638671-D42E-4582-9B3A-3FD528FEE9C7}" type="presParOf" srcId="{A080C039-B09E-4F20-8D8A-DB9D8222143D}" destId="{A38CB2B9-1C2F-4F8C-B0FB-0FEC14BEBEB6}" srcOrd="12" destOrd="0" presId="urn:microsoft.com/office/officeart/2011/layout/CircleProcess"/>
    <dgm:cxn modelId="{E978BD25-40D3-4685-9D46-B6EC5AAA84CD}" type="presParOf" srcId="{A38CB2B9-1C2F-4F8C-B0FB-0FEC14BEBEB6}" destId="{26AEE699-6649-46F6-AC11-6ECE33BF535D}" srcOrd="0" destOrd="0" presId="urn:microsoft.com/office/officeart/2011/layout/CircleProcess"/>
    <dgm:cxn modelId="{57BDBE53-B958-4EA8-ABA8-017CA440798B}" type="presParOf" srcId="{A080C039-B09E-4F20-8D8A-DB9D8222143D}" destId="{BBD0DC9F-3A96-486B-8D89-70C00F760D5F}" srcOrd="13" destOrd="0" presId="urn:microsoft.com/office/officeart/2011/layout/CircleProcess"/>
    <dgm:cxn modelId="{C3CC6E88-5E62-4738-B3C1-3BA05F06EF2F}" type="presParOf" srcId="{BBD0DC9F-3A96-486B-8D89-70C00F760D5F}" destId="{CFDFD837-8995-4A43-8089-77F7B19BE444}" srcOrd="0" destOrd="0" presId="urn:microsoft.com/office/officeart/2011/layout/CircleProcess"/>
    <dgm:cxn modelId="{FAB55295-9583-47A3-917C-2B58D3120165}" type="presParOf" srcId="{A080C039-B09E-4F20-8D8A-DB9D8222143D}" destId="{6C8C5A4B-A9B5-431F-B469-3B9889381F81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56971-50F2-4E09-99B2-ECAE808F5FD7}">
      <dsp:nvSpPr>
        <dsp:cNvPr id="0" name=""/>
        <dsp:cNvSpPr/>
      </dsp:nvSpPr>
      <dsp:spPr>
        <a:xfrm>
          <a:off x="82613" y="721540"/>
          <a:ext cx="897246" cy="897246"/>
        </a:xfrm>
        <a:prstGeom prst="ellipse">
          <a:avLst/>
        </a:prstGeom>
        <a:solidFill>
          <a:srgbClr val="6E509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82B01-1011-4ABA-A554-C6C9C9EACD97}">
      <dsp:nvSpPr>
        <dsp:cNvPr id="0" name=""/>
        <dsp:cNvSpPr/>
      </dsp:nvSpPr>
      <dsp:spPr>
        <a:xfrm>
          <a:off x="271034" y="909962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B86F7-57E8-41F8-B1CC-7788DCBCA421}">
      <dsp:nvSpPr>
        <dsp:cNvPr id="0" name=""/>
        <dsp:cNvSpPr/>
      </dsp:nvSpPr>
      <dsp:spPr>
        <a:xfrm>
          <a:off x="1172126" y="721540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Widen access to mainstream employment while working and supporting employers to become more inclusive</a:t>
          </a:r>
          <a:endParaRPr lang="en-US" sz="1600" kern="1200"/>
        </a:p>
      </dsp:txBody>
      <dsp:txXfrm>
        <a:off x="1172126" y="721540"/>
        <a:ext cx="2114937" cy="897246"/>
      </dsp:txXfrm>
    </dsp:sp>
    <dsp:sp modelId="{06AFAF96-2B56-4740-AEEA-DCE53D28D1B4}">
      <dsp:nvSpPr>
        <dsp:cNvPr id="0" name=""/>
        <dsp:cNvSpPr/>
      </dsp:nvSpPr>
      <dsp:spPr>
        <a:xfrm>
          <a:off x="3655575" y="721540"/>
          <a:ext cx="897246" cy="897246"/>
        </a:xfrm>
        <a:prstGeom prst="ellipse">
          <a:avLst/>
        </a:prstGeom>
        <a:solidFill>
          <a:srgbClr val="E05AE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08FF19-0578-4AF0-BCC3-0F50F546369C}">
      <dsp:nvSpPr>
        <dsp:cNvPr id="0" name=""/>
        <dsp:cNvSpPr/>
      </dsp:nvSpPr>
      <dsp:spPr>
        <a:xfrm>
          <a:off x="3843996" y="909962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0DE04F-4A22-4E6D-816D-FFCB9FA397D4}">
      <dsp:nvSpPr>
        <dsp:cNvPr id="0" name=""/>
        <dsp:cNvSpPr/>
      </dsp:nvSpPr>
      <dsp:spPr>
        <a:xfrm>
          <a:off x="4745088" y="721540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Graduates get paid work opportunities and experience the world of work in a supported way</a:t>
          </a:r>
        </a:p>
      </dsp:txBody>
      <dsp:txXfrm>
        <a:off x="4745088" y="721540"/>
        <a:ext cx="2114937" cy="897246"/>
      </dsp:txXfrm>
    </dsp:sp>
    <dsp:sp modelId="{AFEDFA59-864E-4BE1-9908-DD910B8486DB}">
      <dsp:nvSpPr>
        <dsp:cNvPr id="0" name=""/>
        <dsp:cNvSpPr/>
      </dsp:nvSpPr>
      <dsp:spPr>
        <a:xfrm>
          <a:off x="7228536" y="721540"/>
          <a:ext cx="897246" cy="897246"/>
        </a:xfrm>
        <a:prstGeom prst="ellipse">
          <a:avLst/>
        </a:prstGeom>
        <a:solidFill>
          <a:srgbClr val="FABD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CD4D3C-DBC6-42BC-B51B-AA81E1709D13}">
      <dsp:nvSpPr>
        <dsp:cNvPr id="0" name=""/>
        <dsp:cNvSpPr/>
      </dsp:nvSpPr>
      <dsp:spPr>
        <a:xfrm>
          <a:off x="7416958" y="909962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56C043-E4A9-46D0-BECB-7C1364E0A3EA}">
      <dsp:nvSpPr>
        <dsp:cNvPr id="0" name=""/>
        <dsp:cNvSpPr/>
      </dsp:nvSpPr>
      <dsp:spPr>
        <a:xfrm>
          <a:off x="8318049" y="721540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Employers offer ring-fenced roles at graduate level </a:t>
          </a:r>
          <a:endParaRPr lang="en-US" sz="1600" kern="1200"/>
        </a:p>
      </dsp:txBody>
      <dsp:txXfrm>
        <a:off x="8318049" y="721540"/>
        <a:ext cx="2114937" cy="897246"/>
      </dsp:txXfrm>
    </dsp:sp>
    <dsp:sp modelId="{64FDFFCF-C31C-4278-98CA-983A0372123E}">
      <dsp:nvSpPr>
        <dsp:cNvPr id="0" name=""/>
        <dsp:cNvSpPr/>
      </dsp:nvSpPr>
      <dsp:spPr>
        <a:xfrm>
          <a:off x="82613" y="2281904"/>
          <a:ext cx="897246" cy="897246"/>
        </a:xfrm>
        <a:prstGeom prst="ellipse">
          <a:avLst/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83DE33-029A-4266-84ED-28286D3D110A}">
      <dsp:nvSpPr>
        <dsp:cNvPr id="0" name=""/>
        <dsp:cNvSpPr/>
      </dsp:nvSpPr>
      <dsp:spPr>
        <a:xfrm>
          <a:off x="271034" y="2470325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B81B1B-2C66-4CD2-84B9-90E63F351FC2}">
      <dsp:nvSpPr>
        <dsp:cNvPr id="0" name=""/>
        <dsp:cNvSpPr/>
      </dsp:nvSpPr>
      <dsp:spPr>
        <a:xfrm>
          <a:off x="1172126" y="2281904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Comprehensive training prior to recruitment and placement </a:t>
          </a:r>
          <a:endParaRPr lang="en-US" sz="1600" kern="1200"/>
        </a:p>
      </dsp:txBody>
      <dsp:txXfrm>
        <a:off x="1172126" y="2281904"/>
        <a:ext cx="2114937" cy="897246"/>
      </dsp:txXfrm>
    </dsp:sp>
    <dsp:sp modelId="{08A267FF-CFE6-4713-ACE0-4806F439E88D}">
      <dsp:nvSpPr>
        <dsp:cNvPr id="0" name=""/>
        <dsp:cNvSpPr/>
      </dsp:nvSpPr>
      <dsp:spPr>
        <a:xfrm>
          <a:off x="3655575" y="2281904"/>
          <a:ext cx="897246" cy="897246"/>
        </a:xfrm>
        <a:prstGeom prst="ellipse">
          <a:avLst/>
        </a:prstGeom>
        <a:solidFill>
          <a:srgbClr val="2C595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001B91-CC10-4031-A713-94BCC0539D03}">
      <dsp:nvSpPr>
        <dsp:cNvPr id="0" name=""/>
        <dsp:cNvSpPr/>
      </dsp:nvSpPr>
      <dsp:spPr>
        <a:xfrm>
          <a:off x="3843996" y="2470325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D5BC7-E78D-42CC-A0A8-8CAA733CC6CA}">
      <dsp:nvSpPr>
        <dsp:cNvPr id="0" name=""/>
        <dsp:cNvSpPr/>
      </dsp:nvSpPr>
      <dsp:spPr>
        <a:xfrm>
          <a:off x="4745088" y="2281904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Workplace needs assessment conducted with all graduates </a:t>
          </a:r>
          <a:endParaRPr lang="en-US" sz="1600" kern="1200"/>
        </a:p>
      </dsp:txBody>
      <dsp:txXfrm>
        <a:off x="4745088" y="2281904"/>
        <a:ext cx="2114937" cy="897246"/>
      </dsp:txXfrm>
    </dsp:sp>
    <dsp:sp modelId="{168CC362-430A-4E3F-B74C-0FF21610F588}">
      <dsp:nvSpPr>
        <dsp:cNvPr id="0" name=""/>
        <dsp:cNvSpPr/>
      </dsp:nvSpPr>
      <dsp:spPr>
        <a:xfrm>
          <a:off x="7228536" y="2281904"/>
          <a:ext cx="897246" cy="897246"/>
        </a:xfrm>
        <a:prstGeom prst="ellipse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A8FC48-E144-495C-B7FF-8F32342F8F9C}">
      <dsp:nvSpPr>
        <dsp:cNvPr id="0" name=""/>
        <dsp:cNvSpPr/>
      </dsp:nvSpPr>
      <dsp:spPr>
        <a:xfrm>
          <a:off x="7416958" y="2470325"/>
          <a:ext cx="520402" cy="5204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567D9-5811-4EED-BD40-310CB5C492F5}">
      <dsp:nvSpPr>
        <dsp:cNvPr id="0" name=""/>
        <dsp:cNvSpPr/>
      </dsp:nvSpPr>
      <dsp:spPr>
        <a:xfrm>
          <a:off x="8318049" y="2281904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Ongoing support from WAM Team throughout</a:t>
          </a:r>
          <a:endParaRPr lang="en-US" sz="1600" kern="1200"/>
        </a:p>
      </dsp:txBody>
      <dsp:txXfrm>
        <a:off x="8318049" y="2281904"/>
        <a:ext cx="2114937" cy="897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E31FC-9E7D-4991-B972-02F5705DCDAE}">
      <dsp:nvSpPr>
        <dsp:cNvPr id="0" name=""/>
        <dsp:cNvSpPr/>
      </dsp:nvSpPr>
      <dsp:spPr>
        <a:xfrm>
          <a:off x="6622064" y="710260"/>
          <a:ext cx="1509938" cy="1510185"/>
        </a:xfrm>
        <a:prstGeom prst="ellipse">
          <a:avLst/>
        </a:prstGeom>
        <a:solidFill>
          <a:srgbClr val="139D16"/>
        </a:solidFill>
        <a:ln w="12700" cap="flat" cmpd="sng" algn="ctr">
          <a:solidFill>
            <a:srgbClr val="139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4454B-41EE-4877-ABC4-2E9CD8A24D3A}">
      <dsp:nvSpPr>
        <dsp:cNvPr id="0" name=""/>
        <dsp:cNvSpPr/>
      </dsp:nvSpPr>
      <dsp:spPr>
        <a:xfrm>
          <a:off x="6671886" y="760608"/>
          <a:ext cx="1409489" cy="140948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39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How</a:t>
          </a:r>
        </a:p>
      </dsp:txBody>
      <dsp:txXfrm>
        <a:off x="6873586" y="962002"/>
        <a:ext cx="1006893" cy="1006701"/>
      </dsp:txXfrm>
    </dsp:sp>
    <dsp:sp modelId="{5B03A97E-83B7-4460-9B4E-BDAD346B2AAD}">
      <dsp:nvSpPr>
        <dsp:cNvPr id="0" name=""/>
        <dsp:cNvSpPr/>
      </dsp:nvSpPr>
      <dsp:spPr>
        <a:xfrm rot="2700000">
          <a:off x="5060783" y="710338"/>
          <a:ext cx="1509763" cy="1509763"/>
        </a:xfrm>
        <a:prstGeom prst="teardrop">
          <a:avLst>
            <a:gd name="adj" fmla="val 100000"/>
          </a:avLst>
        </a:prstGeom>
        <a:solidFill>
          <a:srgbClr val="28BCB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13AD3-34A8-4315-AF07-E3AA741F4971}">
      <dsp:nvSpPr>
        <dsp:cNvPr id="0" name=""/>
        <dsp:cNvSpPr/>
      </dsp:nvSpPr>
      <dsp:spPr>
        <a:xfrm>
          <a:off x="5112125" y="760608"/>
          <a:ext cx="1409489" cy="140948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8BC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Who</a:t>
          </a:r>
        </a:p>
      </dsp:txBody>
      <dsp:txXfrm>
        <a:off x="5313022" y="962002"/>
        <a:ext cx="1006893" cy="1006701"/>
      </dsp:txXfrm>
    </dsp:sp>
    <dsp:sp modelId="{C224D761-30E7-4DF7-894D-ADEBC58F9745}">
      <dsp:nvSpPr>
        <dsp:cNvPr id="0" name=""/>
        <dsp:cNvSpPr/>
      </dsp:nvSpPr>
      <dsp:spPr>
        <a:xfrm rot="2700000">
          <a:off x="3501023" y="710338"/>
          <a:ext cx="1509763" cy="1509763"/>
        </a:xfrm>
        <a:prstGeom prst="teardrop">
          <a:avLst>
            <a:gd name="adj" fmla="val 100000"/>
          </a:avLst>
        </a:prstGeom>
        <a:solidFill>
          <a:srgbClr val="1F7187"/>
        </a:solidFill>
        <a:ln w="12700" cap="flat" cmpd="sng" algn="ctr">
          <a:solidFill>
            <a:srgbClr val="1F718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2AD48-6B3F-40ED-BFA2-AD451B1619E8}">
      <dsp:nvSpPr>
        <dsp:cNvPr id="0" name=""/>
        <dsp:cNvSpPr/>
      </dsp:nvSpPr>
      <dsp:spPr>
        <a:xfrm>
          <a:off x="3551561" y="760608"/>
          <a:ext cx="1409489" cy="140948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F718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When</a:t>
          </a:r>
        </a:p>
      </dsp:txBody>
      <dsp:txXfrm>
        <a:off x="3752458" y="962002"/>
        <a:ext cx="1006893" cy="1006701"/>
      </dsp:txXfrm>
    </dsp:sp>
    <dsp:sp modelId="{4ADF58B5-D7AC-4424-BBB2-184D1496713D}">
      <dsp:nvSpPr>
        <dsp:cNvPr id="0" name=""/>
        <dsp:cNvSpPr/>
      </dsp:nvSpPr>
      <dsp:spPr>
        <a:xfrm rot="2700000">
          <a:off x="1940459" y="710338"/>
          <a:ext cx="1509763" cy="1509763"/>
        </a:xfrm>
        <a:prstGeom prst="teardrop">
          <a:avLst>
            <a:gd name="adj" fmla="val 100000"/>
          </a:avLst>
        </a:prstGeom>
        <a:solidFill>
          <a:srgbClr val="F89936"/>
        </a:solidFill>
        <a:ln w="12700" cap="flat" cmpd="sng" algn="ctr">
          <a:solidFill>
            <a:srgbClr val="F899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099C8A-4B41-475C-9C86-5AB133550940}">
      <dsp:nvSpPr>
        <dsp:cNvPr id="0" name=""/>
        <dsp:cNvSpPr/>
      </dsp:nvSpPr>
      <dsp:spPr>
        <a:xfrm>
          <a:off x="1990997" y="760608"/>
          <a:ext cx="1409489" cy="140948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899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What</a:t>
          </a:r>
        </a:p>
      </dsp:txBody>
      <dsp:txXfrm>
        <a:off x="2192697" y="962002"/>
        <a:ext cx="1006893" cy="1006701"/>
      </dsp:txXfrm>
    </dsp:sp>
    <dsp:sp modelId="{26AEE699-6649-46F6-AC11-6ECE33BF535D}">
      <dsp:nvSpPr>
        <dsp:cNvPr id="0" name=""/>
        <dsp:cNvSpPr/>
      </dsp:nvSpPr>
      <dsp:spPr>
        <a:xfrm rot="2700000">
          <a:off x="379895" y="710338"/>
          <a:ext cx="1509763" cy="1509763"/>
        </a:xfrm>
        <a:prstGeom prst="teardrop">
          <a:avLst>
            <a:gd name="adj" fmla="val 100000"/>
          </a:avLst>
        </a:prstGeom>
        <a:solidFill>
          <a:srgbClr val="88267B"/>
        </a:solidFill>
        <a:ln w="12700" cap="flat" cmpd="sng" algn="ctr">
          <a:solidFill>
            <a:srgbClr val="88267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DFD837-8995-4A43-8089-77F7B19BE444}">
      <dsp:nvSpPr>
        <dsp:cNvPr id="0" name=""/>
        <dsp:cNvSpPr/>
      </dsp:nvSpPr>
      <dsp:spPr>
        <a:xfrm>
          <a:off x="430433" y="760608"/>
          <a:ext cx="1409489" cy="140948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8267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Why</a:t>
          </a:r>
        </a:p>
      </dsp:txBody>
      <dsp:txXfrm>
        <a:off x="632133" y="962002"/>
        <a:ext cx="1006893" cy="1006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7A73D-8D0B-4E57-ABF3-518405A76D04}" type="datetimeFigureOut">
              <a:rPr lang="en-IE" smtClean="0"/>
              <a:t>14/03/2025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D2654-B49D-4875-A03B-2B93728FB0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309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0D66C-7D38-0B03-E625-F7ACB72A3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D692E8-84E6-49CB-4343-98A0A4F3DE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E2E0C1-0714-EF29-E62A-3096319B36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>
                <a:latin typeface="Tw Cen MT" panose="020B0602020104020603" pitchFamily="34" charset="0"/>
              </a:rPr>
              <a:t>3,665 applications </a:t>
            </a:r>
            <a:r>
              <a:rPr lang="en-GB" sz="1200">
                <a:latin typeface="Tw Cen MT" panose="020B0602020104020603" pitchFamily="34" charset="0"/>
              </a:rPr>
              <a:t>for WAM placements and </a:t>
            </a:r>
            <a:r>
              <a:rPr lang="en-GB" sz="1200" b="1">
                <a:latin typeface="Tw Cen MT" panose="020B0602020104020603" pitchFamily="34" charset="0"/>
              </a:rPr>
              <a:t>460 needs assessments </a:t>
            </a:r>
            <a:r>
              <a:rPr lang="en-GB" sz="1200">
                <a:latin typeface="Tw Cen MT" panose="020B0602020104020603" pitchFamily="34" charset="0"/>
              </a:rPr>
              <a:t>carried out by AHEAD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>
              <a:latin typeface="Tw Cen MT" panose="020B06020201040206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sans"/>
              </a:rPr>
              <a:t>81% of WAM graduates secured employment as a direct result of their WAM placement.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sans"/>
              </a:rPr>
              <a:t>1 in 5 applicants required accommodations for a traditional interview.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sans"/>
              </a:rPr>
              <a:t>1 in 7 applicants required accommodations for a virtual interview.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sans"/>
              </a:rPr>
              <a:t>1 in 3 required accommodations for testing and screening recruitment processes.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sans"/>
              </a:rPr>
              <a:t>Two-thirds of workplace accommodations do not incur any cost to the employer and are in relation to work tasks.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sans"/>
              </a:rPr>
              <a:t>42% of graduates require time off to attend disability related medical appointments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sans"/>
              </a:rPr>
              <a:t>92% of WAM graduates gained confidence in their ability to work in a mainstream environment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sans"/>
              </a:rPr>
              <a:t>69% of WAM graduates were no longer in receipt of any disability or illness payments.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latin typeface="Tw Cen MT" panose="020B0602020104020603" pitchFamily="34" charset="0"/>
            </a:endParaRPr>
          </a:p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83543-D2D9-897A-D09F-9ACD4DF32D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EEA7C-0394-45D9-9D04-3E4A0C928781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51139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0355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063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537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4376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213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047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103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773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73192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52502"/>
            <a:ext cx="3932237" cy="351648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856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479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Google Shape;8;p1">
            <a:extLst>
              <a:ext uri="{FF2B5EF4-FFF2-40B4-BE49-F238E27FC236}">
                <a16:creationId xmlns:a16="http://schemas.microsoft.com/office/drawing/2014/main" id="{FA1B5EA7-73F0-4DFD-A1FB-E39447DAE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75283"/>
            <a:ext cx="12192000" cy="984353"/>
          </a:xfrm>
          <a:prstGeom prst="rect">
            <a:avLst/>
          </a:prstGeom>
          <a:solidFill>
            <a:srgbClr val="2C59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2;p1">
            <a:extLst>
              <a:ext uri="{FF2B5EF4-FFF2-40B4-BE49-F238E27FC236}">
                <a16:creationId xmlns:a16="http://schemas.microsoft.com/office/drawing/2014/main" id="{893615C0-78BB-4DD2-B773-9387F5E7E28C}"/>
              </a:ext>
            </a:extLst>
          </p:cNvPr>
          <p:cNvSpPr txBox="1"/>
          <p:nvPr userDrawn="1"/>
        </p:nvSpPr>
        <p:spPr>
          <a:xfrm>
            <a:off x="7376411" y="6174341"/>
            <a:ext cx="2049010" cy="547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@aheadireland	</a:t>
            </a:r>
            <a:endParaRPr>
              <a:solidFill>
                <a:srgbClr val="FFFFFF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04E9DE-8FB4-4716-B657-06842ADD8753}"/>
              </a:ext>
            </a:extLst>
          </p:cNvPr>
          <p:cNvGrpSpPr/>
          <p:nvPr userDrawn="1"/>
        </p:nvGrpSpPr>
        <p:grpSpPr>
          <a:xfrm>
            <a:off x="4024817" y="5877959"/>
            <a:ext cx="984353" cy="984353"/>
            <a:chOff x="4100431" y="5877959"/>
            <a:chExt cx="984353" cy="984353"/>
          </a:xfrm>
        </p:grpSpPr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CC0561E3-5540-4E51-9BE6-DA83A1E62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100431" y="5877959"/>
              <a:ext cx="984353" cy="984353"/>
            </a:xfrm>
            <a:prstGeom prst="rtTriangle">
              <a:avLst/>
            </a:prstGeom>
            <a:solidFill>
              <a:srgbClr val="6C9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Google Shape;15;p1" descr="Facebook Logo">
              <a:extLst>
                <a:ext uri="{FF2B5EF4-FFF2-40B4-BE49-F238E27FC236}">
                  <a16:creationId xmlns:a16="http://schemas.microsoft.com/office/drawing/2014/main" id="{FFE7E155-AA03-4A09-A709-B36E7B6DB1BF}"/>
                </a:ext>
              </a:extLst>
            </p:cNvPr>
            <p:cNvPicPr preferRelativeResize="0"/>
            <p:nvPr userDrawn="1"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4278514" y="6210633"/>
              <a:ext cx="273037" cy="5233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Google Shape;12;p1">
            <a:extLst>
              <a:ext uri="{FF2B5EF4-FFF2-40B4-BE49-F238E27FC236}">
                <a16:creationId xmlns:a16="http://schemas.microsoft.com/office/drawing/2014/main" id="{F152B2B3-B5FE-4955-9650-212D456EE203}"/>
              </a:ext>
            </a:extLst>
          </p:cNvPr>
          <p:cNvSpPr txBox="1"/>
          <p:nvPr userDrawn="1"/>
        </p:nvSpPr>
        <p:spPr>
          <a:xfrm>
            <a:off x="4712990" y="6174341"/>
            <a:ext cx="1562581" cy="4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/AHEADireland		</a:t>
            </a:r>
            <a:endParaRPr>
              <a:solidFill>
                <a:srgbClr val="FFFFFF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" name="Google Shape;12;p1">
            <a:extLst>
              <a:ext uri="{FF2B5EF4-FFF2-40B4-BE49-F238E27FC236}">
                <a16:creationId xmlns:a16="http://schemas.microsoft.com/office/drawing/2014/main" id="{856EEC15-EDE7-4DDA-A68F-A30C86314B40}"/>
              </a:ext>
            </a:extLst>
          </p:cNvPr>
          <p:cNvSpPr txBox="1"/>
          <p:nvPr userDrawn="1"/>
        </p:nvSpPr>
        <p:spPr>
          <a:xfrm>
            <a:off x="10035304" y="6174341"/>
            <a:ext cx="2343807" cy="67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www.ahead.ie</a:t>
            </a:r>
            <a:r>
              <a:rPr lang="en">
                <a:solidFill>
                  <a:srgbClr val="FFFFFF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	</a:t>
            </a:r>
            <a:endParaRPr>
              <a:solidFill>
                <a:srgbClr val="FFFFFF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2" name="Picture 11" descr="AHEAD logo in white">
            <a:extLst>
              <a:ext uri="{FF2B5EF4-FFF2-40B4-BE49-F238E27FC236}">
                <a16:creationId xmlns:a16="http://schemas.microsoft.com/office/drawing/2014/main" id="{977DCE68-5165-438E-88D4-6CB50402F2B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1" y="6167491"/>
            <a:ext cx="3243397" cy="39993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6D84C67-A603-4BD8-85C0-18A7CFD60885}"/>
              </a:ext>
            </a:extLst>
          </p:cNvPr>
          <p:cNvGrpSpPr/>
          <p:nvPr userDrawn="1"/>
        </p:nvGrpSpPr>
        <p:grpSpPr>
          <a:xfrm>
            <a:off x="6593302" y="5882131"/>
            <a:ext cx="984353" cy="984353"/>
            <a:chOff x="6276684" y="5882131"/>
            <a:chExt cx="984353" cy="984353"/>
          </a:xfrm>
        </p:grpSpPr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A8A71979-04A3-47C0-8DD5-ABB3AB487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276684" y="5882131"/>
              <a:ext cx="984353" cy="984353"/>
            </a:xfrm>
            <a:prstGeom prst="rtTriangle">
              <a:avLst/>
            </a:prstGeom>
            <a:solidFill>
              <a:srgbClr val="6C9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Google Shape;14;p1" descr="Twitter Logo">
              <a:extLst>
                <a:ext uri="{FF2B5EF4-FFF2-40B4-BE49-F238E27FC236}">
                  <a16:creationId xmlns:a16="http://schemas.microsoft.com/office/drawing/2014/main" id="{EC201EB0-A09D-4432-9B2A-E41449CCF4AC}"/>
                </a:ext>
              </a:extLst>
            </p:cNvPr>
            <p:cNvPicPr preferRelativeResize="0"/>
            <p:nvPr userDrawn="1"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6463795" y="6248021"/>
              <a:ext cx="551457" cy="4485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A77F8CA-10FF-4148-A711-87B12C77278E}"/>
              </a:ext>
            </a:extLst>
          </p:cNvPr>
          <p:cNvGrpSpPr/>
          <p:nvPr userDrawn="1"/>
        </p:nvGrpSpPr>
        <p:grpSpPr>
          <a:xfrm>
            <a:off x="9458125" y="5881212"/>
            <a:ext cx="984353" cy="984353"/>
            <a:chOff x="8966296" y="5881212"/>
            <a:chExt cx="984353" cy="984353"/>
          </a:xfrm>
        </p:grpSpPr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335110E8-8E9B-4559-A061-13D62B1A4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966296" y="5881212"/>
              <a:ext cx="984353" cy="984353"/>
            </a:xfrm>
            <a:prstGeom prst="rtTriangle">
              <a:avLst/>
            </a:prstGeom>
            <a:solidFill>
              <a:srgbClr val="6C9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Google Shape;13;p1" descr="Website logo">
              <a:extLst>
                <a:ext uri="{FF2B5EF4-FFF2-40B4-BE49-F238E27FC236}">
                  <a16:creationId xmlns:a16="http://schemas.microsoft.com/office/drawing/2014/main" id="{758BB0C0-5177-44EB-B0CE-2212C01CEB08}"/>
                </a:ext>
              </a:extLst>
            </p:cNvPr>
            <p:cNvPicPr preferRelativeResize="0"/>
            <p:nvPr userDrawn="1"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9152681" y="6146034"/>
              <a:ext cx="415636" cy="48280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custDataLst>
      <p:tags r:id="rId13"/>
    </p:custDataLst>
    <p:extLst>
      <p:ext uri="{BB962C8B-B14F-4D97-AF65-F5344CB8AC3E}">
        <p14:creationId xmlns:p14="http://schemas.microsoft.com/office/powerpoint/2010/main" val="227155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head.ie/blogpost-1116" TargetMode="External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12" Type="http://schemas.openxmlformats.org/officeDocument/2006/relationships/hyperlink" Target="https://www.ahead.ie/getaheadblog" TargetMode="External"/><Relationship Id="rId2" Type="http://schemas.openxmlformats.org/officeDocument/2006/relationships/hyperlink" Target="https://www.ahead.ie/blog-remotework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ahead.ie/BlogTessaLyons" TargetMode="External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0" Type="http://schemas.openxmlformats.org/officeDocument/2006/relationships/hyperlink" Target="https://www.ahead.ie/blog" TargetMode="External"/><Relationship Id="rId4" Type="http://schemas.openxmlformats.org/officeDocument/2006/relationships/hyperlink" Target="https://www.ahead.ie/blog-selfadvocating" TargetMode="External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hyperlink" Target="https://www.ahead.ie/education-legislation" TargetMode="External"/><Relationship Id="rId7" Type="http://schemas.openxmlformats.org/officeDocument/2006/relationships/hyperlink" Target="https://www.ahead.ie/resources" TargetMode="External"/><Relationship Id="rId2" Type="http://schemas.openxmlformats.org/officeDocument/2006/relationships/hyperlink" Target="https://www.ahead.ie/disclosure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hyperlink" Target="https://www.ahead.ie/jobgrants" TargetMode="External"/><Relationship Id="rId10" Type="http://schemas.openxmlformats.org/officeDocument/2006/relationships/hyperlink" Target="https://ahead.ie/jobsearch" TargetMode="External"/><Relationship Id="rId4" Type="http://schemas.openxmlformats.org/officeDocument/2006/relationships/hyperlink" Target="https://www.ahead.ie/employer-accommodations" TargetMode="External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head.ie/publications-for-students-parents?id=102&amp;qstring=" TargetMode="External"/><Relationship Id="rId3" Type="http://schemas.openxmlformats.org/officeDocument/2006/relationships/image" Target="../media/image46.png"/><Relationship Id="rId7" Type="http://schemas.openxmlformats.org/officeDocument/2006/relationships/hyperlink" Target="https://www.ahead.ie/publications-for-students-parents?id=100&amp;qstring=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ahead.ie/publications-for-students-parents?id=87&amp;qstring=" TargetMode="External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hyperlink" Target="https://www.ahead.ie/userfiles/files/GetAHEAD/Workplace%20Wellness%20Guide%20supplied_digital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ead.ie/wamworks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ahead-ireland-/?viewAsMember=true" TargetMode="External"/><Relationship Id="rId3" Type="http://schemas.openxmlformats.org/officeDocument/2006/relationships/hyperlink" Target="mailto:WAM@ahead.ie" TargetMode="External"/><Relationship Id="rId7" Type="http://schemas.openxmlformats.org/officeDocument/2006/relationships/hyperlink" Target="https://x.com/aheadireland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6" Type="http://schemas.openxmlformats.org/officeDocument/2006/relationships/hyperlink" Target="https://www.instagram.com/aheadireland/" TargetMode="External"/><Relationship Id="rId5" Type="http://schemas.openxmlformats.org/officeDocument/2006/relationships/hyperlink" Target="http://www.ahead.ie/" TargetMode="External"/><Relationship Id="rId10" Type="http://schemas.openxmlformats.org/officeDocument/2006/relationships/image" Target="../media/image56.png"/><Relationship Id="rId4" Type="http://schemas.openxmlformats.org/officeDocument/2006/relationships/hyperlink" Target="mailto:banba.fitzgerald@ahead.ie" TargetMode="External"/><Relationship Id="rId9" Type="http://schemas.openxmlformats.org/officeDocument/2006/relationships/hyperlink" Target="https://www.facebook.com/AHEADIreland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FrCE0ui39M?feature=oembed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ahead.ie/wam-stats-2023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ahead.ie/getahead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ahead.ie/thinktwiceworkshops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211" y="583408"/>
            <a:ext cx="7100349" cy="3184303"/>
          </a:xfrm>
        </p:spPr>
        <p:txBody>
          <a:bodyPr anchor="t">
            <a:normAutofit fontScale="90000"/>
          </a:bodyPr>
          <a:lstStyle/>
          <a:p>
            <a:pPr algn="r"/>
            <a:br>
              <a:rPr lang="en-IE" sz="4800" dirty="0"/>
            </a:br>
            <a:r>
              <a:rPr lang="en-GB" dirty="0"/>
              <a:t>Empowering Employment</a:t>
            </a:r>
            <a:br>
              <a:rPr lang="en-GB" dirty="0"/>
            </a:br>
            <a:r>
              <a:rPr lang="en-GB" sz="3100" dirty="0"/>
              <a:t>An overview of AHEAD’s WAM Programme and </a:t>
            </a:r>
            <a:r>
              <a:rPr lang="en-GB" sz="3100" dirty="0" err="1"/>
              <a:t>GetAHEAD</a:t>
            </a:r>
            <a:r>
              <a:rPr lang="en-GB" sz="3100" dirty="0"/>
              <a:t> initiative</a:t>
            </a:r>
            <a:br>
              <a:rPr lang="en-IE" sz="4000" dirty="0"/>
            </a:br>
            <a:br>
              <a:rPr lang="en-IE" sz="4000" dirty="0"/>
            </a:br>
            <a:r>
              <a:rPr lang="en-IE" sz="2800" dirty="0"/>
              <a:t>AHEAD Conference | 20</a:t>
            </a:r>
            <a:r>
              <a:rPr lang="en-IE" sz="2800" baseline="30000" dirty="0"/>
              <a:t>th</a:t>
            </a:r>
            <a:r>
              <a:rPr lang="en-IE" sz="2800" dirty="0"/>
              <a:t> March 2025</a:t>
            </a:r>
            <a:endParaRPr lang="en-IE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354" y="4269847"/>
            <a:ext cx="6592206" cy="1187583"/>
          </a:xfrm>
        </p:spPr>
        <p:txBody>
          <a:bodyPr>
            <a:normAutofit/>
          </a:bodyPr>
          <a:lstStyle/>
          <a:p>
            <a:pPr algn="r"/>
            <a:r>
              <a:rPr lang="en-IE" sz="2000" b="1"/>
              <a:t>Philip Carroll </a:t>
            </a:r>
            <a:r>
              <a:rPr lang="en-IE" sz="2000"/>
              <a:t>| Senior WAM Project Officer</a:t>
            </a:r>
          </a:p>
          <a:p>
            <a:pPr algn="r"/>
            <a:r>
              <a:rPr lang="en-IE" sz="2000" b="1"/>
              <a:t>Banba Fitzgerald </a:t>
            </a:r>
            <a:r>
              <a:rPr lang="en-IE" sz="2000"/>
              <a:t>| </a:t>
            </a:r>
            <a:r>
              <a:rPr lang="en-IE" sz="2000" err="1"/>
              <a:t>GetAHEAD</a:t>
            </a:r>
            <a:r>
              <a:rPr lang="en-IE" sz="2000"/>
              <a:t> Officer</a:t>
            </a:r>
          </a:p>
        </p:txBody>
      </p:sp>
      <p:pic>
        <p:nvPicPr>
          <p:cNvPr id="5" name="Picture 4" descr="Diverse group of learners">
            <a:extLst>
              <a:ext uri="{FF2B5EF4-FFF2-40B4-BE49-F238E27FC236}">
                <a16:creationId xmlns:a16="http://schemas.microsoft.com/office/drawing/2014/main" id="{CE09BBF5-3636-4DDA-B390-9B7842EAC46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611" y="937912"/>
            <a:ext cx="3493036" cy="2046965"/>
          </a:xfrm>
          <a:prstGeom prst="rect">
            <a:avLst/>
          </a:prstGeom>
        </p:spPr>
      </p:pic>
      <p:pic>
        <p:nvPicPr>
          <p:cNvPr id="6" name="Picture 5" descr="AHEAD Logo - creating inclusive environments in education and employment for people with disabilities">
            <a:extLst>
              <a:ext uri="{FF2B5EF4-FFF2-40B4-BE49-F238E27FC236}">
                <a16:creationId xmlns:a16="http://schemas.microsoft.com/office/drawing/2014/main" id="{9787BD56-CE76-4C3F-99BB-6453E0EBB8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612" y="3749299"/>
            <a:ext cx="3564164" cy="96634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239CC0-D4C8-4657-8E07-72612A1BA0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391596" y="746502"/>
            <a:ext cx="0" cy="44767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58079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263FA-715F-D796-A33C-DFE69DA238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0001" y="-1325563"/>
            <a:ext cx="10515600" cy="1325563"/>
          </a:xfrm>
        </p:spPr>
        <p:txBody>
          <a:bodyPr/>
          <a:lstStyle/>
          <a:p>
            <a:r>
              <a:rPr lang="en-IE" dirty="0"/>
              <a:t>Building the Future Event</a:t>
            </a:r>
          </a:p>
        </p:txBody>
      </p:sp>
      <p:pic>
        <p:nvPicPr>
          <p:cNvPr id="5" name="Picture 4" descr="A collage of people attending the Building The Future event.">
            <a:extLst>
              <a:ext uri="{FF2B5EF4-FFF2-40B4-BE49-F238E27FC236}">
                <a16:creationId xmlns:a16="http://schemas.microsoft.com/office/drawing/2014/main" id="{4A526E24-EBA4-61B7-35AD-E374D3BACB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44" y="180109"/>
            <a:ext cx="3983294" cy="26555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D0927D-4C97-3856-9F41-61A9B6E00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295" y="2835639"/>
            <a:ext cx="4210667" cy="28071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3F8353-71C1-1600-B46D-CBF9CFE64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477" y="180109"/>
            <a:ext cx="4020157" cy="26555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60A143-0530-986F-FBE9-1DE0D3DA2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663" y="180109"/>
            <a:ext cx="3983294" cy="26555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DFAE4A-E09F-4585-3F20-63494F82F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756" y="2835639"/>
            <a:ext cx="4210667" cy="28071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8D90A7-69AA-77BC-1C32-52A09D541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" r="2490"/>
          <a:stretch/>
        </p:blipFill>
        <p:spPr>
          <a:xfrm>
            <a:off x="381043" y="2835639"/>
            <a:ext cx="3744873" cy="28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21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err="1"/>
              <a:t>GetAHEAD</a:t>
            </a:r>
            <a:r>
              <a:rPr lang="en-IE"/>
              <a:t> Blogs – Tips &amp; personal stories</a:t>
            </a:r>
          </a:p>
        </p:txBody>
      </p:sp>
      <p:pic>
        <p:nvPicPr>
          <p:cNvPr id="17" name="Picture 16">
            <a:hlinkClick r:id="rId2"/>
            <a:extLst>
              <a:ext uri="{FF2B5EF4-FFF2-40B4-BE49-F238E27FC236}">
                <a16:creationId xmlns:a16="http://schemas.microsoft.com/office/drawing/2014/main" id="{9C737D2C-D220-1CD8-72A1-5C82462F0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737" y="1525408"/>
            <a:ext cx="2709863" cy="17765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Picture 18">
            <a:hlinkClick r:id="rId4"/>
            <a:extLst>
              <a:ext uri="{FF2B5EF4-FFF2-40B4-BE49-F238E27FC236}">
                <a16:creationId xmlns:a16="http://schemas.microsoft.com/office/drawing/2014/main" id="{CACFAA69-0ECF-4B1E-64EC-D43FC2E88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8736" y="3459128"/>
            <a:ext cx="2709863" cy="1644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1" name="Picture 20">
            <a:hlinkClick r:id="rId6"/>
            <a:extLst>
              <a:ext uri="{FF2B5EF4-FFF2-40B4-BE49-F238E27FC236}">
                <a16:creationId xmlns:a16="http://schemas.microsoft.com/office/drawing/2014/main" id="{DB314B0F-C85D-1FFA-F3EE-A3104AC57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7211" y="1525408"/>
            <a:ext cx="2709863" cy="16450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3" name="Picture 22">
            <a:hlinkClick r:id="rId8"/>
            <a:extLst>
              <a:ext uri="{FF2B5EF4-FFF2-40B4-BE49-F238E27FC236}">
                <a16:creationId xmlns:a16="http://schemas.microsoft.com/office/drawing/2014/main" id="{6B6E0322-3DB1-748D-1749-2B51B0B9E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7210" y="3459128"/>
            <a:ext cx="2709863" cy="15855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CBC39BA-AECD-AF4C-759D-48BC21A22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1525408"/>
            <a:ext cx="5157787" cy="3684588"/>
          </a:xfrm>
        </p:spPr>
        <p:txBody>
          <a:bodyPr/>
          <a:lstStyle/>
          <a:p>
            <a:pPr>
              <a:defRPr/>
            </a:pPr>
            <a:r>
              <a:rPr lang="en-GB">
                <a:solidFill>
                  <a:schemeClr val="accent5">
                    <a:lumMod val="25000"/>
                  </a:schemeClr>
                </a:solidFill>
              </a:rPr>
              <a:t>Lived experience </a:t>
            </a:r>
          </a:p>
          <a:p>
            <a:pPr>
              <a:defRPr/>
            </a:pPr>
            <a:r>
              <a:rPr lang="en-GB">
                <a:solidFill>
                  <a:schemeClr val="accent5">
                    <a:lumMod val="25000"/>
                  </a:schemeClr>
                </a:solidFill>
              </a:rPr>
              <a:t>Tips &amp; tricks </a:t>
            </a:r>
          </a:p>
          <a:p>
            <a:pPr>
              <a:defRPr/>
            </a:pPr>
            <a:r>
              <a:rPr lang="en-GB">
                <a:solidFill>
                  <a:schemeClr val="accent5">
                    <a:lumMod val="25000"/>
                  </a:schemeClr>
                </a:solidFill>
              </a:rPr>
              <a:t>Event insights</a:t>
            </a:r>
          </a:p>
          <a:p>
            <a:pPr>
              <a:defRPr/>
            </a:pPr>
            <a:r>
              <a:rPr lang="en-GB">
                <a:solidFill>
                  <a:schemeClr val="accent5">
                    <a:lumMod val="25000"/>
                  </a:schemeClr>
                </a:solidFill>
                <a:hlinkClick r:id="rId10"/>
              </a:rPr>
              <a:t>Explore the </a:t>
            </a:r>
            <a:r>
              <a:rPr lang="en-GB" err="1">
                <a:solidFill>
                  <a:schemeClr val="accent5">
                    <a:lumMod val="25000"/>
                  </a:schemeClr>
                </a:solidFill>
                <a:hlinkClick r:id="rId10"/>
              </a:rPr>
              <a:t>GetAHEAD</a:t>
            </a:r>
            <a:r>
              <a:rPr lang="en-GB">
                <a:solidFill>
                  <a:schemeClr val="accent5">
                    <a:lumMod val="25000"/>
                  </a:schemeClr>
                </a:solidFill>
                <a:hlinkClick r:id="rId10"/>
              </a:rPr>
              <a:t> Blogs here! </a:t>
            </a:r>
            <a:endParaRPr lang="en-GB">
              <a:solidFill>
                <a:schemeClr val="accent5">
                  <a:lumMod val="25000"/>
                </a:schemeClr>
              </a:solidFill>
            </a:endParaRPr>
          </a:p>
          <a:p>
            <a:pPr>
              <a:defRPr/>
            </a:pPr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D7D8BB-DC29-507E-3692-033CED736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91"/>
          <a:stretch/>
        </p:blipFill>
        <p:spPr>
          <a:xfrm>
            <a:off x="1956619" y="3736735"/>
            <a:ext cx="3574106" cy="19796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6939C5-D530-FA93-9065-1D83DB20042C}"/>
              </a:ext>
            </a:extLst>
          </p:cNvPr>
          <p:cNvSpPr txBox="1">
            <a:spLocks/>
          </p:cNvSpPr>
          <p:nvPr/>
        </p:nvSpPr>
        <p:spPr>
          <a:xfrm>
            <a:off x="7538676" y="5260691"/>
            <a:ext cx="5526929" cy="969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>
                <a:solidFill>
                  <a:schemeClr val="accent5">
                    <a:lumMod val="25000"/>
                  </a:schemeClr>
                </a:solidFill>
                <a:hlinkClick r:id="rId12"/>
              </a:rPr>
              <a:t>Submit your own story here</a:t>
            </a:r>
            <a:endParaRPr lang="en-GB">
              <a:solidFill>
                <a:schemeClr val="accent5">
                  <a:lumMod val="25000"/>
                </a:schemeClr>
              </a:solidFill>
            </a:endParaRPr>
          </a:p>
          <a:p>
            <a:pPr>
              <a:defRPr/>
            </a:pP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03052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GetAHEAD Resources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CBC39BA-AECD-AF4C-759D-48BC21A22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42926"/>
            <a:ext cx="5157787" cy="36845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500">
                <a:hlinkClick r:id="rId2"/>
              </a:rPr>
              <a:t>Disclosure</a:t>
            </a:r>
            <a:endParaRPr lang="en-GB" sz="3500"/>
          </a:p>
          <a:p>
            <a:pPr>
              <a:defRPr/>
            </a:pPr>
            <a:r>
              <a:rPr lang="en-GB" sz="3500">
                <a:hlinkClick r:id="rId3"/>
              </a:rPr>
              <a:t>Legislation</a:t>
            </a:r>
            <a:endParaRPr lang="en-GB" sz="3500"/>
          </a:p>
          <a:p>
            <a:pPr>
              <a:defRPr/>
            </a:pPr>
            <a:r>
              <a:rPr lang="en-GB" sz="3500">
                <a:hlinkClick r:id="rId4"/>
              </a:rPr>
              <a:t>Accommodations at work </a:t>
            </a:r>
            <a:endParaRPr lang="en-GB" sz="3500"/>
          </a:p>
          <a:p>
            <a:pPr>
              <a:defRPr/>
            </a:pPr>
            <a:r>
              <a:rPr lang="en-GB" sz="3500">
                <a:hlinkClick r:id="rId5"/>
              </a:rPr>
              <a:t>Grants available</a:t>
            </a:r>
            <a:endParaRPr lang="en-GB" sz="3500"/>
          </a:p>
          <a:p>
            <a:pPr>
              <a:defRPr/>
            </a:pPr>
            <a:endParaRPr lang="en-GB" sz="35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39BE0B-8ABC-B493-9621-A7A2BA794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69"/>
          <a:stretch/>
        </p:blipFill>
        <p:spPr>
          <a:xfrm>
            <a:off x="7153273" y="1332537"/>
            <a:ext cx="4390679" cy="27160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F22639-8AF1-FA03-184C-7AE67E9A8B48}"/>
              </a:ext>
            </a:extLst>
          </p:cNvPr>
          <p:cNvSpPr txBox="1"/>
          <p:nvPr/>
        </p:nvSpPr>
        <p:spPr>
          <a:xfrm>
            <a:off x="7345015" y="4048606"/>
            <a:ext cx="400719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500">
                <a:latin typeface="Tw Cen MT" panose="020B0602020104020603" pitchFamily="34" charset="0"/>
                <a:hlinkClick r:id="rId7"/>
              </a:rPr>
              <a:t>Resources – AHEAD</a:t>
            </a:r>
            <a:r>
              <a:rPr lang="en-GB" sz="3500">
                <a:latin typeface="Tw Cen MT" panose="020B0602020104020603" pitchFamily="34" charset="0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0B0155-DCC3-9D12-0133-788B80E02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6617" y="1561271"/>
            <a:ext cx="1909762" cy="963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F7040C-1D72-50A0-2D08-AD5D7F8E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3109" y="829350"/>
            <a:ext cx="2260500" cy="1134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1AAD42-EAF7-036A-B33C-43D73E71250D}"/>
              </a:ext>
            </a:extLst>
          </p:cNvPr>
          <p:cNvSpPr txBox="1"/>
          <p:nvPr/>
        </p:nvSpPr>
        <p:spPr>
          <a:xfrm>
            <a:off x="7345015" y="4665787"/>
            <a:ext cx="400719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500">
                <a:latin typeface="Tw Cen MT" panose="020B0602020104020603" pitchFamily="34" charset="0"/>
                <a:hlinkClick r:id="rId10"/>
              </a:rPr>
              <a:t>Job Search – AHEAD </a:t>
            </a:r>
            <a:endParaRPr lang="en-GB" sz="350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41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CA0F2-EFE3-A3FE-8415-6252E3956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425"/>
            <a:ext cx="10515600" cy="1325563"/>
          </a:xfrm>
        </p:spPr>
        <p:txBody>
          <a:bodyPr/>
          <a:lstStyle/>
          <a:p>
            <a:r>
              <a:rPr lang="en-IE"/>
              <a:t>Publications</a:t>
            </a:r>
          </a:p>
        </p:txBody>
      </p:sp>
      <p:pic>
        <p:nvPicPr>
          <p:cNvPr id="8" name="Content Placeholde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94435" y="1520007"/>
            <a:ext cx="2544259" cy="3619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7A9976-44D7-3F6B-64E6-580E3DFA1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58" y="1520007"/>
            <a:ext cx="2478792" cy="3619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D4E377-910D-1D27-FD0E-62B10670C2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936" y="1488820"/>
            <a:ext cx="2544259" cy="3619300"/>
          </a:xfrm>
          <a:prstGeom prst="rect">
            <a:avLst/>
          </a:prstGeom>
        </p:spPr>
      </p:pic>
      <p:pic>
        <p:nvPicPr>
          <p:cNvPr id="7" name="Picture 6" descr="Image of Workplace Wellness Guide with the AHEAD logo and a cartoon of a lady meditating on a chair at her desk. ">
            <a:extLst>
              <a:ext uri="{FF2B5EF4-FFF2-40B4-BE49-F238E27FC236}">
                <a16:creationId xmlns:a16="http://schemas.microsoft.com/office/drawing/2014/main" id="{1C794041-F0A3-6DF1-8799-FFE3822FA6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4974" y="1488821"/>
            <a:ext cx="2555035" cy="3619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E63C12-B7CE-1C3F-D37E-0E0E3762CE91}"/>
              </a:ext>
            </a:extLst>
          </p:cNvPr>
          <p:cNvSpPr txBox="1"/>
          <p:nvPr/>
        </p:nvSpPr>
        <p:spPr>
          <a:xfrm>
            <a:off x="3551741" y="5246889"/>
            <a:ext cx="25442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E">
                <a:latin typeface="+mj-lt"/>
                <a:hlinkClick r:id="rId6"/>
              </a:rPr>
              <a:t>Going to College Guide</a:t>
            </a:r>
            <a:endParaRPr lang="en-IE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DB8DD2-EF27-AF22-F4C4-ADE641F191CC}"/>
              </a:ext>
            </a:extLst>
          </p:cNvPr>
          <p:cNvSpPr txBox="1"/>
          <p:nvPr/>
        </p:nvSpPr>
        <p:spPr>
          <a:xfrm>
            <a:off x="319236" y="5246889"/>
            <a:ext cx="32438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E">
                <a:latin typeface="+mj-lt"/>
                <a:hlinkClick r:id="rId7"/>
              </a:rPr>
              <a:t>Maximising Your Job Application</a:t>
            </a:r>
            <a:endParaRPr lang="en-IE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A6863F-6EE7-012F-119F-92034C3A955C}"/>
              </a:ext>
            </a:extLst>
          </p:cNvPr>
          <p:cNvSpPr txBox="1"/>
          <p:nvPr/>
        </p:nvSpPr>
        <p:spPr>
          <a:xfrm>
            <a:off x="6795148" y="5249119"/>
            <a:ext cx="23035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>
                <a:latin typeface="+mj-lt"/>
                <a:hlinkClick r:id="rId8"/>
              </a:rPr>
              <a:t>Disclosure Guide</a:t>
            </a:r>
            <a:endParaRPr lang="en-IE" sz="180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26A112-D2F8-89EC-763F-FC98B8545B01}"/>
              </a:ext>
            </a:extLst>
          </p:cNvPr>
          <p:cNvSpPr txBox="1"/>
          <p:nvPr/>
        </p:nvSpPr>
        <p:spPr>
          <a:xfrm>
            <a:off x="9097296" y="5246889"/>
            <a:ext cx="28954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latin typeface="+mj-lt"/>
                <a:hlinkClick r:id="rId9"/>
              </a:rPr>
              <a:t>Workplace Wellness Guide</a:t>
            </a:r>
            <a:endParaRPr lang="en-GB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7742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3F592-FAC5-39EB-D4C5-87C9F7142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8EEC1-53EC-BB73-F1E0-62FFD2405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425"/>
            <a:ext cx="10515600" cy="1325563"/>
          </a:xfrm>
        </p:spPr>
        <p:txBody>
          <a:bodyPr/>
          <a:lstStyle/>
          <a:p>
            <a:r>
              <a:rPr lang="en-IE"/>
              <a:t>Disclosure Guide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97F6E9-582E-7D8D-1ACE-7F7083B86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559" y="700281"/>
            <a:ext cx="3109790" cy="442378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241816-C117-AB02-F5C7-C1961D784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409809"/>
            <a:ext cx="6657753" cy="4351338"/>
          </a:xfrm>
        </p:spPr>
        <p:txBody>
          <a:bodyPr/>
          <a:lstStyle/>
          <a:p>
            <a:r>
              <a:rPr lang="en-IE"/>
              <a:t>Disclosure is one of the most complex aspects of having a disability </a:t>
            </a:r>
          </a:p>
          <a:p>
            <a:r>
              <a:rPr lang="en-IE"/>
              <a:t>The decision can be made by weighing up the benefits against potential discrimination, labelling etc</a:t>
            </a:r>
          </a:p>
          <a:p>
            <a:r>
              <a:rPr lang="en-IE" b="1"/>
              <a:t>Aim of guide: </a:t>
            </a:r>
            <a:r>
              <a:rPr lang="en-IE"/>
              <a:t>To inform students and graduates with disabilities of their rights and to give them the tools to decide whether or not to disclose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882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2575E-409A-D332-7F77-F60087E53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Action Plan for Disclosing</a:t>
            </a:r>
          </a:p>
        </p:txBody>
      </p:sp>
      <p:graphicFrame>
        <p:nvGraphicFramePr>
          <p:cNvPr id="4" name="Content Placeholder 3" descr="Why, what, when, who, how">
            <a:extLst>
              <a:ext uri="{FF2B5EF4-FFF2-40B4-BE49-F238E27FC236}">
                <a16:creationId xmlns:a16="http://schemas.microsoft.com/office/drawing/2014/main" id="{47B74085-B857-8E10-915F-8DD31D92AB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712671"/>
              </p:ext>
            </p:extLst>
          </p:nvPr>
        </p:nvGraphicFramePr>
        <p:xfrm>
          <a:off x="-243738" y="1963779"/>
          <a:ext cx="8199215" cy="2930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Front cover of How to tell employers about your disability - a guide to disclosure. ">
            <a:extLst>
              <a:ext uri="{FF2B5EF4-FFF2-40B4-BE49-F238E27FC236}">
                <a16:creationId xmlns:a16="http://schemas.microsoft.com/office/drawing/2014/main" id="{FE7D07AB-7103-BF64-A463-84437ADE42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7456" y="169157"/>
            <a:ext cx="3896484" cy="554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99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25CFE-8646-5A5E-B2E5-889B6A1E0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837"/>
            <a:ext cx="10515600" cy="1325563"/>
          </a:xfrm>
        </p:spPr>
        <p:txBody>
          <a:bodyPr/>
          <a:lstStyle/>
          <a:p>
            <a:r>
              <a:rPr lang="en-GB"/>
              <a:t>Workplace Wellness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6D807-D706-354B-F0FB-3F3EC5324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6685722" cy="4351338"/>
          </a:xfrm>
        </p:spPr>
        <p:txBody>
          <a:bodyPr/>
          <a:lstStyle/>
          <a:p>
            <a:r>
              <a:rPr lang="en-GB"/>
              <a:t>Identified a need for a guide to support the wellbeing of students and graduates with disabilities in the workplace</a:t>
            </a:r>
          </a:p>
          <a:p>
            <a:r>
              <a:rPr lang="en-GB" b="1"/>
              <a:t>Aim: </a:t>
            </a:r>
            <a:r>
              <a:rPr lang="en-GB"/>
              <a:t>to give an overview of workplace wellness &amp; provide practical, actionable guidance for managing wellbeing in the workplace </a:t>
            </a:r>
          </a:p>
        </p:txBody>
      </p:sp>
      <p:pic>
        <p:nvPicPr>
          <p:cNvPr id="7" name="Picture 6" descr="Image of Workplace Wellness Guide with the AHEAD logo and a cartoon of a lady meditating on a chair at her desk. ">
            <a:extLst>
              <a:ext uri="{FF2B5EF4-FFF2-40B4-BE49-F238E27FC236}">
                <a16:creationId xmlns:a16="http://schemas.microsoft.com/office/drawing/2014/main" id="{87EA9287-E003-4F5E-97EF-7D115FFCF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998" y="365125"/>
            <a:ext cx="3575802" cy="506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67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06EB5-2132-458B-6C52-19A319D86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5E7DE-650C-23DF-4301-E52148F71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846" y="-1325563"/>
            <a:ext cx="10515600" cy="1325563"/>
          </a:xfrm>
        </p:spPr>
        <p:txBody>
          <a:bodyPr/>
          <a:lstStyle/>
          <a:p>
            <a:r>
              <a:rPr lang="en-IE" dirty="0"/>
              <a:t>Workplace Wellness</a:t>
            </a:r>
          </a:p>
        </p:txBody>
      </p:sp>
      <p:pic>
        <p:nvPicPr>
          <p:cNvPr id="8" name="Picture 7" descr="Image of the Key Components of Workplace Wellness page in the booklet including a cartoon image of a man sitting at a desk on his laptop. There is a bubble coming out of his laptop with some graphics including a light bulb, alarm clock, phone, and cogs. ">
            <a:extLst>
              <a:ext uri="{FF2B5EF4-FFF2-40B4-BE49-F238E27FC236}">
                <a16:creationId xmlns:a16="http://schemas.microsoft.com/office/drawing/2014/main" id="{9A3460A7-5962-E7A7-D033-61A6F14DB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10" y="375756"/>
            <a:ext cx="3602502" cy="5122202"/>
          </a:xfrm>
          <a:prstGeom prst="rect">
            <a:avLst/>
          </a:prstGeom>
        </p:spPr>
      </p:pic>
      <p:pic>
        <p:nvPicPr>
          <p:cNvPr id="4" name="Picture 3" descr="Image of the 'Practical Tools and Resources for wellbeing' section in the booklet. ">
            <a:extLst>
              <a:ext uri="{FF2B5EF4-FFF2-40B4-BE49-F238E27FC236}">
                <a16:creationId xmlns:a16="http://schemas.microsoft.com/office/drawing/2014/main" id="{F49879B2-8F4A-F1CD-3414-1065F2644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678" y="365125"/>
            <a:ext cx="3602502" cy="5128925"/>
          </a:xfrm>
          <a:prstGeom prst="rect">
            <a:avLst/>
          </a:prstGeom>
        </p:spPr>
      </p:pic>
      <p:pic>
        <p:nvPicPr>
          <p:cNvPr id="7" name="Picture 6" descr="Image of the 'Useful Links and Resources' section in the booklet. ">
            <a:extLst>
              <a:ext uri="{FF2B5EF4-FFF2-40B4-BE49-F238E27FC236}">
                <a16:creationId xmlns:a16="http://schemas.microsoft.com/office/drawing/2014/main" id="{0E13E9CC-4882-CB3C-FB70-EFD182AA7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3860" y="360868"/>
            <a:ext cx="3542173" cy="509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48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762" y="118757"/>
            <a:ext cx="10515600" cy="1325563"/>
          </a:xfrm>
        </p:spPr>
        <p:txBody>
          <a:bodyPr/>
          <a:lstStyle/>
          <a:p>
            <a:r>
              <a:rPr lang="en-IE">
                <a:latin typeface="Tw Cen MT"/>
              </a:rPr>
              <a:t>WAM Job Opportunities</a:t>
            </a:r>
          </a:p>
        </p:txBody>
      </p:sp>
      <p:sp>
        <p:nvSpPr>
          <p:cNvPr id="3" name="Conten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84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endParaRPr lang="en-IE" b="1">
              <a:highlight>
                <a:srgbClr val="FFFF00"/>
              </a:highlight>
            </a:endParaRPr>
          </a:p>
          <a:p>
            <a:pPr lvl="1"/>
            <a:endParaRPr lang="en-US"/>
          </a:p>
          <a:p>
            <a:pPr lvl="1"/>
            <a:endParaRPr lang="en-I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038760-C848-8E2D-9EF5-B6F10D5E3C7C}"/>
              </a:ext>
            </a:extLst>
          </p:cNvPr>
          <p:cNvSpPr txBox="1"/>
          <p:nvPr/>
        </p:nvSpPr>
        <p:spPr>
          <a:xfrm>
            <a:off x="452762" y="1503417"/>
            <a:ext cx="10042477" cy="17851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ea typeface="Calibri"/>
                <a:cs typeface="Calibri"/>
              </a:rPr>
              <a:t>Guidewire - Open now, closing 26th March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GB">
              <a:ea typeface="Calibri"/>
              <a:cs typeface="Calibri"/>
            </a:endParaRPr>
          </a:p>
          <a:p>
            <a:r>
              <a:rPr lang="en-GB">
                <a:ea typeface="Calibri"/>
                <a:cs typeface="Calibri"/>
              </a:rPr>
              <a:t>2 positions available for 6-month contracts. </a:t>
            </a:r>
            <a:br>
              <a:rPr lang="en-GB">
                <a:ea typeface="Calibri"/>
                <a:cs typeface="Calibri"/>
              </a:rPr>
            </a:br>
            <a:r>
              <a:rPr lang="en-GB">
                <a:ea typeface="Calibri"/>
                <a:cs typeface="Calibri"/>
              </a:rPr>
              <a:t>NFQ level 8 required in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ea typeface="Calibri"/>
                <a:cs typeface="Calibri"/>
              </a:rPr>
              <a:t>Computer Science/Engineering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ea typeface="Calibri"/>
                <a:cs typeface="Calibri"/>
              </a:rPr>
              <a:t>Software Engineering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B5F732-C588-3FCB-0C05-A09CD5E38B2C}"/>
              </a:ext>
            </a:extLst>
          </p:cNvPr>
          <p:cNvSpPr txBox="1"/>
          <p:nvPr/>
        </p:nvSpPr>
        <p:spPr>
          <a:xfrm>
            <a:off x="452761" y="3832321"/>
            <a:ext cx="1004247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cs typeface="Calibri"/>
              </a:rPr>
              <a:t>Bord Bia - Opening – 2nd April 2025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GB">
              <a:ea typeface="Calibri"/>
              <a:cs typeface="Calibri"/>
            </a:endParaRPr>
          </a:p>
          <a:p>
            <a:r>
              <a:rPr lang="en-GB">
                <a:ea typeface="Calibri"/>
                <a:cs typeface="Calibri"/>
              </a:rPr>
              <a:t>1 position available for a 9-month Contract</a:t>
            </a:r>
            <a:endParaRPr lang="en-GB"/>
          </a:p>
          <a:p>
            <a:r>
              <a:rPr lang="en-GB">
                <a:ea typeface="Calibri"/>
                <a:cs typeface="Calibri"/>
              </a:rPr>
              <a:t>NFQ Level 6 required in any discipline</a:t>
            </a:r>
          </a:p>
        </p:txBody>
      </p:sp>
      <p:pic>
        <p:nvPicPr>
          <p:cNvPr id="7" name="Picture 6" descr="Blue and white WAM banner showing the logo of employer Guidewire.">
            <a:extLst>
              <a:ext uri="{FF2B5EF4-FFF2-40B4-BE49-F238E27FC236}">
                <a16:creationId xmlns:a16="http://schemas.microsoft.com/office/drawing/2014/main" id="{F559F1ED-DAB4-1B1F-B87E-3E1EEB2D3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171" y="1519685"/>
            <a:ext cx="7346830" cy="1475118"/>
          </a:xfrm>
          <a:prstGeom prst="rect">
            <a:avLst/>
          </a:prstGeom>
        </p:spPr>
      </p:pic>
      <p:pic>
        <p:nvPicPr>
          <p:cNvPr id="6" name="Picture 5" descr="Green and white WAM banner showing the logo of employer Bord Bia.">
            <a:extLst>
              <a:ext uri="{FF2B5EF4-FFF2-40B4-BE49-F238E27FC236}">
                <a16:creationId xmlns:a16="http://schemas.microsoft.com/office/drawing/2014/main" id="{96ABBF12-D836-E732-8510-5FB0E92CD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170" y="3690668"/>
            <a:ext cx="7346831" cy="147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50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Register on our </a:t>
            </a:r>
            <a:r>
              <a:rPr lang="en-IE" err="1"/>
              <a:t>WAMWorks</a:t>
            </a:r>
            <a:r>
              <a:rPr lang="en-IE"/>
              <a:t> Database! </a:t>
            </a:r>
          </a:p>
        </p:txBody>
      </p:sp>
      <p:pic>
        <p:nvPicPr>
          <p:cNvPr id="4" name="Content Placeholder 3" descr="What is the #WAMworks database? A hub of job alerts and events for jobseekers with disabilities who have (or are working towards) a level 6 or higher degree.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49"/>
          <a:stretch/>
        </p:blipFill>
        <p:spPr>
          <a:xfrm>
            <a:off x="280314" y="1533097"/>
            <a:ext cx="5364347" cy="4117189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0" y="1533097"/>
            <a:ext cx="5622524" cy="4351338"/>
          </a:xfrm>
        </p:spPr>
        <p:txBody>
          <a:bodyPr>
            <a:normAutofit/>
          </a:bodyPr>
          <a:lstStyle/>
          <a:p>
            <a:r>
              <a:rPr lang="en-IE"/>
              <a:t>Students and graduates with disabilities should firstly register on our </a:t>
            </a:r>
            <a:r>
              <a:rPr lang="en-IE" err="1"/>
              <a:t>WAMWorks</a:t>
            </a:r>
            <a:r>
              <a:rPr lang="en-IE"/>
              <a:t> Database</a:t>
            </a:r>
          </a:p>
          <a:p>
            <a:endParaRPr lang="en-IE"/>
          </a:p>
          <a:p>
            <a:pPr marL="0" indent="0" algn="ctr">
              <a:buNone/>
            </a:pPr>
            <a:r>
              <a:rPr lang="en-IE">
                <a:hlinkClick r:id="rId3"/>
              </a:rPr>
              <a:t>www.ahead.ie/wamworks</a:t>
            </a:r>
            <a:r>
              <a:rPr lang="en-IE"/>
              <a:t> </a:t>
            </a:r>
            <a:br>
              <a:rPr lang="en-IE"/>
            </a:br>
            <a:endParaRPr lang="en-IE"/>
          </a:p>
          <a:p>
            <a:r>
              <a:rPr lang="en-IE" sz="2000"/>
              <a:t>Get notified and attend workshops and events on upskilling in the workplace</a:t>
            </a:r>
          </a:p>
          <a:p>
            <a:r>
              <a:rPr lang="en-IE" sz="2000"/>
              <a:t>Get notified and apply for paid graduate level jobs exclusively for people with disabilities</a:t>
            </a:r>
          </a:p>
          <a:p>
            <a:pPr lvl="1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24204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CB4E5-9F37-2443-5FE5-9F74295AB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4351338"/>
          </a:xfrm>
        </p:spPr>
        <p:txBody>
          <a:bodyPr/>
          <a:lstStyle/>
          <a:p>
            <a:pPr>
              <a:lnSpc>
                <a:spcPts val="2175"/>
              </a:lnSpc>
              <a:buNone/>
            </a:pPr>
            <a:endParaRPr lang="en-GB">
              <a:solidFill>
                <a:srgbClr val="000000"/>
              </a:solidFill>
              <a:effectLst/>
              <a:latin typeface="YAFdJjTk5UU 0"/>
            </a:endParaRPr>
          </a:p>
          <a:p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164797-3BCF-083D-0174-840397AF4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045" y="-1453284"/>
            <a:ext cx="10515600" cy="1325563"/>
          </a:xfrm>
        </p:spPr>
        <p:txBody>
          <a:bodyPr/>
          <a:lstStyle/>
          <a:p>
            <a:r>
              <a:rPr lang="en-GB" dirty="0"/>
              <a:t>Celebrating 20 years and 700+ graduates in 2025</a:t>
            </a:r>
          </a:p>
        </p:txBody>
      </p:sp>
      <p:graphicFrame>
        <p:nvGraphicFramePr>
          <p:cNvPr id="10" name="Content Placeholder 2" descr="A smart art graphic outlining aspects of the WAM Programme - 1. Widen access to mainstream employment while working and supporting employers to become more inclusive&#10;2. Graduates get the opportunity to experience the world of work in a supported way. 3 Employers offer ring-fenced roles at graduate level. 4. Comprehensive training prior to recruitment and placement. 5. Workplace needs assessment conducted with all graduates. 6.  &#10;Ongoing support from WAM Team throughout&#10;">
            <a:extLst>
              <a:ext uri="{FF2B5EF4-FFF2-40B4-BE49-F238E27FC236}">
                <a16:creationId xmlns:a16="http://schemas.microsoft.com/office/drawing/2014/main" id="{2542FB2A-52AD-6C41-7C2E-2047A5021A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2818147"/>
              </p:ext>
            </p:extLst>
          </p:nvPr>
        </p:nvGraphicFramePr>
        <p:xfrm>
          <a:off x="838200" y="2428209"/>
          <a:ext cx="10515600" cy="3900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2" descr="A purple and green banner with the words &quot;Celebrating 20 years and 700+ graduates in 2025&quot;. Showing 6 former WAM graduates smiling and the WAM logo.">
            <a:extLst>
              <a:ext uri="{FF2B5EF4-FFF2-40B4-BE49-F238E27FC236}">
                <a16:creationId xmlns:a16="http://schemas.microsoft.com/office/drawing/2014/main" id="{4B6AA70D-9968-CBBD-CB14-1C8B46AB64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28" y="-10191"/>
            <a:ext cx="12264427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20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D5DC7-DE07-47FB-80A8-D92C663CD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71" y="3574450"/>
            <a:ext cx="8264691" cy="2311294"/>
          </a:xfrm>
        </p:spPr>
        <p:txBody>
          <a:bodyPr>
            <a:noAutofit/>
          </a:bodyPr>
          <a:lstStyle/>
          <a:p>
            <a:pPr algn="ctr"/>
            <a:r>
              <a:rPr lang="en-GB" sz="3600" b="1">
                <a:latin typeface="Tw Cen MT"/>
              </a:rPr>
              <a:t>Any questions?</a:t>
            </a:r>
            <a:br>
              <a:rPr lang="en-GB" sz="3600">
                <a:latin typeface="Tw Cen MT"/>
              </a:rPr>
            </a:br>
            <a:r>
              <a:rPr lang="en-GB" sz="3200">
                <a:latin typeface="Tw Cen MT"/>
              </a:rPr>
              <a:t>WAM: </a:t>
            </a:r>
            <a:r>
              <a:rPr lang="en-GB" sz="3200">
                <a:latin typeface="Tw Cen MT"/>
                <a:hlinkClick r:id="rId3"/>
              </a:rPr>
              <a:t>WAM@ahead.ie</a:t>
            </a:r>
            <a:br>
              <a:rPr lang="en-GB" sz="3200">
                <a:latin typeface="Tw Cen MT"/>
              </a:rPr>
            </a:br>
            <a:r>
              <a:rPr lang="en-GB" sz="3200" err="1">
                <a:latin typeface="Tw Cen MT"/>
              </a:rPr>
              <a:t>GetAHEAD</a:t>
            </a:r>
            <a:r>
              <a:rPr lang="en-GB" sz="3200">
                <a:latin typeface="Tw Cen MT"/>
              </a:rPr>
              <a:t>:</a:t>
            </a:r>
            <a:r>
              <a:rPr lang="en-GB" sz="3200">
                <a:latin typeface="Tw Cen MT"/>
                <a:hlinkClick r:id="rId4"/>
              </a:rPr>
              <a:t> banba.fitzgerald@ahead.ie</a:t>
            </a:r>
            <a:br>
              <a:rPr lang="en-GB" sz="3200">
                <a:latin typeface="Tw Cen MT"/>
              </a:rPr>
            </a:br>
            <a:br>
              <a:rPr lang="en-GB" sz="3200"/>
            </a:br>
            <a:r>
              <a:rPr lang="en-GB" sz="3200">
                <a:latin typeface="Tw Cen MT"/>
              </a:rPr>
              <a:t>Our website: </a:t>
            </a:r>
            <a:r>
              <a:rPr lang="en-GB" sz="3200">
                <a:latin typeface="TW Cen MT"/>
                <a:hlinkClick r:id="rId5"/>
              </a:rPr>
              <a:t>www.ahead.ie</a:t>
            </a:r>
            <a:br>
              <a:rPr lang="en-GB" sz="3200">
                <a:latin typeface="TW Cen MT"/>
              </a:rPr>
            </a:br>
            <a:r>
              <a:rPr lang="en-GB" sz="3200">
                <a:latin typeface="TW Cen MT"/>
              </a:rPr>
              <a:t>Instagram: </a:t>
            </a:r>
            <a:r>
              <a:rPr lang="en-GB" sz="3200">
                <a:latin typeface="Tw Cen MT"/>
                <a:hlinkClick r:id="rId6"/>
              </a:rPr>
              <a:t>aheadireland</a:t>
            </a:r>
            <a:br>
              <a:rPr lang="en-GB" sz="3200">
                <a:latin typeface="Tw Cen MT"/>
              </a:rPr>
            </a:br>
            <a:r>
              <a:rPr lang="en-GB" sz="3200">
                <a:latin typeface="Tw Cen MT"/>
              </a:rPr>
              <a:t>X: </a:t>
            </a:r>
            <a:r>
              <a:rPr lang="en-GB" sz="3200">
                <a:latin typeface="Tw Cen MT"/>
                <a:hlinkClick r:id="rId7"/>
              </a:rPr>
              <a:t>aheadireland</a:t>
            </a:r>
            <a:br>
              <a:rPr lang="en-GB" sz="3200">
                <a:latin typeface="Tw Cen MT"/>
              </a:rPr>
            </a:br>
            <a:r>
              <a:rPr lang="en-GB" sz="3200">
                <a:latin typeface="Tw Cen MT"/>
              </a:rPr>
              <a:t>LinkedIn: </a:t>
            </a:r>
            <a:r>
              <a:rPr lang="en-GB" sz="3200">
                <a:latin typeface="Tw Cen MT"/>
                <a:hlinkClick r:id="rId8"/>
              </a:rPr>
              <a:t>AHEAD (Ireland)</a:t>
            </a:r>
            <a:br>
              <a:rPr lang="en-GB" sz="3200">
                <a:latin typeface="Tw Cen MT"/>
              </a:rPr>
            </a:br>
            <a:r>
              <a:rPr lang="en-GB" sz="3200">
                <a:latin typeface="Tw Cen MT"/>
              </a:rPr>
              <a:t>Facebook: </a:t>
            </a:r>
            <a:r>
              <a:rPr lang="en-GB" sz="3200">
                <a:latin typeface="Tw Cen MT"/>
                <a:hlinkClick r:id="rId9"/>
              </a:rPr>
              <a:t>AHEADIreland</a:t>
            </a:r>
            <a:endParaRPr lang="en-GB" sz="3200"/>
          </a:p>
        </p:txBody>
      </p:sp>
      <p:pic>
        <p:nvPicPr>
          <p:cNvPr id="4" name="Picture 3" descr="A blue, green and grey image of the AHEAD logo">
            <a:extLst>
              <a:ext uri="{FF2B5EF4-FFF2-40B4-BE49-F238E27FC236}">
                <a16:creationId xmlns:a16="http://schemas.microsoft.com/office/drawing/2014/main" id="{626C20D1-6C3F-D2E4-A32C-A6D85742A2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03435" y="287134"/>
            <a:ext cx="7089209" cy="8813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5725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Employer Benefits 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6630667" cy="39684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2000"/>
              <a:t>Disability proofing of HR and recruitment practices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/>
              <a:t>Access to our graduate database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/>
              <a:t>Training for HR staff and line managers on disability awareness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/>
              <a:t>A safe space to ask questions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/>
              <a:t>Advice on workplace supports and accommodations through the AHEAD Needs Assessment process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/>
              <a:t>Online learning courses for the line manager and mentor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/>
              <a:t>Free attendance to WAM employer networking events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/>
              <a:t>A WAM Leader award</a:t>
            </a:r>
            <a:endParaRPr lang="en-IE" sz="2000"/>
          </a:p>
        </p:txBody>
      </p:sp>
      <p:pic>
        <p:nvPicPr>
          <p:cNvPr id="6" name="Picture 5" descr="A group of logos of various companies who have worked with WAM in the previous year">
            <a:extLst>
              <a:ext uri="{FF2B5EF4-FFF2-40B4-BE49-F238E27FC236}">
                <a16:creationId xmlns:a16="http://schemas.microsoft.com/office/drawing/2014/main" id="{0A554AEA-28D9-26B8-9E90-6BCE3EB77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330" y="723583"/>
            <a:ext cx="4761905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71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B92BB-CEF9-D5DE-8107-9CF07A452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WAM Programme - FAQs</a:t>
            </a:r>
            <a:endParaRPr lang="en-IE"/>
          </a:p>
        </p:txBody>
      </p:sp>
      <p:pic>
        <p:nvPicPr>
          <p:cNvPr id="4" name="Online Media 3" title="WAM Frequently Asked Questions">
            <a:hlinkClick r:id="" action="ppaction://media"/>
            <a:extLst>
              <a:ext uri="{FF2B5EF4-FFF2-40B4-BE49-F238E27FC236}">
                <a16:creationId xmlns:a16="http://schemas.microsoft.com/office/drawing/2014/main" id="{38B62B3D-A840-F418-ADA2-9917B428919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80697" y="366940"/>
            <a:ext cx="9029020" cy="5102452"/>
          </a:xfrm>
        </p:spPr>
      </p:pic>
    </p:spTree>
    <p:extLst>
      <p:ext uri="{BB962C8B-B14F-4D97-AF65-F5344CB8AC3E}">
        <p14:creationId xmlns:p14="http://schemas.microsoft.com/office/powerpoint/2010/main" val="3912381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05333-5236-C4EC-9F58-770A772F5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0BF65-646B-FE24-C01C-AD3B871E5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/>
              <a:t>Graduate Benefits </a:t>
            </a:r>
            <a:endParaRPr lang="en-IE" sz="4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FB0190-C307-8D3E-DC5D-24DF1A261505}"/>
              </a:ext>
            </a:extLst>
          </p:cNvPr>
          <p:cNvSpPr txBox="1"/>
          <p:nvPr/>
        </p:nvSpPr>
        <p:spPr>
          <a:xfrm>
            <a:off x="9133081" y="4979258"/>
            <a:ext cx="265204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>
                <a:hlinkClick r:id="rId3"/>
              </a:rPr>
              <a:t>Download Full Report!</a:t>
            </a:r>
            <a:endParaRPr lang="en-IE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3" name="Picture 2" descr="Front Cover of WAM Statistics 2023 publication, with a hyperlink below.&#10;">
            <a:extLst>
              <a:ext uri="{FF2B5EF4-FFF2-40B4-BE49-F238E27FC236}">
                <a16:creationId xmlns:a16="http://schemas.microsoft.com/office/drawing/2014/main" id="{10116E76-BBC7-4EE9-3BB0-96B57AB02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3081" y="1231457"/>
            <a:ext cx="2652041" cy="3738942"/>
          </a:xfrm>
          <a:prstGeom prst="rect">
            <a:avLst/>
          </a:prstGeom>
        </p:spPr>
      </p:pic>
      <p:pic>
        <p:nvPicPr>
          <p:cNvPr id="7" name="Picture 6" descr="92% gained confidence in their ability to work in mainstream&#10;">
            <a:extLst>
              <a:ext uri="{FF2B5EF4-FFF2-40B4-BE49-F238E27FC236}">
                <a16:creationId xmlns:a16="http://schemas.microsoft.com/office/drawing/2014/main" id="{DAAE1959-18B3-BDC2-8A37-BC97AC46F4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51"/>
          <a:stretch/>
        </p:blipFill>
        <p:spPr>
          <a:xfrm>
            <a:off x="481033" y="1719817"/>
            <a:ext cx="2652042" cy="2517822"/>
          </a:xfrm>
          <a:prstGeom prst="rect">
            <a:avLst/>
          </a:prstGeom>
        </p:spPr>
      </p:pic>
      <p:pic>
        <p:nvPicPr>
          <p:cNvPr id="8" name="Picture 7" descr="87% felt they learned transferrable skills from education">
            <a:extLst>
              <a:ext uri="{FF2B5EF4-FFF2-40B4-BE49-F238E27FC236}">
                <a16:creationId xmlns:a16="http://schemas.microsoft.com/office/drawing/2014/main" id="{985B9475-1A5C-EA47-0093-AE43BE03A3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0750"/>
          <a:stretch/>
        </p:blipFill>
        <p:spPr>
          <a:xfrm>
            <a:off x="3280961" y="1772807"/>
            <a:ext cx="2540413" cy="2411842"/>
          </a:xfrm>
          <a:prstGeom prst="rect">
            <a:avLst/>
          </a:prstGeom>
        </p:spPr>
      </p:pic>
      <p:pic>
        <p:nvPicPr>
          <p:cNvPr id="9" name="Picture 8" descr="88% had a better understanding of workplace supports&#10;">
            <a:extLst>
              <a:ext uri="{FF2B5EF4-FFF2-40B4-BE49-F238E27FC236}">
                <a16:creationId xmlns:a16="http://schemas.microsoft.com/office/drawing/2014/main" id="{495EE14A-1C41-E930-7D92-02072B313AC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51"/>
          <a:stretch/>
        </p:blipFill>
        <p:spPr>
          <a:xfrm>
            <a:off x="6012393" y="1808534"/>
            <a:ext cx="2465150" cy="2340389"/>
          </a:xfrm>
          <a:prstGeom prst="rect">
            <a:avLst/>
          </a:prstGeom>
        </p:spPr>
      </p:pic>
      <p:pic>
        <p:nvPicPr>
          <p:cNvPr id="4" name="Picture 3" descr="A blue sign with white text &quot;81% of WAM graduates secured employment as a direct result of their placement&quot;">
            <a:extLst>
              <a:ext uri="{FF2B5EF4-FFF2-40B4-BE49-F238E27FC236}">
                <a16:creationId xmlns:a16="http://schemas.microsoft.com/office/drawing/2014/main" id="{50A2CECC-632D-A248-B8E0-3A01F33BB1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342" y="4369279"/>
            <a:ext cx="7869807" cy="119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24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D9E7C5-F622-00C4-F254-A94235734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4642"/>
            <a:ext cx="10515600" cy="1325563"/>
          </a:xfrm>
        </p:spPr>
        <p:txBody>
          <a:bodyPr/>
          <a:lstStyle/>
          <a:p>
            <a:r>
              <a:rPr lang="en-GB"/>
              <a:t>WAM Graduate Video Series</a:t>
            </a:r>
          </a:p>
        </p:txBody>
      </p:sp>
      <p:pic>
        <p:nvPicPr>
          <p:cNvPr id="10" name="Picture 9" descr="A collage of a 6 WAM graduates smiling. A QR code is located on the image to scan and bring viewers to a series of videos.">
            <a:extLst>
              <a:ext uri="{FF2B5EF4-FFF2-40B4-BE49-F238E27FC236}">
                <a16:creationId xmlns:a16="http://schemas.microsoft.com/office/drawing/2014/main" id="{B7A147E5-18D4-1982-44D7-D445AA764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409" y="1351883"/>
            <a:ext cx="7915179" cy="395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30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80461"/>
            <a:ext cx="6442953" cy="1677511"/>
          </a:xfrm>
        </p:spPr>
        <p:txBody>
          <a:bodyPr>
            <a:normAutofit/>
          </a:bodyPr>
          <a:lstStyle/>
          <a:p>
            <a:r>
              <a:rPr lang="en-IE"/>
              <a:t>What is </a:t>
            </a:r>
            <a:r>
              <a:rPr lang="en-IE" err="1"/>
              <a:t>GetAHEAD</a:t>
            </a:r>
            <a:r>
              <a:rPr lang="en-IE"/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66301"/>
            <a:ext cx="10664757" cy="27040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2400" err="1"/>
              <a:t>GetAHEAD</a:t>
            </a:r>
            <a:r>
              <a:rPr lang="en-IE" sz="2400"/>
              <a:t> </a:t>
            </a:r>
            <a:r>
              <a:rPr lang="en-GB" sz="2400"/>
              <a:t>supports students and graduates with disabilities in their transition from third-level education to full-time employment. </a:t>
            </a:r>
          </a:p>
          <a:p>
            <a:pPr marL="0" indent="0">
              <a:buNone/>
            </a:pPr>
            <a:r>
              <a:rPr lang="en-GB" sz="2400"/>
              <a:t>The programme provides practical guidance, training, and resources to equip students with the skills they need to navigate the workplace successfully</a:t>
            </a:r>
            <a:r>
              <a:rPr lang="en-IE" sz="2400"/>
              <a:t>. </a:t>
            </a:r>
            <a:r>
              <a:rPr lang="en-IE" sz="2400">
                <a:hlinkClick r:id="rId2"/>
              </a:rPr>
              <a:t>Find out more here</a:t>
            </a:r>
            <a:r>
              <a:rPr lang="en-IE" sz="2400"/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4FC973-82E7-CED6-0F96-1137E98FB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3"/>
          <a:stretch/>
        </p:blipFill>
        <p:spPr>
          <a:xfrm>
            <a:off x="763621" y="3429000"/>
            <a:ext cx="10664757" cy="22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15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545" y="376519"/>
            <a:ext cx="10515600" cy="1325563"/>
          </a:xfrm>
        </p:spPr>
        <p:txBody>
          <a:bodyPr/>
          <a:lstStyle/>
          <a:p>
            <a:r>
              <a:rPr lang="en-IE" err="1"/>
              <a:t>GetAHEAD</a:t>
            </a:r>
            <a:r>
              <a:rPr lang="en-IE"/>
              <a:t> Events </a:t>
            </a:r>
            <a:br>
              <a:rPr lang="en-IE"/>
            </a:br>
            <a:r>
              <a:rPr lang="en-IE" sz="4000"/>
              <a:t>Free Employability Training!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049482" y="1832352"/>
            <a:ext cx="5157787" cy="823912"/>
          </a:xfrm>
        </p:spPr>
        <p:txBody>
          <a:bodyPr>
            <a:normAutofit/>
          </a:bodyPr>
          <a:lstStyle/>
          <a:p>
            <a:r>
              <a:rPr lang="en-IE" sz="3200">
                <a:solidFill>
                  <a:srgbClr val="6E509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Think Twice Workshops</a:t>
            </a:r>
            <a:endParaRPr lang="en-IE" sz="3200">
              <a:solidFill>
                <a:srgbClr val="6E509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28621" y="2786534"/>
            <a:ext cx="5157787" cy="3684588"/>
          </a:xfrm>
        </p:spPr>
        <p:txBody>
          <a:bodyPr/>
          <a:lstStyle/>
          <a:p>
            <a:pPr>
              <a:defRPr/>
            </a:pPr>
            <a:r>
              <a:rPr lang="en-GB">
                <a:solidFill>
                  <a:schemeClr val="accent5">
                    <a:lumMod val="25000"/>
                  </a:schemeClr>
                </a:solidFill>
              </a:rPr>
              <a:t>Transferable Skills</a:t>
            </a:r>
          </a:p>
          <a:p>
            <a:pPr>
              <a:defRPr/>
            </a:pPr>
            <a:r>
              <a:rPr lang="en-GB">
                <a:solidFill>
                  <a:schemeClr val="accent5">
                    <a:lumMod val="25000"/>
                  </a:schemeClr>
                </a:solidFill>
              </a:rPr>
              <a:t>CV Writing</a:t>
            </a:r>
          </a:p>
          <a:p>
            <a:pPr>
              <a:defRPr/>
            </a:pPr>
            <a:r>
              <a:rPr lang="en-GB">
                <a:solidFill>
                  <a:schemeClr val="accent5">
                    <a:lumMod val="25000"/>
                  </a:schemeClr>
                </a:solidFill>
              </a:rPr>
              <a:t>Interview Preparation</a:t>
            </a:r>
          </a:p>
          <a:p>
            <a:pPr>
              <a:defRPr/>
            </a:pPr>
            <a:r>
              <a:rPr lang="en-GB">
                <a:solidFill>
                  <a:schemeClr val="accent5">
                    <a:lumMod val="25000"/>
                  </a:schemeClr>
                </a:solidFill>
              </a:rPr>
              <a:t>Disclosure</a:t>
            </a:r>
          </a:p>
          <a:p>
            <a:pPr>
              <a:defRPr/>
            </a:pPr>
            <a:r>
              <a:rPr lang="en-GB">
                <a:solidFill>
                  <a:schemeClr val="accent5">
                    <a:lumMod val="25000"/>
                  </a:schemeClr>
                </a:solidFill>
              </a:rPr>
              <a:t>Assistive Technology </a:t>
            </a:r>
          </a:p>
          <a:p>
            <a:pPr>
              <a:defRPr/>
            </a:pPr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26D097-062C-D1D3-121F-8D3F487B3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387" y="2786534"/>
            <a:ext cx="3967481" cy="2414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1A0125-FB2B-9D8E-518F-784BFFEAB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3" r="13773"/>
          <a:stretch/>
        </p:blipFill>
        <p:spPr>
          <a:xfrm>
            <a:off x="7049229" y="246249"/>
            <a:ext cx="4699000" cy="214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48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Building the Future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65271" y="2195514"/>
            <a:ext cx="5157787" cy="823912"/>
          </a:xfrm>
        </p:spPr>
        <p:txBody>
          <a:bodyPr/>
          <a:lstStyle/>
          <a:p>
            <a:r>
              <a:rPr lang="en-IE"/>
              <a:t>Hosted by Citi in Dublin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465272" y="3006726"/>
            <a:ext cx="5157787" cy="2793066"/>
          </a:xfrm>
        </p:spPr>
        <p:txBody>
          <a:bodyPr>
            <a:normAutofit/>
          </a:bodyPr>
          <a:lstStyle/>
          <a:p>
            <a:pPr lvl="1"/>
            <a:r>
              <a:rPr lang="en-IE" sz="2800"/>
              <a:t>Mock Interviews</a:t>
            </a:r>
          </a:p>
          <a:p>
            <a:pPr lvl="1"/>
            <a:r>
              <a:rPr lang="en-IE" sz="2800"/>
              <a:t>CV clinic</a:t>
            </a:r>
          </a:p>
          <a:p>
            <a:pPr lvl="1"/>
            <a:r>
              <a:rPr lang="en-IE" sz="2800"/>
              <a:t>Headshot station</a:t>
            </a:r>
          </a:p>
          <a:p>
            <a:pPr lvl="1"/>
            <a:r>
              <a:rPr lang="en-IE" sz="2800"/>
              <a:t>Employer Exhibition Space</a:t>
            </a:r>
          </a:p>
          <a:p>
            <a:pPr lvl="1"/>
            <a:r>
              <a:rPr lang="en-IE" sz="2800"/>
              <a:t>Workshops</a:t>
            </a:r>
          </a:p>
        </p:txBody>
      </p:sp>
      <p:pic>
        <p:nvPicPr>
          <p:cNvPr id="102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" y="0"/>
            <a:ext cx="12172379" cy="240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910943" y="2480817"/>
            <a:ext cx="4604460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IE" sz="3200" b="1">
                <a:latin typeface="Tw Cen MT"/>
              </a:rPr>
              <a:t>Date to be confirmed – June 2025</a:t>
            </a:r>
            <a:endParaRPr lang="en-IE" sz="3200" b="1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9156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mCxFb8A"/>
  <p:tag name="ARTICULATE_SLIDE_THUMBNAIL_REFRESH" val="1"/>
  <p:tag name="ARTICULATE_SLIDE_COUNT" val="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8a9eb8c-6a01-428e-9f5d-17b5596ff277">
      <UserInfo>
        <DisplayName>Philip Carroll</DisplayName>
        <AccountId>32</AccountId>
        <AccountType/>
      </UserInfo>
    </SharedWithUsers>
    <lcf76f155ced4ddcb4097134ff3c332f xmlns="f04adec5-321f-46c9-8d8f-d278d5019d73">
      <Terms xmlns="http://schemas.microsoft.com/office/infopath/2007/PartnerControls"/>
    </lcf76f155ced4ddcb4097134ff3c332f>
    <TaxCatchAll xmlns="98a9eb8c-6a01-428e-9f5d-17b5596ff27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946560433F2B4BAC6115A870028350" ma:contentTypeVersion="17" ma:contentTypeDescription="Create a new document." ma:contentTypeScope="" ma:versionID="504a4eee48183cc64ffa4f8ca4e8fda6">
  <xsd:schema xmlns:xsd="http://www.w3.org/2001/XMLSchema" xmlns:xs="http://www.w3.org/2001/XMLSchema" xmlns:p="http://schemas.microsoft.com/office/2006/metadata/properties" xmlns:ns2="f04adec5-321f-46c9-8d8f-d278d5019d73" xmlns:ns3="98a9eb8c-6a01-428e-9f5d-17b5596ff277" targetNamespace="http://schemas.microsoft.com/office/2006/metadata/properties" ma:root="true" ma:fieldsID="cf20f95ca4649c41c8b81b9c4d626c3f" ns2:_="" ns3:_="">
    <xsd:import namespace="f04adec5-321f-46c9-8d8f-d278d5019d73"/>
    <xsd:import namespace="98a9eb8c-6a01-428e-9f5d-17b5596ff2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adec5-321f-46c9-8d8f-d278d5019d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18109bd-626c-4cb5-b457-7c830300b9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a9eb8c-6a01-428e-9f5d-17b5596ff27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7ea14bd-29b4-46a6-9b71-aedf54cf4907}" ma:internalName="TaxCatchAll" ma:showField="CatchAllData" ma:web="98a9eb8c-6a01-428e-9f5d-17b5596ff2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A4623F-722F-4DA5-AF12-4DA6A0DA0537}">
  <ds:schemaRefs>
    <ds:schemaRef ds:uri="32aaa70f-a0fc-4d4f-a17a-a184528c1994"/>
    <ds:schemaRef ds:uri="5dee89c9-c154-4128-b3ee-725d5a7c7a7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E5A6E3F-8E7A-44C8-B777-195BB9EBFB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4ABA81-580F-4157-BEE3-52CAC9B2765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722</Words>
  <Application>Microsoft Office PowerPoint</Application>
  <PresentationFormat>Widescreen</PresentationFormat>
  <Paragraphs>103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opensans</vt:lpstr>
      <vt:lpstr>TW Cen MT</vt:lpstr>
      <vt:lpstr>TW Cen MT</vt:lpstr>
      <vt:lpstr>Wingdings</vt:lpstr>
      <vt:lpstr>YAFdJjTk5UU 0</vt:lpstr>
      <vt:lpstr>Office Theme</vt:lpstr>
      <vt:lpstr> Empowering Employment An overview of AHEAD’s WAM Programme and GetAHEAD initiative  AHEAD Conference | 20th March 2025</vt:lpstr>
      <vt:lpstr>Celebrating 20 years and 700+ graduates in 2025</vt:lpstr>
      <vt:lpstr>Employer Benefits </vt:lpstr>
      <vt:lpstr>WAM Programme - FAQs</vt:lpstr>
      <vt:lpstr>Graduate Benefits </vt:lpstr>
      <vt:lpstr>WAM Graduate Video Series</vt:lpstr>
      <vt:lpstr>What is GetAHEAD? </vt:lpstr>
      <vt:lpstr>GetAHEAD Events  Free Employability Training! </vt:lpstr>
      <vt:lpstr>Building the Future</vt:lpstr>
      <vt:lpstr>Building the Future Event</vt:lpstr>
      <vt:lpstr>GetAHEAD Blogs – Tips &amp; personal stories</vt:lpstr>
      <vt:lpstr>GetAHEAD Resources</vt:lpstr>
      <vt:lpstr>Publications</vt:lpstr>
      <vt:lpstr>Disclosure Guide</vt:lpstr>
      <vt:lpstr>Action Plan for Disclosing</vt:lpstr>
      <vt:lpstr>Workplace Wellness Guide</vt:lpstr>
      <vt:lpstr>Workplace Wellness</vt:lpstr>
      <vt:lpstr>WAM Job Opportunities</vt:lpstr>
      <vt:lpstr>Register on our WAMWorks Database! </vt:lpstr>
      <vt:lpstr>Any questions? WAM: WAM@ahead.ie GetAHEAD: banba.fitzgerald@ahead.ie  Our website: www.ahead.ie Instagram: aheadireland X: aheadireland LinkedIn: AHEAD (Ireland) Facebook: AHEADIreland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Dara Ryder</dc:creator>
  <cp:lastModifiedBy>Damien Claffey</cp:lastModifiedBy>
  <cp:revision>3</cp:revision>
  <dcterms:created xsi:type="dcterms:W3CDTF">2018-04-13T09:57:38Z</dcterms:created>
  <dcterms:modified xsi:type="dcterms:W3CDTF">2025-03-14T10:36:35Z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95725FFA-EDBD-44D1-8FEE-7A272E4E4258</vt:lpwstr>
  </property>
  <property fmtid="{D5CDD505-2E9C-101B-9397-08002B2CF9AE}" pid="3" name="ArticulatePath">
    <vt:lpwstr>What is UDL</vt:lpwstr>
  </property>
  <property fmtid="{D5CDD505-2E9C-101B-9397-08002B2CF9AE}" pid="4" name="ContentTypeId">
    <vt:lpwstr>0x01010069946560433F2B4BAC6115A870028350</vt:lpwstr>
  </property>
  <property fmtid="{D5CDD505-2E9C-101B-9397-08002B2CF9AE}" pid="5" name="Order">
    <vt:r8>70300</vt:r8>
  </property>
  <property fmtid="{D5CDD505-2E9C-101B-9397-08002B2CF9AE}" pid="6" name="MediaServiceImageTags">
    <vt:lpwstr/>
  </property>
</Properties>
</file>