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57" r:id="rId7"/>
    <p:sldId id="258" r:id="rId8"/>
    <p:sldId id="260" r:id="rId9"/>
  </p:sldIdLst>
  <p:sldSz cx="12169775"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3">
          <p15:clr>
            <a:srgbClr val="A4A3A4"/>
          </p15:clr>
        </p15:guide>
        <p15:guide id="2" pos="38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757390-E33A-4856-A1D1-CB82C80316CC}" v="45" dt="2025-03-03T16:13:15.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3" d="100"/>
          <a:sy n="103" d="100"/>
        </p:scale>
        <p:origin x="126" y="162"/>
      </p:cViewPr>
      <p:guideLst>
        <p:guide orient="horz" pos="663"/>
        <p:guide pos="38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12733" y="2130426"/>
            <a:ext cx="10344309" cy="1470025"/>
          </a:xfrm>
        </p:spPr>
        <p:txBody>
          <a:bodyPr/>
          <a:lstStyle/>
          <a:p>
            <a:r>
              <a:rPr lang="pl-PL"/>
              <a:t>Kliknij, aby edytować styl</a:t>
            </a:r>
          </a:p>
        </p:txBody>
      </p:sp>
      <p:sp>
        <p:nvSpPr>
          <p:cNvPr id="3" name="Podtytuł 2"/>
          <p:cNvSpPr>
            <a:spLocks noGrp="1"/>
          </p:cNvSpPr>
          <p:nvPr>
            <p:ph type="subTitle" idx="1"/>
          </p:nvPr>
        </p:nvSpPr>
        <p:spPr>
          <a:xfrm>
            <a:off x="1825466" y="3886200"/>
            <a:ext cx="851884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4FF9623C-233E-45DC-9C12-08F7601034DA}" type="datetimeFigureOut">
              <a:rPr lang="pl-PL" smtClean="0"/>
              <a:t>03.03.2025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3462803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FF9623C-233E-45DC-9C12-08F7601034DA}" type="datetimeFigureOut">
              <a:rPr lang="pl-PL" smtClean="0"/>
              <a:t>03.03.2025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883275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11742988" y="274639"/>
            <a:ext cx="3644595"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09206" y="274639"/>
            <a:ext cx="10730952"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FF9623C-233E-45DC-9C12-08F7601034DA}" type="datetimeFigureOut">
              <a:rPr lang="pl-PL" smtClean="0"/>
              <a:t>03.03.2025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1090140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4FF9623C-233E-45DC-9C12-08F7601034DA}" type="datetimeFigureOut">
              <a:rPr lang="pl-PL" smtClean="0"/>
              <a:t>03.03.2025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4196894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961328" y="4406901"/>
            <a:ext cx="10344309"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961328" y="2906713"/>
            <a:ext cx="1034430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4FF9623C-233E-45DC-9C12-08F7601034DA}" type="datetimeFigureOut">
              <a:rPr lang="pl-PL" smtClean="0"/>
              <a:t>03.03.2025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320575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09207" y="1600201"/>
            <a:ext cx="718777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8199810" y="1600201"/>
            <a:ext cx="718777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4FF9623C-233E-45DC-9C12-08F7601034DA}" type="datetimeFigureOut">
              <a:rPr lang="pl-PL" smtClean="0"/>
              <a:t>03.03.2025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143037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08489" y="274638"/>
            <a:ext cx="10952798"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08489" y="1535113"/>
            <a:ext cx="53770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608489" y="2174875"/>
            <a:ext cx="53770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82077" y="1535113"/>
            <a:ext cx="537921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82077" y="2174875"/>
            <a:ext cx="537921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4FF9623C-233E-45DC-9C12-08F7601034DA}" type="datetimeFigureOut">
              <a:rPr lang="pl-PL" smtClean="0"/>
              <a:t>03.03.2025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314702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4FF9623C-233E-45DC-9C12-08F7601034DA}" type="datetimeFigureOut">
              <a:rPr lang="pl-PL" smtClean="0"/>
              <a:t>03.03.2025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3638198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FF9623C-233E-45DC-9C12-08F7601034DA}" type="datetimeFigureOut">
              <a:rPr lang="pl-PL" smtClean="0"/>
              <a:t>03.03.2025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3134388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8489" y="273050"/>
            <a:ext cx="4003772"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4758044" y="273051"/>
            <a:ext cx="68032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08489" y="1435101"/>
            <a:ext cx="400377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FF9623C-233E-45DC-9C12-08F7601034DA}" type="datetimeFigureOut">
              <a:rPr lang="pl-PL" smtClean="0"/>
              <a:t>03.03.2025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1063550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385361" y="4800600"/>
            <a:ext cx="7301865"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2385361" y="612775"/>
            <a:ext cx="730186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2385361" y="5367338"/>
            <a:ext cx="730186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4FF9623C-233E-45DC-9C12-08F7601034DA}" type="datetimeFigureOut">
              <a:rPr lang="pl-PL" smtClean="0"/>
              <a:t>03.03.2025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A381A26-7716-4063-8645-0CB2AEA9E07D}" type="slidenum">
              <a:rPr lang="pl-PL" smtClean="0"/>
              <a:t>‹#›</a:t>
            </a:fld>
            <a:endParaRPr lang="pl-PL"/>
          </a:p>
        </p:txBody>
      </p:sp>
    </p:spTree>
    <p:extLst>
      <p:ext uri="{BB962C8B-B14F-4D97-AF65-F5344CB8AC3E}">
        <p14:creationId xmlns:p14="http://schemas.microsoft.com/office/powerpoint/2010/main" val="636551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608489" y="274638"/>
            <a:ext cx="10952798"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608489" y="1600201"/>
            <a:ext cx="10952798"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608489" y="6356351"/>
            <a:ext cx="283961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9623C-233E-45DC-9C12-08F7601034DA}" type="datetimeFigureOut">
              <a:rPr lang="pl-PL" smtClean="0"/>
              <a:t>03.03.2025</a:t>
            </a:fld>
            <a:endParaRPr lang="pl-PL"/>
          </a:p>
        </p:txBody>
      </p:sp>
      <p:sp>
        <p:nvSpPr>
          <p:cNvPr id="5" name="Symbol zastępczy stopki 4"/>
          <p:cNvSpPr>
            <a:spLocks noGrp="1"/>
          </p:cNvSpPr>
          <p:nvPr>
            <p:ph type="ftr" sz="quarter" idx="3"/>
          </p:nvPr>
        </p:nvSpPr>
        <p:spPr>
          <a:xfrm>
            <a:off x="4158007" y="6356351"/>
            <a:ext cx="3853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721672" y="6356351"/>
            <a:ext cx="283961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381A26-7716-4063-8645-0CB2AEA9E07D}" type="slidenum">
              <a:rPr lang="pl-PL" smtClean="0"/>
              <a:t>‹#›</a:t>
            </a:fld>
            <a:endParaRPr lang="pl-PL"/>
          </a:p>
        </p:txBody>
      </p:sp>
    </p:spTree>
    <p:extLst>
      <p:ext uri="{BB962C8B-B14F-4D97-AF65-F5344CB8AC3E}">
        <p14:creationId xmlns:p14="http://schemas.microsoft.com/office/powerpoint/2010/main" val="989669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en-US" dirty="0"/>
              <a:t>From Education to Employment: </a:t>
            </a:r>
            <a:br>
              <a:rPr lang="pl-PL" dirty="0"/>
            </a:br>
            <a:r>
              <a:rPr lang="en-US" dirty="0"/>
              <a:t>Turning Barriers into Opportunities</a:t>
            </a:r>
            <a:endParaRPr lang="pl-PL" dirty="0"/>
          </a:p>
        </p:txBody>
      </p:sp>
      <p:sp>
        <p:nvSpPr>
          <p:cNvPr id="3" name="Podtytuł 2"/>
          <p:cNvSpPr>
            <a:spLocks noGrp="1"/>
          </p:cNvSpPr>
          <p:nvPr>
            <p:ph type="subTitle" idx="1"/>
          </p:nvPr>
        </p:nvSpPr>
        <p:spPr>
          <a:xfrm>
            <a:off x="1825466" y="3886200"/>
            <a:ext cx="8518843" cy="838944"/>
          </a:xfrm>
        </p:spPr>
        <p:txBody>
          <a:bodyPr/>
          <a:lstStyle/>
          <a:p>
            <a:r>
              <a:rPr lang="pl-PL" dirty="0"/>
              <a:t>2025 AHEAD Conference</a:t>
            </a:r>
          </a:p>
        </p:txBody>
      </p:sp>
      <p:pic>
        <p:nvPicPr>
          <p:cNvPr id="7" name="Picture 2" descr="Kompleksowy rebranding Politechniki Warszawskiej - Branding ..."/>
          <p:cNvPicPr>
            <a:picLocks noChangeAspect="1" noChangeArrowheads="1"/>
          </p:cNvPicPr>
          <p:nvPr/>
        </p:nvPicPr>
        <p:blipFill rotWithShape="1">
          <a:blip r:embed="rId2">
            <a:extLst>
              <a:ext uri="{28A0092B-C50C-407E-A947-70E740481C1C}">
                <a14:useLocalDpi xmlns:a14="http://schemas.microsoft.com/office/drawing/2010/main" val="0"/>
              </a:ext>
            </a:extLst>
          </a:blip>
          <a:srcRect l="11301" t="27075" r="10393" b="28925"/>
          <a:stretch/>
        </p:blipFill>
        <p:spPr bwMode="auto">
          <a:xfrm>
            <a:off x="323528" y="5949280"/>
            <a:ext cx="2627784" cy="742530"/>
          </a:xfrm>
          <a:prstGeom prst="rect">
            <a:avLst/>
          </a:prstGeom>
          <a:noFill/>
          <a:extLst>
            <a:ext uri="{909E8E84-426E-40DD-AFC4-6F175D3DCCD1}">
              <a14:hiddenFill xmlns:a14="http://schemas.microsoft.com/office/drawing/2010/main">
                <a:solidFill>
                  <a:srgbClr val="FFFFFF"/>
                </a:solidFill>
              </a14:hiddenFill>
            </a:ext>
          </a:extLst>
        </p:spPr>
      </p:pic>
      <p:sp>
        <p:nvSpPr>
          <p:cNvPr id="5" name="Prostokąt 4"/>
          <p:cNvSpPr/>
          <p:nvPr/>
        </p:nvSpPr>
        <p:spPr>
          <a:xfrm>
            <a:off x="4515650" y="6005464"/>
            <a:ext cx="3293209" cy="369332"/>
          </a:xfrm>
          <a:prstGeom prst="rect">
            <a:avLst/>
          </a:prstGeom>
        </p:spPr>
        <p:txBody>
          <a:bodyPr wrap="none">
            <a:spAutoFit/>
          </a:bodyPr>
          <a:lstStyle/>
          <a:p>
            <a:r>
              <a:rPr lang="en-GB" b="1" dirty="0">
                <a:solidFill>
                  <a:srgbClr val="000000"/>
                </a:solidFill>
                <a:latin typeface="Calibri" panose="020F0502020204030204" pitchFamily="34" charset="0"/>
              </a:rPr>
              <a:t>Dr </a:t>
            </a:r>
            <a:r>
              <a:rPr lang="pl-PL" b="1" dirty="0" err="1">
                <a:solidFill>
                  <a:srgbClr val="000000"/>
                </a:solidFill>
                <a:latin typeface="Calibri" panose="020F0502020204030204" pitchFamily="34" charset="0"/>
              </a:rPr>
              <a:t>Eng</a:t>
            </a:r>
            <a:r>
              <a:rPr lang="pl-PL" b="1" dirty="0">
                <a:solidFill>
                  <a:srgbClr val="000000"/>
                </a:solidFill>
                <a:latin typeface="Calibri" panose="020F0502020204030204" pitchFamily="34" charset="0"/>
              </a:rPr>
              <a:t>. Marta </a:t>
            </a:r>
            <a:r>
              <a:rPr lang="pl-PL" b="1" dirty="0" err="1">
                <a:solidFill>
                  <a:srgbClr val="000000"/>
                </a:solidFill>
                <a:latin typeface="Calibri" panose="020F0502020204030204" pitchFamily="34" charset="0"/>
              </a:rPr>
              <a:t>Skierniewska</a:t>
            </a:r>
            <a:r>
              <a:rPr lang="pl-PL" b="1" dirty="0">
                <a:solidFill>
                  <a:srgbClr val="000000"/>
                </a:solidFill>
                <a:latin typeface="Calibri" panose="020F0502020204030204" pitchFamily="34" charset="0"/>
              </a:rPr>
              <a:t> </a:t>
            </a:r>
            <a:r>
              <a:rPr lang="pl-PL" b="1" dirty="0" err="1">
                <a:solidFill>
                  <a:srgbClr val="000000"/>
                </a:solidFill>
                <a:latin typeface="Calibri" panose="020F0502020204030204" pitchFamily="34" charset="0"/>
              </a:rPr>
              <a:t>mba</a:t>
            </a:r>
            <a:endParaRPr lang="en-GB" dirty="0">
              <a:solidFill>
                <a:srgbClr val="000000"/>
              </a:solidFill>
              <a:latin typeface="Calibri" panose="020F0502020204030204" pitchFamily="34" charset="0"/>
            </a:endParaRPr>
          </a:p>
        </p:txBody>
      </p:sp>
      <p:sp>
        <p:nvSpPr>
          <p:cNvPr id="6" name="Prostokąt 5"/>
          <p:cNvSpPr/>
          <p:nvPr/>
        </p:nvSpPr>
        <p:spPr>
          <a:xfrm>
            <a:off x="5027970" y="6377534"/>
            <a:ext cx="2207656" cy="369332"/>
          </a:xfrm>
          <a:prstGeom prst="rect">
            <a:avLst/>
          </a:prstGeom>
        </p:spPr>
        <p:txBody>
          <a:bodyPr wrap="none">
            <a:spAutoFit/>
          </a:bodyPr>
          <a:lstStyle/>
          <a:p>
            <a:r>
              <a:rPr lang="pl-PL" dirty="0">
                <a:solidFill>
                  <a:srgbClr val="000000"/>
                </a:solidFill>
                <a:latin typeface="Calibri" panose="020F0502020204030204" pitchFamily="34" charset="0"/>
              </a:rPr>
              <a:t>19-20.03.2025 Dublin</a:t>
            </a:r>
            <a:endParaRPr lang="en-GB"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371568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00311" y="86767"/>
            <a:ext cx="10344309" cy="1470025"/>
          </a:xfrm>
        </p:spPr>
        <p:txBody>
          <a:bodyPr/>
          <a:lstStyle/>
          <a:p>
            <a:r>
              <a:rPr lang="en-US" dirty="0"/>
              <a:t>Inclusive Education - Definition</a:t>
            </a:r>
            <a:endParaRPr lang="pl-PL" dirty="0"/>
          </a:p>
        </p:txBody>
      </p:sp>
      <p:sp>
        <p:nvSpPr>
          <p:cNvPr id="3" name="Podtytuł 2"/>
          <p:cNvSpPr>
            <a:spLocks noGrp="1"/>
          </p:cNvSpPr>
          <p:nvPr>
            <p:ph type="subTitle" idx="1"/>
          </p:nvPr>
        </p:nvSpPr>
        <p:spPr>
          <a:xfrm>
            <a:off x="1260351" y="1556792"/>
            <a:ext cx="4259422" cy="4176464"/>
          </a:xfrm>
        </p:spPr>
        <p:txBody>
          <a:bodyPr>
            <a:noAutofit/>
          </a:bodyPr>
          <a:lstStyle/>
          <a:p>
            <a:pPr algn="l"/>
            <a:r>
              <a:rPr lang="en-US" sz="2000" dirty="0">
                <a:solidFill>
                  <a:schemeClr val="tx1"/>
                </a:solidFill>
              </a:rPr>
              <a:t>Inclusion understood as a social process assumes seeing the school as a link in the process of creating social policy, focused on purposeful, systematic and </a:t>
            </a:r>
            <a:r>
              <a:rPr lang="en-US" sz="2000" dirty="0" err="1">
                <a:solidFill>
                  <a:schemeClr val="tx1"/>
                </a:solidFill>
              </a:rPr>
              <a:t>organised</a:t>
            </a:r>
            <a:r>
              <a:rPr lang="en-US" sz="2000" dirty="0">
                <a:solidFill>
                  <a:schemeClr val="tx1"/>
                </a:solidFill>
              </a:rPr>
              <a:t> actions aimed at changing the environment of a person with a disability in order to eliminate obstacles that prevent active participation in social life, so that it is as little restrictive as possible for successful development in accordance with the </a:t>
            </a:r>
            <a:r>
              <a:rPr lang="pl-PL" sz="2000" dirty="0">
                <a:solidFill>
                  <a:schemeClr val="tx1"/>
                </a:solidFill>
              </a:rPr>
              <a:t>student</a:t>
            </a:r>
            <a:r>
              <a:rPr lang="en-US" sz="2000" dirty="0">
                <a:solidFill>
                  <a:schemeClr val="tx1"/>
                </a:solidFill>
              </a:rPr>
              <a:t>'s potential.</a:t>
            </a:r>
            <a:endParaRPr lang="pl-PL" sz="2000" dirty="0">
              <a:solidFill>
                <a:schemeClr val="tx1"/>
              </a:solidFill>
            </a:endParaRPr>
          </a:p>
        </p:txBody>
      </p:sp>
      <p:pic>
        <p:nvPicPr>
          <p:cNvPr id="7" name="Picture 2" descr="Kompleksowy rebranding Politechniki Warszawskiej - Branding ..."/>
          <p:cNvPicPr>
            <a:picLocks noChangeAspect="1" noChangeArrowheads="1"/>
          </p:cNvPicPr>
          <p:nvPr/>
        </p:nvPicPr>
        <p:blipFill rotWithShape="1">
          <a:blip r:embed="rId2">
            <a:extLst>
              <a:ext uri="{28A0092B-C50C-407E-A947-70E740481C1C}">
                <a14:useLocalDpi xmlns:a14="http://schemas.microsoft.com/office/drawing/2010/main" val="0"/>
              </a:ext>
            </a:extLst>
          </a:blip>
          <a:srcRect l="11301" t="27075" r="10393" b="28925"/>
          <a:stretch/>
        </p:blipFill>
        <p:spPr bwMode="auto">
          <a:xfrm>
            <a:off x="323528" y="5949280"/>
            <a:ext cx="2627784" cy="74253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1340768"/>
            <a:ext cx="5619750" cy="4743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0101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00311" y="86767"/>
            <a:ext cx="10344309" cy="1470025"/>
          </a:xfrm>
        </p:spPr>
        <p:txBody>
          <a:bodyPr/>
          <a:lstStyle/>
          <a:p>
            <a:r>
              <a:rPr lang="en-US" dirty="0"/>
              <a:t>Research problem</a:t>
            </a:r>
            <a:endParaRPr lang="pl-PL" dirty="0"/>
          </a:p>
        </p:txBody>
      </p:sp>
      <p:sp>
        <p:nvSpPr>
          <p:cNvPr id="3" name="Podtytuł 2"/>
          <p:cNvSpPr>
            <a:spLocks noGrp="1"/>
          </p:cNvSpPr>
          <p:nvPr>
            <p:ph type="subTitle" idx="1"/>
          </p:nvPr>
        </p:nvSpPr>
        <p:spPr>
          <a:xfrm>
            <a:off x="1188343" y="1556792"/>
            <a:ext cx="4259422" cy="4176464"/>
          </a:xfrm>
        </p:spPr>
        <p:txBody>
          <a:bodyPr>
            <a:noAutofit/>
          </a:bodyPr>
          <a:lstStyle/>
          <a:p>
            <a:pPr algn="l"/>
            <a:r>
              <a:rPr lang="en-US" sz="2400" dirty="0">
                <a:solidFill>
                  <a:schemeClr val="tx1"/>
                </a:solidFill>
              </a:rPr>
              <a:t>The problem concerns the systematic and methodical solution of the issue of partial exclusion of persons with disabilities in the context of their educational aspirations confronted with the imperfection of the organization of the education system in the management of higher education institutions.</a:t>
            </a:r>
            <a:endParaRPr lang="pl-PL" sz="2400" dirty="0">
              <a:solidFill>
                <a:schemeClr val="tx1"/>
              </a:solidFill>
            </a:endParaRPr>
          </a:p>
        </p:txBody>
      </p:sp>
      <p:pic>
        <p:nvPicPr>
          <p:cNvPr id="7" name="Picture 2" descr="Kompleksowy rebranding Politechniki Warszawskiej - Branding ..."/>
          <p:cNvPicPr>
            <a:picLocks noChangeAspect="1" noChangeArrowheads="1"/>
          </p:cNvPicPr>
          <p:nvPr/>
        </p:nvPicPr>
        <p:blipFill rotWithShape="1">
          <a:blip r:embed="rId2">
            <a:extLst>
              <a:ext uri="{28A0092B-C50C-407E-A947-70E740481C1C}">
                <a14:useLocalDpi xmlns:a14="http://schemas.microsoft.com/office/drawing/2010/main" val="0"/>
              </a:ext>
            </a:extLst>
          </a:blip>
          <a:srcRect l="11301" t="27075" r="10393" b="28925"/>
          <a:stretch/>
        </p:blipFill>
        <p:spPr bwMode="auto">
          <a:xfrm>
            <a:off x="323528" y="5949280"/>
            <a:ext cx="2627784" cy="74253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943" y="1340768"/>
            <a:ext cx="4718050" cy="471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ole tekstowe 3"/>
          <p:cNvSpPr txBox="1"/>
          <p:nvPr/>
        </p:nvSpPr>
        <p:spPr>
          <a:xfrm>
            <a:off x="8385858" y="2420888"/>
            <a:ext cx="1124219" cy="369332"/>
          </a:xfrm>
          <a:prstGeom prst="rect">
            <a:avLst/>
          </a:prstGeom>
          <a:noFill/>
        </p:spPr>
        <p:txBody>
          <a:bodyPr wrap="none" rtlCol="0">
            <a:spAutoFit/>
          </a:bodyPr>
          <a:lstStyle/>
          <a:p>
            <a:r>
              <a:rPr lang="pl-PL" dirty="0" err="1">
                <a:solidFill>
                  <a:schemeClr val="bg1"/>
                </a:solidFill>
              </a:rPr>
              <a:t>University</a:t>
            </a:r>
            <a:endParaRPr lang="pl-PL" dirty="0">
              <a:solidFill>
                <a:schemeClr val="bg1"/>
              </a:solidFill>
            </a:endParaRPr>
          </a:p>
        </p:txBody>
      </p:sp>
      <p:sp>
        <p:nvSpPr>
          <p:cNvPr id="9" name="pole tekstowe 8"/>
          <p:cNvSpPr txBox="1"/>
          <p:nvPr/>
        </p:nvSpPr>
        <p:spPr>
          <a:xfrm>
            <a:off x="7836285" y="5597153"/>
            <a:ext cx="2289281" cy="461665"/>
          </a:xfrm>
          <a:prstGeom prst="rect">
            <a:avLst/>
          </a:prstGeom>
          <a:noFill/>
        </p:spPr>
        <p:txBody>
          <a:bodyPr wrap="none" rtlCol="0">
            <a:spAutoFit/>
          </a:bodyPr>
          <a:lstStyle/>
          <a:p>
            <a:r>
              <a:rPr lang="pl-PL" sz="2400" b="1" dirty="0" err="1"/>
              <a:t>University</a:t>
            </a:r>
            <a:r>
              <a:rPr lang="pl-PL" sz="2400" b="1" dirty="0"/>
              <a:t> for </a:t>
            </a:r>
            <a:r>
              <a:rPr lang="pl-PL" sz="2400" b="1" dirty="0" err="1"/>
              <a:t>all</a:t>
            </a:r>
            <a:endParaRPr lang="pl-PL" sz="2400" b="1" dirty="0"/>
          </a:p>
        </p:txBody>
      </p:sp>
    </p:spTree>
    <p:extLst>
      <p:ext uri="{BB962C8B-B14F-4D97-AF65-F5344CB8AC3E}">
        <p14:creationId xmlns:p14="http://schemas.microsoft.com/office/powerpoint/2010/main" val="2785332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00311" y="-144665"/>
            <a:ext cx="10344309" cy="1470025"/>
          </a:xfrm>
        </p:spPr>
        <p:txBody>
          <a:bodyPr/>
          <a:lstStyle/>
          <a:p>
            <a:r>
              <a:rPr lang="en-US" dirty="0"/>
              <a:t>Breaking the barriers</a:t>
            </a:r>
            <a:endParaRPr lang="pl-PL" dirty="0"/>
          </a:p>
        </p:txBody>
      </p:sp>
      <p:sp>
        <p:nvSpPr>
          <p:cNvPr id="2060" name="Prostokąt 2059"/>
          <p:cNvSpPr/>
          <p:nvPr/>
        </p:nvSpPr>
        <p:spPr>
          <a:xfrm>
            <a:off x="2939985" y="828001"/>
            <a:ext cx="6001771" cy="584775"/>
          </a:xfrm>
          <a:prstGeom prst="rect">
            <a:avLst/>
          </a:prstGeom>
        </p:spPr>
        <p:txBody>
          <a:bodyPr wrap="none">
            <a:spAutoFit/>
          </a:bodyPr>
          <a:lstStyle/>
          <a:p>
            <a:r>
              <a:rPr lang="en-US" sz="3200" dirty="0"/>
              <a:t>Turning Barriers into Opportunities</a:t>
            </a:r>
            <a:endParaRPr lang="pl-PL" sz="3200" dirty="0"/>
          </a:p>
        </p:txBody>
      </p:sp>
      <p:grpSp>
        <p:nvGrpSpPr>
          <p:cNvPr id="3" name="Group 2" descr="Pyramid with levels from bottom to top reading: Psychosocial (mental) barriers; Architectural barriers; economic and legal barriers; educational barriers, and Professional activation barriers.&#10;&#10;A line going from bottom to top reads &quot;availability of educational technology and infrastructure">
            <a:extLst>
              <a:ext uri="{FF2B5EF4-FFF2-40B4-BE49-F238E27FC236}">
                <a16:creationId xmlns:a16="http://schemas.microsoft.com/office/drawing/2014/main" id="{2B80205D-60A3-5C05-AA58-244E8EE0883D}"/>
              </a:ext>
              <a:ext uri="{C183D7F6-B498-43B3-948B-1728B52AA6E4}">
                <adec:decorative xmlns:adec="http://schemas.microsoft.com/office/drawing/2017/decorative" val="0"/>
              </a:ext>
            </a:extLst>
          </p:cNvPr>
          <p:cNvGrpSpPr/>
          <p:nvPr/>
        </p:nvGrpSpPr>
        <p:grpSpPr>
          <a:xfrm>
            <a:off x="13295" y="1563664"/>
            <a:ext cx="11904240" cy="4323169"/>
            <a:chOff x="13295" y="1563664"/>
            <a:chExt cx="11904240" cy="4323169"/>
          </a:xfrm>
        </p:grpSpPr>
        <p:pic>
          <p:nvPicPr>
            <p:cNvPr id="3074" name="Picture 2" descr="Pyramid with levels from bottom to top reading: Psychosocial (mental) barriers; Architectural barriers; economic and legal barriers; educational barriers, and Professional activation barriers.&#10;&#10;A line going from bottom to top reads &quot;availability of educational technology and infrastructure"/>
            <p:cNvPicPr>
              <a:picLocks noChangeAspect="1" noChangeArrowheads="1"/>
            </p:cNvPicPr>
            <p:nvPr/>
          </p:nvPicPr>
          <p:blipFill rotWithShape="1">
            <a:blip r:embed="rId2">
              <a:extLst>
                <a:ext uri="{28A0092B-C50C-407E-A947-70E740481C1C}">
                  <a14:useLocalDpi xmlns:a14="http://schemas.microsoft.com/office/drawing/2010/main" val="0"/>
                </a:ext>
              </a:extLst>
            </a:blip>
            <a:srcRect l="8014" t="1792"/>
            <a:stretch/>
          </p:blipFill>
          <p:spPr bwMode="auto">
            <a:xfrm>
              <a:off x="13295" y="1563664"/>
              <a:ext cx="7606942" cy="4323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pole tekstowe 61">
              <a:extLst>
                <a:ext uri="{C183D7F6-B498-43B3-948B-1728B52AA6E4}">
                  <adec:decorative xmlns:adec="http://schemas.microsoft.com/office/drawing/2017/decorative" val="1"/>
                </a:ext>
              </a:extLst>
            </p:cNvPr>
            <p:cNvSpPr txBox="1"/>
            <p:nvPr/>
          </p:nvSpPr>
          <p:spPr>
            <a:xfrm>
              <a:off x="3083484" y="2086109"/>
              <a:ext cx="301686" cy="369332"/>
            </a:xfrm>
            <a:prstGeom prst="rect">
              <a:avLst/>
            </a:prstGeom>
            <a:noFill/>
          </p:spPr>
          <p:txBody>
            <a:bodyPr wrap="none" rtlCol="0">
              <a:spAutoFit/>
            </a:bodyPr>
            <a:lstStyle/>
            <a:p>
              <a:r>
                <a:rPr lang="pl-PL" b="1" dirty="0">
                  <a:solidFill>
                    <a:srgbClr val="FF0000"/>
                  </a:solidFill>
                </a:rPr>
                <a:t>5</a:t>
              </a:r>
            </a:p>
          </p:txBody>
        </p:sp>
        <p:cxnSp>
          <p:nvCxnSpPr>
            <p:cNvPr id="9" name="Łącznik prostoliniowy 8">
              <a:extLst>
                <a:ext uri="{C183D7F6-B498-43B3-948B-1728B52AA6E4}">
                  <adec:decorative xmlns:adec="http://schemas.microsoft.com/office/drawing/2017/decorative" val="1"/>
                </a:ext>
              </a:extLst>
            </p:cNvPr>
            <p:cNvCxnSpPr/>
            <p:nvPr/>
          </p:nvCxnSpPr>
          <p:spPr>
            <a:xfrm>
              <a:off x="4881721" y="2799144"/>
              <a:ext cx="6979921" cy="9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1" name="pole tekstowe 60">
              <a:extLst>
                <a:ext uri="{C183D7F6-B498-43B3-948B-1728B52AA6E4}">
                  <adec:decorative xmlns:adec="http://schemas.microsoft.com/office/drawing/2017/decorative" val="1"/>
                </a:ext>
              </a:extLst>
            </p:cNvPr>
            <p:cNvSpPr txBox="1"/>
            <p:nvPr/>
          </p:nvSpPr>
          <p:spPr>
            <a:xfrm>
              <a:off x="2412479" y="2831450"/>
              <a:ext cx="301686" cy="369332"/>
            </a:xfrm>
            <a:prstGeom prst="rect">
              <a:avLst/>
            </a:prstGeom>
            <a:noFill/>
          </p:spPr>
          <p:txBody>
            <a:bodyPr wrap="none" rtlCol="0">
              <a:spAutoFit/>
            </a:bodyPr>
            <a:lstStyle/>
            <a:p>
              <a:r>
                <a:rPr lang="pl-PL" b="1" dirty="0">
                  <a:solidFill>
                    <a:srgbClr val="FF0000"/>
                  </a:solidFill>
                </a:rPr>
                <a:t>4</a:t>
              </a:r>
            </a:p>
          </p:txBody>
        </p:sp>
        <p:cxnSp>
          <p:nvCxnSpPr>
            <p:cNvPr id="11" name="Łącznik prostoliniowy 10">
              <a:extLst>
                <a:ext uri="{C183D7F6-B498-43B3-948B-1728B52AA6E4}">
                  <adec:decorative xmlns:adec="http://schemas.microsoft.com/office/drawing/2017/decorative" val="1"/>
                </a:ext>
              </a:extLst>
            </p:cNvPr>
            <p:cNvCxnSpPr/>
            <p:nvPr/>
          </p:nvCxnSpPr>
          <p:spPr>
            <a:xfrm>
              <a:off x="5454659" y="3481985"/>
              <a:ext cx="640871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0" name="pole tekstowe 59">
              <a:extLst>
                <a:ext uri="{C183D7F6-B498-43B3-948B-1728B52AA6E4}">
                  <adec:decorative xmlns:adec="http://schemas.microsoft.com/office/drawing/2017/decorative" val="1"/>
                </a:ext>
              </a:extLst>
            </p:cNvPr>
            <p:cNvSpPr txBox="1"/>
            <p:nvPr/>
          </p:nvSpPr>
          <p:spPr>
            <a:xfrm>
              <a:off x="1764407" y="3573016"/>
              <a:ext cx="301686" cy="369332"/>
            </a:xfrm>
            <a:prstGeom prst="rect">
              <a:avLst/>
            </a:prstGeom>
            <a:noFill/>
          </p:spPr>
          <p:txBody>
            <a:bodyPr wrap="none" rtlCol="0">
              <a:spAutoFit/>
            </a:bodyPr>
            <a:lstStyle/>
            <a:p>
              <a:r>
                <a:rPr lang="pl-PL" b="1" dirty="0">
                  <a:solidFill>
                    <a:srgbClr val="FF0000"/>
                  </a:solidFill>
                </a:rPr>
                <a:t>3</a:t>
              </a:r>
            </a:p>
          </p:txBody>
        </p:sp>
        <p:cxnSp>
          <p:nvCxnSpPr>
            <p:cNvPr id="10" name="Łącznik prostoliniowy 9">
              <a:extLst>
                <a:ext uri="{C183D7F6-B498-43B3-948B-1728B52AA6E4}">
                  <adec:decorative xmlns:adec="http://schemas.microsoft.com/office/drawing/2017/decorative" val="1"/>
                </a:ext>
              </a:extLst>
            </p:cNvPr>
            <p:cNvCxnSpPr/>
            <p:nvPr/>
          </p:nvCxnSpPr>
          <p:spPr>
            <a:xfrm>
              <a:off x="5803729" y="4281945"/>
              <a:ext cx="597666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9" name="pole tekstowe 58">
              <a:extLst>
                <a:ext uri="{C183D7F6-B498-43B3-948B-1728B52AA6E4}">
                  <adec:decorative xmlns:adec="http://schemas.microsoft.com/office/drawing/2017/decorative" val="1"/>
                </a:ext>
              </a:extLst>
            </p:cNvPr>
            <p:cNvSpPr txBox="1"/>
            <p:nvPr/>
          </p:nvSpPr>
          <p:spPr>
            <a:xfrm>
              <a:off x="1044327" y="4381073"/>
              <a:ext cx="301686" cy="369332"/>
            </a:xfrm>
            <a:prstGeom prst="rect">
              <a:avLst/>
            </a:prstGeom>
            <a:noFill/>
          </p:spPr>
          <p:txBody>
            <a:bodyPr wrap="none" rtlCol="0">
              <a:spAutoFit/>
            </a:bodyPr>
            <a:lstStyle/>
            <a:p>
              <a:r>
                <a:rPr lang="pl-PL" b="1" dirty="0">
                  <a:solidFill>
                    <a:srgbClr val="FF0000"/>
                  </a:solidFill>
                </a:rPr>
                <a:t>2</a:t>
              </a:r>
            </a:p>
          </p:txBody>
        </p:sp>
        <p:cxnSp>
          <p:nvCxnSpPr>
            <p:cNvPr id="6" name="Łącznik prostoliniowy 5">
              <a:extLst>
                <a:ext uri="{C183D7F6-B498-43B3-948B-1728B52AA6E4}">
                  <adec:decorative xmlns:adec="http://schemas.microsoft.com/office/drawing/2017/decorative" val="1"/>
                </a:ext>
              </a:extLst>
            </p:cNvPr>
            <p:cNvCxnSpPr/>
            <p:nvPr/>
          </p:nvCxnSpPr>
          <p:spPr>
            <a:xfrm>
              <a:off x="6516935" y="5013176"/>
              <a:ext cx="54006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064" name="pole tekstowe 2063">
              <a:extLst>
                <a:ext uri="{C183D7F6-B498-43B3-948B-1728B52AA6E4}">
                  <adec:decorative xmlns:adec="http://schemas.microsoft.com/office/drawing/2017/decorative" val="1"/>
                </a:ext>
              </a:extLst>
            </p:cNvPr>
            <p:cNvSpPr txBox="1"/>
            <p:nvPr/>
          </p:nvSpPr>
          <p:spPr>
            <a:xfrm>
              <a:off x="468263" y="5085184"/>
              <a:ext cx="301686" cy="369332"/>
            </a:xfrm>
            <a:prstGeom prst="rect">
              <a:avLst/>
            </a:prstGeom>
            <a:noFill/>
          </p:spPr>
          <p:txBody>
            <a:bodyPr wrap="none" rtlCol="0">
              <a:spAutoFit/>
            </a:bodyPr>
            <a:lstStyle/>
            <a:p>
              <a:r>
                <a:rPr lang="pl-PL" b="1" dirty="0">
                  <a:solidFill>
                    <a:srgbClr val="FF0000"/>
                  </a:solidFill>
                </a:rPr>
                <a:t>1</a:t>
              </a:r>
            </a:p>
          </p:txBody>
        </p:sp>
      </p:grpSp>
      <p:grpSp>
        <p:nvGrpSpPr>
          <p:cNvPr id="4" name="Group 3">
            <a:extLst>
              <a:ext uri="{FF2B5EF4-FFF2-40B4-BE49-F238E27FC236}">
                <a16:creationId xmlns:a16="http://schemas.microsoft.com/office/drawing/2014/main" id="{82E262F9-95AE-AEB0-5861-1109E408504A}"/>
              </a:ext>
              <a:ext uri="{C183D7F6-B498-43B3-948B-1728B52AA6E4}">
                <adec:decorative xmlns:adec="http://schemas.microsoft.com/office/drawing/2017/decorative" val="1"/>
              </a:ext>
            </a:extLst>
          </p:cNvPr>
          <p:cNvGrpSpPr/>
          <p:nvPr/>
        </p:nvGrpSpPr>
        <p:grpSpPr>
          <a:xfrm>
            <a:off x="4754220" y="1734399"/>
            <a:ext cx="3298148" cy="3946710"/>
            <a:chOff x="4754220" y="1734399"/>
            <a:chExt cx="3298148" cy="3946710"/>
          </a:xfrm>
        </p:grpSpPr>
        <p:pic>
          <p:nvPicPr>
            <p:cNvPr id="3080" name="Picture 8">
              <a:extLs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784" t="63902" r="65825" b="8887"/>
            <a:stretch/>
          </p:blipFill>
          <p:spPr bwMode="auto">
            <a:xfrm>
              <a:off x="4754220" y="1734399"/>
              <a:ext cx="797113" cy="763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7">
              <a:extLst>
                <a:ext uri="{C183D7F6-B498-43B3-948B-1728B52AA6E4}">
                  <adec:decorative xmlns:adec="http://schemas.microsoft.com/office/drawing/2017/decorative" val="1"/>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262" t="26394" r="32380" b="34656"/>
            <a:stretch/>
          </p:blipFill>
          <p:spPr bwMode="auto">
            <a:xfrm>
              <a:off x="5551333" y="2849025"/>
              <a:ext cx="479142" cy="557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a:extLst>
                <a:ext uri="{C183D7F6-B498-43B3-948B-1728B52AA6E4}">
                  <adec:decorative xmlns:adec="http://schemas.microsoft.com/office/drawing/2017/decorative" val="1"/>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7676" t="26220" r="33115" b="31872"/>
            <a:stretch/>
          </p:blipFill>
          <p:spPr bwMode="auto">
            <a:xfrm>
              <a:off x="6208210" y="3563170"/>
              <a:ext cx="579967" cy="654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a:extLst>
                <a:ext uri="{C183D7F6-B498-43B3-948B-1728B52AA6E4}">
                  <adec:decorative xmlns:adec="http://schemas.microsoft.com/office/drawing/2017/decorative" val="1"/>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4432" t="10023" r="10492" b="12906"/>
            <a:stretch/>
          </p:blipFill>
          <p:spPr bwMode="auto">
            <a:xfrm>
              <a:off x="6877058" y="4324087"/>
              <a:ext cx="671254" cy="68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26247" t="14033" r="24703" b="13207"/>
            <a:stretch/>
          </p:blipFill>
          <p:spPr bwMode="auto">
            <a:xfrm>
              <a:off x="7548312" y="5076033"/>
              <a:ext cx="504056" cy="605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058" name="Prostokąt 2057"/>
          <p:cNvSpPr/>
          <p:nvPr/>
        </p:nvSpPr>
        <p:spPr>
          <a:xfrm>
            <a:off x="5682547" y="1637623"/>
            <a:ext cx="4422236" cy="954107"/>
          </a:xfrm>
          <a:prstGeom prst="rect">
            <a:avLst/>
          </a:prstGeom>
        </p:spPr>
        <p:txBody>
          <a:bodyPr wrap="none">
            <a:spAutoFit/>
          </a:bodyPr>
          <a:lstStyle/>
          <a:p>
            <a:r>
              <a:rPr lang="en-US" sz="1400" dirty="0"/>
              <a:t>Policies and regulations supporting inclusive employment,</a:t>
            </a:r>
          </a:p>
          <a:p>
            <a:r>
              <a:rPr lang="en-US" sz="1400" dirty="0"/>
              <a:t>Employer awareness and diversity training,</a:t>
            </a:r>
          </a:p>
          <a:p>
            <a:r>
              <a:rPr lang="en-US" sz="1400" dirty="0"/>
              <a:t>Companies with strong diversity hiring programs</a:t>
            </a:r>
            <a:r>
              <a:rPr lang="en-GB" sz="1400" dirty="0"/>
              <a:t>,</a:t>
            </a:r>
          </a:p>
          <a:p>
            <a:r>
              <a:rPr lang="en-US" sz="1400" dirty="0"/>
              <a:t>Cooperation between educators and employers</a:t>
            </a:r>
            <a:endParaRPr lang="pl-PL" sz="1400" dirty="0"/>
          </a:p>
        </p:txBody>
      </p:sp>
      <p:sp>
        <p:nvSpPr>
          <p:cNvPr id="18" name="Prostokąt 17"/>
          <p:cNvSpPr/>
          <p:nvPr/>
        </p:nvSpPr>
        <p:spPr>
          <a:xfrm>
            <a:off x="6300912" y="2754213"/>
            <a:ext cx="4943708" cy="738664"/>
          </a:xfrm>
          <a:prstGeom prst="rect">
            <a:avLst/>
          </a:prstGeom>
        </p:spPr>
        <p:txBody>
          <a:bodyPr wrap="square">
            <a:spAutoFit/>
          </a:bodyPr>
          <a:lstStyle/>
          <a:p>
            <a:r>
              <a:rPr lang="en-US" sz="1400" dirty="0"/>
              <a:t>Principles of Universal Design for Learning (UDL),</a:t>
            </a:r>
          </a:p>
          <a:p>
            <a:r>
              <a:rPr lang="pl-PL" sz="1400" dirty="0"/>
              <a:t>Assistive technologies and digital accessibility</a:t>
            </a:r>
            <a:r>
              <a:rPr lang="en-GB" sz="1400" dirty="0"/>
              <a:t>,</a:t>
            </a:r>
          </a:p>
          <a:p>
            <a:r>
              <a:rPr lang="en-US" sz="1400" dirty="0"/>
              <a:t>Internships and work experience programs</a:t>
            </a:r>
            <a:endParaRPr lang="pl-PL" sz="1400" dirty="0"/>
          </a:p>
        </p:txBody>
      </p:sp>
      <p:sp>
        <p:nvSpPr>
          <p:cNvPr id="2062" name="Prostokąt 2061"/>
          <p:cNvSpPr/>
          <p:nvPr/>
        </p:nvSpPr>
        <p:spPr>
          <a:xfrm>
            <a:off x="7147190" y="3510613"/>
            <a:ext cx="3467552" cy="738664"/>
          </a:xfrm>
          <a:prstGeom prst="rect">
            <a:avLst/>
          </a:prstGeom>
        </p:spPr>
        <p:txBody>
          <a:bodyPr wrap="none">
            <a:spAutoFit/>
          </a:bodyPr>
          <a:lstStyle/>
          <a:p>
            <a:r>
              <a:rPr lang="pl-PL" sz="1400" dirty="0"/>
              <a:t>Research grants</a:t>
            </a:r>
            <a:r>
              <a:rPr lang="en-GB" sz="1400" dirty="0"/>
              <a:t>,</a:t>
            </a:r>
          </a:p>
          <a:p>
            <a:r>
              <a:rPr lang="en-US" sz="1400" dirty="0"/>
              <a:t>Overcoming economic and social constraints</a:t>
            </a:r>
            <a:r>
              <a:rPr lang="en-GB" sz="1400" dirty="0"/>
              <a:t>,</a:t>
            </a:r>
          </a:p>
          <a:p>
            <a:r>
              <a:rPr lang="en-GB" sz="1400" dirty="0"/>
              <a:t>Government financial support</a:t>
            </a:r>
            <a:endParaRPr lang="pl-PL" sz="1400" dirty="0"/>
          </a:p>
        </p:txBody>
      </p:sp>
      <p:sp>
        <p:nvSpPr>
          <p:cNvPr id="20" name="Prostokąt 19"/>
          <p:cNvSpPr/>
          <p:nvPr/>
        </p:nvSpPr>
        <p:spPr>
          <a:xfrm>
            <a:off x="7768022" y="4365104"/>
            <a:ext cx="3833742" cy="523220"/>
          </a:xfrm>
          <a:prstGeom prst="rect">
            <a:avLst/>
          </a:prstGeom>
        </p:spPr>
        <p:txBody>
          <a:bodyPr wrap="none">
            <a:spAutoFit/>
          </a:bodyPr>
          <a:lstStyle/>
          <a:p>
            <a:r>
              <a:rPr lang="en-US" sz="1400" dirty="0"/>
              <a:t>Principles of Universal Architectural Design (UAD),</a:t>
            </a:r>
          </a:p>
          <a:p>
            <a:r>
              <a:rPr lang="pl-PL" sz="1400" dirty="0"/>
              <a:t>Application of assistive devices</a:t>
            </a:r>
          </a:p>
        </p:txBody>
      </p:sp>
      <p:sp>
        <p:nvSpPr>
          <p:cNvPr id="57" name="Prostokąt 56"/>
          <p:cNvSpPr/>
          <p:nvPr/>
        </p:nvSpPr>
        <p:spPr>
          <a:xfrm>
            <a:off x="8075205" y="5037102"/>
            <a:ext cx="4035481" cy="1600438"/>
          </a:xfrm>
          <a:prstGeom prst="rect">
            <a:avLst/>
          </a:prstGeom>
        </p:spPr>
        <p:txBody>
          <a:bodyPr wrap="square">
            <a:spAutoFit/>
          </a:bodyPr>
          <a:lstStyle/>
          <a:p>
            <a:r>
              <a:rPr lang="pl-PL" sz="1400" dirty="0"/>
              <a:t>Understanding the needs of people with special needs</a:t>
            </a:r>
            <a:r>
              <a:rPr lang="en-GB" sz="1400" dirty="0"/>
              <a:t>,</a:t>
            </a:r>
          </a:p>
          <a:p>
            <a:r>
              <a:rPr lang="pl-PL" sz="1400" dirty="0"/>
              <a:t>Overcoming d</a:t>
            </a:r>
            <a:r>
              <a:rPr lang="en-US" sz="1400" dirty="0" err="1"/>
              <a:t>iscrimination</a:t>
            </a:r>
            <a:r>
              <a:rPr lang="en-US" sz="1400" dirty="0"/>
              <a:t> &amp; </a:t>
            </a:r>
            <a:r>
              <a:rPr lang="pl-PL" sz="1400" dirty="0"/>
              <a:t>p</a:t>
            </a:r>
            <a:r>
              <a:rPr lang="en-US" sz="1400" dirty="0" err="1"/>
              <a:t>rejudice</a:t>
            </a:r>
            <a:r>
              <a:rPr lang="en-US" sz="1400" dirty="0"/>
              <a:t> at Universities,</a:t>
            </a:r>
          </a:p>
          <a:p>
            <a:r>
              <a:rPr lang="en-US" sz="1400" dirty="0"/>
              <a:t>Training of academic &amp; administrative staff at all levels</a:t>
            </a:r>
            <a:r>
              <a:rPr lang="en-GB" sz="1400" dirty="0"/>
              <a:t>,</a:t>
            </a:r>
          </a:p>
          <a:p>
            <a:r>
              <a:rPr lang="en-US" sz="1400" dirty="0">
                <a:solidFill>
                  <a:schemeClr val="tx1"/>
                </a:solidFill>
              </a:rPr>
              <a:t>Support &amp; mentoring programs for students</a:t>
            </a:r>
            <a:r>
              <a:rPr lang="pl-PL" sz="1400" dirty="0">
                <a:solidFill>
                  <a:schemeClr val="tx1"/>
                </a:solidFill>
              </a:rPr>
              <a:t> and staff</a:t>
            </a:r>
            <a:r>
              <a:rPr lang="en-US" sz="1400" dirty="0">
                <a:solidFill>
                  <a:schemeClr val="tx1"/>
                </a:solidFill>
              </a:rPr>
              <a:t> </a:t>
            </a:r>
            <a:endParaRPr lang="pl-PL" sz="1400" dirty="0"/>
          </a:p>
        </p:txBody>
      </p:sp>
      <p:sp>
        <p:nvSpPr>
          <p:cNvPr id="19" name="Prostokąt 18"/>
          <p:cNvSpPr/>
          <p:nvPr/>
        </p:nvSpPr>
        <p:spPr>
          <a:xfrm>
            <a:off x="3362560" y="5870329"/>
            <a:ext cx="4090479" cy="276999"/>
          </a:xfrm>
          <a:prstGeom prst="rect">
            <a:avLst/>
          </a:prstGeom>
        </p:spPr>
        <p:txBody>
          <a:bodyPr wrap="none">
            <a:spAutoFit/>
          </a:bodyPr>
          <a:lstStyle/>
          <a:p>
            <a:r>
              <a:rPr lang="en-US" sz="1200" dirty="0"/>
              <a:t>Barrier pyramid developed by </a:t>
            </a:r>
            <a:r>
              <a:rPr lang="pl-PL" sz="1200" dirty="0"/>
              <a:t>Dr </a:t>
            </a:r>
            <a:r>
              <a:rPr lang="pl-PL" sz="1200" dirty="0" err="1"/>
              <a:t>Eng</a:t>
            </a:r>
            <a:r>
              <a:rPr lang="pl-PL" sz="1200" dirty="0"/>
              <a:t>. </a:t>
            </a:r>
            <a:r>
              <a:rPr lang="en-US" sz="1200" dirty="0"/>
              <a:t>Marta </a:t>
            </a:r>
            <a:r>
              <a:rPr lang="en-US" sz="1200" dirty="0" err="1"/>
              <a:t>Skierniewska</a:t>
            </a:r>
            <a:r>
              <a:rPr lang="pl-PL" sz="1200" dirty="0"/>
              <a:t> </a:t>
            </a:r>
            <a:r>
              <a:rPr lang="pl-PL" sz="1200" dirty="0" err="1"/>
              <a:t>mba</a:t>
            </a:r>
            <a:endParaRPr lang="pl-PL" sz="1200" dirty="0"/>
          </a:p>
        </p:txBody>
      </p:sp>
      <p:pic>
        <p:nvPicPr>
          <p:cNvPr id="7" name="Picture 2">
            <a:extLst>
              <a:ext uri="{C183D7F6-B498-43B3-948B-1728B52AA6E4}">
                <adec:decorative xmlns:adec="http://schemas.microsoft.com/office/drawing/2017/decorative" val="1"/>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1301" t="27075" r="10393" b="28925"/>
          <a:stretch/>
        </p:blipFill>
        <p:spPr bwMode="auto">
          <a:xfrm>
            <a:off x="323528" y="5949280"/>
            <a:ext cx="2627784" cy="742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613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00311" y="86767"/>
            <a:ext cx="10344309" cy="1470025"/>
          </a:xfrm>
        </p:spPr>
        <p:txBody>
          <a:bodyPr>
            <a:normAutofit/>
          </a:bodyPr>
          <a:lstStyle/>
          <a:p>
            <a:r>
              <a:rPr lang="en-US" dirty="0"/>
              <a:t>Summary</a:t>
            </a:r>
            <a:endParaRPr lang="pl-PL" dirty="0"/>
          </a:p>
        </p:txBody>
      </p:sp>
      <p:sp>
        <p:nvSpPr>
          <p:cNvPr id="3" name="Podtytuł 2"/>
          <p:cNvSpPr>
            <a:spLocks noGrp="1"/>
          </p:cNvSpPr>
          <p:nvPr>
            <p:ph type="subTitle" idx="1"/>
          </p:nvPr>
        </p:nvSpPr>
        <p:spPr>
          <a:xfrm>
            <a:off x="1188343" y="1556792"/>
            <a:ext cx="10153128" cy="4176464"/>
          </a:xfrm>
        </p:spPr>
        <p:txBody>
          <a:bodyPr>
            <a:noAutofit/>
          </a:bodyPr>
          <a:lstStyle/>
          <a:p>
            <a:pPr algn="l"/>
            <a:r>
              <a:rPr lang="en-US" sz="2400" dirty="0">
                <a:solidFill>
                  <a:schemeClr val="tx1"/>
                </a:solidFill>
              </a:rPr>
              <a:t>Creating an inclusive job market requires cooperation between educators and employers, as well as the implementation of policies supporting diversity and accessibility. Key actions include employer training on diversity, internship and work experience </a:t>
            </a:r>
            <a:r>
              <a:rPr lang="en-US" sz="2400" dirty="0" err="1">
                <a:solidFill>
                  <a:schemeClr val="tx1"/>
                </a:solidFill>
              </a:rPr>
              <a:t>programmes</a:t>
            </a:r>
            <a:r>
              <a:rPr lang="en-US" sz="2400" dirty="0">
                <a:solidFill>
                  <a:schemeClr val="tx1"/>
                </a:solidFill>
              </a:rPr>
              <a:t>, and the use of assistive technologies alongside the principles of Universal Design for Learning (UDL) and Architecture (UAD). Government financial support and the removal of economic and social barriers are essential for increasing equal opportunities. Education and training for academic staff also play a crucial role in providing better support for people with disabilities and combating discrimination at universities.</a:t>
            </a:r>
          </a:p>
        </p:txBody>
      </p:sp>
      <p:pic>
        <p:nvPicPr>
          <p:cNvPr id="7" name="Picture 2" descr="Kompleksowy rebranding Politechniki Warszawskiej - Branding ..."/>
          <p:cNvPicPr>
            <a:picLocks noChangeAspect="1" noChangeArrowheads="1"/>
          </p:cNvPicPr>
          <p:nvPr/>
        </p:nvPicPr>
        <p:blipFill rotWithShape="1">
          <a:blip r:embed="rId2">
            <a:extLst>
              <a:ext uri="{28A0092B-C50C-407E-A947-70E740481C1C}">
                <a14:useLocalDpi xmlns:a14="http://schemas.microsoft.com/office/drawing/2010/main" val="0"/>
              </a:ext>
            </a:extLst>
          </a:blip>
          <a:srcRect l="11301" t="27075" r="10393" b="28925"/>
          <a:stretch/>
        </p:blipFill>
        <p:spPr bwMode="auto">
          <a:xfrm>
            <a:off x="323528" y="5949280"/>
            <a:ext cx="2627784" cy="742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13628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0AACBD-865B-497F-93E5-758B55B674A3}">
  <ds:schemaRefs>
    <ds:schemaRef ds:uri="http://schemas.microsoft.com/office/2006/metadata/properties"/>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98a9eb8c-6a01-428e-9f5d-17b5596ff277"/>
    <ds:schemaRef ds:uri="f04adec5-321f-46c9-8d8f-d278d5019d73"/>
    <ds:schemaRef ds:uri="http://purl.org/dc/dcmitype/"/>
    <ds:schemaRef ds:uri="http://purl.org/dc/elements/1.1/"/>
  </ds:schemaRefs>
</ds:datastoreItem>
</file>

<file path=customXml/itemProps2.xml><?xml version="1.0" encoding="utf-8"?>
<ds:datastoreItem xmlns:ds="http://schemas.openxmlformats.org/officeDocument/2006/customXml" ds:itemID="{82014F49-C4FA-4C76-96B8-3EA42212B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5BB59AD-D823-4E14-8BCF-4F3E05871C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577</TotalTime>
  <Words>379</Words>
  <Application>Microsoft Office PowerPoint</Application>
  <PresentationFormat>Custom</PresentationFormat>
  <Paragraphs>36</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Motyw pakietu Office</vt:lpstr>
      <vt:lpstr>From Education to Employment:  Turning Barriers into Opportunities</vt:lpstr>
      <vt:lpstr>Inclusive Education - Definition</vt:lpstr>
      <vt:lpstr>Research problem</vt:lpstr>
      <vt:lpstr>Breaking the barriers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Admin</dc:creator>
  <cp:lastModifiedBy>Danielle O'Rourke</cp:lastModifiedBy>
  <cp:revision>39</cp:revision>
  <dcterms:created xsi:type="dcterms:W3CDTF">2025-02-25T12:20:29Z</dcterms:created>
  <dcterms:modified xsi:type="dcterms:W3CDTF">2025-03-03T16:13:34Z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