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876" r:id="rId5"/>
    <p:sldId id="878" r:id="rId6"/>
    <p:sldId id="879" r:id="rId7"/>
    <p:sldId id="257" r:id="rId8"/>
    <p:sldId id="258" r:id="rId9"/>
    <p:sldId id="281" r:id="rId10"/>
  </p:sldIdLst>
  <p:sldSz cx="18288000" cy="10287000"/>
  <p:notesSz cx="6858000" cy="9144000"/>
  <p:embeddedFontLst>
    <p:embeddedFont>
      <p:font typeface="Greycliff CF 1" panose="020B0604020202020204" charset="0"/>
      <p:regular r:id="rId12"/>
    </p:embeddedFont>
    <p:embeddedFont>
      <p:font typeface="Greycliff CF 4" panose="020B0604020202020204" charset="0"/>
      <p:regular r:id="rId13"/>
      <p:bold r:id="rId14"/>
    </p:embeddedFont>
    <p:embeddedFont>
      <p:font typeface="Greycliff CF 5"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7" y="25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12.03.2025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a:t>My name is Sarah Hutchings, and I am the Head of Education at Brain in Hand thank you very much to the AHEAD team for inviting me to present today. We primarily support users who are autistic, have ADHD or mental health anxiety related conditions.  We currently support over 8,000 students each academic year who receive Brain in Hand through the government’s Disabled Students’ Allowance (DSA) funding, as well as those whose universities and colleges purchase our services directly. In addition to our work in education, we are experiencing significant growth in supporting individuals in the workplace. Through the UK government's Access to Work (ATW) scheme or direct purchases from employers.</a:t>
            </a:r>
            <a:endParaRPr lang="en-US"/>
          </a:p>
        </p:txBody>
      </p:sp>
      <p:sp>
        <p:nvSpPr>
          <p:cNvPr id="4" name="Slide Number Placeholder 3"/>
          <p:cNvSpPr>
            <a:spLocks noGrp="1"/>
          </p:cNvSpPr>
          <p:nvPr>
            <p:ph type="sldNum" sz="quarter" idx="5"/>
          </p:nvPr>
        </p:nvSpPr>
        <p:spPr/>
        <p:txBody>
          <a:bodyPr/>
          <a:lstStyle/>
          <a:p>
            <a:fld id="{B5C717BD-008C-D740-9597-06CACDC0A2E0}" type="slidenum">
              <a:rPr lang="en-US" smtClean="0"/>
              <a:t>1</a:t>
            </a:fld>
            <a:endParaRPr lang="en-US"/>
          </a:p>
        </p:txBody>
      </p:sp>
    </p:spTree>
    <p:extLst>
      <p:ext uri="{BB962C8B-B14F-4D97-AF65-F5344CB8AC3E}">
        <p14:creationId xmlns:p14="http://schemas.microsoft.com/office/powerpoint/2010/main" val="121509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b="1"/>
              <a:t>Brain in Hand</a:t>
            </a:r>
            <a:r>
              <a:rPr lang="en-GB"/>
              <a:t> is a hybrid digital support system that combines personalized tools with expert coaching. The app features a diary to help users manage their time effectively with routines, prompts, and reminders. It offers pre-planned, personalized solutions for unexpected challenges, allows users to reflect on their feelings through the traffic light system, and track their mood and progress via a timeline.</a:t>
            </a:r>
          </a:p>
          <a:p>
            <a:r>
              <a:rPr lang="en-GB"/>
              <a:t>To fully maximize the app's potential, each user is paired with a dedicated coach who helps them develop routines, address challenges, and set personal goals. Our qualified coaches take a solution-focused approach, guiding users in making the most of the system. Additionally, we offer a 24/7 on-demand response service to provide support during moments of anxiety or overwhelm. Users can quickly request assistance through the app, with a team of responders ready to help within minutes—usually within a minute. Please note, however, that this service is not a substitute for crisis intervention or emergency support.</a:t>
            </a:r>
            <a:endParaRPr lang="en-US"/>
          </a:p>
        </p:txBody>
      </p:sp>
      <p:sp>
        <p:nvSpPr>
          <p:cNvPr id="4" name="Slide Number Placeholder 3"/>
          <p:cNvSpPr>
            <a:spLocks noGrp="1"/>
          </p:cNvSpPr>
          <p:nvPr>
            <p:ph type="sldNum" sz="quarter" idx="5"/>
          </p:nvPr>
        </p:nvSpPr>
        <p:spPr/>
        <p:txBody>
          <a:bodyPr/>
          <a:lstStyle/>
          <a:p>
            <a:fld id="{B5C717BD-008C-D740-9597-06CACDC0A2E0}" type="slidenum">
              <a:rPr lang="en-US" smtClean="0"/>
              <a:t>2</a:t>
            </a:fld>
            <a:endParaRPr lang="en-US"/>
          </a:p>
        </p:txBody>
      </p:sp>
    </p:spTree>
    <p:extLst>
      <p:ext uri="{BB962C8B-B14F-4D97-AF65-F5344CB8AC3E}">
        <p14:creationId xmlns:p14="http://schemas.microsoft.com/office/powerpoint/2010/main" val="310804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a:t>Neurodivergent students don’t struggle because they lack capability—they struggle because they haven’t been provided with the right tools. With the right support, structure, and understanding, they can succeed. However, one of the biggest barriers they face is change, which is particularly prominent for the individuals we support, both in education and the workplace. </a:t>
            </a:r>
          </a:p>
          <a:p>
            <a:r>
              <a:rPr lang="en-GB"/>
              <a:t>In the UK, we collaborate with universities that equip their neurodiverse first-year students with Brain in Hand to support them during the lead-up to their transition into university as a form of pre-interim support. </a:t>
            </a:r>
          </a:p>
          <a:p>
            <a:r>
              <a:rPr lang="en-GB"/>
              <a:t>At university, the constant change becomes a significant challenge. We know that student support needs to reflect this. Many students start to worry about leaving university early on in their degree. Others face additional transitions, such as placements, which can create further challenges as they adjust to new environments and expectations. </a:t>
            </a:r>
          </a:p>
          <a:p>
            <a:r>
              <a:rPr lang="en-GB"/>
              <a:t>Transitioning from university to the workplace can be overwhelming for anyone, but it can be especially challenging for those who are neurodivergent. Many students receive a good standard of support while studying, but  sometimes this support often ends abruptly once they graduate.</a:t>
            </a:r>
          </a:p>
          <a:p>
            <a:endParaRPr lang="en-US"/>
          </a:p>
        </p:txBody>
      </p:sp>
      <p:sp>
        <p:nvSpPr>
          <p:cNvPr id="4" name="Slide Number Placeholder 3"/>
          <p:cNvSpPr>
            <a:spLocks noGrp="1"/>
          </p:cNvSpPr>
          <p:nvPr>
            <p:ph type="sldNum" sz="quarter" idx="5"/>
          </p:nvPr>
        </p:nvSpPr>
        <p:spPr/>
        <p:txBody>
          <a:bodyPr/>
          <a:lstStyle/>
          <a:p>
            <a:fld id="{B5C717BD-008C-D740-9597-06CACDC0A2E0}" type="slidenum">
              <a:rPr lang="en-US" smtClean="0"/>
              <a:t>3</a:t>
            </a:fld>
            <a:endParaRPr lang="en-US"/>
          </a:p>
        </p:txBody>
      </p:sp>
    </p:spTree>
    <p:extLst>
      <p:ext uri="{BB962C8B-B14F-4D97-AF65-F5344CB8AC3E}">
        <p14:creationId xmlns:p14="http://schemas.microsoft.com/office/powerpoint/2010/main" val="324282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a:t>Meet James. James is autistic and successfully managed independently during his first two years at Cardiff University, where he studied Mathematics. His long-term goal was to become a maths teacher. However, when it came time to transition into his final year, James faced a significant challenge.</a:t>
            </a:r>
          </a:p>
          <a:p>
            <a:r>
              <a:rPr lang="en-GB"/>
              <a:t>Within the next 12 months, he knew he would need to change universities for his postgraduate teaching qualification at Cardiff Met, which included 24 weeks of school placements. The thought of all this change and the uncertainty of what lay ahead became overwhelming.</a:t>
            </a:r>
          </a:p>
          <a:p>
            <a:r>
              <a:rPr lang="en-GB"/>
              <a:t>Feeling unable to cope, he reached a breaking point and, during the first term of his third year, made the difficult decision to drop out.</a:t>
            </a:r>
          </a:p>
          <a:p>
            <a:r>
              <a:rPr lang="en-GB"/>
              <a:t>However, due to the excellent support from the wellbeing team at Cardiff University, James was equipped with the right tools, including Brain in Hand, to help him return and resit his final year. While the academic work itself wasn’t the issue, it was the constant grey cloud of overwhelm and uncertainty about what came next that was preventing him from moving forward.</a:t>
            </a:r>
          </a:p>
          <a:p>
            <a:r>
              <a:rPr lang="en-GB"/>
              <a:t>With support from Cardiff University, Cardiff Met, and Brain in Hand, we ensured James had the ongoing support he required during his postgraduate qualification. This was funded by the government’s Disability Student Allowances and gave reassurance to James while transitioning between the two universities.</a:t>
            </a:r>
          </a:p>
          <a:p>
            <a:r>
              <a:rPr lang="en-GB"/>
              <a:t>A year later, I received an email from James letting me know that he had successfully passed his postgraduate qualification and was beginning to apply for teaching jobs. He also mentioned that he would like to privately fund Brain in Hand during this transition. It was then that I approached the team at Brain in Hand about the Passporting initiative—where we could temporarily provide support for students transitioning from education into the workplace. This was agreed on a trial basis, we also want to make sure we do not over support people so they become reliant on us.</a:t>
            </a:r>
          </a:p>
          <a:p>
            <a:r>
              <a:rPr lang="en-GB"/>
              <a:t>This worked really well for James. He adapted Brain in Hand to support him with the preparation and pressures associated with job interviews. Within a few months, he successfully secured a teaching position and applied for Access to Work, which provided funding for his ongoing support. He has now settled into his teaching role and no longer requires any support. He needed that support to reach his goal of becoming a teacher, and despite facing many changes and challenges as a neurodivergent student, he succeeded.</a:t>
            </a:r>
          </a:p>
          <a:p>
            <a:r>
              <a:rPr lang="en-GB"/>
              <a:t>James, of course, is one of the very few. While this initiative has been successful, it represents only a small fraction of the broader work needed to support students with disabilities in entering the workforce. By offering Passporting, we provide users with the reassurance of ongoing support, mitigating the risk of being left in a gap between funding streams, and ensuring they can continue to use tools like ours while seeking alternative funding.</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717BD-008C-D740-9597-06CACDC0A2E0}" type="slidenum">
              <a:rPr lang="en-US" smtClean="0"/>
              <a:t>6</a:t>
            </a:fld>
            <a:endParaRPr lang="en-US"/>
          </a:p>
        </p:txBody>
      </p:sp>
    </p:spTree>
    <p:extLst>
      <p:ext uri="{BB962C8B-B14F-4D97-AF65-F5344CB8AC3E}">
        <p14:creationId xmlns:p14="http://schemas.microsoft.com/office/powerpoint/2010/main" val="14328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620C-8963-9C16-1AAA-DD22CD6FBFCD}"/>
              </a:ext>
            </a:extLst>
          </p:cNvPr>
          <p:cNvSpPr>
            <a:spLocks noGrp="1"/>
          </p:cNvSpPr>
          <p:nvPr>
            <p:ph type="title"/>
          </p:nvPr>
        </p:nvSpPr>
        <p:spPr/>
        <p:txBody>
          <a:bodyPr>
            <a:normAutofit fontScale="90000"/>
          </a:bodyPr>
          <a:lstStyle/>
          <a:p>
            <a:r>
              <a:rPr lang="en-GB" dirty="0"/>
              <a:t>Passporting Support Between Education and the Workplace</a:t>
            </a:r>
          </a:p>
        </p:txBody>
      </p:sp>
      <p:pic>
        <p:nvPicPr>
          <p:cNvPr id="5" name="Content Placeholder 4" descr="Passporting Support Between Education and The Workplace. Image In Slide shows someone smiling while using the Brain in Hand application. They are on a video call with another smiling individual. The Call has text overlayed which reads &quot;Coaching Session Started&quot;">
            <a:extLst>
              <a:ext uri="{FF2B5EF4-FFF2-40B4-BE49-F238E27FC236}">
                <a16:creationId xmlns:a16="http://schemas.microsoft.com/office/drawing/2014/main" id="{D130E191-B757-D372-5C1F-39C55100ECE0}"/>
              </a:ext>
            </a:extLst>
          </p:cNvPr>
          <p:cNvPicPr>
            <a:picLocks noGrp="1" noChangeAspect="1"/>
          </p:cNvPicPr>
          <p:nvPr>
            <p:ph idx="1"/>
          </p:nvPr>
        </p:nvPicPr>
        <p:blipFill>
          <a:blip r:embed="rId3"/>
          <a:srcRect b="461"/>
          <a:stretch/>
        </p:blipFill>
        <p:spPr>
          <a:xfrm>
            <a:off x="30" y="1923"/>
            <a:ext cx="18287970" cy="10285077"/>
          </a:xfrm>
          <a:prstGeom prst="rect">
            <a:avLst/>
          </a:prstGeom>
        </p:spPr>
      </p:pic>
    </p:spTree>
    <p:extLst>
      <p:ext uri="{BB962C8B-B14F-4D97-AF65-F5344CB8AC3E}">
        <p14:creationId xmlns:p14="http://schemas.microsoft.com/office/powerpoint/2010/main" val="14791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99A0-C693-4F03-134D-55B8CB6B4BA0}"/>
              </a:ext>
            </a:extLst>
          </p:cNvPr>
          <p:cNvSpPr>
            <a:spLocks noGrp="1"/>
          </p:cNvSpPr>
          <p:nvPr>
            <p:ph type="title"/>
          </p:nvPr>
        </p:nvSpPr>
        <p:spPr>
          <a:xfrm>
            <a:off x="457200" y="-1143000"/>
            <a:ext cx="8229600" cy="1143000"/>
          </a:xfrm>
        </p:spPr>
        <p:txBody>
          <a:bodyPr vert="horz" lIns="91440" tIns="45720" rIns="91440" bIns="45720" rtlCol="0" anchor="b">
            <a:normAutofit fontScale="90000"/>
          </a:bodyPr>
          <a:lstStyle/>
          <a:p>
            <a:r>
              <a:rPr lang="en-GB" dirty="0"/>
              <a:t>Designed Together: human-guided, tech-powered support.</a:t>
            </a:r>
          </a:p>
        </p:txBody>
      </p:sp>
      <p:pic>
        <p:nvPicPr>
          <p:cNvPr id="5" name="Content Placeholder 4" descr="Designed Together: human guided, tech-powered support&#10;&#10;Human Support:&#10;Personalised 1-to-1 coaching.&#10;&#10;24/7 on-demand responders.&#10;&#10;Digital Support:&#10;Digital tools for day-to-day, accessible via a personal phone or web app.&#10;&#10;Ready made coping strategies.">
            <a:extLst>
              <a:ext uri="{FF2B5EF4-FFF2-40B4-BE49-F238E27FC236}">
                <a16:creationId xmlns:a16="http://schemas.microsoft.com/office/drawing/2014/main" id="{98AF5D92-5466-1D2C-A6E1-202B6B47E53E}"/>
              </a:ext>
            </a:extLst>
          </p:cNvPr>
          <p:cNvPicPr>
            <a:picLocks noGrp="1" noChangeAspect="1"/>
          </p:cNvPicPr>
          <p:nvPr>
            <p:ph idx="1"/>
          </p:nvPr>
        </p:nvPicPr>
        <p:blipFill>
          <a:blip r:embed="rId3"/>
          <a:srcRect t="899"/>
          <a:stretch/>
        </p:blipFill>
        <p:spPr>
          <a:xfrm>
            <a:off x="0" y="1923"/>
            <a:ext cx="18287970" cy="10285077"/>
          </a:xfrm>
          <a:prstGeom prst="rect">
            <a:avLst/>
          </a:prstGeom>
        </p:spPr>
      </p:pic>
    </p:spTree>
    <p:extLst>
      <p:ext uri="{BB962C8B-B14F-4D97-AF65-F5344CB8AC3E}">
        <p14:creationId xmlns:p14="http://schemas.microsoft.com/office/powerpoint/2010/main" val="325376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182A-601D-6863-1343-3FD89E273D3F}"/>
              </a:ext>
            </a:extLst>
          </p:cNvPr>
          <p:cNvSpPr>
            <a:spLocks noGrp="1"/>
          </p:cNvSpPr>
          <p:nvPr>
            <p:ph type="title"/>
          </p:nvPr>
        </p:nvSpPr>
        <p:spPr>
          <a:xfrm>
            <a:off x="457200" y="-1143000"/>
            <a:ext cx="8229600" cy="1143000"/>
          </a:xfrm>
        </p:spPr>
        <p:txBody>
          <a:bodyPr vert="horz" lIns="91440" tIns="45720" rIns="91440" bIns="45720" rtlCol="0" anchor="b">
            <a:normAutofit fontScale="90000"/>
          </a:bodyPr>
          <a:lstStyle/>
          <a:p>
            <a:r>
              <a:rPr lang="en-GB" dirty="0"/>
              <a:t>Examples of best Practise in supporting student through transitions</a:t>
            </a:r>
          </a:p>
        </p:txBody>
      </p:sp>
      <p:sp>
        <p:nvSpPr>
          <p:cNvPr id="3" name="Rounded Rectangle 2">
            <a:extLst>
              <a:ext uri="{FF2B5EF4-FFF2-40B4-BE49-F238E27FC236}">
                <a16:creationId xmlns:a16="http://schemas.microsoft.com/office/drawing/2014/main" id="{552CA602-0241-349E-DB70-373F7BC8DCEC}"/>
              </a:ext>
            </a:extLst>
          </p:cNvPr>
          <p:cNvSpPr/>
          <p:nvPr/>
        </p:nvSpPr>
        <p:spPr>
          <a:xfrm>
            <a:off x="705974" y="826314"/>
            <a:ext cx="17053496" cy="7810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solidFill>
                  <a:srgbClr val="4F4F89"/>
                </a:solidFill>
              </a:rPr>
              <a:t>Supporting students through transition</a:t>
            </a:r>
          </a:p>
        </p:txBody>
      </p:sp>
      <p:pic>
        <p:nvPicPr>
          <p:cNvPr id="5" name="Content Placeholder 4" descr="Examples of best practise in supporting students through transitions:">
            <a:extLst>
              <a:ext uri="{FF2B5EF4-FFF2-40B4-BE49-F238E27FC236}">
                <a16:creationId xmlns:a16="http://schemas.microsoft.com/office/drawing/2014/main" id="{8C59CF91-D69B-D370-8A02-F0F98D511255}"/>
              </a:ext>
            </a:extLst>
          </p:cNvPr>
          <p:cNvPicPr>
            <a:picLocks noGrp="1" noChangeAspect="1"/>
          </p:cNvPicPr>
          <p:nvPr>
            <p:ph idx="1"/>
          </p:nvPr>
        </p:nvPicPr>
        <p:blipFill>
          <a:blip r:embed="rId3"/>
          <a:srcRect t="19"/>
          <a:stretch/>
        </p:blipFill>
        <p:spPr>
          <a:xfrm>
            <a:off x="0" y="1923"/>
            <a:ext cx="18465444" cy="10285077"/>
          </a:xfrm>
          <a:prstGeom prst="rect">
            <a:avLst/>
          </a:prstGeom>
        </p:spPr>
      </p:pic>
      <p:cxnSp>
        <p:nvCxnSpPr>
          <p:cNvPr id="8" name="Straight Arrow Connector 7">
            <a:extLst>
              <a:ext uri="{FF2B5EF4-FFF2-40B4-BE49-F238E27FC236}">
                <a16:creationId xmlns:a16="http://schemas.microsoft.com/office/drawing/2014/main" id="{2227E3E8-D809-D0D5-F08E-1295A0451669}"/>
              </a:ext>
              <a:ext uri="{C183D7F6-B498-43B3-948B-1728B52AA6E4}">
                <adec:decorative xmlns:adec="http://schemas.microsoft.com/office/drawing/2017/decorative" val="1"/>
              </a:ext>
            </a:extLst>
          </p:cNvPr>
          <p:cNvCxnSpPr>
            <a:cxnSpLocks/>
          </p:cNvCxnSpPr>
          <p:nvPr/>
        </p:nvCxnSpPr>
        <p:spPr>
          <a:xfrm flipH="1">
            <a:off x="5365353" y="3350302"/>
            <a:ext cx="1609479" cy="1152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A37F709-CC7E-2B70-1076-B12D99A24AB1}"/>
              </a:ext>
              <a:ext uri="{C183D7F6-B498-43B3-948B-1728B52AA6E4}">
                <adec:decorative xmlns:adec="http://schemas.microsoft.com/office/drawing/2017/decorative" val="1"/>
              </a:ext>
            </a:extLst>
          </p:cNvPr>
          <p:cNvCxnSpPr>
            <a:cxnSpLocks/>
          </p:cNvCxnSpPr>
          <p:nvPr/>
        </p:nvCxnSpPr>
        <p:spPr>
          <a:xfrm>
            <a:off x="9140255" y="3620124"/>
            <a:ext cx="0" cy="9190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3177787-3D5D-848A-C0CD-87F44E06B55D}"/>
              </a:ext>
              <a:ext uri="{C183D7F6-B498-43B3-948B-1728B52AA6E4}">
                <adec:decorative xmlns:adec="http://schemas.microsoft.com/office/drawing/2017/decorative" val="1"/>
              </a:ext>
            </a:extLst>
          </p:cNvPr>
          <p:cNvCxnSpPr>
            <a:cxnSpLocks/>
          </p:cNvCxnSpPr>
          <p:nvPr/>
        </p:nvCxnSpPr>
        <p:spPr>
          <a:xfrm>
            <a:off x="11719620" y="3350303"/>
            <a:ext cx="1664193" cy="11523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Graphic 22">
            <a:extLst>
              <a:ext uri="{FF2B5EF4-FFF2-40B4-BE49-F238E27FC236}">
                <a16:creationId xmlns:a16="http://schemas.microsoft.com/office/drawing/2014/main" id="{39A62ED1-5304-8826-0AE4-92DF9FD8186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4455" y="1433082"/>
            <a:ext cx="1371600" cy="1371600"/>
          </a:xfrm>
          <a:prstGeom prst="rect">
            <a:avLst/>
          </a:prstGeom>
        </p:spPr>
      </p:pic>
      <p:sp>
        <p:nvSpPr>
          <p:cNvPr id="32" name="TextBox 31">
            <a:extLst>
              <a:ext uri="{FF2B5EF4-FFF2-40B4-BE49-F238E27FC236}">
                <a16:creationId xmlns:a16="http://schemas.microsoft.com/office/drawing/2014/main" id="{2985C5E0-8C09-08B8-1C5A-D18BE40E9D7F}"/>
              </a:ext>
            </a:extLst>
          </p:cNvPr>
          <p:cNvSpPr txBox="1"/>
          <p:nvPr/>
        </p:nvSpPr>
        <p:spPr>
          <a:xfrm>
            <a:off x="7977292" y="2562697"/>
            <a:ext cx="2047035" cy="830997"/>
          </a:xfrm>
          <a:prstGeom prst="rect">
            <a:avLst/>
          </a:prstGeom>
          <a:noFill/>
        </p:spPr>
        <p:txBody>
          <a:bodyPr wrap="none" rtlCol="0">
            <a:spAutoFit/>
          </a:bodyPr>
          <a:lstStyle/>
          <a:p>
            <a:r>
              <a:rPr lang="en-US" sz="4800"/>
              <a:t>Change</a:t>
            </a:r>
          </a:p>
        </p:txBody>
      </p:sp>
      <p:sp>
        <p:nvSpPr>
          <p:cNvPr id="26" name="TextBox 25">
            <a:extLst>
              <a:ext uri="{FF2B5EF4-FFF2-40B4-BE49-F238E27FC236}">
                <a16:creationId xmlns:a16="http://schemas.microsoft.com/office/drawing/2014/main" id="{173CBDAF-F743-1648-22F5-172398590939}"/>
              </a:ext>
            </a:extLst>
          </p:cNvPr>
          <p:cNvSpPr txBox="1"/>
          <p:nvPr/>
        </p:nvSpPr>
        <p:spPr>
          <a:xfrm>
            <a:off x="1484027" y="5486401"/>
            <a:ext cx="4114800" cy="1384995"/>
          </a:xfrm>
          <a:prstGeom prst="rect">
            <a:avLst/>
          </a:prstGeom>
          <a:noFill/>
        </p:spPr>
        <p:txBody>
          <a:bodyPr wrap="square" rtlCol="0">
            <a:spAutoFit/>
          </a:bodyPr>
          <a:lstStyle/>
          <a:p>
            <a:pPr algn="ctr"/>
            <a:r>
              <a:rPr lang="en-US" sz="4200"/>
              <a:t>Transition into university </a:t>
            </a:r>
          </a:p>
        </p:txBody>
      </p:sp>
      <p:sp>
        <p:nvSpPr>
          <p:cNvPr id="27" name="TextBox 26">
            <a:extLst>
              <a:ext uri="{FF2B5EF4-FFF2-40B4-BE49-F238E27FC236}">
                <a16:creationId xmlns:a16="http://schemas.microsoft.com/office/drawing/2014/main" id="{4C173847-A6F3-6B7D-F40A-896E57CB6270}"/>
              </a:ext>
            </a:extLst>
          </p:cNvPr>
          <p:cNvSpPr txBox="1"/>
          <p:nvPr/>
        </p:nvSpPr>
        <p:spPr>
          <a:xfrm>
            <a:off x="7082855" y="5549010"/>
            <a:ext cx="4114800" cy="1411596"/>
          </a:xfrm>
          <a:prstGeom prst="rect">
            <a:avLst/>
          </a:prstGeom>
          <a:noFill/>
        </p:spPr>
        <p:txBody>
          <a:bodyPr wrap="square" rtlCol="0">
            <a:spAutoFit/>
          </a:bodyPr>
          <a:lstStyle/>
          <a:p>
            <a:pPr algn="ctr"/>
            <a:r>
              <a:rPr lang="en-US" sz="4200"/>
              <a:t>At university &amp; Placements </a:t>
            </a:r>
          </a:p>
        </p:txBody>
      </p:sp>
      <p:sp>
        <p:nvSpPr>
          <p:cNvPr id="28" name="TextBox 27">
            <a:extLst>
              <a:ext uri="{FF2B5EF4-FFF2-40B4-BE49-F238E27FC236}">
                <a16:creationId xmlns:a16="http://schemas.microsoft.com/office/drawing/2014/main" id="{C9B2698C-6BE2-7E7F-28B1-DECABA473935}"/>
              </a:ext>
            </a:extLst>
          </p:cNvPr>
          <p:cNvSpPr txBox="1"/>
          <p:nvPr/>
        </p:nvSpPr>
        <p:spPr>
          <a:xfrm>
            <a:off x="13131385" y="5486401"/>
            <a:ext cx="3672590" cy="1384995"/>
          </a:xfrm>
          <a:prstGeom prst="rect">
            <a:avLst/>
          </a:prstGeom>
          <a:noFill/>
        </p:spPr>
        <p:txBody>
          <a:bodyPr wrap="square" rtlCol="0">
            <a:spAutoFit/>
          </a:bodyPr>
          <a:lstStyle/>
          <a:p>
            <a:r>
              <a:rPr lang="en-US" sz="4200" dirty="0"/>
              <a:t>Transition into the workplace</a:t>
            </a:r>
          </a:p>
        </p:txBody>
      </p:sp>
    </p:spTree>
    <p:extLst>
      <p:ext uri="{BB962C8B-B14F-4D97-AF65-F5344CB8AC3E}">
        <p14:creationId xmlns:p14="http://schemas.microsoft.com/office/powerpoint/2010/main" val="416632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234C"/>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071497"/>
            <a:ext cx="16230600" cy="0"/>
          </a:xfrm>
          <a:prstGeom prst="line">
            <a:avLst/>
          </a:prstGeom>
          <a:ln w="19050" cap="flat">
            <a:solidFill>
              <a:srgbClr val="FAF9F5"/>
            </a:solidFill>
            <a:prstDash val="solid"/>
            <a:headEnd type="none" w="sm" len="sm"/>
            <a:tailEnd type="none" w="sm" len="sm"/>
          </a:ln>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028700" y="9347722"/>
            <a:ext cx="1737998" cy="231009"/>
          </a:xfrm>
          <a:custGeom>
            <a:avLst/>
            <a:gdLst/>
            <a:ahLst/>
            <a:cxnLst/>
            <a:rect l="l" t="t" r="r" b="b"/>
            <a:pathLst>
              <a:path w="1737998" h="231009">
                <a:moveTo>
                  <a:pt x="0" y="0"/>
                </a:moveTo>
                <a:lnTo>
                  <a:pt x="1737998" y="0"/>
                </a:lnTo>
                <a:lnTo>
                  <a:pt x="1737998" y="231009"/>
                </a:lnTo>
                <a:lnTo>
                  <a:pt x="0" y="231009"/>
                </a:lnTo>
                <a:lnTo>
                  <a:pt x="0" y="0"/>
                </a:lnTo>
                <a:close/>
              </a:path>
            </a:pathLst>
          </a:custGeom>
          <a:blipFill>
            <a:blip r:embed="rId3"/>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734335" y="2735701"/>
            <a:ext cx="3760237" cy="387301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B8FF"/>
            </a:solidFill>
          </p:spPr>
          <p:txBody>
            <a:bodyPr/>
            <a:lstStyle/>
            <a:p>
              <a:endParaRPr lang="en-GB"/>
            </a:p>
          </p:txBody>
        </p:sp>
        <p:sp>
          <p:nvSpPr>
            <p:cNvPr id="6" name="TextBox 6"/>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sp>
        <p:nvSpPr>
          <p:cNvPr id="9" name="TextBox 9">
            <a:extLst>
              <a:ext uri="{C183D7F6-B498-43B3-948B-1728B52AA6E4}">
                <adec:decorative xmlns:adec="http://schemas.microsoft.com/office/drawing/2017/decorative" val="1"/>
              </a:ext>
            </a:extLst>
          </p:cNvPr>
          <p:cNvSpPr txBox="1"/>
          <p:nvPr/>
        </p:nvSpPr>
        <p:spPr>
          <a:xfrm>
            <a:off x="16311979" y="9309491"/>
            <a:ext cx="947321" cy="269240"/>
          </a:xfrm>
          <a:prstGeom prst="rect">
            <a:avLst/>
          </a:prstGeom>
        </p:spPr>
        <p:txBody>
          <a:bodyPr lIns="0" tIns="0" rIns="0" bIns="0" rtlCol="0" anchor="t">
            <a:spAutoFit/>
          </a:bodyPr>
          <a:lstStyle/>
          <a:p>
            <a:pPr algn="r">
              <a:lnSpc>
                <a:spcPts val="1960"/>
              </a:lnSpc>
            </a:pPr>
            <a:r>
              <a:rPr lang="en-US" sz="1400">
                <a:solidFill>
                  <a:srgbClr val="FAF9F5"/>
                </a:solidFill>
                <a:latin typeface="Greycliff CF 4"/>
                <a:ea typeface="Greycliff CF 4"/>
                <a:cs typeface="Greycliff CF 4"/>
                <a:sym typeface="Greycliff CF 4"/>
              </a:rPr>
              <a:t>1</a:t>
            </a:r>
          </a:p>
        </p:txBody>
      </p:sp>
      <p:sp>
        <p:nvSpPr>
          <p:cNvPr id="10" name="TextBox 10"/>
          <p:cNvSpPr txBox="1"/>
          <p:nvPr/>
        </p:nvSpPr>
        <p:spPr>
          <a:xfrm>
            <a:off x="856799" y="627756"/>
            <a:ext cx="2620714" cy="587212"/>
          </a:xfrm>
          <a:prstGeom prst="rect">
            <a:avLst/>
          </a:prstGeom>
        </p:spPr>
        <p:txBody>
          <a:bodyPr lIns="0" tIns="0" rIns="0" bIns="0" rtlCol="0" anchor="t">
            <a:spAutoFit/>
          </a:bodyPr>
          <a:lstStyle/>
          <a:p>
            <a:pPr algn="l">
              <a:lnSpc>
                <a:spcPts val="5040"/>
              </a:lnSpc>
            </a:pPr>
            <a:r>
              <a:rPr lang="en-US" sz="3600">
                <a:solidFill>
                  <a:srgbClr val="FAF9F5"/>
                </a:solidFill>
                <a:latin typeface="Greycliff CF 5"/>
                <a:ea typeface="Greycliff CF 5"/>
                <a:cs typeface="Greycliff CF 5"/>
                <a:sym typeface="Greycliff CF 5"/>
              </a:rPr>
              <a:t>James</a:t>
            </a:r>
          </a:p>
        </p:txBody>
      </p:sp>
      <p:sp>
        <p:nvSpPr>
          <p:cNvPr id="12" name="TextBox 12"/>
          <p:cNvSpPr txBox="1"/>
          <p:nvPr/>
        </p:nvSpPr>
        <p:spPr>
          <a:xfrm>
            <a:off x="12877800" y="921362"/>
            <a:ext cx="5253963" cy="1308179"/>
          </a:xfrm>
          <a:prstGeom prst="rect">
            <a:avLst/>
          </a:prstGeom>
        </p:spPr>
        <p:txBody>
          <a:bodyPr wrap="square" lIns="0" tIns="0" rIns="0" bIns="0" rtlCol="0" anchor="t">
            <a:spAutoFit/>
          </a:bodyPr>
          <a:lstStyle/>
          <a:p>
            <a:pPr algn="ctr">
              <a:lnSpc>
                <a:spcPts val="3499"/>
              </a:lnSpc>
            </a:pPr>
            <a:r>
              <a:rPr lang="en-US" sz="3600">
                <a:solidFill>
                  <a:srgbClr val="B8B8FF"/>
                </a:solidFill>
                <a:latin typeface="Greycliff CF 1"/>
                <a:ea typeface="Greycliff CF 1"/>
                <a:cs typeface="Greycliff CF 1"/>
                <a:sym typeface="Greycliff CF 1"/>
              </a:rPr>
              <a:t>Math’s teacher in Cardiff</a:t>
            </a:r>
          </a:p>
          <a:p>
            <a:pPr algn="ctr">
              <a:lnSpc>
                <a:spcPts val="3499"/>
              </a:lnSpc>
            </a:pPr>
            <a:endParaRPr lang="en-US" sz="2499">
              <a:solidFill>
                <a:srgbClr val="B8B8FF"/>
              </a:solidFill>
              <a:latin typeface="Greycliff CF 1"/>
              <a:ea typeface="Greycliff CF 1"/>
              <a:cs typeface="Greycliff CF 1"/>
              <a:sym typeface="Greycliff CF 1"/>
            </a:endParaRPr>
          </a:p>
          <a:p>
            <a:pPr algn="ctr">
              <a:lnSpc>
                <a:spcPts val="3499"/>
              </a:lnSpc>
            </a:pPr>
            <a:r>
              <a:rPr lang="en-US" sz="2499">
                <a:solidFill>
                  <a:srgbClr val="B8B8FF"/>
                </a:solidFill>
                <a:latin typeface="Greycliff CF 1"/>
                <a:ea typeface="Greycliff CF 1"/>
                <a:cs typeface="Greycliff CF 1"/>
                <a:sym typeface="Greycliff CF 1"/>
              </a:rPr>
              <a:t> </a:t>
            </a:r>
          </a:p>
        </p:txBody>
      </p:sp>
      <p:pic>
        <p:nvPicPr>
          <p:cNvPr id="16" name="Graphic 15">
            <a:extLst>
              <a:ext uri="{FF2B5EF4-FFF2-40B4-BE49-F238E27FC236}">
                <a16:creationId xmlns:a16="http://schemas.microsoft.com/office/drawing/2014/main" id="{4C6739BC-CEEA-36C3-E55A-7FFE6892035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4310" y="3089409"/>
            <a:ext cx="2449822" cy="2449822"/>
          </a:xfrm>
          <a:prstGeom prst="rect">
            <a:avLst/>
          </a:prstGeom>
        </p:spPr>
      </p:pic>
      <p:grpSp>
        <p:nvGrpSpPr>
          <p:cNvPr id="19" name="Group 4">
            <a:extLst>
              <a:ext uri="{FF2B5EF4-FFF2-40B4-BE49-F238E27FC236}">
                <a16:creationId xmlns:a16="http://schemas.microsoft.com/office/drawing/2014/main" id="{535D61D5-C507-B50B-8E8F-B9D54932AFE1}"/>
              </a:ext>
              <a:ext uri="{C183D7F6-B498-43B3-948B-1728B52AA6E4}">
                <adec:decorative xmlns:adec="http://schemas.microsoft.com/office/drawing/2017/decorative" val="1"/>
              </a:ext>
            </a:extLst>
          </p:cNvPr>
          <p:cNvGrpSpPr/>
          <p:nvPr/>
        </p:nvGrpSpPr>
        <p:grpSpPr>
          <a:xfrm>
            <a:off x="13644662" y="2324102"/>
            <a:ext cx="4272781" cy="4284610"/>
            <a:chOff x="0" y="0"/>
            <a:chExt cx="812800" cy="812800"/>
          </a:xfrm>
        </p:grpSpPr>
        <p:sp>
          <p:nvSpPr>
            <p:cNvPr id="20" name="Freeform 5">
              <a:extLst>
                <a:ext uri="{FF2B5EF4-FFF2-40B4-BE49-F238E27FC236}">
                  <a16:creationId xmlns:a16="http://schemas.microsoft.com/office/drawing/2014/main" id="{0A6B9F4C-DBB5-F766-66B7-1AD2ECB1143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B8FF"/>
            </a:solidFill>
          </p:spPr>
          <p:txBody>
            <a:bodyPr/>
            <a:lstStyle/>
            <a:p>
              <a:endParaRPr lang="en-GB"/>
            </a:p>
          </p:txBody>
        </p:sp>
        <p:sp>
          <p:nvSpPr>
            <p:cNvPr id="21" name="TextBox 6">
              <a:extLst>
                <a:ext uri="{FF2B5EF4-FFF2-40B4-BE49-F238E27FC236}">
                  <a16:creationId xmlns:a16="http://schemas.microsoft.com/office/drawing/2014/main" id="{2DD94DF0-9B74-32B2-44CC-EB5159A98140}"/>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23" name="Graphic 22">
            <a:extLst>
              <a:ext uri="{FF2B5EF4-FFF2-40B4-BE49-F238E27FC236}">
                <a16:creationId xmlns:a16="http://schemas.microsoft.com/office/drawing/2014/main" id="{17413CD2-7F55-551A-79CB-729B7E931A6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662190" y="3278123"/>
            <a:ext cx="2123449" cy="2123449"/>
          </a:xfrm>
          <a:prstGeom prst="rect">
            <a:avLst/>
          </a:prstGeom>
        </p:spPr>
      </p:pic>
      <p:grpSp>
        <p:nvGrpSpPr>
          <p:cNvPr id="24" name="Group 4">
            <a:extLst>
              <a:ext uri="{FF2B5EF4-FFF2-40B4-BE49-F238E27FC236}">
                <a16:creationId xmlns:a16="http://schemas.microsoft.com/office/drawing/2014/main" id="{0A6BFC1D-0731-6BD8-23C4-8D7B4B3E621C}"/>
              </a:ext>
              <a:ext uri="{C183D7F6-B498-43B3-948B-1728B52AA6E4}">
                <adec:decorative xmlns:adec="http://schemas.microsoft.com/office/drawing/2017/decorative" val="1"/>
              </a:ext>
            </a:extLst>
          </p:cNvPr>
          <p:cNvGrpSpPr/>
          <p:nvPr/>
        </p:nvGrpSpPr>
        <p:grpSpPr>
          <a:xfrm>
            <a:off x="4873599" y="2564463"/>
            <a:ext cx="3872161" cy="4066000"/>
            <a:chOff x="0" y="0"/>
            <a:chExt cx="812800" cy="812800"/>
          </a:xfrm>
        </p:grpSpPr>
        <p:sp>
          <p:nvSpPr>
            <p:cNvPr id="25" name="Freeform 5">
              <a:extLst>
                <a:ext uri="{FF2B5EF4-FFF2-40B4-BE49-F238E27FC236}">
                  <a16:creationId xmlns:a16="http://schemas.microsoft.com/office/drawing/2014/main" id="{28B223C8-DBBF-D617-DB8D-7D91714EB9D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B8FF"/>
            </a:solidFill>
          </p:spPr>
          <p:txBody>
            <a:bodyPr/>
            <a:lstStyle/>
            <a:p>
              <a:endParaRPr lang="en-GB"/>
            </a:p>
          </p:txBody>
        </p:sp>
        <p:sp>
          <p:nvSpPr>
            <p:cNvPr id="26" name="TextBox 6">
              <a:extLst>
                <a:ext uri="{FF2B5EF4-FFF2-40B4-BE49-F238E27FC236}">
                  <a16:creationId xmlns:a16="http://schemas.microsoft.com/office/drawing/2014/main" id="{E2021B5D-126C-1432-B404-89C871CF591E}"/>
                </a:ext>
              </a:extLst>
            </p:cNvPr>
            <p:cNvSpPr txBox="1"/>
            <p:nvPr/>
          </p:nvSpPr>
          <p:spPr>
            <a:xfrm>
              <a:off x="76200" y="0"/>
              <a:ext cx="660400" cy="736600"/>
            </a:xfrm>
            <a:prstGeom prst="rect">
              <a:avLst/>
            </a:prstGeom>
          </p:spPr>
          <p:txBody>
            <a:bodyPr lIns="50800" tIns="50800" rIns="50800" bIns="50800" rtlCol="0" anchor="ctr"/>
            <a:lstStyle/>
            <a:p>
              <a:pPr algn="ctr">
                <a:lnSpc>
                  <a:spcPts val="2659"/>
                </a:lnSpc>
              </a:pPr>
              <a:endParaRPr/>
            </a:p>
          </p:txBody>
        </p:sp>
      </p:grpSp>
      <p:pic>
        <p:nvPicPr>
          <p:cNvPr id="28" name="Graphic 27">
            <a:extLst>
              <a:ext uri="{FF2B5EF4-FFF2-40B4-BE49-F238E27FC236}">
                <a16:creationId xmlns:a16="http://schemas.microsoft.com/office/drawing/2014/main" id="{0743975B-E02C-24A2-F482-8FFA2DE6C4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22759" y="2358167"/>
            <a:ext cx="914400" cy="914400"/>
          </a:xfrm>
          <a:prstGeom prst="rect">
            <a:avLst/>
          </a:prstGeom>
        </p:spPr>
      </p:pic>
      <p:pic>
        <p:nvPicPr>
          <p:cNvPr id="30" name="Graphic 29">
            <a:extLst>
              <a:ext uri="{FF2B5EF4-FFF2-40B4-BE49-F238E27FC236}">
                <a16:creationId xmlns:a16="http://schemas.microsoft.com/office/drawing/2014/main" id="{0B359A77-CB87-57BF-C55C-38190293AAF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41970" y="3746811"/>
            <a:ext cx="1735417" cy="1735417"/>
          </a:xfrm>
          <a:prstGeom prst="rect">
            <a:avLst/>
          </a:prstGeom>
        </p:spPr>
      </p:pic>
      <p:sp>
        <p:nvSpPr>
          <p:cNvPr id="31" name="Freeform 5">
            <a:extLst>
              <a:ext uri="{FF2B5EF4-FFF2-40B4-BE49-F238E27FC236}">
                <a16:creationId xmlns:a16="http://schemas.microsoft.com/office/drawing/2014/main" id="{6C3BC8B0-4D81-9366-3FE7-287802671495}"/>
              </a:ext>
              <a:ext uri="{C183D7F6-B498-43B3-948B-1728B52AA6E4}">
                <adec:decorative xmlns:adec="http://schemas.microsoft.com/office/drawing/2017/decorative" val="1"/>
              </a:ext>
            </a:extLst>
          </p:cNvPr>
          <p:cNvSpPr/>
          <p:nvPr/>
        </p:nvSpPr>
        <p:spPr>
          <a:xfrm>
            <a:off x="9124787" y="2409486"/>
            <a:ext cx="3872161" cy="40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B8FF"/>
          </a:solidFill>
        </p:spPr>
        <p:txBody>
          <a:bodyPr/>
          <a:lstStyle/>
          <a:p>
            <a:endParaRPr lang="en-GB"/>
          </a:p>
        </p:txBody>
      </p:sp>
      <p:sp>
        <p:nvSpPr>
          <p:cNvPr id="32" name="Freeform 5">
            <a:extLst>
              <a:ext uri="{FF2B5EF4-FFF2-40B4-BE49-F238E27FC236}">
                <a16:creationId xmlns:a16="http://schemas.microsoft.com/office/drawing/2014/main" id="{836ABD32-26AB-72C4-A5E7-3436D40B10A8}"/>
              </a:ext>
              <a:ext uri="{C183D7F6-B498-43B3-948B-1728B52AA6E4}">
                <adec:decorative xmlns:adec="http://schemas.microsoft.com/office/drawing/2017/decorative" val="1"/>
              </a:ext>
            </a:extLst>
          </p:cNvPr>
          <p:cNvSpPr/>
          <p:nvPr/>
        </p:nvSpPr>
        <p:spPr>
          <a:xfrm>
            <a:off x="9124787" y="2457659"/>
            <a:ext cx="3872161" cy="4066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8B8FF"/>
          </a:solidFill>
        </p:spPr>
        <p:txBody>
          <a:bodyPr/>
          <a:lstStyle/>
          <a:p>
            <a:endParaRPr lang="en-GB"/>
          </a:p>
        </p:txBody>
      </p:sp>
      <p:pic>
        <p:nvPicPr>
          <p:cNvPr id="33" name="Graphic 32">
            <a:extLst>
              <a:ext uri="{FF2B5EF4-FFF2-40B4-BE49-F238E27FC236}">
                <a16:creationId xmlns:a16="http://schemas.microsoft.com/office/drawing/2014/main" id="{171AFCC7-448B-5C8B-A85F-904F88593D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9643" y="3017083"/>
            <a:ext cx="2449822" cy="2449822"/>
          </a:xfrm>
          <a:prstGeom prst="rect">
            <a:avLst/>
          </a:prstGeom>
        </p:spPr>
      </p:pic>
      <p:sp>
        <p:nvSpPr>
          <p:cNvPr id="34" name="TextBox 33">
            <a:extLst>
              <a:ext uri="{FF2B5EF4-FFF2-40B4-BE49-F238E27FC236}">
                <a16:creationId xmlns:a16="http://schemas.microsoft.com/office/drawing/2014/main" id="{5476D319-F45F-84F0-5EC6-C390FA19363A}"/>
              </a:ext>
            </a:extLst>
          </p:cNvPr>
          <p:cNvSpPr txBox="1"/>
          <p:nvPr/>
        </p:nvSpPr>
        <p:spPr>
          <a:xfrm>
            <a:off x="829090" y="6903740"/>
            <a:ext cx="3260262" cy="1815882"/>
          </a:xfrm>
          <a:prstGeom prst="rect">
            <a:avLst/>
          </a:prstGeom>
          <a:noFill/>
        </p:spPr>
        <p:txBody>
          <a:bodyPr wrap="square" rtlCol="0">
            <a:spAutoFit/>
          </a:bodyPr>
          <a:lstStyle/>
          <a:p>
            <a:pPr algn="ctr"/>
            <a:r>
              <a:rPr lang="en-US" sz="2800">
                <a:solidFill>
                  <a:schemeClr val="bg1"/>
                </a:solidFill>
              </a:rPr>
              <a:t>James Studied Mathematics but had to re-sit his final year </a:t>
            </a:r>
          </a:p>
        </p:txBody>
      </p:sp>
      <p:sp>
        <p:nvSpPr>
          <p:cNvPr id="36" name="TextBox 35">
            <a:extLst>
              <a:ext uri="{FF2B5EF4-FFF2-40B4-BE49-F238E27FC236}">
                <a16:creationId xmlns:a16="http://schemas.microsoft.com/office/drawing/2014/main" id="{73743B07-5E69-C4E7-1137-DA9BBF1D41D3}"/>
              </a:ext>
            </a:extLst>
          </p:cNvPr>
          <p:cNvSpPr txBox="1"/>
          <p:nvPr/>
        </p:nvSpPr>
        <p:spPr>
          <a:xfrm>
            <a:off x="5562600" y="6880207"/>
            <a:ext cx="2667000" cy="523220"/>
          </a:xfrm>
          <a:prstGeom prst="rect">
            <a:avLst/>
          </a:prstGeom>
          <a:noFill/>
        </p:spPr>
        <p:txBody>
          <a:bodyPr wrap="square">
            <a:spAutoFit/>
          </a:bodyPr>
          <a:lstStyle/>
          <a:p>
            <a:r>
              <a:rPr lang="en-US" sz="2800">
                <a:solidFill>
                  <a:schemeClr val="bg1"/>
                </a:solidFill>
              </a:rPr>
              <a:t>James graduated </a:t>
            </a:r>
            <a:endParaRPr lang="en-US" sz="2800"/>
          </a:p>
        </p:txBody>
      </p:sp>
      <p:sp>
        <p:nvSpPr>
          <p:cNvPr id="37" name="TextBox 36">
            <a:extLst>
              <a:ext uri="{FF2B5EF4-FFF2-40B4-BE49-F238E27FC236}">
                <a16:creationId xmlns:a16="http://schemas.microsoft.com/office/drawing/2014/main" id="{26AF15AC-9FA4-2DDD-4CCD-6B51ADBEC5B1}"/>
              </a:ext>
            </a:extLst>
          </p:cNvPr>
          <p:cNvSpPr txBox="1"/>
          <p:nvPr/>
        </p:nvSpPr>
        <p:spPr>
          <a:xfrm>
            <a:off x="9515393" y="6719074"/>
            <a:ext cx="3090948" cy="2246769"/>
          </a:xfrm>
          <a:prstGeom prst="rect">
            <a:avLst/>
          </a:prstGeom>
          <a:noFill/>
        </p:spPr>
        <p:txBody>
          <a:bodyPr wrap="square" rtlCol="0">
            <a:spAutoFit/>
          </a:bodyPr>
          <a:lstStyle/>
          <a:p>
            <a:pPr algn="ctr"/>
            <a:r>
              <a:rPr lang="en-US" sz="2800">
                <a:solidFill>
                  <a:schemeClr val="bg1"/>
                </a:solidFill>
              </a:rPr>
              <a:t>James studied for a post grad teacher qualification including placements </a:t>
            </a:r>
          </a:p>
        </p:txBody>
      </p:sp>
      <p:sp>
        <p:nvSpPr>
          <p:cNvPr id="38" name="TextBox 37">
            <a:extLst>
              <a:ext uri="{FF2B5EF4-FFF2-40B4-BE49-F238E27FC236}">
                <a16:creationId xmlns:a16="http://schemas.microsoft.com/office/drawing/2014/main" id="{630CD18A-ECCB-7822-0EDD-E016FD638824}"/>
              </a:ext>
            </a:extLst>
          </p:cNvPr>
          <p:cNvSpPr txBox="1"/>
          <p:nvPr/>
        </p:nvSpPr>
        <p:spPr>
          <a:xfrm>
            <a:off x="14478000" y="6903740"/>
            <a:ext cx="2590800" cy="954107"/>
          </a:xfrm>
          <a:prstGeom prst="rect">
            <a:avLst/>
          </a:prstGeom>
          <a:noFill/>
        </p:spPr>
        <p:txBody>
          <a:bodyPr wrap="square" rtlCol="0">
            <a:spAutoFit/>
          </a:bodyPr>
          <a:lstStyle/>
          <a:p>
            <a:pPr algn="ctr"/>
            <a:r>
              <a:rPr lang="en-US" sz="2800">
                <a:solidFill>
                  <a:schemeClr val="bg1"/>
                </a:solidFill>
              </a:rPr>
              <a:t>Transitioning into work </a:t>
            </a:r>
          </a:p>
        </p:txBody>
      </p:sp>
      <p:pic>
        <p:nvPicPr>
          <p:cNvPr id="40" name="Graphic 39">
            <a:extLst>
              <a:ext uri="{FF2B5EF4-FFF2-40B4-BE49-F238E27FC236}">
                <a16:creationId xmlns:a16="http://schemas.microsoft.com/office/drawing/2014/main" id="{6FFFF29C-AA4D-3334-CE03-55AC0D2C3E34}"/>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66301" y="184450"/>
            <a:ext cx="1308178" cy="1308178"/>
          </a:xfrm>
          <a:prstGeom prst="rect">
            <a:avLst/>
          </a:prstGeom>
        </p:spPr>
      </p:pic>
      <p:sp>
        <p:nvSpPr>
          <p:cNvPr id="7" name="Title 6">
            <a:extLst>
              <a:ext uri="{FF2B5EF4-FFF2-40B4-BE49-F238E27FC236}">
                <a16:creationId xmlns:a16="http://schemas.microsoft.com/office/drawing/2014/main" id="{E92BEB53-9374-1280-EA6D-DD0C8E3CBCF4}"/>
              </a:ext>
            </a:extLst>
          </p:cNvPr>
          <p:cNvSpPr>
            <a:spLocks noGrp="1"/>
          </p:cNvSpPr>
          <p:nvPr>
            <p:ph type="title" idx="4294967295"/>
          </p:nvPr>
        </p:nvSpPr>
        <p:spPr>
          <a:xfrm>
            <a:off x="-6633147" y="1278724"/>
            <a:ext cx="8229600" cy="1143000"/>
          </a:xfrm>
        </p:spPr>
        <p:txBody>
          <a:bodyPr/>
          <a:lstStyle/>
          <a:p>
            <a:r>
              <a:rPr lang="en-GB" dirty="0"/>
              <a:t>James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234C"/>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071497"/>
            <a:ext cx="16230600" cy="0"/>
          </a:xfrm>
          <a:prstGeom prst="line">
            <a:avLst/>
          </a:prstGeom>
          <a:ln w="19050" cap="flat">
            <a:solidFill>
              <a:srgbClr val="FAF9F5"/>
            </a:solidFill>
            <a:prstDash val="solid"/>
            <a:headEnd type="none" w="sm" len="sm"/>
            <a:tailEnd type="none" w="sm" len="sm"/>
          </a:ln>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028700" y="9347722"/>
            <a:ext cx="1737998" cy="231009"/>
          </a:xfrm>
          <a:custGeom>
            <a:avLst/>
            <a:gdLst/>
            <a:ahLst/>
            <a:cxnLst/>
            <a:rect l="l" t="t" r="r" b="b"/>
            <a:pathLst>
              <a:path w="1737998" h="231009">
                <a:moveTo>
                  <a:pt x="0" y="0"/>
                </a:moveTo>
                <a:lnTo>
                  <a:pt x="1737998" y="0"/>
                </a:lnTo>
                <a:lnTo>
                  <a:pt x="1737998" y="231009"/>
                </a:lnTo>
                <a:lnTo>
                  <a:pt x="0" y="231009"/>
                </a:lnTo>
                <a:lnTo>
                  <a:pt x="0" y="0"/>
                </a:lnTo>
                <a:close/>
              </a:path>
            </a:pathLst>
          </a:custGeom>
          <a:blipFill>
            <a:blip r:embed="rId3"/>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6705600" y="342898"/>
            <a:ext cx="11523732" cy="4497247"/>
            <a:chOff x="0" y="0"/>
            <a:chExt cx="1267925" cy="647765"/>
          </a:xfrm>
        </p:grpSpPr>
        <p:sp>
          <p:nvSpPr>
            <p:cNvPr id="5" name="Freeform 5"/>
            <p:cNvSpPr/>
            <p:nvPr/>
          </p:nvSpPr>
          <p:spPr>
            <a:xfrm>
              <a:off x="0" y="0"/>
              <a:ext cx="1267937" cy="647765"/>
            </a:xfrm>
            <a:custGeom>
              <a:avLst/>
              <a:gdLst/>
              <a:ahLst/>
              <a:cxnLst/>
              <a:rect l="l" t="t" r="r" b="b"/>
              <a:pathLst>
                <a:path w="1267937" h="647765">
                  <a:moveTo>
                    <a:pt x="977743" y="0"/>
                  </a:moveTo>
                  <a:lnTo>
                    <a:pt x="282407" y="0"/>
                  </a:lnTo>
                  <a:cubicBezTo>
                    <a:pt x="126426" y="0"/>
                    <a:pt x="0" y="123512"/>
                    <a:pt x="0" y="241335"/>
                  </a:cubicBezTo>
                  <a:cubicBezTo>
                    <a:pt x="0" y="322734"/>
                    <a:pt x="66279" y="417874"/>
                    <a:pt x="162037" y="462016"/>
                  </a:cubicBezTo>
                  <a:lnTo>
                    <a:pt x="162037" y="647765"/>
                  </a:lnTo>
                  <a:lnTo>
                    <a:pt x="353844" y="488297"/>
                  </a:lnTo>
                  <a:lnTo>
                    <a:pt x="977743" y="488297"/>
                  </a:lnTo>
                  <a:cubicBezTo>
                    <a:pt x="1141488" y="488297"/>
                    <a:pt x="1267925" y="364785"/>
                    <a:pt x="1267925" y="241335"/>
                  </a:cubicBezTo>
                  <a:cubicBezTo>
                    <a:pt x="1267937" y="123512"/>
                    <a:pt x="1141488" y="0"/>
                    <a:pt x="977743" y="0"/>
                  </a:cubicBezTo>
                  <a:close/>
                </a:path>
              </a:pathLst>
            </a:custGeom>
            <a:solidFill>
              <a:srgbClr val="B1E5CA"/>
            </a:solidFill>
          </p:spPr>
          <p:txBody>
            <a:bodyPr/>
            <a:lstStyle/>
            <a:p>
              <a:endParaRPr lang="en-GB"/>
            </a:p>
          </p:txBody>
        </p:sp>
        <p:sp>
          <p:nvSpPr>
            <p:cNvPr id="6" name="TextBox 6"/>
            <p:cNvSpPr txBox="1"/>
            <p:nvPr/>
          </p:nvSpPr>
          <p:spPr>
            <a:xfrm>
              <a:off x="0" y="-19050"/>
              <a:ext cx="1267925" cy="476315"/>
            </a:xfrm>
            <a:prstGeom prst="rect">
              <a:avLst/>
            </a:prstGeom>
          </p:spPr>
          <p:txBody>
            <a:bodyPr lIns="50800" tIns="50800" rIns="50800" bIns="50800" rtlCol="0" anchor="ctr"/>
            <a:lstStyle/>
            <a:p>
              <a:pPr algn="ctr">
                <a:lnSpc>
                  <a:spcPts val="1960"/>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668055" y="4980744"/>
            <a:ext cx="11292065" cy="4366978"/>
            <a:chOff x="0" y="0"/>
            <a:chExt cx="2391939" cy="925034"/>
          </a:xfrm>
        </p:grpSpPr>
        <p:sp>
          <p:nvSpPr>
            <p:cNvPr id="8" name="Freeform 8"/>
            <p:cNvSpPr/>
            <p:nvPr/>
          </p:nvSpPr>
          <p:spPr>
            <a:xfrm>
              <a:off x="0" y="0"/>
              <a:ext cx="2391950" cy="925034"/>
            </a:xfrm>
            <a:custGeom>
              <a:avLst/>
              <a:gdLst/>
              <a:ahLst/>
              <a:cxnLst/>
              <a:rect l="l" t="t" r="r" b="b"/>
              <a:pathLst>
                <a:path w="2391950" h="925034">
                  <a:moveTo>
                    <a:pt x="2082608" y="0"/>
                  </a:moveTo>
                  <a:lnTo>
                    <a:pt x="282407" y="0"/>
                  </a:lnTo>
                  <a:cubicBezTo>
                    <a:pt x="126426" y="0"/>
                    <a:pt x="0" y="123512"/>
                    <a:pt x="0" y="392286"/>
                  </a:cubicBezTo>
                  <a:cubicBezTo>
                    <a:pt x="0" y="600003"/>
                    <a:pt x="66279" y="695144"/>
                    <a:pt x="162037" y="739285"/>
                  </a:cubicBezTo>
                  <a:lnTo>
                    <a:pt x="162037" y="925034"/>
                  </a:lnTo>
                  <a:lnTo>
                    <a:pt x="353844" y="765566"/>
                  </a:lnTo>
                  <a:lnTo>
                    <a:pt x="2082608" y="765566"/>
                  </a:lnTo>
                  <a:cubicBezTo>
                    <a:pt x="2265501" y="765566"/>
                    <a:pt x="2391938" y="642054"/>
                    <a:pt x="2391938" y="392242"/>
                  </a:cubicBezTo>
                  <a:cubicBezTo>
                    <a:pt x="2391950" y="123512"/>
                    <a:pt x="2265501" y="0"/>
                    <a:pt x="2082608" y="0"/>
                  </a:cubicBezTo>
                  <a:close/>
                </a:path>
              </a:pathLst>
            </a:custGeom>
            <a:solidFill>
              <a:srgbClr val="EBD4FF"/>
            </a:solidFill>
          </p:spPr>
          <p:txBody>
            <a:bodyPr/>
            <a:lstStyle/>
            <a:p>
              <a:endParaRPr lang="en-GB"/>
            </a:p>
          </p:txBody>
        </p:sp>
        <p:sp>
          <p:nvSpPr>
            <p:cNvPr id="9" name="TextBox 9"/>
            <p:cNvSpPr txBox="1"/>
            <p:nvPr/>
          </p:nvSpPr>
          <p:spPr>
            <a:xfrm>
              <a:off x="0" y="-19050"/>
              <a:ext cx="2391939" cy="753584"/>
            </a:xfrm>
            <a:prstGeom prst="rect">
              <a:avLst/>
            </a:prstGeom>
          </p:spPr>
          <p:txBody>
            <a:bodyPr lIns="50800" tIns="50800" rIns="50800" bIns="50800" rtlCol="0" anchor="ctr"/>
            <a:lstStyle/>
            <a:p>
              <a:pPr algn="ctr">
                <a:lnSpc>
                  <a:spcPts val="1960"/>
                </a:lnSpc>
              </a:pPr>
              <a:endParaRPr/>
            </a:p>
          </p:txBody>
        </p:sp>
      </p:grpSp>
      <p:sp>
        <p:nvSpPr>
          <p:cNvPr id="10" name="TextBox 10">
            <a:extLst>
              <a:ext uri="{C183D7F6-B498-43B3-948B-1728B52AA6E4}">
                <adec:decorative xmlns:adec="http://schemas.microsoft.com/office/drawing/2017/decorative" val="1"/>
              </a:ext>
            </a:extLst>
          </p:cNvPr>
          <p:cNvSpPr txBox="1"/>
          <p:nvPr/>
        </p:nvSpPr>
        <p:spPr>
          <a:xfrm>
            <a:off x="16311979" y="9309491"/>
            <a:ext cx="947321" cy="269240"/>
          </a:xfrm>
          <a:prstGeom prst="rect">
            <a:avLst/>
          </a:prstGeom>
        </p:spPr>
        <p:txBody>
          <a:bodyPr lIns="0" tIns="0" rIns="0" bIns="0" rtlCol="0" anchor="t">
            <a:spAutoFit/>
          </a:bodyPr>
          <a:lstStyle/>
          <a:p>
            <a:pPr algn="r">
              <a:lnSpc>
                <a:spcPts val="1960"/>
              </a:lnSpc>
            </a:pPr>
            <a:r>
              <a:rPr lang="en-US" sz="1400">
                <a:solidFill>
                  <a:srgbClr val="FAF9F5"/>
                </a:solidFill>
                <a:latin typeface="Greycliff CF 4"/>
                <a:ea typeface="Greycliff CF 4"/>
                <a:cs typeface="Greycliff CF 4"/>
                <a:sym typeface="Greycliff CF 4"/>
              </a:rPr>
              <a:t>1</a:t>
            </a:r>
          </a:p>
        </p:txBody>
      </p:sp>
      <p:sp>
        <p:nvSpPr>
          <p:cNvPr id="11" name="TextBox 11"/>
          <p:cNvSpPr txBox="1"/>
          <p:nvPr/>
        </p:nvSpPr>
        <p:spPr>
          <a:xfrm>
            <a:off x="1028700" y="897670"/>
            <a:ext cx="5400526" cy="699135"/>
          </a:xfrm>
          <a:prstGeom prst="rect">
            <a:avLst/>
          </a:prstGeom>
        </p:spPr>
        <p:txBody>
          <a:bodyPr lIns="0" tIns="0" rIns="0" bIns="0" rtlCol="0" anchor="t">
            <a:spAutoFit/>
          </a:bodyPr>
          <a:lstStyle/>
          <a:p>
            <a:pPr algn="l">
              <a:lnSpc>
                <a:spcPts val="5040"/>
              </a:lnSpc>
            </a:pPr>
            <a:r>
              <a:rPr lang="en-US" sz="3600">
                <a:solidFill>
                  <a:srgbClr val="FAF9F5"/>
                </a:solidFill>
                <a:latin typeface="Greycliff CF 5"/>
                <a:ea typeface="Greycliff CF 5"/>
                <a:cs typeface="Greycliff CF 5"/>
                <a:sym typeface="Greycliff CF 5"/>
              </a:rPr>
              <a:t>Recent Student feedback </a:t>
            </a:r>
          </a:p>
        </p:txBody>
      </p:sp>
      <p:sp>
        <p:nvSpPr>
          <p:cNvPr id="12" name="TextBox 12"/>
          <p:cNvSpPr txBox="1"/>
          <p:nvPr/>
        </p:nvSpPr>
        <p:spPr>
          <a:xfrm>
            <a:off x="7369612" y="947007"/>
            <a:ext cx="10684569" cy="2181051"/>
          </a:xfrm>
          <a:prstGeom prst="rect">
            <a:avLst/>
          </a:prstGeom>
        </p:spPr>
        <p:txBody>
          <a:bodyPr lIns="0" tIns="0" rIns="0" bIns="0" rtlCol="0" anchor="t">
            <a:spAutoFit/>
          </a:bodyPr>
          <a:lstStyle/>
          <a:p>
            <a:pPr algn="ctr">
              <a:lnSpc>
                <a:spcPts val="4209"/>
              </a:lnSpc>
            </a:pPr>
            <a:r>
              <a:rPr lang="en-US" sz="3006">
                <a:solidFill>
                  <a:srgbClr val="36234C"/>
                </a:solidFill>
                <a:latin typeface="Greycliff CF 4"/>
                <a:ea typeface="Greycliff CF 4"/>
                <a:cs typeface="Greycliff CF 4"/>
                <a:sym typeface="Greycliff CF 4"/>
              </a:rPr>
              <a:t>“I found the coaching support especially helpful in assisting </a:t>
            </a:r>
          </a:p>
          <a:p>
            <a:pPr algn="ctr">
              <a:lnSpc>
                <a:spcPts val="4209"/>
              </a:lnSpc>
            </a:pPr>
            <a:r>
              <a:rPr lang="en-US" sz="3006">
                <a:solidFill>
                  <a:srgbClr val="36234C"/>
                </a:solidFill>
                <a:latin typeface="Greycliff CF 4"/>
                <a:ea typeface="Greycliff CF 4"/>
                <a:cs typeface="Greycliff CF 4"/>
                <a:sym typeface="Greycliff CF 4"/>
              </a:rPr>
              <a:t>me with transitioning</a:t>
            </a:r>
          </a:p>
          <a:p>
            <a:pPr algn="ctr">
              <a:lnSpc>
                <a:spcPts val="4209"/>
              </a:lnSpc>
              <a:spcBef>
                <a:spcPct val="0"/>
              </a:spcBef>
            </a:pPr>
            <a:r>
              <a:rPr lang="en-US" sz="3006">
                <a:solidFill>
                  <a:srgbClr val="36234C"/>
                </a:solidFill>
                <a:latin typeface="Greycliff CF 4"/>
                <a:ea typeface="Greycliff CF 4"/>
                <a:cs typeface="Greycliff CF 4"/>
                <a:sym typeface="Greycliff CF 4"/>
              </a:rPr>
              <a:t>into the workplace and setting up my app to suit my changing situation”</a:t>
            </a:r>
          </a:p>
        </p:txBody>
      </p:sp>
      <p:sp>
        <p:nvSpPr>
          <p:cNvPr id="13" name="TextBox 13"/>
          <p:cNvSpPr txBox="1"/>
          <p:nvPr/>
        </p:nvSpPr>
        <p:spPr>
          <a:xfrm>
            <a:off x="1364273" y="5433204"/>
            <a:ext cx="9899629" cy="2473366"/>
          </a:xfrm>
          <a:prstGeom prst="rect">
            <a:avLst/>
          </a:prstGeom>
        </p:spPr>
        <p:txBody>
          <a:bodyPr lIns="0" tIns="0" rIns="0" bIns="0" rtlCol="0" anchor="t">
            <a:spAutoFit/>
          </a:bodyPr>
          <a:lstStyle/>
          <a:p>
            <a:pPr algn="ctr">
              <a:lnSpc>
                <a:spcPts val="3847"/>
              </a:lnSpc>
              <a:spcBef>
                <a:spcPct val="0"/>
              </a:spcBef>
            </a:pPr>
            <a:r>
              <a:rPr lang="en-US" sz="2748">
                <a:solidFill>
                  <a:srgbClr val="000000"/>
                </a:solidFill>
                <a:latin typeface="Greycliff CF 4"/>
                <a:ea typeface="Greycliff CF 4"/>
                <a:cs typeface="Greycliff CF 4"/>
                <a:sym typeface="Greycliff CF 4"/>
              </a:rPr>
              <a:t>“ I was transitioning from the second year of my undergraduate degree to a placement year in industry. I have now returned to studying following my year in employment I have found Brain in Hand to be so useful every step of my transition”</a:t>
            </a:r>
          </a:p>
        </p:txBody>
      </p:sp>
      <p:pic>
        <p:nvPicPr>
          <p:cNvPr id="14" name="Picture 13">
            <a:extLst>
              <a:ext uri="{FF2B5EF4-FFF2-40B4-BE49-F238E27FC236}">
                <a16:creationId xmlns:a16="http://schemas.microsoft.com/office/drawing/2014/main" id="{35F5969A-7239-EABA-8E62-50F07472EB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058899" y="7337808"/>
            <a:ext cx="4995282" cy="1593090"/>
          </a:xfrm>
          <a:prstGeom prst="rect">
            <a:avLst/>
          </a:prstGeom>
        </p:spPr>
      </p:pic>
      <p:sp>
        <p:nvSpPr>
          <p:cNvPr id="15" name="Title 14">
            <a:extLst>
              <a:ext uri="{FF2B5EF4-FFF2-40B4-BE49-F238E27FC236}">
                <a16:creationId xmlns:a16="http://schemas.microsoft.com/office/drawing/2014/main" id="{D6D42BF7-DEA7-64F6-60DD-B80897EBB2E3}"/>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Recent Student Feedback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8EFFEA-597F-D21F-8DCD-387EB08DBC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2369" y="-1252303"/>
            <a:ext cx="18670250" cy="12446834"/>
          </a:xfrm>
          <a:prstGeom prst="rect">
            <a:avLst/>
          </a:prstGeom>
        </p:spPr>
      </p:pic>
      <p:sp>
        <p:nvSpPr>
          <p:cNvPr id="6" name="Title 1">
            <a:extLst>
              <a:ext uri="{FF2B5EF4-FFF2-40B4-BE49-F238E27FC236}">
                <a16:creationId xmlns:a16="http://schemas.microsoft.com/office/drawing/2014/main" id="{9F155884-2D8B-4C2C-1F8C-8C0AA7FE1A4D}"/>
              </a:ext>
            </a:extLst>
          </p:cNvPr>
          <p:cNvSpPr>
            <a:spLocks noGrp="1"/>
          </p:cNvSpPr>
          <p:nvPr>
            <p:ph type="title"/>
          </p:nvPr>
        </p:nvSpPr>
        <p:spPr>
          <a:xfrm>
            <a:off x="967826" y="8182449"/>
            <a:ext cx="15773400" cy="1207293"/>
          </a:xfrm>
        </p:spPr>
        <p:txBody>
          <a:bodyPr anchor="t">
            <a:normAutofit/>
          </a:bodyPr>
          <a:lstStyle/>
          <a:p>
            <a:pPr algn="ctr"/>
            <a:r>
              <a:rPr lang="en-US" sz="6300" b="1">
                <a:solidFill>
                  <a:srgbClr val="EDD4FF"/>
                </a:solidFill>
                <a:latin typeface="Greycliff CF Extra Bold" pitchFamily="2" charset="77"/>
              </a:rPr>
              <a:t>Thank you!</a:t>
            </a:r>
          </a:p>
        </p:txBody>
      </p:sp>
    </p:spTree>
    <p:extLst>
      <p:ext uri="{BB962C8B-B14F-4D97-AF65-F5344CB8AC3E}">
        <p14:creationId xmlns:p14="http://schemas.microsoft.com/office/powerpoint/2010/main" val="197480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507970-1F0A-4303-B076-1EB6BF6A5C2B}">
  <ds:schemaRefs>
    <ds:schemaRef ds:uri="98a9eb8c-6a01-428e-9f5d-17b5596ff277"/>
    <ds:schemaRef ds:uri="f04adec5-321f-46c9-8d8f-d278d5019d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4AAA24-1F23-46A1-AC7A-84442FFA8502}">
  <ds:schemaRefs>
    <ds:schemaRef ds:uri="http://schemas.openxmlformats.org/package/2006/metadata/core-properties"/>
    <ds:schemaRef ds:uri="98a9eb8c-6a01-428e-9f5d-17b5596ff277"/>
    <ds:schemaRef ds:uri="http://schemas.microsoft.com/office/2006/metadata/properties"/>
    <ds:schemaRef ds:uri="f04adec5-321f-46c9-8d8f-d278d5019d73"/>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119AD620-1046-489D-845F-E7A5E5200E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1202</Words>
  <Application>Microsoft Office PowerPoint</Application>
  <PresentationFormat>Custom</PresentationFormat>
  <Paragraphs>49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Greycliff CF 4</vt:lpstr>
      <vt:lpstr>Arial</vt:lpstr>
      <vt:lpstr>Greycliff CF 5</vt:lpstr>
      <vt:lpstr>Greycliff CF Extra Bold</vt:lpstr>
      <vt:lpstr>Greycliff CF 1</vt:lpstr>
      <vt:lpstr>Calibri</vt:lpstr>
      <vt:lpstr>Office Theme</vt:lpstr>
      <vt:lpstr>Passporting Support Between Education and the Workplace</vt:lpstr>
      <vt:lpstr>Designed Together: human-guided, tech-powered support.</vt:lpstr>
      <vt:lpstr>Examples of best Practise in supporting student through transitions</vt:lpstr>
      <vt:lpstr>James</vt:lpstr>
      <vt:lpstr>Recent Student Feedback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in Hand Deck - Presenter Led [DO NOT EDIT - Duplicate]</dc:title>
  <cp:lastModifiedBy>Damien Claffey</cp:lastModifiedBy>
  <cp:revision>4</cp:revision>
  <dcterms:created xsi:type="dcterms:W3CDTF">2006-08-16T00:00:00Z</dcterms:created>
  <dcterms:modified xsi:type="dcterms:W3CDTF">2025-03-12T10:21:16Z</dcterms:modified>
  <dc:identifier>DAGZuZDnWqo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