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290" r:id="rId7"/>
    <p:sldId id="289" r:id="rId8"/>
    <p:sldId id="288" r:id="rId9"/>
    <p:sldId id="291" r:id="rId10"/>
    <p:sldId id="29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667E-0389-8776-3B7B-9FCFC434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C379-A92E-8CFF-9FEE-97F70639B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03EA-98FF-6D2F-941C-69DC315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D09BA-5700-CF50-23BB-D4B7E77C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F2D4-1466-D948-1F48-AE38B35B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409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0673-D2E2-8462-A1EB-202A5A78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7FEC9-77BA-1C1D-04A5-0FC3E2E38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4D645-A54D-5E33-C0A6-C8F3C10D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70797-1440-AA25-8635-BEDCD34D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09978-6B14-50DC-4171-0F9EBB6C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285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E4C79-568E-CD9D-BD96-C0D1BA6E7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7C6C1-DDD0-EB02-3A26-A31F2A3DB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11F92-C031-61FE-55C0-EB0C3704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2093-CD2F-DFFA-DFFC-42A0092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7FC0-E72D-8FB6-CCBC-41C13B35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341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1066-9F8D-FE13-CC5A-DD1D7A11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C290D-FA58-0DD2-C1DE-D79637CB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E6593-4565-7EE5-FCA9-922C710B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BC188-5387-1DD4-A095-78A6A271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F35-529B-C726-60F7-DD85C4F5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394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053B-7E6A-2432-D354-B215E7D1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1E121-BD83-2BA0-E3C2-D0D8B4B15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6ACC-429D-0FAA-468D-4E1870B5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DA65E-2E14-AFD5-2BD6-3B232D32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57E4B-D0F1-9FCB-70FC-A6E5C21E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665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33C0-50A2-EE34-1443-86930A9B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A848D-378E-08B5-ADCC-F85114835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BFDDC-1DA2-9AC8-40DB-455B9C0F3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8B96E-137B-BC6C-34E0-22E70207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B3392-F5E2-BA1F-CC7B-1141DC2B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801CF-174A-CCC5-1B54-57383195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87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2AF7-BD31-A83D-D55C-E9970536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85539-E2EF-E4F1-5365-4869DB4C2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0EA2-E260-70DF-2EFB-EFBCA037B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CE070-C6BA-C4F6-7BBA-3175D1C08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F6B53-62C2-63F6-41DC-3EE0EDFD9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C916A-6CC9-28E9-7283-40A8067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40FE1-5811-47A9-44BC-5E71EE0D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FAD9B-7CA3-A654-F736-CB33240D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210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8378-F90E-BF0E-FF7E-B277DF84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D51B7-0834-AC44-4D08-97652C2A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FBE5D-2592-E325-8947-1253C478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ADAE1-76D8-99FF-E250-146AF66E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40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6B9F2-D6AB-7E3B-CA7E-DDB98A69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E49FE-4013-CE71-BEBC-09A7422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E0048-A2F8-15B5-C6AC-69A312E5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260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A0B0-F8B7-524B-5EE1-99CF5CCD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EAB1-20F5-BE42-6AF9-B7B12C62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C96F4-BD83-6605-4B61-8170FD353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5057-77BF-2879-C75A-09408E7D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AA5F6-0462-1E61-3E02-AA4B7366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04AF9-1CF6-EBF1-35DF-83217F09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06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2B11-FAAC-921A-F422-05A4B038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62D1-DD3E-CEDC-6CC2-737A40470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D6B30-4553-1655-FCD9-AD24F5165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D027D-2DCA-E521-5870-AE5C382D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D9015-74A1-CB6E-7E45-58FA120F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5A38A-6568-5A8C-B133-F2A986F3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13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3A90C-4B2B-E8AF-3EDA-42B69A48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3D535-ACB3-22B2-9ECE-4AAC04B7A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CB25-EA83-21D3-81A4-BDE820974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4B2F1-3E1D-41FB-B7C0-B0F57645D283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53E0-8EFE-57E0-FA55-0089ABBC0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0743D-9E9E-DF0F-8F84-631F93984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00605A-F06C-42B6-9103-B5C0EFD093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93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34.png"/><Relationship Id="rId26" Type="http://schemas.openxmlformats.org/officeDocument/2006/relationships/image" Target="../media/image8.png"/><Relationship Id="rId21" Type="http://schemas.openxmlformats.org/officeDocument/2006/relationships/image" Target="../media/image37.svg"/><Relationship Id="rId34" Type="http://schemas.openxmlformats.org/officeDocument/2006/relationships/image" Target="../media/image42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33" Type="http://schemas.openxmlformats.org/officeDocument/2006/relationships/image" Target="../media/image15.sv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0.png"/><Relationship Id="rId32" Type="http://schemas.openxmlformats.org/officeDocument/2006/relationships/image" Target="../media/image14.png"/><Relationship Id="rId37" Type="http://schemas.openxmlformats.org/officeDocument/2006/relationships/image" Target="../media/image1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10.png"/><Relationship Id="rId36" Type="http://schemas.openxmlformats.org/officeDocument/2006/relationships/image" Target="../media/image16.png"/><Relationship Id="rId10" Type="http://schemas.openxmlformats.org/officeDocument/2006/relationships/image" Target="../media/image28.png"/><Relationship Id="rId19" Type="http://schemas.openxmlformats.org/officeDocument/2006/relationships/image" Target="../media/image35.svg"/><Relationship Id="rId31" Type="http://schemas.openxmlformats.org/officeDocument/2006/relationships/image" Target="../media/image1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9.svg"/><Relationship Id="rId30" Type="http://schemas.openxmlformats.org/officeDocument/2006/relationships/image" Target="../media/image12.png"/><Relationship Id="rId35" Type="http://schemas.openxmlformats.org/officeDocument/2006/relationships/image" Target="../media/image43.svg"/><Relationship Id="rId8" Type="http://schemas.openxmlformats.org/officeDocument/2006/relationships/image" Target="../media/image26.png"/><Relationship Id="rId3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52.png"/><Relationship Id="rId26" Type="http://schemas.openxmlformats.org/officeDocument/2006/relationships/image" Target="../media/image6.png"/><Relationship Id="rId21" Type="http://schemas.openxmlformats.org/officeDocument/2006/relationships/image" Target="../media/image55.svg"/><Relationship Id="rId34" Type="http://schemas.openxmlformats.org/officeDocument/2006/relationships/image" Target="../media/image58.png"/><Relationship Id="rId7" Type="http://schemas.openxmlformats.org/officeDocument/2006/relationships/image" Target="../media/image49.svg"/><Relationship Id="rId12" Type="http://schemas.openxmlformats.org/officeDocument/2006/relationships/image" Target="../media/image28.png"/><Relationship Id="rId17" Type="http://schemas.openxmlformats.org/officeDocument/2006/relationships/image" Target="../media/image51.svg"/><Relationship Id="rId25" Type="http://schemas.openxmlformats.org/officeDocument/2006/relationships/image" Target="../media/image57.svg"/><Relationship Id="rId33" Type="http://schemas.openxmlformats.org/officeDocument/2006/relationships/image" Target="../media/image15.svg"/><Relationship Id="rId2" Type="http://schemas.openxmlformats.org/officeDocument/2006/relationships/image" Target="../media/image44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5.svg"/><Relationship Id="rId24" Type="http://schemas.openxmlformats.org/officeDocument/2006/relationships/image" Target="../media/image56.png"/><Relationship Id="rId32" Type="http://schemas.openxmlformats.org/officeDocument/2006/relationships/image" Target="../media/image14.png"/><Relationship Id="rId37" Type="http://schemas.openxmlformats.org/officeDocument/2006/relationships/image" Target="../media/image17.svg"/><Relationship Id="rId5" Type="http://schemas.openxmlformats.org/officeDocument/2006/relationships/image" Target="../media/image4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10.png"/><Relationship Id="rId36" Type="http://schemas.openxmlformats.org/officeDocument/2006/relationships/image" Target="../media/image16.png"/><Relationship Id="rId10" Type="http://schemas.openxmlformats.org/officeDocument/2006/relationships/image" Target="../media/image24.png"/><Relationship Id="rId19" Type="http://schemas.openxmlformats.org/officeDocument/2006/relationships/image" Target="../media/image53.svg"/><Relationship Id="rId31" Type="http://schemas.openxmlformats.org/officeDocument/2006/relationships/image" Target="../media/image13.svg"/><Relationship Id="rId4" Type="http://schemas.openxmlformats.org/officeDocument/2006/relationships/image" Target="../media/image46.png"/><Relationship Id="rId9" Type="http://schemas.openxmlformats.org/officeDocument/2006/relationships/image" Target="../media/image23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7.svg"/><Relationship Id="rId30" Type="http://schemas.openxmlformats.org/officeDocument/2006/relationships/image" Target="../media/image12.png"/><Relationship Id="rId35" Type="http://schemas.openxmlformats.org/officeDocument/2006/relationships/image" Target="../media/image59.svg"/><Relationship Id="rId8" Type="http://schemas.openxmlformats.org/officeDocument/2006/relationships/image" Target="../media/image22.png"/><Relationship Id="rId3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reda.bowne@ucd.ie" TargetMode="External"/><Relationship Id="rId2" Type="http://schemas.openxmlformats.org/officeDocument/2006/relationships/hyperlink" Target="mailto:John.Gilmore@ucd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43F2C-61C2-C5D3-7FDB-A64D00327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Universal Design for Practice Learning 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92451-C321-24F1-90C6-6AB78AD1B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Co-Designing practical guidelines with Nursing students.</a:t>
            </a:r>
            <a:endParaRPr lang="en-I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F9CCE-82C3-69B7-60C0-E2A1FF7644F1}"/>
              </a:ext>
            </a:extLst>
          </p:cNvPr>
          <p:cNvSpPr txBox="1"/>
          <p:nvPr/>
        </p:nvSpPr>
        <p:spPr>
          <a:xfrm>
            <a:off x="5386598" y="3642610"/>
            <a:ext cx="6116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 John P Gilmore </a:t>
            </a:r>
            <a:r>
              <a:rPr lang="en-US" sz="1400" dirty="0"/>
              <a:t>(he/they) </a:t>
            </a:r>
            <a:r>
              <a:rPr lang="en-US" sz="2000" dirty="0"/>
              <a:t>– Assistant Professor </a:t>
            </a:r>
          </a:p>
          <a:p>
            <a:r>
              <a:rPr lang="en-US" sz="2000" dirty="0"/>
              <a:t>Dr Freda Browne </a:t>
            </a:r>
            <a:r>
              <a:rPr lang="en-US" sz="1400" dirty="0"/>
              <a:t>(she/her) </a:t>
            </a:r>
            <a:r>
              <a:rPr lang="en-US" sz="2000" dirty="0"/>
              <a:t>– Assistant Professor</a:t>
            </a:r>
          </a:p>
          <a:p>
            <a:endParaRPr lang="en-US" sz="2000" dirty="0"/>
          </a:p>
          <a:p>
            <a:r>
              <a:rPr lang="en-US" sz="2800" dirty="0"/>
              <a:t>University For ALL Faculty Partners</a:t>
            </a:r>
            <a:endParaRPr lang="en-IE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B9CD4-457A-4A59-8E58-B313BF865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471143"/>
            <a:ext cx="5608830" cy="2902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52823-8D7A-6A75-F913-3C922541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49" y="5301969"/>
            <a:ext cx="50196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625A48-47DC-9779-9CC3-9AE90FC1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38379"/>
            <a:ext cx="3907536" cy="1325563"/>
          </a:xfrm>
        </p:spPr>
        <p:txBody>
          <a:bodyPr/>
          <a:lstStyle/>
          <a:p>
            <a:r>
              <a:rPr lang="en-US" dirty="0"/>
              <a:t>Session Aims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83341-57F8-FC91-AC83-AE2FC644B85C}"/>
              </a:ext>
            </a:extLst>
          </p:cNvPr>
          <p:cNvSpPr txBox="1"/>
          <p:nvPr/>
        </p:nvSpPr>
        <p:spPr>
          <a:xfrm>
            <a:off x="219318" y="1087184"/>
            <a:ext cx="475259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Describe the context shaping nursing education at UCD.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Give examples of the principles of Universal Design for Learning (UDL) in clinical practice.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Outline the process of developing UDL-based guidelines for clinical practice learning describe the context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IE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B0DFF7A-99CA-450B-1EA6-8296959A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39896"/>
            <a:ext cx="5344390" cy="31181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TEAM</a:t>
            </a:r>
          </a:p>
          <a:p>
            <a:pPr marL="0" indent="0" algn="ctr">
              <a:buNone/>
            </a:pPr>
            <a:r>
              <a:rPr lang="en-US" sz="1800" dirty="0"/>
              <a:t>Dr John Gilmore</a:t>
            </a:r>
          </a:p>
          <a:p>
            <a:pPr marL="0" indent="0" algn="ctr">
              <a:buNone/>
            </a:pPr>
            <a:r>
              <a:rPr lang="en-US" sz="1800" dirty="0"/>
              <a:t>Dr Freda Browne</a:t>
            </a:r>
          </a:p>
          <a:p>
            <a:pPr marL="0" indent="0" algn="ctr">
              <a:buNone/>
            </a:pPr>
            <a:r>
              <a:rPr lang="en-US" sz="1800" b="1" dirty="0"/>
              <a:t>Student Collaborators</a:t>
            </a:r>
          </a:p>
          <a:p>
            <a:pPr marL="0" indent="0" algn="ctr">
              <a:buNone/>
            </a:pPr>
            <a:r>
              <a:rPr lang="en-US" sz="1800" dirty="0"/>
              <a:t>James Sage</a:t>
            </a:r>
          </a:p>
          <a:p>
            <a:pPr marL="0" indent="0" algn="ctr">
              <a:buNone/>
            </a:pPr>
            <a:r>
              <a:rPr lang="en-US" sz="1800" dirty="0"/>
              <a:t>Pamela Walsh</a:t>
            </a:r>
          </a:p>
          <a:p>
            <a:pPr marL="0" indent="0" algn="ctr">
              <a:buNone/>
            </a:pPr>
            <a:r>
              <a:rPr lang="en-US" sz="1800" dirty="0"/>
              <a:t>Eileen Noone</a:t>
            </a:r>
          </a:p>
          <a:p>
            <a:pPr marL="0" indent="0" algn="ctr">
              <a:buNone/>
            </a:pPr>
            <a:r>
              <a:rPr lang="en-US" sz="1800" dirty="0"/>
              <a:t>Brian Rusk</a:t>
            </a:r>
          </a:p>
          <a:p>
            <a:pPr marL="0" indent="0" algn="ctr">
              <a:buNone/>
            </a:pPr>
            <a:r>
              <a:rPr lang="en-US" sz="1800" dirty="0"/>
              <a:t>Blanca Jimenez Rodriguez</a:t>
            </a:r>
          </a:p>
          <a:p>
            <a:pPr marL="0" indent="0" algn="ctr">
              <a:buNone/>
            </a:pPr>
            <a:r>
              <a:rPr lang="en-US" sz="1800" dirty="0" err="1"/>
              <a:t>Tiarnan</a:t>
            </a:r>
            <a:r>
              <a:rPr lang="en-US" sz="1800" dirty="0"/>
              <a:t> Donegan</a:t>
            </a:r>
          </a:p>
          <a:p>
            <a:pPr marL="0" indent="0" algn="ctr">
              <a:buNone/>
            </a:pPr>
            <a:r>
              <a:rPr lang="en-US" sz="1800" dirty="0" err="1"/>
              <a:t>Zlata</a:t>
            </a:r>
            <a:r>
              <a:rPr lang="en-US" sz="1800" dirty="0"/>
              <a:t> </a:t>
            </a:r>
            <a:r>
              <a:rPr lang="en-US" sz="1800" dirty="0" err="1"/>
              <a:t>Kulbako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tudent collaborators">
            <a:extLst>
              <a:ext uri="{FF2B5EF4-FFF2-40B4-BE49-F238E27FC236}">
                <a16:creationId xmlns:a16="http://schemas.microsoft.com/office/drawing/2014/main" id="{AE93A449-B956-8240-C555-A9F6F3B6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1" b="11154"/>
          <a:stretch/>
        </p:blipFill>
        <p:spPr>
          <a:xfrm>
            <a:off x="5344391" y="10"/>
            <a:ext cx="6847609" cy="4488855"/>
          </a:xfrm>
          <a:prstGeom prst="rect">
            <a:avLst/>
          </a:prstGeom>
        </p:spPr>
      </p:pic>
      <p:pic>
        <p:nvPicPr>
          <p:cNvPr id="4" name="Content Placeholder 3" descr="Freda Browne">
            <a:extLst>
              <a:ext uri="{FF2B5EF4-FFF2-40B4-BE49-F238E27FC236}">
                <a16:creationId xmlns:a16="http://schemas.microsoft.com/office/drawing/2014/main" id="{26187935-3310-9C80-16B8-0A0719E106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826"/>
          <a:stretch/>
        </p:blipFill>
        <p:spPr>
          <a:xfrm>
            <a:off x="5344392" y="4488874"/>
            <a:ext cx="3424845" cy="2369126"/>
          </a:xfrm>
          <a:prstGeom prst="rect">
            <a:avLst/>
          </a:prstGeom>
        </p:spPr>
      </p:pic>
      <p:pic>
        <p:nvPicPr>
          <p:cNvPr id="1026" name="Picture 2" descr="John Gilmore Profile | University ...">
            <a:extLst>
              <a:ext uri="{FF2B5EF4-FFF2-40B4-BE49-F238E27FC236}">
                <a16:creationId xmlns:a16="http://schemas.microsoft.com/office/drawing/2014/main" id="{F761CE40-626D-34CD-7082-590BF229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" b="29579"/>
          <a:stretch/>
        </p:blipFill>
        <p:spPr bwMode="auto">
          <a:xfrm>
            <a:off x="8767155" y="4488873"/>
            <a:ext cx="3424845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8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0A742-C2D5-8B10-4EFA-6713D6C38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916AC4A-42BB-C409-1737-870F3466E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26378" y="4859813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A7EAA17-2B1C-76AC-2CF6-094B416C0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23324" y="-1801252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D402AC26-6FC8-9F77-2D1C-1FF3F896F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914" y="193361"/>
            <a:ext cx="893513" cy="830967"/>
          </a:xfrm>
          <a:custGeom>
            <a:avLst/>
            <a:gdLst/>
            <a:ahLst/>
            <a:cxnLst/>
            <a:rect l="l" t="t" r="r" b="b"/>
            <a:pathLst>
              <a:path w="1340270" h="1246451">
                <a:moveTo>
                  <a:pt x="0" y="0"/>
                </a:moveTo>
                <a:lnTo>
                  <a:pt x="1340269" y="0"/>
                </a:lnTo>
                <a:lnTo>
                  <a:pt x="1340269" y="1246451"/>
                </a:lnTo>
                <a:lnTo>
                  <a:pt x="0" y="124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44CD0CAC-03E5-4135-3E98-7E046A273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8601" y="6154640"/>
            <a:ext cx="2970135" cy="1317997"/>
          </a:xfrm>
          <a:custGeom>
            <a:avLst/>
            <a:gdLst/>
            <a:ahLst/>
            <a:cxnLst/>
            <a:rect l="l" t="t" r="r" b="b"/>
            <a:pathLst>
              <a:path w="4455202" h="1976996">
                <a:moveTo>
                  <a:pt x="0" y="0"/>
                </a:moveTo>
                <a:lnTo>
                  <a:pt x="4455202" y="0"/>
                </a:lnTo>
                <a:lnTo>
                  <a:pt x="4455202" y="1976996"/>
                </a:lnTo>
                <a:lnTo>
                  <a:pt x="0" y="1976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47BE281F-15E8-7BAE-CF9F-7199F11FB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2515" y="-136201"/>
            <a:ext cx="1547371" cy="1160529"/>
          </a:xfrm>
          <a:custGeom>
            <a:avLst/>
            <a:gdLst/>
            <a:ahLst/>
            <a:cxnLst/>
            <a:rect l="l" t="t" r="r" b="b"/>
            <a:pathLst>
              <a:path w="2321057" h="1740793">
                <a:moveTo>
                  <a:pt x="0" y="0"/>
                </a:moveTo>
                <a:lnTo>
                  <a:pt x="2321056" y="0"/>
                </a:lnTo>
                <a:lnTo>
                  <a:pt x="2321056" y="1740793"/>
                </a:lnTo>
                <a:lnTo>
                  <a:pt x="0" y="174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717A48B3-81DC-9C0B-FCC6-32F4788B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95911" y="5791993"/>
            <a:ext cx="1701164" cy="1456621"/>
          </a:xfrm>
          <a:custGeom>
            <a:avLst/>
            <a:gdLst/>
            <a:ahLst/>
            <a:cxnLst/>
            <a:rect l="l" t="t" r="r" b="b"/>
            <a:pathLst>
              <a:path w="2551746" h="2184932">
                <a:moveTo>
                  <a:pt x="2551745" y="0"/>
                </a:moveTo>
                <a:lnTo>
                  <a:pt x="0" y="0"/>
                </a:lnTo>
                <a:lnTo>
                  <a:pt x="0" y="2184932"/>
                </a:lnTo>
                <a:lnTo>
                  <a:pt x="2551745" y="2184932"/>
                </a:lnTo>
                <a:lnTo>
                  <a:pt x="25517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DF7EF421-CCC1-E7DC-FB5B-A7E8DC6685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4396" y="565735"/>
            <a:ext cx="6463209" cy="4568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857"/>
                </a:solidFill>
                <a:effectLst/>
                <a:uLnTx/>
                <a:uFillTx/>
                <a:latin typeface="Helvetica World Bold"/>
                <a:ea typeface="Helvetica World Bold"/>
                <a:cs typeface="Helvetica World Bold"/>
                <a:sym typeface="Helvetica World Bold"/>
              </a:rPr>
              <a:t>Context</a:t>
            </a:r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8419B06F-7DCD-780A-D0E9-330085761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06200" y="6112001"/>
            <a:ext cx="534837" cy="324022"/>
          </a:xfrm>
          <a:custGeom>
            <a:avLst/>
            <a:gdLst/>
            <a:ahLst/>
            <a:cxnLst/>
            <a:rect l="l" t="t" r="r" b="b"/>
            <a:pathLst>
              <a:path w="802255" h="486033">
                <a:moveTo>
                  <a:pt x="0" y="0"/>
                </a:moveTo>
                <a:lnTo>
                  <a:pt x="802255" y="0"/>
                </a:lnTo>
                <a:lnTo>
                  <a:pt x="802255" y="486033"/>
                </a:lnTo>
                <a:lnTo>
                  <a:pt x="0" y="486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CF0F0D-85ED-BEB0-A3F3-2EE3062A1FEA}"/>
              </a:ext>
            </a:extLst>
          </p:cNvPr>
          <p:cNvSpPr txBox="1">
            <a:spLocks/>
          </p:cNvSpPr>
          <p:nvPr/>
        </p:nvSpPr>
        <p:spPr>
          <a:xfrm>
            <a:off x="747393" y="1410347"/>
            <a:ext cx="4582213" cy="52894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Largest School of Nursing in Ireland </a:t>
            </a:r>
          </a:p>
          <a:p>
            <a:r>
              <a:rPr lang="en-US" sz="2400" dirty="0"/>
              <a:t>High proportion of student admissions from Widening Participation routes</a:t>
            </a:r>
          </a:p>
          <a:p>
            <a:r>
              <a:rPr lang="en-US" sz="2400" dirty="0"/>
              <a:t>Pioneers in disability supports within practice learning environments</a:t>
            </a:r>
          </a:p>
          <a:p>
            <a:r>
              <a:rPr lang="en-US" sz="2400" dirty="0"/>
              <a:t>UDL as Social Justice Pedagogy in Nursing (Gilmore et al. 2022)</a:t>
            </a:r>
          </a:p>
          <a:p>
            <a:r>
              <a:rPr lang="en-US" sz="2400" dirty="0"/>
              <a:t>Highest participation within UDL training in UCD</a:t>
            </a:r>
          </a:p>
          <a:p>
            <a:r>
              <a:rPr lang="en-US" sz="2400" dirty="0"/>
              <a:t>50% of degree is delivered in clinical practice learning environments</a:t>
            </a:r>
          </a:p>
          <a:p>
            <a:r>
              <a:rPr lang="en-US" sz="2400" dirty="0"/>
              <a:t>National Competency Assessment Framework</a:t>
            </a:r>
            <a:endParaRPr lang="en-IE" sz="2400" dirty="0"/>
          </a:p>
        </p:txBody>
      </p:sp>
      <p:pic>
        <p:nvPicPr>
          <p:cNvPr id="6" name="Picture 2" descr="Black Nurse Cartoon Images - Free Download on Freepik">
            <a:extLst>
              <a:ext uri="{FF2B5EF4-FFF2-40B4-BE49-F238E27FC236}">
                <a16:creationId xmlns:a16="http://schemas.microsoft.com/office/drawing/2014/main" id="{08E2C32E-6754-79DA-CF45-ADFA1CE23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11146"/>
          <a:stretch/>
        </p:blipFill>
        <p:spPr bwMode="auto">
          <a:xfrm>
            <a:off x="5311702" y="1262956"/>
            <a:ext cx="6878775" cy="484904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5D1CAE-B5CE-A3D9-9098-2331CE65F21B}"/>
              </a:ext>
            </a:extLst>
          </p:cNvPr>
          <p:cNvSpPr txBox="1"/>
          <p:nvPr/>
        </p:nvSpPr>
        <p:spPr>
          <a:xfrm>
            <a:off x="4769295" y="5984338"/>
            <a:ext cx="61331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Gilmore, J. P., Halligan, P., &amp; Browne, F. (2022). Pedagogy as social justice–Universal Design of Learning in nurse education. Nurse education today, 118, 105498.</a:t>
            </a:r>
          </a:p>
        </p:txBody>
      </p:sp>
    </p:spTree>
    <p:extLst>
      <p:ext uri="{BB962C8B-B14F-4D97-AF65-F5344CB8AC3E}">
        <p14:creationId xmlns:p14="http://schemas.microsoft.com/office/powerpoint/2010/main" val="321993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05AC4-6A18-421F-F445-88F7B43F3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6E5D46-73FB-B07D-147F-CEAB8FF9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26378" y="4859813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A766E94-D9B3-F1CB-39D6-1C798B35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23324" y="-1801252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D691F6AC-48C3-D057-8329-610868E72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914" y="193361"/>
            <a:ext cx="893513" cy="830967"/>
          </a:xfrm>
          <a:custGeom>
            <a:avLst/>
            <a:gdLst/>
            <a:ahLst/>
            <a:cxnLst/>
            <a:rect l="l" t="t" r="r" b="b"/>
            <a:pathLst>
              <a:path w="1340270" h="1246451">
                <a:moveTo>
                  <a:pt x="0" y="0"/>
                </a:moveTo>
                <a:lnTo>
                  <a:pt x="1340269" y="0"/>
                </a:lnTo>
                <a:lnTo>
                  <a:pt x="1340269" y="1246451"/>
                </a:lnTo>
                <a:lnTo>
                  <a:pt x="0" y="124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075A5108-A748-BE2F-750E-10AC6A86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8601" y="6154640"/>
            <a:ext cx="2970135" cy="1317997"/>
          </a:xfrm>
          <a:custGeom>
            <a:avLst/>
            <a:gdLst/>
            <a:ahLst/>
            <a:cxnLst/>
            <a:rect l="l" t="t" r="r" b="b"/>
            <a:pathLst>
              <a:path w="4455202" h="1976996">
                <a:moveTo>
                  <a:pt x="0" y="0"/>
                </a:moveTo>
                <a:lnTo>
                  <a:pt x="4455202" y="0"/>
                </a:lnTo>
                <a:lnTo>
                  <a:pt x="4455202" y="1976996"/>
                </a:lnTo>
                <a:lnTo>
                  <a:pt x="0" y="1976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3D358D86-A7DF-8242-BAF0-DF359F55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2515" y="-136201"/>
            <a:ext cx="1547371" cy="1160529"/>
          </a:xfrm>
          <a:custGeom>
            <a:avLst/>
            <a:gdLst/>
            <a:ahLst/>
            <a:cxnLst/>
            <a:rect l="l" t="t" r="r" b="b"/>
            <a:pathLst>
              <a:path w="2321057" h="1740793">
                <a:moveTo>
                  <a:pt x="0" y="0"/>
                </a:moveTo>
                <a:lnTo>
                  <a:pt x="2321056" y="0"/>
                </a:lnTo>
                <a:lnTo>
                  <a:pt x="2321056" y="1740793"/>
                </a:lnTo>
                <a:lnTo>
                  <a:pt x="0" y="174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9279408B-55D3-64A5-7B74-72E43FA0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95911" y="5791993"/>
            <a:ext cx="1701164" cy="1456621"/>
          </a:xfrm>
          <a:custGeom>
            <a:avLst/>
            <a:gdLst/>
            <a:ahLst/>
            <a:cxnLst/>
            <a:rect l="l" t="t" r="r" b="b"/>
            <a:pathLst>
              <a:path w="2551746" h="2184932">
                <a:moveTo>
                  <a:pt x="2551745" y="0"/>
                </a:moveTo>
                <a:lnTo>
                  <a:pt x="0" y="0"/>
                </a:lnTo>
                <a:lnTo>
                  <a:pt x="0" y="2184932"/>
                </a:lnTo>
                <a:lnTo>
                  <a:pt x="2551745" y="2184932"/>
                </a:lnTo>
                <a:lnTo>
                  <a:pt x="25517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B36F8623-4C88-BC81-7A33-B7CA1C7C51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4396" y="565735"/>
            <a:ext cx="6463209" cy="956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857"/>
                </a:solidFill>
                <a:effectLst/>
                <a:uLnTx/>
                <a:uFillTx/>
                <a:latin typeface="Helvetica World Bold"/>
                <a:ea typeface="Helvetica World Bold"/>
                <a:cs typeface="Helvetica World Bold"/>
                <a:sym typeface="Helvetica World Bold"/>
              </a:rPr>
              <a:t>PRINCIPLES OF UNIVERSAL DESIGN FOR LEARNING</a:t>
            </a:r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A7816653-ADFB-4011-4A0F-E8664BB5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06200" y="6112001"/>
            <a:ext cx="534837" cy="324022"/>
          </a:xfrm>
          <a:custGeom>
            <a:avLst/>
            <a:gdLst/>
            <a:ahLst/>
            <a:cxnLst/>
            <a:rect l="l" t="t" r="r" b="b"/>
            <a:pathLst>
              <a:path w="802255" h="486033">
                <a:moveTo>
                  <a:pt x="0" y="0"/>
                </a:moveTo>
                <a:lnTo>
                  <a:pt x="802255" y="0"/>
                </a:lnTo>
                <a:lnTo>
                  <a:pt x="802255" y="486033"/>
                </a:lnTo>
                <a:lnTo>
                  <a:pt x="0" y="486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pic>
        <p:nvPicPr>
          <p:cNvPr id="45" name="Content Placeholder 4" descr="A diagram of multiple means of engagement, representation and action/ expression&#10;&#10;">
            <a:extLst>
              <a:ext uri="{FF2B5EF4-FFF2-40B4-BE49-F238E27FC236}">
                <a16:creationId xmlns:a16="http://schemas.microsoft.com/office/drawing/2014/main" id="{ED12EA57-A7A4-C878-F2E8-BEB2396D64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28" y="1633928"/>
            <a:ext cx="8900412" cy="4111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6E139-AC9D-FF58-DA53-5668659BA049}"/>
              </a:ext>
            </a:extLst>
          </p:cNvPr>
          <p:cNvSpPr txBox="1"/>
          <p:nvPr/>
        </p:nvSpPr>
        <p:spPr>
          <a:xfrm>
            <a:off x="1281687" y="6109750"/>
            <a:ext cx="3525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CAST, (2018). Universal design for learning guidelines version 2.2.  https://udlguidelines.cast.org</a:t>
            </a:r>
          </a:p>
        </p:txBody>
      </p:sp>
    </p:spTree>
    <p:extLst>
      <p:ext uri="{BB962C8B-B14F-4D97-AF65-F5344CB8AC3E}">
        <p14:creationId xmlns:p14="http://schemas.microsoft.com/office/powerpoint/2010/main" val="257317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4"/>
          <p:cNvSpPr txBox="1">
            <a:spLocks noGrp="1"/>
          </p:cNvSpPr>
          <p:nvPr>
            <p:ph type="title" idx="4294967295"/>
          </p:nvPr>
        </p:nvSpPr>
        <p:spPr>
          <a:xfrm>
            <a:off x="2864396" y="565735"/>
            <a:ext cx="6463209" cy="4568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857"/>
                </a:solidFill>
                <a:effectLst/>
                <a:uLnTx/>
                <a:uFillTx/>
                <a:latin typeface="Helvetica World Bold"/>
                <a:ea typeface="Helvetica World Bold"/>
                <a:cs typeface="Helvetica World Bold"/>
                <a:sym typeface="Helvetica World Bold"/>
              </a:rPr>
              <a:t>PROJECT DEVELOPMENT ROADMAP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3240311"/>
            <a:ext cx="10820400" cy="1393127"/>
          </a:xfrm>
          <a:custGeom>
            <a:avLst/>
            <a:gdLst/>
            <a:ahLst/>
            <a:cxnLst/>
            <a:rect l="l" t="t" r="r" b="b"/>
            <a:pathLst>
              <a:path w="16230600" h="208969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 dirty="0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9586" y="2660048"/>
            <a:ext cx="1726521" cy="1726521"/>
          </a:xfrm>
          <a:custGeom>
            <a:avLst/>
            <a:gdLst/>
            <a:ahLst/>
            <a:cxnLst/>
            <a:rect l="l" t="t" r="r" b="b"/>
            <a:pathLst>
              <a:path w="2589782" h="2589782">
                <a:moveTo>
                  <a:pt x="0" y="0"/>
                </a:moveTo>
                <a:lnTo>
                  <a:pt x="2589782" y="0"/>
                </a:lnTo>
                <a:lnTo>
                  <a:pt x="2589782" y="2589782"/>
                </a:lnTo>
                <a:lnTo>
                  <a:pt x="0" y="2589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46" name="TextBox 46"/>
          <p:cNvSpPr txBox="1"/>
          <p:nvPr/>
        </p:nvSpPr>
        <p:spPr>
          <a:xfrm>
            <a:off x="1381598" y="1640442"/>
            <a:ext cx="1702497" cy="138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Idea generation and funding from UCD Access and Lifelong Learning 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624" y="3523286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8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49" name="TextBox 49"/>
          <p:cNvSpPr txBox="1"/>
          <p:nvPr/>
        </p:nvSpPr>
        <p:spPr>
          <a:xfrm>
            <a:off x="2930658" y="4983638"/>
            <a:ext cx="1702497" cy="82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Student collaborator recruitment 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8818" y="2660048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8">
                <a:moveTo>
                  <a:pt x="0" y="0"/>
                </a:moveTo>
                <a:lnTo>
                  <a:pt x="2589847" y="0"/>
                </a:lnTo>
                <a:lnTo>
                  <a:pt x="2589847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52" name="TextBox 52"/>
          <p:cNvSpPr txBox="1"/>
          <p:nvPr/>
        </p:nvSpPr>
        <p:spPr>
          <a:xfrm>
            <a:off x="4479726" y="1640442"/>
            <a:ext cx="1684746" cy="82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UDL Training for student collaborators 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7878" y="3523330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7">
                <a:moveTo>
                  <a:pt x="0" y="0"/>
                </a:moveTo>
                <a:lnTo>
                  <a:pt x="2589847" y="0"/>
                </a:lnTo>
                <a:lnTo>
                  <a:pt x="2589847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6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55" name="TextBox 55"/>
          <p:cNvSpPr txBox="1"/>
          <p:nvPr/>
        </p:nvSpPr>
        <p:spPr>
          <a:xfrm>
            <a:off x="5846828" y="4983639"/>
            <a:ext cx="2048665" cy="166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Guideline Writing Workshops x 3 focusing on translating </a:t>
            </a:r>
            <a:r>
              <a:rPr lang="en-US" sz="1600" b="1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UDL principles (CAST, 2018)</a:t>
            </a:r>
            <a:endParaRPr lang="en-US" sz="1600" b="1" dirty="0">
              <a:solidFill>
                <a:srgbClr val="151857"/>
              </a:solidFill>
              <a:latin typeface="Liberation Sans Bold"/>
              <a:ea typeface="Liberation Sans Bold"/>
              <a:cs typeface="Liberation Sans Bold"/>
              <a:sym typeface="Liberation Sans Bold"/>
            </a:endParaRP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4312" y="2660048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8" h="2589848">
                <a:moveTo>
                  <a:pt x="0" y="0"/>
                </a:moveTo>
                <a:lnTo>
                  <a:pt x="2589848" y="0"/>
                </a:lnTo>
                <a:lnTo>
                  <a:pt x="2589848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58" name="TextBox 58"/>
          <p:cNvSpPr txBox="1"/>
          <p:nvPr/>
        </p:nvSpPr>
        <p:spPr>
          <a:xfrm>
            <a:off x="7246068" y="1501091"/>
            <a:ext cx="2403065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Iterative Improvement &amp; Refinement. Peer review followed by expert refinement 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3373" y="3523330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7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6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61" name="TextBox 61"/>
          <p:cNvSpPr txBox="1"/>
          <p:nvPr/>
        </p:nvSpPr>
        <p:spPr>
          <a:xfrm>
            <a:off x="9109166" y="4983638"/>
            <a:ext cx="1702497" cy="138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Implementation workshop with practice education experts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26378" y="4859813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23324" y="-1801252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3844" y="3024306"/>
            <a:ext cx="998004" cy="99800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BD7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2905" y="3861809"/>
            <a:ext cx="998004" cy="9980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88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23097" y="3024306"/>
            <a:ext cx="998004" cy="99800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A9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2158" y="3861809"/>
            <a:ext cx="998004" cy="99800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607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12351" y="3024306"/>
            <a:ext cx="998004" cy="99800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18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61412" y="3861809"/>
            <a:ext cx="998004" cy="99800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485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9" name="Freeform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6462" y="3221661"/>
            <a:ext cx="552768" cy="603294"/>
          </a:xfrm>
          <a:custGeom>
            <a:avLst/>
            <a:gdLst/>
            <a:ahLst/>
            <a:cxnLst/>
            <a:rect l="l" t="t" r="r" b="b"/>
            <a:pathLst>
              <a:path w="829152" h="904941">
                <a:moveTo>
                  <a:pt x="0" y="0"/>
                </a:moveTo>
                <a:lnTo>
                  <a:pt x="829152" y="0"/>
                </a:lnTo>
                <a:lnTo>
                  <a:pt x="829152" y="904941"/>
                </a:lnTo>
                <a:lnTo>
                  <a:pt x="0" y="904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0601" y="3257560"/>
            <a:ext cx="482996" cy="531495"/>
          </a:xfrm>
          <a:custGeom>
            <a:avLst/>
            <a:gdLst/>
            <a:ahLst/>
            <a:cxnLst/>
            <a:rect l="l" t="t" r="r" b="b"/>
            <a:pathLst>
              <a:path w="724494" h="797242">
                <a:moveTo>
                  <a:pt x="0" y="0"/>
                </a:moveTo>
                <a:lnTo>
                  <a:pt x="724494" y="0"/>
                </a:lnTo>
                <a:lnTo>
                  <a:pt x="724494" y="797243"/>
                </a:lnTo>
                <a:lnTo>
                  <a:pt x="0" y="7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5413" y="4113665"/>
            <a:ext cx="531495" cy="494291"/>
          </a:xfrm>
          <a:custGeom>
            <a:avLst/>
            <a:gdLst/>
            <a:ahLst/>
            <a:cxnLst/>
            <a:rect l="l" t="t" r="r" b="b"/>
            <a:pathLst>
              <a:path w="797242" h="741436">
                <a:moveTo>
                  <a:pt x="0" y="0"/>
                </a:moveTo>
                <a:lnTo>
                  <a:pt x="797243" y="0"/>
                </a:lnTo>
                <a:lnTo>
                  <a:pt x="797243" y="741436"/>
                </a:lnTo>
                <a:lnTo>
                  <a:pt x="0" y="7414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5606" y="3274834"/>
            <a:ext cx="531495" cy="496948"/>
          </a:xfrm>
          <a:custGeom>
            <a:avLst/>
            <a:gdLst/>
            <a:ahLst/>
            <a:cxnLst/>
            <a:rect l="l" t="t" r="r" b="b"/>
            <a:pathLst>
              <a:path w="797242" h="745422">
                <a:moveTo>
                  <a:pt x="0" y="0"/>
                </a:moveTo>
                <a:lnTo>
                  <a:pt x="797242" y="0"/>
                </a:lnTo>
                <a:lnTo>
                  <a:pt x="797242" y="745422"/>
                </a:lnTo>
                <a:lnTo>
                  <a:pt x="0" y="7454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8916" y="4095063"/>
            <a:ext cx="482996" cy="531495"/>
          </a:xfrm>
          <a:custGeom>
            <a:avLst/>
            <a:gdLst/>
            <a:ahLst/>
            <a:cxnLst/>
            <a:rect l="l" t="t" r="r" b="b"/>
            <a:pathLst>
              <a:path w="724494" h="797242">
                <a:moveTo>
                  <a:pt x="0" y="0"/>
                </a:moveTo>
                <a:lnTo>
                  <a:pt x="724494" y="0"/>
                </a:lnTo>
                <a:lnTo>
                  <a:pt x="724494" y="797242"/>
                </a:lnTo>
                <a:lnTo>
                  <a:pt x="0" y="79724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4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8382" y="4099921"/>
            <a:ext cx="527050" cy="521779"/>
          </a:xfrm>
          <a:custGeom>
            <a:avLst/>
            <a:gdLst/>
            <a:ahLst/>
            <a:cxnLst/>
            <a:rect l="l" t="t" r="r" b="b"/>
            <a:pathLst>
              <a:path w="790575" h="782669">
                <a:moveTo>
                  <a:pt x="0" y="0"/>
                </a:moveTo>
                <a:lnTo>
                  <a:pt x="790575" y="0"/>
                </a:lnTo>
                <a:lnTo>
                  <a:pt x="790575" y="782670"/>
                </a:lnTo>
                <a:lnTo>
                  <a:pt x="0" y="7826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5" name="Freeform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914" y="193361"/>
            <a:ext cx="893513" cy="830967"/>
          </a:xfrm>
          <a:custGeom>
            <a:avLst/>
            <a:gdLst/>
            <a:ahLst/>
            <a:cxnLst/>
            <a:rect l="l" t="t" r="r" b="b"/>
            <a:pathLst>
              <a:path w="1340270" h="1246451">
                <a:moveTo>
                  <a:pt x="0" y="0"/>
                </a:moveTo>
                <a:lnTo>
                  <a:pt x="1340269" y="0"/>
                </a:lnTo>
                <a:lnTo>
                  <a:pt x="1340269" y="1246451"/>
                </a:lnTo>
                <a:lnTo>
                  <a:pt x="0" y="124645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6" name="Freeform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8601" y="6154640"/>
            <a:ext cx="2970135" cy="1317997"/>
          </a:xfrm>
          <a:custGeom>
            <a:avLst/>
            <a:gdLst/>
            <a:ahLst/>
            <a:cxnLst/>
            <a:rect l="l" t="t" r="r" b="b"/>
            <a:pathLst>
              <a:path w="4455202" h="1976996">
                <a:moveTo>
                  <a:pt x="0" y="0"/>
                </a:moveTo>
                <a:lnTo>
                  <a:pt x="4455202" y="0"/>
                </a:lnTo>
                <a:lnTo>
                  <a:pt x="4455202" y="1976996"/>
                </a:lnTo>
                <a:lnTo>
                  <a:pt x="0" y="197699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7" name="Freeform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2515" y="-136201"/>
            <a:ext cx="1547371" cy="1160529"/>
          </a:xfrm>
          <a:custGeom>
            <a:avLst/>
            <a:gdLst/>
            <a:ahLst/>
            <a:cxnLst/>
            <a:rect l="l" t="t" r="r" b="b"/>
            <a:pathLst>
              <a:path w="2321057" h="1740793">
                <a:moveTo>
                  <a:pt x="0" y="0"/>
                </a:moveTo>
                <a:lnTo>
                  <a:pt x="2321056" y="0"/>
                </a:lnTo>
                <a:lnTo>
                  <a:pt x="2321056" y="1740793"/>
                </a:lnTo>
                <a:lnTo>
                  <a:pt x="0" y="174079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8" name="Freeform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95911" y="5791993"/>
            <a:ext cx="1701164" cy="1456621"/>
          </a:xfrm>
          <a:custGeom>
            <a:avLst/>
            <a:gdLst/>
            <a:ahLst/>
            <a:cxnLst/>
            <a:rect l="l" t="t" r="r" b="b"/>
            <a:pathLst>
              <a:path w="2551746" h="2184932">
                <a:moveTo>
                  <a:pt x="2551745" y="0"/>
                </a:moveTo>
                <a:lnTo>
                  <a:pt x="0" y="0"/>
                </a:lnTo>
                <a:lnTo>
                  <a:pt x="0" y="2184932"/>
                </a:lnTo>
                <a:lnTo>
                  <a:pt x="2551745" y="2184932"/>
                </a:lnTo>
                <a:lnTo>
                  <a:pt x="2551745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9" name="Freefor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232846" y="4464697"/>
            <a:ext cx="662336" cy="469431"/>
          </a:xfrm>
          <a:custGeom>
            <a:avLst/>
            <a:gdLst/>
            <a:ahLst/>
            <a:cxnLst/>
            <a:rect l="l" t="t" r="r" b="b"/>
            <a:pathLst>
              <a:path w="993504" h="704146">
                <a:moveTo>
                  <a:pt x="0" y="704145"/>
                </a:moveTo>
                <a:lnTo>
                  <a:pt x="993503" y="704145"/>
                </a:lnTo>
                <a:lnTo>
                  <a:pt x="993503" y="0"/>
                </a:lnTo>
                <a:lnTo>
                  <a:pt x="0" y="0"/>
                </a:lnTo>
                <a:lnTo>
                  <a:pt x="0" y="704145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40" name="Freefor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322099" y="4464697"/>
            <a:ext cx="662336" cy="469431"/>
          </a:xfrm>
          <a:custGeom>
            <a:avLst/>
            <a:gdLst/>
            <a:ahLst/>
            <a:cxnLst/>
            <a:rect l="l" t="t" r="r" b="b"/>
            <a:pathLst>
              <a:path w="993504" h="704146">
                <a:moveTo>
                  <a:pt x="0" y="704145"/>
                </a:moveTo>
                <a:lnTo>
                  <a:pt x="993504" y="704145"/>
                </a:lnTo>
                <a:lnTo>
                  <a:pt x="993504" y="0"/>
                </a:lnTo>
                <a:lnTo>
                  <a:pt x="0" y="0"/>
                </a:lnTo>
                <a:lnTo>
                  <a:pt x="0" y="704145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41" name="Freeform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907" y="2986945"/>
            <a:ext cx="662336" cy="469431"/>
          </a:xfrm>
          <a:custGeom>
            <a:avLst/>
            <a:gdLst/>
            <a:ahLst/>
            <a:cxnLst/>
            <a:rect l="l" t="t" r="r" b="b"/>
            <a:pathLst>
              <a:path w="993504" h="704146">
                <a:moveTo>
                  <a:pt x="0" y="0"/>
                </a:moveTo>
                <a:lnTo>
                  <a:pt x="993503" y="0"/>
                </a:lnTo>
                <a:lnTo>
                  <a:pt x="993503" y="704146"/>
                </a:lnTo>
                <a:lnTo>
                  <a:pt x="0" y="7041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42" name="Freeform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1160" y="2986945"/>
            <a:ext cx="662336" cy="469431"/>
          </a:xfrm>
          <a:custGeom>
            <a:avLst/>
            <a:gdLst/>
            <a:ahLst/>
            <a:cxnLst/>
            <a:rect l="l" t="t" r="r" b="b"/>
            <a:pathLst>
              <a:path w="993504" h="704146">
                <a:moveTo>
                  <a:pt x="0" y="0"/>
                </a:moveTo>
                <a:lnTo>
                  <a:pt x="993504" y="0"/>
                </a:lnTo>
                <a:lnTo>
                  <a:pt x="993504" y="704146"/>
                </a:lnTo>
                <a:lnTo>
                  <a:pt x="0" y="7041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43" name="Freeform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395511" y="4464697"/>
            <a:ext cx="662336" cy="469431"/>
          </a:xfrm>
          <a:custGeom>
            <a:avLst/>
            <a:gdLst/>
            <a:ahLst/>
            <a:cxnLst/>
            <a:rect l="l" t="t" r="r" b="b"/>
            <a:pathLst>
              <a:path w="993504" h="704146">
                <a:moveTo>
                  <a:pt x="0" y="704145"/>
                </a:moveTo>
                <a:lnTo>
                  <a:pt x="993504" y="704145"/>
                </a:lnTo>
                <a:lnTo>
                  <a:pt x="993504" y="0"/>
                </a:lnTo>
                <a:lnTo>
                  <a:pt x="0" y="0"/>
                </a:lnTo>
                <a:lnTo>
                  <a:pt x="0" y="704145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63" name="Freeform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06200" y="6112001"/>
            <a:ext cx="534837" cy="324022"/>
          </a:xfrm>
          <a:custGeom>
            <a:avLst/>
            <a:gdLst/>
            <a:ahLst/>
            <a:cxnLst/>
            <a:rect l="l" t="t" r="r" b="b"/>
            <a:pathLst>
              <a:path w="802255" h="486033">
                <a:moveTo>
                  <a:pt x="0" y="0"/>
                </a:moveTo>
                <a:lnTo>
                  <a:pt x="802255" y="0"/>
                </a:lnTo>
                <a:lnTo>
                  <a:pt x="802255" y="486033"/>
                </a:lnTo>
                <a:lnTo>
                  <a:pt x="0" y="48603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0DB44-5F47-81A4-79D3-21A409A41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522C7D-7D74-7FE5-DB1D-3894D77CB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26378" y="4859813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7A171AE-4E4D-C0EC-F44E-E8FF3E828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23324" y="-1801252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F6E35251-DD17-C4E9-564D-D119AC30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914" y="193361"/>
            <a:ext cx="893513" cy="830967"/>
          </a:xfrm>
          <a:custGeom>
            <a:avLst/>
            <a:gdLst/>
            <a:ahLst/>
            <a:cxnLst/>
            <a:rect l="l" t="t" r="r" b="b"/>
            <a:pathLst>
              <a:path w="1340270" h="1246451">
                <a:moveTo>
                  <a:pt x="0" y="0"/>
                </a:moveTo>
                <a:lnTo>
                  <a:pt x="1340269" y="0"/>
                </a:lnTo>
                <a:lnTo>
                  <a:pt x="1340269" y="1246451"/>
                </a:lnTo>
                <a:lnTo>
                  <a:pt x="0" y="124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52F3ED08-B90F-EEF7-6502-86862DF64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8601" y="6154640"/>
            <a:ext cx="2970135" cy="1317997"/>
          </a:xfrm>
          <a:custGeom>
            <a:avLst/>
            <a:gdLst/>
            <a:ahLst/>
            <a:cxnLst/>
            <a:rect l="l" t="t" r="r" b="b"/>
            <a:pathLst>
              <a:path w="4455202" h="1976996">
                <a:moveTo>
                  <a:pt x="0" y="0"/>
                </a:moveTo>
                <a:lnTo>
                  <a:pt x="4455202" y="0"/>
                </a:lnTo>
                <a:lnTo>
                  <a:pt x="4455202" y="1976996"/>
                </a:lnTo>
                <a:lnTo>
                  <a:pt x="0" y="1976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7264D0B0-309E-EB63-C0B7-E85CA54DE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2515" y="-136201"/>
            <a:ext cx="1547371" cy="1160529"/>
          </a:xfrm>
          <a:custGeom>
            <a:avLst/>
            <a:gdLst/>
            <a:ahLst/>
            <a:cxnLst/>
            <a:rect l="l" t="t" r="r" b="b"/>
            <a:pathLst>
              <a:path w="2321057" h="1740793">
                <a:moveTo>
                  <a:pt x="0" y="0"/>
                </a:moveTo>
                <a:lnTo>
                  <a:pt x="2321056" y="0"/>
                </a:lnTo>
                <a:lnTo>
                  <a:pt x="2321056" y="1740793"/>
                </a:lnTo>
                <a:lnTo>
                  <a:pt x="0" y="174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1616255F-160C-B105-8165-D8A0735C4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95911" y="5791993"/>
            <a:ext cx="1701164" cy="1456621"/>
          </a:xfrm>
          <a:custGeom>
            <a:avLst/>
            <a:gdLst/>
            <a:ahLst/>
            <a:cxnLst/>
            <a:rect l="l" t="t" r="r" b="b"/>
            <a:pathLst>
              <a:path w="2551746" h="2184932">
                <a:moveTo>
                  <a:pt x="2551745" y="0"/>
                </a:moveTo>
                <a:lnTo>
                  <a:pt x="0" y="0"/>
                </a:lnTo>
                <a:lnTo>
                  <a:pt x="0" y="2184932"/>
                </a:lnTo>
                <a:lnTo>
                  <a:pt x="2551745" y="2184932"/>
                </a:lnTo>
                <a:lnTo>
                  <a:pt x="255174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2450AB95-31C9-AFEA-3043-81DD832BC8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4396" y="565735"/>
            <a:ext cx="6463209" cy="956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857"/>
                </a:solidFill>
                <a:effectLst/>
                <a:uLnTx/>
                <a:uFillTx/>
                <a:latin typeface="Helvetica World Bold"/>
                <a:ea typeface="Helvetica World Bold"/>
                <a:cs typeface="Helvetica World Bold"/>
                <a:sym typeface="Helvetica World Bold"/>
              </a:rPr>
              <a:t>Examples of Checkpoints for UDL in Practice Learning </a:t>
            </a:r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31E46292-0BF1-12DF-1342-6865B7A29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06200" y="6112001"/>
            <a:ext cx="534837" cy="324022"/>
          </a:xfrm>
          <a:custGeom>
            <a:avLst/>
            <a:gdLst/>
            <a:ahLst/>
            <a:cxnLst/>
            <a:rect l="l" t="t" r="r" b="b"/>
            <a:pathLst>
              <a:path w="802255" h="486033">
                <a:moveTo>
                  <a:pt x="0" y="0"/>
                </a:moveTo>
                <a:lnTo>
                  <a:pt x="802255" y="0"/>
                </a:lnTo>
                <a:lnTo>
                  <a:pt x="802255" y="486033"/>
                </a:lnTo>
                <a:lnTo>
                  <a:pt x="0" y="486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DDA17-C6B3-5CD1-142E-5D04CF6DCB3C}"/>
              </a:ext>
            </a:extLst>
          </p:cNvPr>
          <p:cNvSpPr txBox="1"/>
          <p:nvPr/>
        </p:nvSpPr>
        <p:spPr>
          <a:xfrm>
            <a:off x="1453656" y="1736910"/>
            <a:ext cx="1039133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ENGAGEMENT</a:t>
            </a:r>
          </a:p>
          <a:p>
            <a:pPr marL="0" indent="0">
              <a:buNone/>
            </a:pPr>
            <a:r>
              <a:rPr lang="en-US" sz="2000" b="1" dirty="0"/>
              <a:t>Checkpoint 7.2 - </a:t>
            </a:r>
            <a:r>
              <a:rPr lang="en-US" sz="2000" b="1" dirty="0" err="1"/>
              <a:t>Optimise</a:t>
            </a:r>
            <a:r>
              <a:rPr lang="en-US" sz="2000" b="1" dirty="0"/>
              <a:t> Relevance, Value, and Authenticity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Show relevance by </a:t>
            </a:r>
            <a:r>
              <a:rPr lang="en-US" sz="2000" dirty="0" err="1"/>
              <a:t>recognising</a:t>
            </a:r>
            <a:r>
              <a:rPr lang="en-US" sz="2000" dirty="0"/>
              <a:t> student contributions (e.g., in handovers).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Provide placement site profiles and align clinical tasks with career goals and personal interests.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REPRESENTATION</a:t>
            </a:r>
          </a:p>
          <a:p>
            <a:pPr marL="0" indent="0">
              <a:buNone/>
            </a:pPr>
            <a:r>
              <a:rPr lang="en-US" sz="2000" b="1" dirty="0"/>
              <a:t>Checkpoint 1.2 - Offer Alternatives for Auditory Information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Provide written supplements for verbal handovers and demonstrations.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Use visual aids like diagrams to support auditory instructions.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ACTION AND EXPRESSION</a:t>
            </a:r>
          </a:p>
          <a:p>
            <a:pPr marL="0" indent="0">
              <a:buNone/>
            </a:pPr>
            <a:r>
              <a:rPr lang="en-US" sz="2000" b="1" dirty="0"/>
              <a:t>Checkpoint 6.1 - Guide Appropriate Goal-Setting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Set structured, realistic learning goals collaboratively, using frameworks like SMART.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8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2"/>
          <p:cNvSpPr txBox="1">
            <a:spLocks noGrp="1"/>
          </p:cNvSpPr>
          <p:nvPr>
            <p:ph type="title" idx="4294967295"/>
          </p:nvPr>
        </p:nvSpPr>
        <p:spPr>
          <a:xfrm>
            <a:off x="685800" y="635001"/>
            <a:ext cx="3063389" cy="4568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1857"/>
                </a:solidFill>
                <a:effectLst/>
                <a:uLnTx/>
                <a:uFillTx/>
                <a:latin typeface="Helvetica World Bold"/>
                <a:ea typeface="Helvetica World Bold"/>
                <a:cs typeface="Helvetica World Bold"/>
                <a:sym typeface="Helvetica World Bold"/>
              </a:rPr>
              <a:t>Next Steps</a:t>
            </a:r>
          </a:p>
        </p:txBody>
      </p:sp>
      <p:sp>
        <p:nvSpPr>
          <p:cNvPr id="39" name="Freeform 39" descr="a woman using a laptop"/>
          <p:cNvSpPr/>
          <p:nvPr/>
        </p:nvSpPr>
        <p:spPr>
          <a:xfrm>
            <a:off x="1505252" y="2929998"/>
            <a:ext cx="2555332" cy="3506459"/>
          </a:xfrm>
          <a:custGeom>
            <a:avLst/>
            <a:gdLst/>
            <a:ahLst/>
            <a:cxnLst/>
            <a:rect l="l" t="t" r="r" b="b"/>
            <a:pathLst>
              <a:path w="3832998" h="5259688">
                <a:moveTo>
                  <a:pt x="0" y="0"/>
                </a:moveTo>
                <a:lnTo>
                  <a:pt x="3832998" y="0"/>
                </a:lnTo>
                <a:lnTo>
                  <a:pt x="3832998" y="5259688"/>
                </a:lnTo>
                <a:lnTo>
                  <a:pt x="0" y="525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230628" y="0"/>
            <a:ext cx="1183005" cy="6858000"/>
          </a:xfrm>
          <a:custGeom>
            <a:avLst/>
            <a:gdLst/>
            <a:ahLst/>
            <a:cxnLst/>
            <a:rect l="l" t="t" r="r" b="b"/>
            <a:pathLst>
              <a:path w="1774508" h="10287000">
                <a:moveTo>
                  <a:pt x="1774508" y="0"/>
                </a:moveTo>
                <a:lnTo>
                  <a:pt x="0" y="0"/>
                </a:lnTo>
                <a:lnTo>
                  <a:pt x="0" y="10287000"/>
                </a:lnTo>
                <a:lnTo>
                  <a:pt x="1774508" y="10287000"/>
                </a:lnTo>
                <a:lnTo>
                  <a:pt x="177450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41" name="TextBox 41"/>
          <p:cNvSpPr txBox="1"/>
          <p:nvPr/>
        </p:nvSpPr>
        <p:spPr>
          <a:xfrm>
            <a:off x="3951942" y="936778"/>
            <a:ext cx="2403065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Final guideline publication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934837" y="3299862"/>
            <a:ext cx="2403065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Pilot implementation across sites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299932" y="4441559"/>
            <a:ext cx="2403065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Evaluation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038634" y="5489519"/>
            <a:ext cx="2403065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Universal Design as core in practice learning 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57747" y="6533978"/>
            <a:ext cx="534837" cy="324022"/>
          </a:xfrm>
          <a:custGeom>
            <a:avLst/>
            <a:gdLst/>
            <a:ahLst/>
            <a:cxnLst/>
            <a:rect l="l" t="t" r="r" b="b"/>
            <a:pathLst>
              <a:path w="802255" h="486033">
                <a:moveTo>
                  <a:pt x="0" y="0"/>
                </a:moveTo>
                <a:lnTo>
                  <a:pt x="802255" y="0"/>
                </a:lnTo>
                <a:lnTo>
                  <a:pt x="802255" y="486033"/>
                </a:lnTo>
                <a:lnTo>
                  <a:pt x="0" y="486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7367" y="293080"/>
            <a:ext cx="1726521" cy="1726521"/>
          </a:xfrm>
          <a:custGeom>
            <a:avLst/>
            <a:gdLst/>
            <a:ahLst/>
            <a:cxnLst/>
            <a:rect l="l" t="t" r="r" b="b"/>
            <a:pathLst>
              <a:path w="2589782" h="2589782">
                <a:moveTo>
                  <a:pt x="0" y="0"/>
                </a:moveTo>
                <a:lnTo>
                  <a:pt x="2589782" y="0"/>
                </a:lnTo>
                <a:lnTo>
                  <a:pt x="2589782" y="2589782"/>
                </a:lnTo>
                <a:lnTo>
                  <a:pt x="0" y="25897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4684" y="2580340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7">
                <a:moveTo>
                  <a:pt x="0" y="0"/>
                </a:moveTo>
                <a:lnTo>
                  <a:pt x="2589848" y="0"/>
                </a:lnTo>
                <a:lnTo>
                  <a:pt x="2589848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6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4684" y="4853021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7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6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0350" y="3709370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7">
                <a:moveTo>
                  <a:pt x="0" y="0"/>
                </a:moveTo>
                <a:lnTo>
                  <a:pt x="2589848" y="0"/>
                </a:lnTo>
                <a:lnTo>
                  <a:pt x="2589848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6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0350" y="1422066"/>
            <a:ext cx="1726565" cy="1726565"/>
          </a:xfrm>
          <a:custGeom>
            <a:avLst/>
            <a:gdLst/>
            <a:ahLst/>
            <a:cxnLst/>
            <a:rect l="l" t="t" r="r" b="b"/>
            <a:pathLst>
              <a:path w="2589847" h="2589847">
                <a:moveTo>
                  <a:pt x="0" y="0"/>
                </a:moveTo>
                <a:lnTo>
                  <a:pt x="2589848" y="0"/>
                </a:lnTo>
                <a:lnTo>
                  <a:pt x="2589848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6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1625" y="642695"/>
            <a:ext cx="998004" cy="99800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BD7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14631" y="1786347"/>
            <a:ext cx="998004" cy="99800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A9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1625" y="2929998"/>
            <a:ext cx="998004" cy="99800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18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14631" y="4073650"/>
            <a:ext cx="998004" cy="99800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88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1625" y="5217301"/>
            <a:ext cx="998004" cy="99800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607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4880" y="875950"/>
            <a:ext cx="566173" cy="531495"/>
          </a:xfrm>
          <a:custGeom>
            <a:avLst/>
            <a:gdLst/>
            <a:ahLst/>
            <a:cxnLst/>
            <a:rect l="l" t="t" r="r" b="b"/>
            <a:pathLst>
              <a:path w="849260" h="797243">
                <a:moveTo>
                  <a:pt x="0" y="0"/>
                </a:moveTo>
                <a:lnTo>
                  <a:pt x="849260" y="0"/>
                </a:lnTo>
                <a:lnTo>
                  <a:pt x="849260" y="797242"/>
                </a:lnTo>
                <a:lnTo>
                  <a:pt x="0" y="797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4861" y="2019601"/>
            <a:ext cx="537543" cy="531495"/>
          </a:xfrm>
          <a:custGeom>
            <a:avLst/>
            <a:gdLst/>
            <a:ahLst/>
            <a:cxnLst/>
            <a:rect l="l" t="t" r="r" b="b"/>
            <a:pathLst>
              <a:path w="806314" h="797243">
                <a:moveTo>
                  <a:pt x="0" y="0"/>
                </a:moveTo>
                <a:lnTo>
                  <a:pt x="806314" y="0"/>
                </a:lnTo>
                <a:lnTo>
                  <a:pt x="806314" y="797243"/>
                </a:lnTo>
                <a:lnTo>
                  <a:pt x="0" y="7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4266" y="4306904"/>
            <a:ext cx="558733" cy="531495"/>
          </a:xfrm>
          <a:custGeom>
            <a:avLst/>
            <a:gdLst/>
            <a:ahLst/>
            <a:cxnLst/>
            <a:rect l="l" t="t" r="r" b="b"/>
            <a:pathLst>
              <a:path w="838100" h="797242">
                <a:moveTo>
                  <a:pt x="0" y="0"/>
                </a:moveTo>
                <a:lnTo>
                  <a:pt x="838100" y="0"/>
                </a:lnTo>
                <a:lnTo>
                  <a:pt x="838100" y="797243"/>
                </a:lnTo>
                <a:lnTo>
                  <a:pt x="0" y="7972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4880" y="5469158"/>
            <a:ext cx="531495" cy="494291"/>
          </a:xfrm>
          <a:custGeom>
            <a:avLst/>
            <a:gdLst/>
            <a:ahLst/>
            <a:cxnLst/>
            <a:rect l="l" t="t" r="r" b="b"/>
            <a:pathLst>
              <a:path w="797242" h="741436">
                <a:moveTo>
                  <a:pt x="0" y="0"/>
                </a:moveTo>
                <a:lnTo>
                  <a:pt x="797243" y="0"/>
                </a:lnTo>
                <a:lnTo>
                  <a:pt x="797243" y="741436"/>
                </a:lnTo>
                <a:lnTo>
                  <a:pt x="0" y="7414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4880" y="3164582"/>
            <a:ext cx="531495" cy="528837"/>
          </a:xfrm>
          <a:custGeom>
            <a:avLst/>
            <a:gdLst/>
            <a:ahLst/>
            <a:cxnLst/>
            <a:rect l="l" t="t" r="r" b="b"/>
            <a:pathLst>
              <a:path w="797242" h="793256">
                <a:moveTo>
                  <a:pt x="0" y="0"/>
                </a:moveTo>
                <a:lnTo>
                  <a:pt x="797243" y="0"/>
                </a:lnTo>
                <a:lnTo>
                  <a:pt x="797243" y="793256"/>
                </a:lnTo>
                <a:lnTo>
                  <a:pt x="0" y="79325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 sz="1200"/>
          </a:p>
        </p:txBody>
      </p:sp>
      <p:sp>
        <p:nvSpPr>
          <p:cNvPr id="30" name="TextBox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89030" y="1992214"/>
            <a:ext cx="2403065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151857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Recruitment of pilot sites for evaluation </a:t>
            </a:r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26378" y="4859813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23324" y="-1801252"/>
            <a:ext cx="3989224" cy="3989224"/>
          </a:xfrm>
          <a:custGeom>
            <a:avLst/>
            <a:gdLst/>
            <a:ahLst/>
            <a:cxnLst/>
            <a:rect l="l" t="t" r="r" b="b"/>
            <a:pathLst>
              <a:path w="5983836" h="5983836">
                <a:moveTo>
                  <a:pt x="0" y="0"/>
                </a:moveTo>
                <a:lnTo>
                  <a:pt x="5983836" y="0"/>
                </a:lnTo>
                <a:lnTo>
                  <a:pt x="5983836" y="5983836"/>
                </a:lnTo>
                <a:lnTo>
                  <a:pt x="0" y="598383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4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8601" y="6154640"/>
            <a:ext cx="2970135" cy="1317997"/>
          </a:xfrm>
          <a:custGeom>
            <a:avLst/>
            <a:gdLst/>
            <a:ahLst/>
            <a:cxnLst/>
            <a:rect l="l" t="t" r="r" b="b"/>
            <a:pathLst>
              <a:path w="4455202" h="1976996">
                <a:moveTo>
                  <a:pt x="0" y="0"/>
                </a:moveTo>
                <a:lnTo>
                  <a:pt x="4455202" y="0"/>
                </a:lnTo>
                <a:lnTo>
                  <a:pt x="4455202" y="1976996"/>
                </a:lnTo>
                <a:lnTo>
                  <a:pt x="0" y="197699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5" name="Freeform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2515" y="-136201"/>
            <a:ext cx="1547371" cy="1160529"/>
          </a:xfrm>
          <a:custGeom>
            <a:avLst/>
            <a:gdLst/>
            <a:ahLst/>
            <a:cxnLst/>
            <a:rect l="l" t="t" r="r" b="b"/>
            <a:pathLst>
              <a:path w="2321057" h="1740793">
                <a:moveTo>
                  <a:pt x="0" y="0"/>
                </a:moveTo>
                <a:lnTo>
                  <a:pt x="2321056" y="0"/>
                </a:lnTo>
                <a:lnTo>
                  <a:pt x="2321056" y="1740793"/>
                </a:lnTo>
                <a:lnTo>
                  <a:pt x="0" y="174079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6" name="Freeform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95911" y="5791993"/>
            <a:ext cx="1701164" cy="1456621"/>
          </a:xfrm>
          <a:custGeom>
            <a:avLst/>
            <a:gdLst/>
            <a:ahLst/>
            <a:cxnLst/>
            <a:rect l="l" t="t" r="r" b="b"/>
            <a:pathLst>
              <a:path w="2551746" h="2184932">
                <a:moveTo>
                  <a:pt x="2551745" y="0"/>
                </a:moveTo>
                <a:lnTo>
                  <a:pt x="0" y="0"/>
                </a:lnTo>
                <a:lnTo>
                  <a:pt x="0" y="2184932"/>
                </a:lnTo>
                <a:lnTo>
                  <a:pt x="2551745" y="2184932"/>
                </a:lnTo>
                <a:lnTo>
                  <a:pt x="2551745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7" name="Freeform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21156" y="-549672"/>
            <a:ext cx="3244850" cy="993735"/>
          </a:xfrm>
          <a:custGeom>
            <a:avLst/>
            <a:gdLst/>
            <a:ahLst/>
            <a:cxnLst/>
            <a:rect l="l" t="t" r="r" b="b"/>
            <a:pathLst>
              <a:path w="4867275" h="1490603">
                <a:moveTo>
                  <a:pt x="0" y="0"/>
                </a:moveTo>
                <a:lnTo>
                  <a:pt x="4867275" y="0"/>
                </a:lnTo>
                <a:lnTo>
                  <a:pt x="4867275" y="1490603"/>
                </a:lnTo>
                <a:lnTo>
                  <a:pt x="0" y="149060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38" name="Freeform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06200" y="6112001"/>
            <a:ext cx="534837" cy="324022"/>
          </a:xfrm>
          <a:custGeom>
            <a:avLst/>
            <a:gdLst/>
            <a:ahLst/>
            <a:cxnLst/>
            <a:rect l="l" t="t" r="r" b="b"/>
            <a:pathLst>
              <a:path w="802255" h="486033">
                <a:moveTo>
                  <a:pt x="0" y="0"/>
                </a:moveTo>
                <a:lnTo>
                  <a:pt x="802255" y="0"/>
                </a:lnTo>
                <a:lnTo>
                  <a:pt x="802255" y="486033"/>
                </a:lnTo>
                <a:lnTo>
                  <a:pt x="0" y="48603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831E4-E401-DDB4-42EC-B5C18EC2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lide Background">
            <a:extLst>
              <a:ext uri="{FF2B5EF4-FFF2-40B4-BE49-F238E27FC236}">
                <a16:creationId xmlns:a16="http://schemas.microsoft.com/office/drawing/2014/main" id="{90D0877E-6CD0-4206-8A18-56CEE73E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806021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7ADD1-3F7F-E4E0-30FA-87D7E4B6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42306"/>
            <a:ext cx="4703816" cy="2121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4641D-C705-0915-8B81-A442D83794BA}"/>
              </a:ext>
            </a:extLst>
          </p:cNvPr>
          <p:cNvSpPr txBox="1"/>
          <p:nvPr/>
        </p:nvSpPr>
        <p:spPr>
          <a:xfrm>
            <a:off x="6096000" y="342307"/>
            <a:ext cx="5250873" cy="212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John.Gilmore@ucd.ie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Freda.bowne@ucd.ie</a:t>
            </a:r>
            <a:r>
              <a:rPr lang="en-US" sz="2000" dirty="0"/>
              <a:t> </a:t>
            </a:r>
          </a:p>
        </p:txBody>
      </p:sp>
      <p:pic>
        <p:nvPicPr>
          <p:cNvPr id="1026" name="Picture 2" descr="The UDL Framework Explained - AHEAD">
            <a:extLst>
              <a:ext uri="{FF2B5EF4-FFF2-40B4-BE49-F238E27FC236}">
                <a16:creationId xmlns:a16="http://schemas.microsoft.com/office/drawing/2014/main" id="{8A617164-F887-8E11-51AC-A2FDDCF1F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02" y="3661746"/>
            <a:ext cx="10668003" cy="21335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6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  <SharedWithUsers xmlns="98a9eb8c-6a01-428e-9f5d-17b5596ff27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3DE405-E3E4-409A-B9FE-2DFAD1F1A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0E8FD3-13F0-4D37-9EB2-A975E2E4F3EF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3.xml><?xml version="1.0" encoding="utf-8"?>
<ds:datastoreItem xmlns:ds="http://schemas.openxmlformats.org/officeDocument/2006/customXml" ds:itemID="{5EE055ED-5B0A-4373-8F6C-BE16B06121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424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Helvetica World Bold</vt:lpstr>
      <vt:lpstr>Liberation Sans Bold</vt:lpstr>
      <vt:lpstr>Office Theme</vt:lpstr>
      <vt:lpstr>Universal Design for Practice Learning </vt:lpstr>
      <vt:lpstr>Session Aims</vt:lpstr>
      <vt:lpstr>Context</vt:lpstr>
      <vt:lpstr>PRINCIPLES OF UNIVERSAL DESIGN FOR LEARNING</vt:lpstr>
      <vt:lpstr>PROJECT DEVELOPMENT ROADMAP</vt:lpstr>
      <vt:lpstr>Examples of Checkpoints for UDL in Practice Learning 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Gilmore</dc:creator>
  <cp:lastModifiedBy>Caoimhe Cronin</cp:lastModifiedBy>
  <cp:revision>7</cp:revision>
  <dcterms:created xsi:type="dcterms:W3CDTF">2024-11-06T13:15:08Z</dcterms:created>
  <dcterms:modified xsi:type="dcterms:W3CDTF">2025-03-06T14:27:31Z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Order">
    <vt:r8>49600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