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4"/>
  </p:sldMasterIdLst>
  <p:sldIdLst>
    <p:sldId id="256" r:id="rId5"/>
    <p:sldId id="257" r:id="rId6"/>
    <p:sldId id="258" r:id="rId7"/>
    <p:sldId id="260" r:id="rId8"/>
    <p:sldId id="259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107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777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597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973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889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2370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6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7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4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2928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90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3/3/2025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0" r:id="rId6"/>
    <p:sldLayoutId id="2147483736" r:id="rId7"/>
    <p:sldLayoutId id="2147483737" r:id="rId8"/>
    <p:sldLayoutId id="2147483738" r:id="rId9"/>
    <p:sldLayoutId id="2147483739" r:id="rId10"/>
    <p:sldLayoutId id="214748374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5340911" cy="1978346"/>
          </a:xfrm>
        </p:spPr>
        <p:txBody>
          <a:bodyPr>
            <a:normAutofit/>
          </a:bodyPr>
          <a:lstStyle/>
          <a:p>
            <a:r>
              <a:rPr lang="en-US" sz="4800" dirty="0"/>
              <a:t>Future Proofing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5340911" cy="27098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Clare Squires &amp; Adam Davison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F7F2079-504C-499A-A644-58F4DDC76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 descr="Autism Team DMU Logo">
            <a:extLst>
              <a:ext uri="{FF2B5EF4-FFF2-40B4-BE49-F238E27FC236}">
                <a16:creationId xmlns:a16="http://schemas.microsoft.com/office/drawing/2014/main" id="{D132B9E4-975C-69E2-F1C4-F0E5F935D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43D8-F20A-96C9-893B-19CABA05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Our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7A83D-D79F-0F95-6356-BCBDB5504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Frozen with anxiety.</a:t>
            </a:r>
          </a:p>
          <a:p>
            <a:r>
              <a:rPr lang="en-US" sz="2400" dirty="0"/>
              <a:t>Failing Deliberately.</a:t>
            </a:r>
          </a:p>
          <a:p>
            <a:r>
              <a:rPr lang="en-US" sz="2400" dirty="0"/>
              <a:t>Lacking confidence in their own ability.</a:t>
            </a:r>
          </a:p>
          <a:p>
            <a:r>
              <a:rPr lang="en-US" sz="2400" dirty="0"/>
              <a:t>Procrastinating.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713573-CEEB-7906-20EC-DFE5422F0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10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57704-053B-FAD1-D4FE-6E333175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Our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9EAF2-72F5-7AA2-38DA-A75C24E1E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Running sessions twice a month. </a:t>
            </a:r>
          </a:p>
          <a:p>
            <a:r>
              <a:rPr lang="en-US" sz="2400" dirty="0"/>
              <a:t>Professional business meeting setting. </a:t>
            </a:r>
            <a:endParaRPr lang="en-US"/>
          </a:p>
          <a:p>
            <a:r>
              <a:rPr lang="en-US" sz="2400" dirty="0"/>
              <a:t>Each building on the previous session.</a:t>
            </a:r>
          </a:p>
          <a:p>
            <a:r>
              <a:rPr lang="en-US" sz="2400" dirty="0"/>
              <a:t>Homework tasks set for students.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D3D274-A1FA-1EAC-A986-2C83ABB5A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8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F24C1-3B4A-71B1-11D7-18CAF419C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Our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1001C-81A5-CC5C-5CA0-4B8540736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Students reported increased confidence. </a:t>
            </a:r>
          </a:p>
          <a:p>
            <a:r>
              <a:rPr lang="en-US" sz="2400" dirty="0"/>
              <a:t>Students felt more prepared for life after university.</a:t>
            </a:r>
          </a:p>
          <a:p>
            <a:r>
              <a:rPr lang="en-US" sz="2400" dirty="0"/>
              <a:t>Students reported less anxiety.</a:t>
            </a:r>
          </a:p>
          <a:p>
            <a:r>
              <a:rPr lang="en-US" sz="2400" dirty="0"/>
              <a:t>Fewer students repeating their final year.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74993A-374E-54F7-9E9E-5EF61F764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50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0AD12-0B67-FFD0-5F95-B11894A89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Areas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5ABCE-5DFB-C039-278D-8431AB0DD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521885"/>
            <a:ext cx="10077557" cy="379618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400" dirty="0"/>
              <a:t>Creating a support network.</a:t>
            </a:r>
            <a:endParaRPr lang="en-US" sz="2400"/>
          </a:p>
          <a:p>
            <a:r>
              <a:rPr lang="en-US" sz="2400" dirty="0"/>
              <a:t>Developing resilience and wellness.</a:t>
            </a:r>
            <a:endParaRPr lang="en-US" sz="2400"/>
          </a:p>
          <a:p>
            <a:r>
              <a:rPr lang="en-US" sz="2400" dirty="0"/>
              <a:t>Living back at home as an adult. </a:t>
            </a:r>
            <a:endParaRPr lang="en-US" sz="2400"/>
          </a:p>
          <a:p>
            <a:r>
              <a:rPr lang="en-US" sz="2400" dirty="0"/>
              <a:t>Identifying own strengths and interests.</a:t>
            </a:r>
            <a:endParaRPr lang="en-US" sz="2400"/>
          </a:p>
          <a:p>
            <a:r>
              <a:rPr lang="en-US" sz="2400" dirty="0"/>
              <a:t>Looking for and applying for jobs.</a:t>
            </a:r>
            <a:endParaRPr lang="en-US" sz="2400"/>
          </a:p>
          <a:p>
            <a:r>
              <a:rPr lang="en-US" sz="2400" dirty="0"/>
              <a:t>Finding Post-graduate courses.</a:t>
            </a:r>
            <a:endParaRPr lang="en-US" sz="2400"/>
          </a:p>
          <a:p>
            <a:r>
              <a:rPr lang="en-US" sz="2400" dirty="0"/>
              <a:t>Access to work.</a:t>
            </a:r>
          </a:p>
          <a:p>
            <a:r>
              <a:rPr lang="en-US" sz="2400" dirty="0"/>
              <a:t>Interacting with colleagues.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417CBD-CCE7-6E6A-5F93-960F1295D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35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B4828-B9AC-28CE-18D2-9B12BF60A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Quotes from students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11EC9C-7A1E-8EA9-925F-BABB67F0D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7C1B8E1A-6CF0-99D7-C910-6823A2858CAD}"/>
              </a:ext>
            </a:extLst>
          </p:cNvPr>
          <p:cNvSpPr/>
          <p:nvPr/>
        </p:nvSpPr>
        <p:spPr>
          <a:xfrm>
            <a:off x="659236" y="2926930"/>
            <a:ext cx="3132877" cy="1007489"/>
          </a:xfrm>
          <a:prstGeom prst="wedgeRoundRectCallout">
            <a:avLst/>
          </a:prstGeom>
          <a:solidFill>
            <a:srgbClr val="C9373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 feel much more prepared for life after university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088CA1A7-6EEE-E349-4B76-D4C11B1EEB9D}"/>
              </a:ext>
            </a:extLst>
          </p:cNvPr>
          <p:cNvSpPr/>
          <p:nvPr/>
        </p:nvSpPr>
        <p:spPr>
          <a:xfrm>
            <a:off x="801967" y="4820060"/>
            <a:ext cx="3146678" cy="1620035"/>
          </a:xfrm>
          <a:prstGeom prst="wedgeRoundRectCallout">
            <a:avLst/>
          </a:prstGeom>
          <a:solidFill>
            <a:srgbClr val="C9373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These sessions have been so helpful for me, and I now have a clearer understanding of how to apply for jobs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52184850-2B7B-0EAF-30F2-A6678F200330}"/>
              </a:ext>
            </a:extLst>
          </p:cNvPr>
          <p:cNvSpPr/>
          <p:nvPr/>
        </p:nvSpPr>
        <p:spPr>
          <a:xfrm>
            <a:off x="5152646" y="2637963"/>
            <a:ext cx="2939660" cy="1766556"/>
          </a:xfrm>
          <a:prstGeom prst="wedgeRoundRectCallout">
            <a:avLst/>
          </a:prstGeom>
          <a:solidFill>
            <a:srgbClr val="C9373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didn't </a:t>
            </a:r>
            <a:r>
              <a:rPr lang="en-US" dirty="0" err="1"/>
              <a:t>realise</a:t>
            </a:r>
            <a:r>
              <a:rPr lang="en-US" dirty="0"/>
              <a:t> how many options were available to me post university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BCE868AC-3498-8F6C-BAEC-02E40359B19E}"/>
              </a:ext>
            </a:extLst>
          </p:cNvPr>
          <p:cNvSpPr/>
          <p:nvPr/>
        </p:nvSpPr>
        <p:spPr>
          <a:xfrm>
            <a:off x="5272066" y="4899433"/>
            <a:ext cx="3367498" cy="1669947"/>
          </a:xfrm>
          <a:prstGeom prst="wedgeRoundRectCallout">
            <a:avLst/>
          </a:prstGeom>
          <a:solidFill>
            <a:srgbClr val="C9373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Looking at my strengths has given me confidence I didn't know I had </a:t>
            </a:r>
          </a:p>
        </p:txBody>
      </p:sp>
    </p:spTree>
    <p:extLst>
      <p:ext uri="{BB962C8B-B14F-4D97-AF65-F5344CB8AC3E}">
        <p14:creationId xmlns:p14="http://schemas.microsoft.com/office/powerpoint/2010/main" val="3585136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94BA6-45E6-FDD8-57BE-71A0BE35E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Thank you for listening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4F3F1-5F05-F9A0-6CDD-1B5850167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3600" dirty="0"/>
              <a:t>Any Questions?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EA779A-5CA9-09D5-D447-745E4A381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4107" y="2226276"/>
            <a:ext cx="2466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29615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90885F-31B3-49F2-A3AA-A3DA9D7D9428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f04adec5-321f-46c9-8d8f-d278d5019d73"/>
    <ds:schemaRef ds:uri="http://www.w3.org/XML/1998/namespace"/>
    <ds:schemaRef ds:uri="http://purl.org/dc/elements/1.1/"/>
    <ds:schemaRef ds:uri="98a9eb8c-6a01-428e-9f5d-17b5596ff277"/>
    <ds:schemaRef ds:uri="http://schemas.microsoft.com/office/2006/documentManagement/types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D2ECAE1-D4C5-4BB6-A4C2-0255AA6A2D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BDC520-41A5-4C40-A79B-850DA7B224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190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 Next LT Pro Light</vt:lpstr>
      <vt:lpstr>Georgia Pro Semibold</vt:lpstr>
      <vt:lpstr>RocaVTI</vt:lpstr>
      <vt:lpstr>Future Proofing </vt:lpstr>
      <vt:lpstr>Our Reasons</vt:lpstr>
      <vt:lpstr>Our Strategy</vt:lpstr>
      <vt:lpstr>Our Results</vt:lpstr>
      <vt:lpstr>Areas Covered</vt:lpstr>
      <vt:lpstr>Quotes from students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Proofing </dc:title>
  <dc:creator>Adam Davison</dc:creator>
  <cp:lastModifiedBy>Danielle O'Rourke</cp:lastModifiedBy>
  <cp:revision>175</cp:revision>
  <dcterms:created xsi:type="dcterms:W3CDTF">2025-02-21T11:06:47Z</dcterms:created>
  <dcterms:modified xsi:type="dcterms:W3CDTF">2025-03-03T15:41:18Z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